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0"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522" y="-108"/>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F628A39-D623-4C4C-802D-9CA6E59BBB02}" type="datetimeFigureOut">
              <a:rPr lang="en-US"/>
              <a:pPr>
                <a:defRPr/>
              </a:pPr>
              <a:t>10/23/2012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CAB13DE-CF9C-414B-B9F2-14B2F3DE015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7054DAB-FB3D-49D1-A01A-687A0F6186F2}" type="datetimeFigureOut">
              <a:rPr lang="en-US"/>
              <a:pPr>
                <a:defRPr/>
              </a:pPr>
              <a:t>10/23/2012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FBDE28C-15F8-4B50-829D-6D54DADB0CE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5D492B2-A911-4277-B0C0-591A09D50E50}" type="datetimeFigureOut">
              <a:rPr lang="en-US"/>
              <a:pPr>
                <a:defRPr/>
              </a:pPr>
              <a:t>10/23/2012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5C9321C-02BD-45D8-811C-6639FA17324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0FA2425-ADED-4C97-BA5F-1604844DC3BD}" type="datetimeFigureOut">
              <a:rPr lang="en-US"/>
              <a:pPr>
                <a:defRPr/>
              </a:pPr>
              <a:t>10/23/2012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3BECFA0-CEF5-4852-BF84-71D9C02529D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A20B6C0-E6C6-4202-AED0-1CD7608D8080}" type="datetimeFigureOut">
              <a:rPr lang="en-US"/>
              <a:pPr>
                <a:defRPr/>
              </a:pPr>
              <a:t>10/23/2012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D1049C-6808-4E62-9119-608B75349CA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07AD450-3557-4714-AA04-A87DB008E7C1}" type="datetimeFigureOut">
              <a:rPr lang="en-US"/>
              <a:pPr>
                <a:defRPr/>
              </a:pPr>
              <a:t>10/23/2012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3793A1-CB44-43A3-BC3D-033254EF0F5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B46DD69-7F93-4001-9DF9-59FC63770B7A}" type="datetimeFigureOut">
              <a:rPr lang="en-US"/>
              <a:pPr>
                <a:defRPr/>
              </a:pPr>
              <a:t>10/23/2012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9F05095-4AC7-482E-BB58-3F0E67572A0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FE14246-E923-45B0-A32D-5E3950FAD703}" type="datetimeFigureOut">
              <a:rPr lang="en-US"/>
              <a:pPr>
                <a:defRPr/>
              </a:pPr>
              <a:t>10/23/2012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8A2A6C6-33E9-4505-8887-3A583A8F131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DB87AEC-B378-4355-9BA2-8A2193D197A4}" type="datetimeFigureOut">
              <a:rPr lang="en-US"/>
              <a:pPr>
                <a:defRPr/>
              </a:pPr>
              <a:t>10/23/2012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E7679AF-9E7C-407B-9852-327AAFEAE21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1FF2757-31E6-472B-B72E-CB9254D38A37}" type="datetimeFigureOut">
              <a:rPr lang="en-US"/>
              <a:pPr>
                <a:defRPr/>
              </a:pPr>
              <a:t>10/23/2012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43C75C6-942C-4148-AB69-AF5F83A20F3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7E67EA7-97D2-463F-B14D-C2523A7B21FF}" type="datetimeFigureOut">
              <a:rPr lang="en-US"/>
              <a:pPr>
                <a:defRPr/>
              </a:pPr>
              <a:t>10/23/2012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B2EE38B-A5C5-4880-9D79-B30CDACA581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59A28211-E789-4B4A-9B55-11FA955EB996}" type="datetimeFigureOut">
              <a:rPr lang="en-US"/>
              <a:pPr>
                <a:defRPr/>
              </a:pPr>
              <a:t>10/23/2012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496882C-041C-403F-A8DD-F3D448E7BCE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847850"/>
          </a:xfrm>
        </p:spPr>
        <p:txBody>
          <a:bodyPr rtlCol="0">
            <a:normAutofit fontScale="90000"/>
          </a:bodyPr>
          <a:lstStyle/>
          <a:p>
            <a:pPr eaLnBrk="1" fontAlgn="auto" hangingPunct="1">
              <a:spcAft>
                <a:spcPts val="0"/>
              </a:spcAft>
              <a:defRPr/>
            </a:pPr>
            <a:r>
              <a:rPr lang="en-US" dirty="0" smtClean="0"/>
              <a:t>Slow-Moving Shocks</a:t>
            </a:r>
            <a:br>
              <a:rPr lang="en-US" dirty="0" smtClean="0"/>
            </a:br>
            <a:r>
              <a:rPr lang="en-US" dirty="0" smtClean="0"/>
              <a:t>and</a:t>
            </a:r>
            <a:br>
              <a:rPr lang="en-US" dirty="0" smtClean="0"/>
            </a:br>
            <a:r>
              <a:rPr lang="en-US" dirty="0" smtClean="0"/>
              <a:t>Fast-Moving ICMEs</a:t>
            </a:r>
            <a:endParaRPr lang="en-US" dirty="0"/>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n-US" dirty="0" err="1" smtClean="0"/>
              <a:t>Kristoff</a:t>
            </a:r>
            <a:r>
              <a:rPr lang="en-US" dirty="0" smtClean="0"/>
              <a:t> Paulson, David Taylor,</a:t>
            </a:r>
          </a:p>
          <a:p>
            <a:pPr eaLnBrk="1" fontAlgn="auto" hangingPunct="1">
              <a:spcAft>
                <a:spcPts val="0"/>
              </a:spcAft>
              <a:buFont typeface="Arial" pitchFamily="34" charset="0"/>
              <a:buNone/>
              <a:defRPr/>
            </a:pPr>
            <a:r>
              <a:rPr lang="en-US" dirty="0" smtClean="0"/>
              <a:t>Charles Smith, Bernie Vasquez</a:t>
            </a:r>
          </a:p>
          <a:p>
            <a:pPr eaLnBrk="1" fontAlgn="auto" hangingPunct="1">
              <a:spcAft>
                <a:spcPts val="0"/>
              </a:spcAft>
              <a:buFont typeface="Arial" pitchFamily="34" charset="0"/>
              <a:buNone/>
              <a:defRPr/>
            </a:pPr>
            <a:r>
              <a:rPr lang="en-US" dirty="0"/>
              <a:t>a</a:t>
            </a:r>
            <a:r>
              <a:rPr lang="en-US" dirty="0" smtClean="0"/>
              <a:t>nd </a:t>
            </a:r>
            <a:r>
              <a:rPr lang="en-US" dirty="0" err="1" smtClean="0"/>
              <a:t>Qiang</a:t>
            </a:r>
            <a:r>
              <a:rPr lang="en-US" dirty="0" smtClean="0"/>
              <a:t> Hu</a:t>
            </a:r>
            <a:endParaRPr lang="en-US" dirty="0"/>
          </a:p>
        </p:txBody>
      </p:sp>
      <p:sp>
        <p:nvSpPr>
          <p:cNvPr id="13315" name="Text Box 4"/>
          <p:cNvSpPr txBox="1">
            <a:spLocks noChangeArrowheads="1"/>
          </p:cNvSpPr>
          <p:nvPr/>
        </p:nvSpPr>
        <p:spPr bwMode="auto">
          <a:xfrm>
            <a:off x="2971800" y="6186488"/>
            <a:ext cx="5791200" cy="396875"/>
          </a:xfrm>
          <a:prstGeom prst="rect">
            <a:avLst/>
          </a:prstGeom>
          <a:noFill/>
          <a:ln w="9525">
            <a:noFill/>
            <a:miter lim="800000"/>
            <a:headEnd/>
            <a:tailEnd/>
          </a:ln>
        </p:spPr>
        <p:txBody>
          <a:bodyPr>
            <a:spAutoFit/>
          </a:bodyPr>
          <a:lstStyle/>
          <a:p>
            <a:pPr algn="r">
              <a:spcBef>
                <a:spcPct val="50000"/>
              </a:spcBef>
            </a:pPr>
            <a:r>
              <a:rPr lang="en-US" sz="2000"/>
              <a:t>Paulson et al., </a:t>
            </a:r>
            <a:r>
              <a:rPr lang="en-US" sz="2000" i="1"/>
              <a:t>Space Weather</a:t>
            </a:r>
            <a:r>
              <a:rPr lang="en-US" sz="2000"/>
              <a:t>, submitted (2012).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4"/>
          <p:cNvPicPr>
            <a:picLocks noChangeAspect="1"/>
          </p:cNvPicPr>
          <p:nvPr/>
        </p:nvPicPr>
        <p:blipFill>
          <a:blip r:embed="rId2"/>
          <a:srcRect/>
          <a:stretch>
            <a:fillRect/>
          </a:stretch>
        </p:blipFill>
        <p:spPr bwMode="auto">
          <a:xfrm>
            <a:off x="762000" y="228600"/>
            <a:ext cx="7680325" cy="64008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1"/>
          <p:cNvPicPr>
            <a:picLocks noChangeAspect="1"/>
          </p:cNvPicPr>
          <p:nvPr/>
        </p:nvPicPr>
        <p:blipFill>
          <a:blip r:embed="rId2"/>
          <a:srcRect/>
          <a:stretch>
            <a:fillRect/>
          </a:stretch>
        </p:blipFill>
        <p:spPr bwMode="auto">
          <a:xfrm>
            <a:off x="5883275" y="0"/>
            <a:ext cx="2803525" cy="6858000"/>
          </a:xfrm>
          <a:prstGeom prst="rect">
            <a:avLst/>
          </a:prstGeom>
          <a:noFill/>
          <a:ln w="9525">
            <a:noFill/>
            <a:miter lim="800000"/>
            <a:headEnd/>
            <a:tailEnd/>
          </a:ln>
        </p:spPr>
      </p:pic>
      <p:sp>
        <p:nvSpPr>
          <p:cNvPr id="16386" name="TextBox 2"/>
          <p:cNvSpPr txBox="1">
            <a:spLocks noChangeArrowheads="1"/>
          </p:cNvSpPr>
          <p:nvPr/>
        </p:nvSpPr>
        <p:spPr bwMode="auto">
          <a:xfrm>
            <a:off x="457200" y="457200"/>
            <a:ext cx="4953000" cy="6002338"/>
          </a:xfrm>
          <a:prstGeom prst="rect">
            <a:avLst/>
          </a:prstGeom>
          <a:noFill/>
          <a:ln w="9525">
            <a:noFill/>
            <a:miter lim="800000"/>
            <a:headEnd/>
            <a:tailEnd/>
          </a:ln>
        </p:spPr>
        <p:txBody>
          <a:bodyPr>
            <a:spAutoFit/>
          </a:bodyPr>
          <a:lstStyle/>
          <a:p>
            <a:r>
              <a:rPr lang="en-US" sz="2400">
                <a:latin typeface="Calibri" pitchFamily="34" charset="0"/>
              </a:rPr>
              <a:t>We can obtain the peak ICME speed within 12 hrs of the shock passage.  This reaches deep within the ICME (typically).  There is considerable disagreement with the computed shock speed in the spacecraft frame.</a:t>
            </a:r>
          </a:p>
          <a:p>
            <a:endParaRPr lang="en-US" sz="2400">
              <a:latin typeface="Calibri" pitchFamily="34" charset="0"/>
            </a:endParaRPr>
          </a:p>
          <a:p>
            <a:r>
              <a:rPr lang="en-US" sz="2400">
                <a:latin typeface="Calibri" pitchFamily="34" charset="0"/>
              </a:rPr>
              <a:t>We compute the shock normal direction.</a:t>
            </a:r>
          </a:p>
          <a:p>
            <a:endParaRPr lang="en-US" sz="2400">
              <a:latin typeface="Calibri" pitchFamily="34" charset="0"/>
            </a:endParaRPr>
          </a:p>
          <a:p>
            <a:r>
              <a:rPr lang="en-US" sz="2400">
                <a:latin typeface="Calibri" pitchFamily="34" charset="0"/>
              </a:rPr>
              <a:t>The two speeds are rectified according to:</a:t>
            </a:r>
          </a:p>
          <a:p>
            <a:endParaRPr lang="en-US" sz="2400">
              <a:latin typeface="Calibri" pitchFamily="34" charset="0"/>
            </a:endParaRPr>
          </a:p>
          <a:p>
            <a:pPr algn="ctr"/>
            <a:r>
              <a:rPr lang="en-US" sz="2400">
                <a:latin typeface="Calibri" pitchFamily="34" charset="0"/>
              </a:rPr>
              <a:t>V</a:t>
            </a:r>
            <a:r>
              <a:rPr lang="en-US" sz="2400" baseline="-25000">
                <a:latin typeface="Calibri" pitchFamily="34" charset="0"/>
              </a:rPr>
              <a:t>shock</a:t>
            </a:r>
            <a:r>
              <a:rPr lang="en-US" sz="2400">
                <a:latin typeface="Calibri" pitchFamily="34" charset="0"/>
              </a:rPr>
              <a:t> = V</a:t>
            </a:r>
            <a:r>
              <a:rPr lang="en-US" sz="2400" baseline="-25000">
                <a:latin typeface="Calibri" pitchFamily="34" charset="0"/>
              </a:rPr>
              <a:t>ICME</a:t>
            </a:r>
            <a:r>
              <a:rPr lang="en-US" sz="2400">
                <a:latin typeface="Calibri" pitchFamily="34" charset="0"/>
              </a:rPr>
              <a:t> cos(</a:t>
            </a:r>
            <a:r>
              <a:rPr lang="en-US" sz="2400">
                <a:latin typeface="Calibri" pitchFamily="34" charset="0"/>
                <a:sym typeface="Symbol" pitchFamily="18" charset="2"/>
              </a:rPr>
              <a:t></a:t>
            </a:r>
            <a:r>
              <a:rPr lang="en-US" sz="2400" baseline="-25000">
                <a:latin typeface="Calibri" pitchFamily="34" charset="0"/>
                <a:sym typeface="Symbol" pitchFamily="18" charset="2"/>
              </a:rPr>
              <a:t>BR</a:t>
            </a:r>
            <a:r>
              <a:rPr lang="en-US" sz="2400">
                <a:latin typeface="Calibri" pitchFamily="34" charset="0"/>
              </a:rPr>
              <a:t>)</a:t>
            </a:r>
          </a:p>
          <a:p>
            <a:endParaRPr lang="en-US" sz="2400">
              <a:latin typeface="Calibri" pitchFamily="34" charset="0"/>
            </a:endParaRPr>
          </a:p>
          <a:p>
            <a:r>
              <a:rPr lang="en-US" sz="2400">
                <a:latin typeface="Calibri" pitchFamily="34" charset="0"/>
              </a:rPr>
              <a:t>We can reverse this relation!!!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4"/>
          <p:cNvSpPr>
            <a:spLocks noGrp="1"/>
          </p:cNvSpPr>
          <p:nvPr>
            <p:ph type="title"/>
          </p:nvPr>
        </p:nvSpPr>
        <p:spPr/>
        <p:txBody>
          <a:bodyPr/>
          <a:lstStyle/>
          <a:p>
            <a:pPr eaLnBrk="1" hangingPunct="1"/>
            <a:r>
              <a:rPr lang="en-US" smtClean="0"/>
              <a:t>Lag Times</a:t>
            </a:r>
          </a:p>
        </p:txBody>
      </p:sp>
      <p:pic>
        <p:nvPicPr>
          <p:cNvPr id="17410" name="Picture 5" descr="LagTimes"/>
          <p:cNvPicPr>
            <a:picLocks noChangeAspect="1" noChangeArrowheads="1"/>
          </p:cNvPicPr>
          <p:nvPr/>
        </p:nvPicPr>
        <p:blipFill>
          <a:blip r:embed="rId2"/>
          <a:srcRect/>
          <a:stretch>
            <a:fillRect/>
          </a:stretch>
        </p:blipFill>
        <p:spPr bwMode="auto">
          <a:xfrm>
            <a:off x="431800" y="1219200"/>
            <a:ext cx="5205413" cy="5257800"/>
          </a:xfrm>
          <a:prstGeom prst="rect">
            <a:avLst/>
          </a:prstGeom>
          <a:noFill/>
          <a:ln w="9525">
            <a:noFill/>
            <a:miter lim="800000"/>
            <a:headEnd/>
            <a:tailEnd/>
          </a:ln>
        </p:spPr>
      </p:pic>
      <p:sp>
        <p:nvSpPr>
          <p:cNvPr id="17411" name="Text Box 6"/>
          <p:cNvSpPr txBox="1">
            <a:spLocks noChangeArrowheads="1"/>
          </p:cNvSpPr>
          <p:nvPr/>
        </p:nvSpPr>
        <p:spPr bwMode="auto">
          <a:xfrm>
            <a:off x="5943600" y="1439863"/>
            <a:ext cx="2743200" cy="3938587"/>
          </a:xfrm>
          <a:prstGeom prst="rect">
            <a:avLst/>
          </a:prstGeom>
          <a:noFill/>
          <a:ln w="9525">
            <a:noFill/>
            <a:miter lim="800000"/>
            <a:headEnd/>
            <a:tailEnd/>
          </a:ln>
        </p:spPr>
        <p:txBody>
          <a:bodyPr>
            <a:spAutoFit/>
          </a:bodyPr>
          <a:lstStyle/>
          <a:p>
            <a:pPr>
              <a:spcBef>
                <a:spcPct val="50000"/>
              </a:spcBef>
            </a:pPr>
            <a:r>
              <a:rPr lang="en-US"/>
              <a:t>Lag time T</a:t>
            </a:r>
            <a:r>
              <a:rPr lang="en-US" baseline="-25000"/>
              <a:t>L</a:t>
            </a:r>
            <a:r>
              <a:rPr lang="en-US"/>
              <a:t> is the time between shock crossing and arrival of peak ICME speed.</a:t>
            </a:r>
          </a:p>
          <a:p>
            <a:pPr>
              <a:spcBef>
                <a:spcPct val="50000"/>
              </a:spcBef>
            </a:pPr>
            <a:r>
              <a:rPr lang="en-US"/>
              <a:t>Note the considerable range in values from a few to 10 hours with some as long as 15 hrs.</a:t>
            </a:r>
          </a:p>
          <a:p>
            <a:pPr>
              <a:spcBef>
                <a:spcPct val="50000"/>
              </a:spcBef>
            </a:pPr>
            <a:r>
              <a:rPr lang="en-US"/>
              <a:t>At present we have no predictive ability for forecasting the arrival time of the peak ICME speed.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4"/>
          <p:cNvSpPr>
            <a:spLocks noGrp="1"/>
          </p:cNvSpPr>
          <p:nvPr>
            <p:ph type="title"/>
          </p:nvPr>
        </p:nvSpPr>
        <p:spPr>
          <a:xfrm>
            <a:off x="457200" y="152400"/>
            <a:ext cx="8229600" cy="1020763"/>
          </a:xfrm>
        </p:spPr>
        <p:txBody>
          <a:bodyPr/>
          <a:lstStyle/>
          <a:p>
            <a:r>
              <a:rPr lang="en-US" sz="4000" smtClean="0"/>
              <a:t>Automated Shocks for Space Weather</a:t>
            </a:r>
          </a:p>
        </p:txBody>
      </p:sp>
      <p:pic>
        <p:nvPicPr>
          <p:cNvPr id="18434" name="Picture 5" descr="RHequations"/>
          <p:cNvPicPr>
            <a:picLocks noChangeAspect="1" noChangeArrowheads="1"/>
          </p:cNvPicPr>
          <p:nvPr/>
        </p:nvPicPr>
        <p:blipFill>
          <a:blip r:embed="rId2"/>
          <a:srcRect/>
          <a:stretch>
            <a:fillRect/>
          </a:stretch>
        </p:blipFill>
        <p:spPr bwMode="auto">
          <a:xfrm>
            <a:off x="457200" y="990600"/>
            <a:ext cx="4740275" cy="5029200"/>
          </a:xfrm>
          <a:prstGeom prst="rect">
            <a:avLst/>
          </a:prstGeom>
          <a:noFill/>
          <a:ln w="9525">
            <a:noFill/>
            <a:miter lim="800000"/>
            <a:headEnd/>
            <a:tailEnd/>
          </a:ln>
        </p:spPr>
      </p:pic>
      <p:sp>
        <p:nvSpPr>
          <p:cNvPr id="18435" name="Text Box 6"/>
          <p:cNvSpPr txBox="1">
            <a:spLocks noChangeArrowheads="1"/>
          </p:cNvSpPr>
          <p:nvPr/>
        </p:nvSpPr>
        <p:spPr bwMode="auto">
          <a:xfrm>
            <a:off x="5638800" y="1066800"/>
            <a:ext cx="3048000" cy="5038725"/>
          </a:xfrm>
          <a:prstGeom prst="rect">
            <a:avLst/>
          </a:prstGeom>
          <a:noFill/>
          <a:ln w="9525">
            <a:noFill/>
            <a:miter lim="800000"/>
            <a:headEnd/>
            <a:tailEnd/>
          </a:ln>
        </p:spPr>
        <p:txBody>
          <a:bodyPr>
            <a:spAutoFit/>
          </a:bodyPr>
          <a:lstStyle/>
          <a:p>
            <a:pPr>
              <a:spcBef>
                <a:spcPct val="50000"/>
              </a:spcBef>
            </a:pPr>
            <a:r>
              <a:rPr lang="en-US"/>
              <a:t>We have developed an automated shock solution code that finds shocks in the ACE RTSW data and solves the R-H equations for jump conditions and shock speed and normal.</a:t>
            </a:r>
          </a:p>
          <a:p>
            <a:pPr>
              <a:spcBef>
                <a:spcPct val="50000"/>
              </a:spcBef>
            </a:pPr>
            <a:r>
              <a:rPr lang="en-US"/>
              <a:t>See ACE Science Center</a:t>
            </a:r>
          </a:p>
          <a:p>
            <a:pPr>
              <a:spcBef>
                <a:spcPct val="50000"/>
              </a:spcBef>
            </a:pPr>
            <a:r>
              <a:rPr lang="en-US"/>
              <a:t>The problem is that weak shocks are very hard to find and discriminate from normal background fluctuations.</a:t>
            </a:r>
          </a:p>
          <a:p>
            <a:pPr>
              <a:spcBef>
                <a:spcPct val="50000"/>
              </a:spcBef>
            </a:pPr>
            <a:r>
              <a:rPr lang="en-US"/>
              <a:t>Any ideas?</a:t>
            </a:r>
          </a:p>
          <a:p>
            <a:pPr>
              <a:spcBef>
                <a:spcPct val="50000"/>
              </a:spcBef>
            </a:pPr>
            <a:r>
              <a:rPr lang="en-US"/>
              <a:t>We don’t want to “cry wolf” too often!</a:t>
            </a:r>
          </a:p>
        </p:txBody>
      </p:sp>
      <p:sp>
        <p:nvSpPr>
          <p:cNvPr id="18436" name="Text Box 7"/>
          <p:cNvSpPr txBox="1">
            <a:spLocks noChangeArrowheads="1"/>
          </p:cNvSpPr>
          <p:nvPr/>
        </p:nvSpPr>
        <p:spPr bwMode="auto">
          <a:xfrm>
            <a:off x="228600" y="6002338"/>
            <a:ext cx="5486400" cy="779462"/>
          </a:xfrm>
          <a:prstGeom prst="rect">
            <a:avLst/>
          </a:prstGeom>
          <a:noFill/>
          <a:ln w="9525">
            <a:noFill/>
            <a:miter lim="800000"/>
            <a:headEnd/>
            <a:tailEnd/>
          </a:ln>
        </p:spPr>
        <p:txBody>
          <a:bodyPr>
            <a:spAutoFit/>
          </a:bodyPr>
          <a:lstStyle/>
          <a:p>
            <a:pPr>
              <a:spcBef>
                <a:spcPct val="50000"/>
              </a:spcBef>
            </a:pPr>
            <a:r>
              <a:rPr lang="en-US"/>
              <a:t>Vorotnikov et al., </a:t>
            </a:r>
            <a:r>
              <a:rPr lang="en-US" i="1"/>
              <a:t>Space Weather</a:t>
            </a:r>
            <a:r>
              <a:rPr lang="en-US"/>
              <a:t>, </a:t>
            </a:r>
            <a:r>
              <a:rPr lang="en-US" b="1"/>
              <a:t>6</a:t>
            </a:r>
            <a:r>
              <a:rPr lang="en-US"/>
              <a:t>, S03002, 2008.</a:t>
            </a:r>
          </a:p>
          <a:p>
            <a:pPr>
              <a:spcBef>
                <a:spcPct val="50000"/>
              </a:spcBef>
            </a:pPr>
            <a:r>
              <a:rPr lang="en-US"/>
              <a:t>Vorotnikov et al., </a:t>
            </a:r>
            <a:r>
              <a:rPr lang="en-US" i="1"/>
              <a:t>Space Weather</a:t>
            </a:r>
            <a:r>
              <a:rPr lang="en-US"/>
              <a:t>, </a:t>
            </a:r>
            <a:r>
              <a:rPr lang="en-US" b="1"/>
              <a:t>9</a:t>
            </a:r>
            <a:r>
              <a:rPr lang="en-US"/>
              <a:t>, S04001, 2011.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457200" y="198438"/>
            <a:ext cx="8229600" cy="944562"/>
          </a:xfrm>
        </p:spPr>
        <p:txBody>
          <a:bodyPr/>
          <a:lstStyle/>
          <a:p>
            <a:pPr eaLnBrk="1" hangingPunct="1"/>
            <a:r>
              <a:rPr lang="en-US" smtClean="0"/>
              <a:t>Summary and Problem</a:t>
            </a:r>
          </a:p>
        </p:txBody>
      </p:sp>
      <p:sp>
        <p:nvSpPr>
          <p:cNvPr id="19458" name="Content Placeholder 2"/>
          <p:cNvSpPr>
            <a:spLocks noGrp="1"/>
          </p:cNvSpPr>
          <p:nvPr>
            <p:ph idx="1"/>
          </p:nvPr>
        </p:nvSpPr>
        <p:spPr>
          <a:xfrm>
            <a:off x="457200" y="1295400"/>
            <a:ext cx="8229600" cy="5334000"/>
          </a:xfrm>
        </p:spPr>
        <p:txBody>
          <a:bodyPr/>
          <a:lstStyle/>
          <a:p>
            <a:pPr eaLnBrk="1" hangingPunct="1">
              <a:lnSpc>
                <a:spcPct val="90000"/>
              </a:lnSpc>
            </a:pPr>
            <a:r>
              <a:rPr lang="en-US" sz="2700" smtClean="0"/>
              <a:t>Weak, slow-moving shocks are often the harbinger of fast-moving ejecta to follow.</a:t>
            </a:r>
          </a:p>
          <a:p>
            <a:pPr lvl="1" eaLnBrk="1" hangingPunct="1">
              <a:lnSpc>
                <a:spcPct val="90000"/>
              </a:lnSpc>
            </a:pPr>
            <a:r>
              <a:rPr lang="en-US" sz="2300" smtClean="0"/>
              <a:t>We can predict that speed in real time.</a:t>
            </a:r>
          </a:p>
          <a:p>
            <a:pPr eaLnBrk="1" hangingPunct="1">
              <a:lnSpc>
                <a:spcPct val="90000"/>
              </a:lnSpc>
            </a:pPr>
            <a:endParaRPr lang="en-US" sz="2700" smtClean="0"/>
          </a:p>
          <a:p>
            <a:pPr eaLnBrk="1" hangingPunct="1">
              <a:lnSpc>
                <a:spcPct val="90000"/>
              </a:lnSpc>
            </a:pPr>
            <a:r>
              <a:rPr lang="en-US" sz="2700" smtClean="0"/>
              <a:t>ACE is presently running a fully automated, real-time shock code finding shock candidates and performing a R-H analysis.</a:t>
            </a:r>
          </a:p>
          <a:p>
            <a:pPr lvl="1" eaLnBrk="1" hangingPunct="1">
              <a:lnSpc>
                <a:spcPct val="90000"/>
              </a:lnSpc>
            </a:pPr>
            <a:r>
              <a:rPr lang="en-US" sz="2400" smtClean="0"/>
              <a:t>Gives us shock speed, compression, and normal.</a:t>
            </a:r>
          </a:p>
          <a:p>
            <a:pPr lvl="1" eaLnBrk="1" hangingPunct="1">
              <a:lnSpc>
                <a:spcPct val="90000"/>
              </a:lnSpc>
            </a:pPr>
            <a:r>
              <a:rPr lang="en-US" sz="2300" smtClean="0"/>
              <a:t>Our only indication of a real shock is a statistically significant jump in parameters.</a:t>
            </a:r>
          </a:p>
          <a:p>
            <a:pPr lvl="1" eaLnBrk="1" hangingPunct="1">
              <a:lnSpc>
                <a:spcPct val="90000"/>
              </a:lnSpc>
            </a:pPr>
            <a:r>
              <a:rPr lang="en-US" sz="2400" smtClean="0"/>
              <a:t>Weak shocks still have large uncertainties.</a:t>
            </a:r>
          </a:p>
          <a:p>
            <a:pPr eaLnBrk="1" hangingPunct="1">
              <a:lnSpc>
                <a:spcPct val="90000"/>
              </a:lnSpc>
            </a:pPr>
            <a:endParaRPr lang="en-US" sz="2700" smtClean="0"/>
          </a:p>
          <a:p>
            <a:pPr eaLnBrk="1" hangingPunct="1">
              <a:lnSpc>
                <a:spcPct val="90000"/>
              </a:lnSpc>
            </a:pPr>
            <a:r>
              <a:rPr lang="en-US" sz="2700" smtClean="0"/>
              <a:t>Weak shocks are the hardest to capture and analyze.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290</Words>
  <Application>Microsoft Office PowerPoint</Application>
  <PresentationFormat>On-screen Show (4:3)</PresentationFormat>
  <Paragraphs>36</Paragraphs>
  <Slides>7</Slides>
  <Notes>0</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7</vt:i4>
      </vt:variant>
    </vt:vector>
  </HeadingPairs>
  <TitlesOfParts>
    <vt:vector size="11" baseType="lpstr">
      <vt:lpstr>Arial</vt:lpstr>
      <vt:lpstr>Calibri</vt:lpstr>
      <vt:lpstr>Symbol</vt:lpstr>
      <vt:lpstr>Office Theme</vt:lpstr>
      <vt:lpstr>Slow-Moving Shocks and Fast-Moving ICMEs</vt:lpstr>
      <vt:lpstr>Slide 2</vt:lpstr>
      <vt:lpstr>Slide 3</vt:lpstr>
      <vt:lpstr>Slide 4</vt:lpstr>
      <vt:lpstr>Lag Times</vt:lpstr>
      <vt:lpstr>Automated Shocks for Space Weather</vt:lpstr>
      <vt:lpstr>Summary and Problem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Slow-Moving Shocks and Fast-Moving ICMEs</dc:title>
  <dc:creator>Owner</dc:creator>
  <cp:lastModifiedBy>Charles W. Smith</cp:lastModifiedBy>
  <cp:revision>11</cp:revision>
  <dcterms:created xsi:type="dcterms:W3CDTF">2012-09-28T14:28:30Z</dcterms:created>
  <dcterms:modified xsi:type="dcterms:W3CDTF">2012-10-23T20:34:57Z</dcterms:modified>
</cp:coreProperties>
</file>