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sldIdLst>
    <p:sldId id="257" r:id="rId2"/>
    <p:sldId id="259" r:id="rId3"/>
    <p:sldId id="258" r:id="rId4"/>
    <p:sldId id="263" r:id="rId5"/>
    <p:sldId id="260" r:id="rId6"/>
    <p:sldId id="261" r:id="rId7"/>
    <p:sldId id="262" r:id="rId8"/>
    <p:sldId id="264" r:id="rId9"/>
    <p:sldId id="265" r:id="rId10"/>
    <p:sldId id="269" r:id="rId11"/>
    <p:sldId id="266" r:id="rId12"/>
    <p:sldId id="267" r:id="rId13"/>
    <p:sldId id="268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888B776-01A3-F041-A184-3EEE4A808809}">
          <p14:sldIdLst>
            <p14:sldId id="257"/>
            <p14:sldId id="259"/>
            <p14:sldId id="258"/>
            <p14:sldId id="263"/>
            <p14:sldId id="260"/>
            <p14:sldId id="261"/>
            <p14:sldId id="262"/>
            <p14:sldId id="264"/>
            <p14:sldId id="265"/>
            <p14:sldId id="269"/>
            <p14:sldId id="266"/>
            <p14:sldId id="267"/>
            <p14:sldId id="268"/>
            <p14:sldId id="271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4" autoAdjust="0"/>
    <p:restoredTop sz="94638" autoAdjust="0"/>
  </p:normalViewPr>
  <p:slideViewPr>
    <p:cSldViewPr snapToGrid="0" snapToObjects="1">
      <p:cViewPr>
        <p:scale>
          <a:sx n="100" d="100"/>
          <a:sy n="100" d="100"/>
        </p:scale>
        <p:origin x="-56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2B177A0-A75B-4344-BADF-6716C431B00A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80BBD29-7BF9-9044-AF26-59751F94DE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4381" y="870857"/>
            <a:ext cx="4475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NESSC, Fall Meeting 2012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975" y="2334389"/>
            <a:ext cx="48140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Matthew Gorby</a:t>
            </a:r>
          </a:p>
          <a:p>
            <a:r>
              <a:rPr lang="en-US" sz="2800" dirty="0" smtClean="0"/>
              <a:t>University of New Hampshire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74975" y="4276435"/>
            <a:ext cx="8369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Particle acceleration due to CME driven shocks, from low in the corona to 1AU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1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itle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6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premStreamNodesLocs.00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03" y="2007663"/>
            <a:ext cx="6661909" cy="49964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3453"/>
            <a:ext cx="1198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May 1997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589" y="550545"/>
            <a:ext cx="82603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Large, uniform time steps.</a:t>
            </a:r>
          </a:p>
          <a:p>
            <a:endParaRPr lang="en-US" dirty="0"/>
          </a:p>
          <a:p>
            <a:r>
              <a:rPr lang="en-US" dirty="0" smtClean="0"/>
              <a:t>No shock-finder.</a:t>
            </a:r>
          </a:p>
          <a:p>
            <a:endParaRPr lang="en-US" dirty="0"/>
          </a:p>
          <a:p>
            <a:r>
              <a:rPr lang="en-US" dirty="0" smtClean="0"/>
              <a:t>The mean free path scales as radius to the 0.15, rigidity to the 1/3, and density over background density.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250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64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May 1997 :: 5 solar radii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may1997rs05B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2" y="369332"/>
            <a:ext cx="8651557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5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14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May 1997 :: 0.2 AU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may1997au0.2B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5" y="369332"/>
            <a:ext cx="8651557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9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14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May 1997 :: 1.0 AU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may1997rau1.0B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9" y="369332"/>
            <a:ext cx="8651557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0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98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Time moves on…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020" y="2011605"/>
            <a:ext cx="8046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running the stronger (forced CME) case and having success with the shock finder we re-ran the weak case.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And…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605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4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May 1997 :: 5 solar radii              NEW AND IMPROVED!    Still weak…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masComparers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02" y="369332"/>
            <a:ext cx="8651557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8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48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Forced CME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flare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2692400"/>
            <a:ext cx="4660900" cy="416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828" y="764185"/>
            <a:ext cx="79555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Small, non-uniform time steps.  We couple to their </a:t>
            </a:r>
            <a:r>
              <a:rPr lang="en-US" dirty="0" err="1" smtClean="0"/>
              <a:t>tDel</a:t>
            </a:r>
            <a:r>
              <a:rPr lang="en-US" dirty="0"/>
              <a:t> </a:t>
            </a:r>
            <a:r>
              <a:rPr lang="en-US" dirty="0" smtClean="0"/>
              <a:t>to avoid interpolation</a:t>
            </a:r>
          </a:p>
          <a:p>
            <a:r>
              <a:rPr lang="en-US" dirty="0" smtClean="0"/>
              <a:t>in time.</a:t>
            </a:r>
          </a:p>
          <a:p>
            <a:endParaRPr lang="en-US" dirty="0"/>
          </a:p>
          <a:p>
            <a:r>
              <a:rPr lang="en-US" dirty="0" smtClean="0"/>
              <a:t>Small burst when the flux rope reconfigures followed by the actual eruption.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591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92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Forced CME :: 5 solar radii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93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MFP = 0.05 AU @ 1 AU</a:t>
            </a:r>
          </a:p>
          <a:p>
            <a:endParaRPr lang="en-US" dirty="0" smtClean="0"/>
          </a:p>
          <a:p>
            <a:r>
              <a:rPr lang="en-US" dirty="0" smtClean="0"/>
              <a:t>Scaling with background density, gradient sharpened but no separate MFP for the shock regions.</a:t>
            </a:r>
            <a:endParaRPr lang="en-US" dirty="0"/>
          </a:p>
        </p:txBody>
      </p:sp>
      <p:pic>
        <p:nvPicPr>
          <p:cNvPr id="4" name="Picture 3" descr="fastCme.16rs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371051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5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42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Forced CME :: 0.5 AU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93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MFP = 0.05 AU @ 1 AU</a:t>
            </a:r>
          </a:p>
          <a:p>
            <a:endParaRPr lang="en-US" dirty="0" smtClean="0"/>
          </a:p>
          <a:p>
            <a:r>
              <a:rPr lang="en-US" dirty="0" smtClean="0"/>
              <a:t>Scaling with background density, gradient sharpened but no separate MFP for the shock regions.</a:t>
            </a:r>
            <a:endParaRPr lang="en-US" dirty="0"/>
          </a:p>
        </p:txBody>
      </p:sp>
      <p:pic>
        <p:nvPicPr>
          <p:cNvPr id="6" name="Picture 5" descr="fastCme.16au0.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371051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4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92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Forced CME :: 5 solar radii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93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MFP = 0.1 AU @ 1 AU</a:t>
            </a:r>
          </a:p>
          <a:p>
            <a:r>
              <a:rPr lang="en-US" dirty="0" smtClean="0"/>
              <a:t>MFP in shock region = 0.001 AU</a:t>
            </a:r>
          </a:p>
          <a:p>
            <a:r>
              <a:rPr lang="en-US" dirty="0" smtClean="0"/>
              <a:t>Scaling with background density outside of shock region, gradient sharpened, separate MFPs.</a:t>
            </a:r>
            <a:endParaRPr lang="en-US" dirty="0"/>
          </a:p>
        </p:txBody>
      </p:sp>
      <p:pic>
        <p:nvPicPr>
          <p:cNvPr id="4" name="Picture 3" descr="fastCme.22rs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371051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utline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435486"/>
              </p:ext>
            </p:extLst>
          </p:nvPr>
        </p:nvGraphicFramePr>
        <p:xfrm>
          <a:off x="916049" y="789089"/>
          <a:ext cx="7268638" cy="5507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638"/>
              </a:tblGrid>
              <a:tr h="786734">
                <a:tc>
                  <a:txBody>
                    <a:bodyPr/>
                    <a:lstStyle/>
                    <a:p>
                      <a:r>
                        <a:rPr lang="en-US" dirty="0" smtClean="0"/>
                        <a:t>Outline</a:t>
                      </a:r>
                      <a:endParaRPr lang="en-US" dirty="0"/>
                    </a:p>
                  </a:txBody>
                  <a:tcPr/>
                </a:tc>
              </a:tr>
              <a:tr h="786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EMMREM</a:t>
                      </a:r>
                    </a:p>
                  </a:txBody>
                  <a:tcPr/>
                </a:tc>
              </a:tr>
              <a:tr h="786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Current Project</a:t>
                      </a:r>
                      <a:endParaRPr lang="en-US" sz="2800" dirty="0"/>
                    </a:p>
                  </a:txBody>
                  <a:tcPr/>
                </a:tc>
              </a:tr>
              <a:tr h="786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MAS</a:t>
                      </a:r>
                      <a:endParaRPr lang="en-US" sz="2800" dirty="0"/>
                    </a:p>
                  </a:txBody>
                  <a:tcPr/>
                </a:tc>
              </a:tr>
              <a:tr h="786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May 1997</a:t>
                      </a:r>
                      <a:endParaRPr lang="en-US" sz="2800" dirty="0"/>
                    </a:p>
                  </a:txBody>
                  <a:tcPr/>
                </a:tc>
              </a:tr>
              <a:tr h="786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Forced CME</a:t>
                      </a:r>
                      <a:endParaRPr lang="en-US" sz="2800" dirty="0"/>
                    </a:p>
                  </a:txBody>
                  <a:tcPr/>
                </a:tc>
              </a:tr>
              <a:tr h="786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Future</a:t>
                      </a:r>
                      <a:r>
                        <a:rPr lang="en-US" sz="2800" baseline="0" dirty="0" smtClean="0"/>
                        <a:t> Work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14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42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Forced CME :: 0.5 AU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93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MFP = 0.1 AU @ 1 AU</a:t>
            </a:r>
          </a:p>
          <a:p>
            <a:r>
              <a:rPr lang="en-US" dirty="0" smtClean="0"/>
              <a:t>MFP in shock region = 0.001 AU</a:t>
            </a:r>
          </a:p>
          <a:p>
            <a:r>
              <a:rPr lang="en-US" dirty="0" smtClean="0"/>
              <a:t>Scaling with background density outside of shock region, gradient sharpened, separate MFPs.</a:t>
            </a:r>
            <a:endParaRPr lang="en-US" dirty="0"/>
          </a:p>
        </p:txBody>
      </p:sp>
      <p:pic>
        <p:nvPicPr>
          <p:cNvPr id="5" name="Picture 4" descr="fastCme.22au0.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378628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7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92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Forced CME :: 5 solar radii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93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MFP = 0.01 AU @ 1 AU</a:t>
            </a:r>
          </a:p>
          <a:p>
            <a:r>
              <a:rPr lang="en-US" dirty="0" smtClean="0"/>
              <a:t>MFP in shock region = 0.001 AU</a:t>
            </a:r>
          </a:p>
          <a:p>
            <a:r>
              <a:rPr lang="en-US" dirty="0" smtClean="0"/>
              <a:t>Scaling with background density outside of shock region, gradient sharpened, separate MFPs.</a:t>
            </a:r>
            <a:endParaRPr lang="en-US" dirty="0"/>
          </a:p>
        </p:txBody>
      </p:sp>
      <p:pic>
        <p:nvPicPr>
          <p:cNvPr id="4" name="Picture 3" descr="fastCme.23rs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371051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6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42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Forced CME :: 0.5 AU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93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MFP = 0.01 AU @ 1 AU</a:t>
            </a:r>
          </a:p>
          <a:p>
            <a:r>
              <a:rPr lang="en-US" dirty="0" smtClean="0"/>
              <a:t>MFP in shock region = 0.001 AU</a:t>
            </a:r>
          </a:p>
          <a:p>
            <a:r>
              <a:rPr lang="en-US" dirty="0" smtClean="0"/>
              <a:t>Scaling with background density outside of shock region, gradient sharpened, separate MFPs.</a:t>
            </a:r>
            <a:endParaRPr lang="en-US" dirty="0"/>
          </a:p>
        </p:txBody>
      </p:sp>
      <p:pic>
        <p:nvPicPr>
          <p:cNvPr id="5" name="Picture 4" descr="fastCme.23au0.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371051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42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Forced CME :: 1.0 AU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93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MFP = 0.01 AU @ 1 AU</a:t>
            </a:r>
          </a:p>
          <a:p>
            <a:r>
              <a:rPr lang="en-US" dirty="0" smtClean="0"/>
              <a:t>MFP in shock region = 0.001 AU</a:t>
            </a:r>
          </a:p>
          <a:p>
            <a:r>
              <a:rPr lang="en-US" dirty="0" smtClean="0"/>
              <a:t>Scaling with background density outside of shock region, gradient sharpened, separate MFPs.</a:t>
            </a:r>
            <a:endParaRPr lang="en-US" dirty="0"/>
          </a:p>
        </p:txBody>
      </p:sp>
      <p:pic>
        <p:nvPicPr>
          <p:cNvPr id="4" name="Picture 3" descr="fastCme.24au1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371051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7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2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Dose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ccuDo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1" y="463306"/>
            <a:ext cx="8114264" cy="62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7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858"/>
            <a:ext cx="158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What is next?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225" y="1865511"/>
            <a:ext cx="7720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Higher time resolution, longer coupled times, larger domain, etc…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Self-consistent wave generation tied to the MFP in the shock region.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9745" y="6225861"/>
            <a:ext cx="132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5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remStreamNodesLocs.03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2" y="1647142"/>
            <a:ext cx="7215913" cy="5411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0583"/>
            <a:ext cx="123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EMMREM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999" y="476249"/>
            <a:ext cx="87735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Advances the focused transport equation on a </a:t>
            </a:r>
            <a:r>
              <a:rPr lang="en-US" dirty="0" err="1" smtClean="0"/>
              <a:t>Lagrangian</a:t>
            </a:r>
            <a:r>
              <a:rPr lang="en-US" dirty="0" smtClean="0"/>
              <a:t> grid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Naturally adapts to the geometry of the system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“Easily” couples to external MHD simulations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7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71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Current project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334" y="828972"/>
            <a:ext cx="790899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Currently we are coupling to Predictive Science’s MHD simulation, MAS (</a:t>
            </a:r>
            <a:r>
              <a:rPr lang="en-US" dirty="0" err="1" smtClean="0"/>
              <a:t>Magnetohydrodynamics</a:t>
            </a:r>
            <a:r>
              <a:rPr lang="en-US" dirty="0" smtClean="0"/>
              <a:t> Around a Sphere).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They give us a time series of all of the fields, from one to twenty solar radii.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We’ve been running EMMREM with the parallel diffusion and adiabatic terms turned on, but cross-field diffusion disabled.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We implemented a shock finder and the ability to sharpen discontinuities, combat diffusion in the MHD simulations.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Investigating the role of the mean free path in accelerating particles near the shock as well as getting them out to 1AU.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3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34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 :: simulation explanations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0" y="478419"/>
            <a:ext cx="1762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events: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May 1997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Forced CME</a:t>
            </a:r>
            <a:endParaRPr lang="en-US" dirty="0"/>
          </a:p>
        </p:txBody>
      </p:sp>
      <p:pic>
        <p:nvPicPr>
          <p:cNvPr id="4" name="Picture 3" descr="emmremFla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6" t="11859" r="28917" b="47321"/>
          <a:stretch/>
        </p:blipFill>
        <p:spPr>
          <a:xfrm>
            <a:off x="4064146" y="3270251"/>
            <a:ext cx="5079854" cy="3587750"/>
          </a:xfrm>
          <a:prstGeom prst="rect">
            <a:avLst/>
          </a:prstGeom>
        </p:spPr>
      </p:pic>
      <p:pic>
        <p:nvPicPr>
          <p:cNvPr id="7" name="Picture 6" descr="flare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100"/>
            <a:ext cx="4622800" cy="440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3752" y="2177015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69246" y="3064415"/>
            <a:ext cx="123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EMMREM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8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"/>
            <a:ext cx="15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 :: movie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mov_tt_thermo_01_8_medium_sideview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5262"/>
            <a:ext cx="91440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2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53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 :: verification and validation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VrCompa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938"/>
            <a:ext cx="9144000" cy="5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9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53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 :: verification and validation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BrCompa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53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 :: verification and validation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RhoCompa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5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576</TotalTime>
  <Words>613</Words>
  <Application>Microsoft Macintosh PowerPoint</Application>
  <PresentationFormat>On-screen Show (4:3)</PresentationFormat>
  <Paragraphs>102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Gorby</dc:creator>
  <cp:lastModifiedBy>Matthew Gorby</cp:lastModifiedBy>
  <cp:revision>25</cp:revision>
  <dcterms:created xsi:type="dcterms:W3CDTF">2012-10-24T09:28:03Z</dcterms:created>
  <dcterms:modified xsi:type="dcterms:W3CDTF">2012-10-24T19:04:43Z</dcterms:modified>
</cp:coreProperties>
</file>