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8" r:id="rId2"/>
    <p:sldId id="262" r:id="rId3"/>
    <p:sldId id="285" r:id="rId4"/>
    <p:sldId id="402" r:id="rId5"/>
    <p:sldId id="292" r:id="rId6"/>
    <p:sldId id="294" r:id="rId7"/>
    <p:sldId id="331" r:id="rId8"/>
    <p:sldId id="386" r:id="rId9"/>
    <p:sldId id="344" r:id="rId10"/>
    <p:sldId id="312" r:id="rId11"/>
    <p:sldId id="350" r:id="rId12"/>
    <p:sldId id="313" r:id="rId13"/>
    <p:sldId id="317" r:id="rId14"/>
    <p:sldId id="325" r:id="rId15"/>
    <p:sldId id="365" r:id="rId16"/>
    <p:sldId id="385" r:id="rId17"/>
    <p:sldId id="388" r:id="rId18"/>
    <p:sldId id="390" r:id="rId19"/>
    <p:sldId id="272" r:id="rId20"/>
    <p:sldId id="387" r:id="rId21"/>
    <p:sldId id="393" r:id="rId22"/>
    <p:sldId id="316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356" autoAdjust="0"/>
  </p:normalViewPr>
  <p:slideViewPr>
    <p:cSldViewPr snapToGrid="0">
      <p:cViewPr varScale="1">
        <p:scale>
          <a:sx n="116" d="100"/>
          <a:sy n="116" d="100"/>
        </p:scale>
        <p:origin x="-6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3A1EE-052E-3A42-BE36-C43CC1AE8528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42E46-D1A2-4547-944F-11A036E59D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07EF3-88DA-4B4C-9DC0-80F96B7231D6}" type="datetime1">
              <a:rPr lang="en-US" smtClean="0"/>
              <a:pPr/>
              <a:t>10/24/12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E0967-8DC1-FB4C-B3B7-5199B6DB7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E0967-8DC1-FB4C-B3B7-5199B6DB7E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I did validation, but don’t have time to talk about it now!!!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E0967-8DC1-FB4C-B3B7-5199B6DB7E4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E0967-8DC1-FB4C-B3B7-5199B6DB7E4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-Lower speeds along Line 2</a:t>
            </a:r>
          </a:p>
          <a:p>
            <a:r>
              <a:rPr lang="en-US" sz="1200" dirty="0" smtClean="0"/>
              <a:t>-Enhancements up to 3 orders of magnitude</a:t>
            </a:r>
          </a:p>
          <a:p>
            <a:r>
              <a:rPr lang="en-US" sz="1200" dirty="0" smtClean="0"/>
              <a:t>-Acceleration most efficient around ~20 </a:t>
            </a:r>
            <a:r>
              <a:rPr lang="en-US" sz="1200" dirty="0" err="1" smtClean="0"/>
              <a:t>MeV</a:t>
            </a:r>
            <a:endParaRPr lang="en-US" sz="1200" dirty="0" smtClean="0"/>
          </a:p>
          <a:p>
            <a:r>
              <a:rPr lang="en-US" sz="1200" dirty="0" smtClean="0"/>
              <a:t>-More gradual enhancement of fluxes, slower increase to higher energies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E0967-8DC1-FB4C-B3B7-5199B6DB7E4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B20B-9A45-3341-BB32-4BDE953B4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4" Type="http://schemas.openxmlformats.org/officeDocument/2006/relationships/image" Target="../media/image18.png"/><Relationship Id="rId5" Type="http://schemas.openxmlformats.org/officeDocument/2006/relationships/image" Target="../media/image19.pd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6" Type="http://schemas.openxmlformats.org/officeDocument/2006/relationships/image" Target="../media/image28.pdf"/><Relationship Id="rId7" Type="http://schemas.openxmlformats.org/officeDocument/2006/relationships/image" Target="../media/image29.png"/><Relationship Id="rId8" Type="http://schemas.openxmlformats.org/officeDocument/2006/relationships/image" Target="../media/image30.pdf"/><Relationship Id="rId9" Type="http://schemas.openxmlformats.org/officeDocument/2006/relationships/image" Target="../media/image31.png"/><Relationship Id="rId10" Type="http://schemas.openxmlformats.org/officeDocument/2006/relationships/image" Target="../media/image32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0" Type="http://schemas.openxmlformats.org/officeDocument/2006/relationships/image" Target="../media/image43.pdf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15" y="2206083"/>
            <a:ext cx="8229600" cy="434763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FAC090"/>
                </a:solidFill>
                <a:latin typeface="Arial"/>
                <a:cs typeface="Arial"/>
              </a:rPr>
              <a:t>Modeling Coronal </a:t>
            </a:r>
            <a:r>
              <a:rPr lang="en-US" sz="2800" dirty="0" smtClean="0">
                <a:solidFill>
                  <a:srgbClr val="FAC090"/>
                </a:solidFill>
                <a:latin typeface="Arial"/>
                <a:cs typeface="Arial"/>
              </a:rPr>
              <a:t>Acceleration</a:t>
            </a:r>
            <a:r>
              <a:rPr lang="en-US" sz="2800" dirty="0" smtClean="0">
                <a:solidFill>
                  <a:srgbClr val="FAC090"/>
                </a:solidFill>
                <a:latin typeface="Arial"/>
                <a:cs typeface="Arial"/>
              </a:rPr>
              <a:t> of </a:t>
            </a:r>
          </a:p>
          <a:p>
            <a:pPr algn="ctr">
              <a:buNone/>
            </a:pPr>
            <a:r>
              <a:rPr lang="en-US" sz="2800" dirty="0" smtClean="0">
                <a:solidFill>
                  <a:srgbClr val="FAC090"/>
                </a:solidFill>
                <a:latin typeface="Arial"/>
                <a:cs typeface="Arial"/>
              </a:rPr>
              <a:t>Solar </a:t>
            </a:r>
            <a:r>
              <a:rPr lang="en-US" sz="2800" dirty="0" smtClean="0">
                <a:solidFill>
                  <a:srgbClr val="FAC090"/>
                </a:solidFill>
                <a:latin typeface="Arial"/>
                <a:cs typeface="Arial"/>
              </a:rPr>
              <a:t>Energetic Protons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K. A.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Kozarev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, R. M. Evans, N. A.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Schwadron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, </a:t>
            </a:r>
          </a:p>
          <a:p>
            <a:pPr algn="ctr">
              <a:buNone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M. A.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Dayeh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, M.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Opher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, K. E.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Korreck</a:t>
            </a: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NESSC Meeting, 10/24/2012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 t="83408" r="46457"/>
          <a:stretch>
            <a:fillRect/>
          </a:stretch>
        </p:blipFill>
        <p:spPr bwMode="auto">
          <a:xfrm>
            <a:off x="7894786" y="107378"/>
            <a:ext cx="1146026" cy="50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</a:t>
            </a:fld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869" y="55627"/>
            <a:ext cx="664865" cy="66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hd_sep_along_201_inner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5828" y="1039279"/>
            <a:ext cx="6105939" cy="5719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4991" y="1344192"/>
            <a:ext cx="27916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Significant increase of </a:t>
            </a:r>
            <a:r>
              <a:rPr lang="en-US" dirty="0" err="1" smtClean="0">
                <a:solidFill>
                  <a:srgbClr val="FAC09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enhancement after min 40 (steps 4-8)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Largest enhancements in sheath behind shock</a:t>
            </a:r>
            <a:endParaRPr lang="en-US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About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4 orders of magnitude </a:t>
            </a:r>
            <a:r>
              <a:rPr lang="en-US" dirty="0" err="1" smtClean="0">
                <a:solidFill>
                  <a:srgbClr val="FAC09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enhancement at largest energies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84798" y="952390"/>
            <a:ext cx="2608744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Line 1 INNER REGION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10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hd_sep_along_201_outer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5829" y="1033525"/>
            <a:ext cx="6107421" cy="5743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5195" y="1715961"/>
            <a:ext cx="290880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-Efficient acceleration continues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</a:t>
            </a:r>
            <a:r>
              <a:rPr lang="en-US" dirty="0" err="1" smtClean="0">
                <a:solidFill>
                  <a:srgbClr val="FAC090"/>
                </a:solidFill>
                <a:latin typeface="Arial"/>
                <a:cs typeface="Arial"/>
              </a:rPr>
              <a:t>f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enhancement up to 6 orders of magnitude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-More enhancement behind the shock due to compressive acceleration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-PUC becomes wider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9742" y="923945"/>
            <a:ext cx="269846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Line 1 OUTER REGION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11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hd_sep_along_214_inner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7688" y="1428146"/>
            <a:ext cx="4471977" cy="532644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mhd_sep_along_214_outer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732348" y="1456686"/>
            <a:ext cx="4329363" cy="530056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/>
          <p:cNvSpPr txBox="1"/>
          <p:nvPr/>
        </p:nvSpPr>
        <p:spPr>
          <a:xfrm>
            <a:off x="1329996" y="1294770"/>
            <a:ext cx="26087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Line 2 INNER REGION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0372" y="1311922"/>
            <a:ext cx="26984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Line 2 OUTER REGION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12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4897" y="809388"/>
            <a:ext cx="4289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AC090"/>
                </a:solidFill>
                <a:latin typeface="Arial"/>
                <a:cs typeface="Arial"/>
              </a:rPr>
              <a:t>Gradual acceleration along Line 2</a:t>
            </a:r>
            <a:endParaRPr lang="en-US" sz="2000" b="1" dirty="0">
              <a:solidFill>
                <a:srgbClr val="FAC09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0341" y="813115"/>
            <a:ext cx="6667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AC090"/>
                </a:solidFill>
                <a:latin typeface="Arial"/>
                <a:cs typeface="Arial"/>
              </a:rPr>
              <a:t>Propagating protons from coronal simulation to 1 AU</a:t>
            </a:r>
          </a:p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-Used steady state solar wind model</a:t>
            </a:r>
          </a:p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-Compared output to 2 hr flux averages from SOHO/ERNE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461" y="5264081"/>
            <a:ext cx="6567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AC090"/>
                </a:solidFill>
                <a:latin typeface="Arial"/>
                <a:cs typeface="Arial"/>
              </a:rPr>
              <a:t>Results:</a:t>
            </a: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-Variation in coronal fluxes retained</a:t>
            </a: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-Reasonable agreement to in situ observations!</a:t>
            </a: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-Next, extend BATSRUS/EPREM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sim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to 1 AU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13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251" y="203666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23 </a:t>
            </a:r>
            <a:r>
              <a:rPr lang="en-US" sz="2000" b="1" dirty="0" err="1" smtClean="0">
                <a:latin typeface="Arial"/>
                <a:cs typeface="Arial"/>
              </a:rPr>
              <a:t>MeV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26568" y="2017431"/>
            <a:ext cx="1282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18.7 </a:t>
            </a:r>
            <a:r>
              <a:rPr lang="en-US" sz="2000" b="1" dirty="0" err="1" smtClean="0">
                <a:latin typeface="Arial"/>
                <a:cs typeface="Arial"/>
              </a:rPr>
              <a:t>MeV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6987" y="4196990"/>
            <a:ext cx="165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Observations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723597" y="4064749"/>
            <a:ext cx="549153" cy="194508"/>
          </a:xfrm>
          <a:prstGeom prst="straightConnector1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fp_line_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" y="1937646"/>
            <a:ext cx="9011714" cy="2939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0405" y="1595713"/>
            <a:ext cx="86208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>
                <a:solidFill>
                  <a:srgbClr val="FAC090"/>
                </a:solidFill>
                <a:latin typeface="Arial"/>
                <a:cs typeface="Arial"/>
              </a:rPr>
              <a:t>Conclusions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First detailed modeling study of CME proton acceleration in solar corona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Shape and dynamics of CME governed by coronal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conditions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Different acceleration on field lines on varying CME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dynamics</a:t>
            </a: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Found strong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acceleration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in CME PUC region</a:t>
            </a: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F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luxes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near 1 AU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approach observations</a:t>
            </a:r>
            <a:endParaRPr lang="en-US" sz="2000" dirty="0" smtClean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14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489" y="2449701"/>
            <a:ext cx="3964139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Thank You!</a:t>
            </a:r>
            <a:endParaRPr lang="en-US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AC090"/>
                </a:solidFill>
              </a:rPr>
              <a:t>Extra Slides</a:t>
            </a:r>
            <a:endParaRPr lang="en-US" sz="5400" dirty="0">
              <a:solidFill>
                <a:srgbClr val="FAC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ronal_fluxes_fluences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5349" y="1014950"/>
            <a:ext cx="7795409" cy="53515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AC090"/>
                </a:solidFill>
              </a:rPr>
              <a:t>Fluxes at 8 </a:t>
            </a:r>
            <a:r>
              <a:rPr lang="en-US" dirty="0" err="1" smtClean="0">
                <a:solidFill>
                  <a:srgbClr val="FAC090"/>
                </a:solidFill>
              </a:rPr>
              <a:t>R</a:t>
            </a:r>
            <a:r>
              <a:rPr lang="en-US" baseline="-25000" dirty="0" err="1" smtClean="0">
                <a:solidFill>
                  <a:srgbClr val="FAC090"/>
                </a:solidFill>
              </a:rPr>
              <a:t>s</a:t>
            </a:r>
            <a:endParaRPr lang="en-US" baseline="-25000" dirty="0">
              <a:solidFill>
                <a:srgbClr val="FAC09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60184" y="3870321"/>
            <a:ext cx="1219200" cy="6189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60188" y="2963812"/>
            <a:ext cx="2409568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4292600" y="4907358"/>
            <a:ext cx="182880" cy="2743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197600" y="5059758"/>
            <a:ext cx="292608" cy="2743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26541" y="4879776"/>
            <a:ext cx="3073400" cy="64405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152400" y="1663948"/>
            <a:ext cx="3067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AC090"/>
                </a:solidFill>
              </a:rPr>
              <a:t>Parallel Transport equation</a:t>
            </a:r>
            <a:endParaRPr lang="en-US" sz="2000" b="1" dirty="0">
              <a:solidFill>
                <a:srgbClr val="FAC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903896"/>
            <a:ext cx="376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AC090"/>
                </a:solidFill>
              </a:rPr>
              <a:t>Perpendicular Transport equation</a:t>
            </a:r>
            <a:endParaRPr lang="en-US" sz="2000" b="1" dirty="0">
              <a:solidFill>
                <a:srgbClr val="FAC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76759" y="5807124"/>
            <a:ext cx="1989221" cy="812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118821" y="5975010"/>
            <a:ext cx="3091410" cy="45592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7" name="TextBox 26"/>
          <p:cNvSpPr txBox="1"/>
          <p:nvPr/>
        </p:nvSpPr>
        <p:spPr>
          <a:xfrm>
            <a:off x="1591781" y="373010"/>
            <a:ext cx="6086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AC090"/>
                </a:solidFill>
                <a:latin typeface="Arial"/>
                <a:cs typeface="Arial"/>
              </a:rPr>
              <a:t>EPREM Transport Equations</a:t>
            </a:r>
            <a:endParaRPr lang="en-US" sz="36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C282B20B-9A45-3341-BB32-4BDE953B4D6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" name="Picture 29" descr="eprem_parallel_transpor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7755" y="1742373"/>
            <a:ext cx="5948990" cy="280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96885" y="3515021"/>
            <a:ext cx="3040138" cy="7693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86447" y="4697007"/>
            <a:ext cx="3983291" cy="4675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857707" y="3752572"/>
            <a:ext cx="3024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Particle acceleration timescale</a:t>
            </a:r>
          </a:p>
          <a:p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(</a:t>
            </a:r>
            <a:r>
              <a:rPr lang="en-US" sz="1600" dirty="0" err="1" smtClean="0">
                <a:solidFill>
                  <a:srgbClr val="FAC090"/>
                </a:solidFill>
                <a:latin typeface="Arial"/>
                <a:cs typeface="Arial"/>
              </a:rPr>
              <a:t>Zank</a:t>
            </a:r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 et al., 2006)</a:t>
            </a:r>
            <a:endParaRPr lang="en-US" sz="16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88872" y="5121525"/>
            <a:ext cx="1371600" cy="46998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834836" y="5179099"/>
            <a:ext cx="2292350" cy="3450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477132" y="2513375"/>
            <a:ext cx="2667000" cy="90316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TextBox 13"/>
          <p:cNvSpPr txBox="1"/>
          <p:nvPr/>
        </p:nvSpPr>
        <p:spPr>
          <a:xfrm>
            <a:off x="497593" y="2603171"/>
            <a:ext cx="4000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Change in momentum in time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dt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due to DSA acceleration is</a:t>
            </a:r>
            <a:endParaRPr lang="en-US" sz="20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730" y="5737268"/>
            <a:ext cx="76000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θ</a:t>
            </a:r>
            <a:r>
              <a:rPr lang="en-US" sz="1600" i="0" baseline="-2500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BN</a:t>
            </a:r>
            <a:r>
              <a:rPr lang="en-US" sz="1600" i="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 is shock normal-field angle, </a:t>
            </a:r>
            <a:r>
              <a:rPr lang="en-US" sz="1600" i="0" dirty="0" err="1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λ</a:t>
            </a:r>
            <a:r>
              <a:rPr lang="en-US" sz="1600" i="0" baseline="-2500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|| </a:t>
            </a:r>
            <a:r>
              <a:rPr lang="en-US" sz="1600" i="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is scattering mean free path, </a:t>
            </a:r>
            <a:r>
              <a:rPr lang="en-US" sz="1600" i="0" dirty="0" err="1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r</a:t>
            </a:r>
            <a:r>
              <a:rPr lang="en-US" sz="1600" i="0" dirty="0" smtClean="0">
                <a:solidFill>
                  <a:srgbClr val="FAC090"/>
                </a:solidFill>
                <a:latin typeface="Arial"/>
                <a:ea typeface="Lucida Grande"/>
                <a:cs typeface="Arial"/>
              </a:rPr>
              <a:t> is density jump</a:t>
            </a:r>
            <a:endParaRPr lang="en-US" sz="1600" baseline="-250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2913" y="4850768"/>
            <a:ext cx="195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Diffusion coefficient</a:t>
            </a:r>
            <a:endParaRPr lang="en-US" sz="16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19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889513" y="0"/>
            <a:ext cx="3254487" cy="572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>
              <a:spcBef>
                <a:spcPct val="0"/>
              </a:spcBef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Coronal Waves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830" y="926927"/>
            <a:ext cx="8763000" cy="568017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In situ SEP fluxes a convolution between:</a:t>
            </a:r>
          </a:p>
          <a:p>
            <a:pPr>
              <a:buNone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		- changes at acceleration region;</a:t>
            </a:r>
          </a:p>
          <a:p>
            <a:pPr>
              <a:buNone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	  -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inteplanetary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propagation conditions.</a:t>
            </a:r>
          </a:p>
          <a:p>
            <a:pPr>
              <a:buNone/>
            </a:pPr>
            <a:endParaRPr lang="en-US" sz="8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1 AU particle observations – very little information about acceleration region dynamics, efficiency, location, etc.</a:t>
            </a:r>
          </a:p>
          <a:p>
            <a:pPr>
              <a:buNone/>
            </a:pPr>
            <a:endParaRPr lang="en-US" sz="8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No in situ observations near the Sun yet, so need models to explore SEP acceleration conditions and locations</a:t>
            </a:r>
          </a:p>
          <a:p>
            <a:pPr lvl="1"/>
            <a:endParaRPr lang="en-US" sz="800" dirty="0" smtClean="0"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Most SEP modeling focused on IP shock acceleration, particle transport beyond 20 solar radii (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Zank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et al., 2006;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Aran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et al., 2007).</a:t>
            </a:r>
          </a:p>
          <a:p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SEP acceleration lower in the corona largely unexplored (except </a:t>
            </a:r>
            <a:r>
              <a:rPr lang="en-US" sz="2000" dirty="0" err="1" smtClean="0">
                <a:solidFill>
                  <a:srgbClr val="FAC090"/>
                </a:solidFill>
                <a:latin typeface="Arial"/>
                <a:cs typeface="Arial"/>
              </a:rPr>
              <a:t>Sokolov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et al., 2004; Kota et al., 2005)</a:t>
            </a:r>
          </a:p>
          <a:p>
            <a:pPr>
              <a:buNone/>
            </a:pPr>
            <a:endParaRPr lang="en-US" sz="8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No detailed modeling study of SEP production below 10 </a:t>
            </a:r>
            <a:r>
              <a:rPr lang="en-US" sz="2000" dirty="0" err="1" smtClean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000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Must be addressed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We performed a study of proton acceleration in a realistic CME</a:t>
            </a:r>
            <a:endParaRPr lang="en-US" sz="20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2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AC090"/>
                </a:solidFill>
              </a:rPr>
              <a:t>The proton mean free path</a:t>
            </a:r>
            <a:endParaRPr lang="en-US" dirty="0">
              <a:solidFill>
                <a:srgbClr val="FAC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715" y="6258546"/>
            <a:ext cx="515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AC090"/>
                </a:solidFill>
              </a:rPr>
              <a:t>After Li et al. (2003) and </a:t>
            </a:r>
            <a:r>
              <a:rPr lang="en-US" dirty="0" err="1" smtClean="0">
                <a:solidFill>
                  <a:srgbClr val="FAC090"/>
                </a:solidFill>
              </a:rPr>
              <a:t>Verkhoglyadova</a:t>
            </a:r>
            <a:r>
              <a:rPr lang="en-US" dirty="0" smtClean="0">
                <a:solidFill>
                  <a:srgbClr val="FAC090"/>
                </a:solidFill>
              </a:rPr>
              <a:t> et al. (2008)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mfp_vs_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20" y="1237473"/>
            <a:ext cx="5946119" cy="4594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prem_validation_1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4827" y="2074502"/>
            <a:ext cx="4495949" cy="4164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861279" y="2235917"/>
            <a:ext cx="310362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1600" b="1" dirty="0" smtClean="0">
                <a:solidFill>
                  <a:srgbClr val="FAC090"/>
                </a:solidFill>
                <a:latin typeface="Arial"/>
                <a:cs typeface="Arial"/>
              </a:rPr>
              <a:t>A</a:t>
            </a:r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. Source profile at 1 AU</a:t>
            </a:r>
          </a:p>
          <a:p>
            <a:pPr>
              <a:spcAft>
                <a:spcPts val="2400"/>
              </a:spcAft>
            </a:pPr>
            <a:r>
              <a:rPr lang="en-US" sz="1600" b="1" dirty="0" smtClean="0">
                <a:solidFill>
                  <a:srgbClr val="FAC090"/>
                </a:solidFill>
                <a:latin typeface="Arial"/>
                <a:cs typeface="Arial"/>
              </a:rPr>
              <a:t>B</a:t>
            </a:r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. Larger radial distance = more spread, lower max fluxes</a:t>
            </a:r>
          </a:p>
          <a:p>
            <a:pPr>
              <a:spcAft>
                <a:spcPts val="2400"/>
              </a:spcAft>
            </a:pPr>
            <a:r>
              <a:rPr lang="en-US" sz="1600" b="1" dirty="0" smtClean="0">
                <a:solidFill>
                  <a:srgbClr val="FAC090"/>
                </a:solidFill>
                <a:latin typeface="Arial"/>
                <a:cs typeface="Arial"/>
              </a:rPr>
              <a:t>C</a:t>
            </a:r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. Longer mean free path (less scattering) = earlier onset, faster decay</a:t>
            </a:r>
          </a:p>
          <a:p>
            <a:pPr>
              <a:spcAft>
                <a:spcPts val="2400"/>
              </a:spcAft>
            </a:pPr>
            <a:r>
              <a:rPr lang="en-US" sz="1600" dirty="0" smtClean="0">
                <a:solidFill>
                  <a:srgbClr val="FAC090"/>
                </a:solidFill>
                <a:latin typeface="Arial"/>
                <a:cs typeface="Arial"/>
              </a:rPr>
              <a:t>D. More perpendicular diffusion = lower fluxes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21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82847" y="899649"/>
            <a:ext cx="5072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b="1" dirty="0" smtClean="0">
                <a:solidFill>
                  <a:srgbClr val="FAC090"/>
                </a:solidFill>
                <a:latin typeface="Arial"/>
                <a:cs typeface="Arial"/>
              </a:rPr>
              <a:t>Illustrating Transport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timeseries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6636" y="1230642"/>
            <a:ext cx="5410200" cy="53135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4042" y="721668"/>
            <a:ext cx="694788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AC090"/>
                </a:solidFill>
                <a:latin typeface="Arial"/>
                <a:ea typeface="+mj-ea"/>
                <a:cs typeface="Arial"/>
              </a:rPr>
              <a:t>Follow Shock Parameters along Lines 1 and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4826" y="1203624"/>
            <a:ext cx="3429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(a)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Shock location reaches much farther along Line 1, accelerates around min 40 </a:t>
            </a:r>
          </a:p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FAC090"/>
                </a:solidFill>
                <a:latin typeface="Arial"/>
                <a:cs typeface="Arial"/>
              </a:rPr>
              <a:t>b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Strong shock along both lines, slightly weaker along Line 2</a:t>
            </a:r>
          </a:p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FAC090"/>
                </a:solidFill>
                <a:latin typeface="Arial"/>
                <a:cs typeface="Arial"/>
              </a:rPr>
              <a:t>c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Shock becoming more parallel with time along Line 2, irregular behavior along Line 1</a:t>
            </a:r>
          </a:p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(</a:t>
            </a:r>
            <a:r>
              <a:rPr lang="en-US" b="1" dirty="0" err="1" smtClean="0">
                <a:solidFill>
                  <a:srgbClr val="FAC090"/>
                </a:solidFill>
                <a:latin typeface="Arial"/>
                <a:cs typeface="Arial"/>
              </a:rPr>
              <a:t>d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Shock speed increases with time, shock becomes twice as fast along Line 1 after min 45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22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074" y="1119234"/>
            <a:ext cx="854166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AC090"/>
                </a:solidFill>
                <a:latin typeface="Arial"/>
                <a:cs typeface="Arial"/>
              </a:rPr>
              <a:t>Structure of study</a:t>
            </a:r>
          </a:p>
          <a:p>
            <a:pPr>
              <a:spcAft>
                <a:spcPts val="1200"/>
              </a:spcAft>
            </a:pPr>
            <a:endParaRPr lang="en-US" sz="22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 Run EPREM+BATSRUS model: compute proton distributions along different field lines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 Split coronal domain into two regions: </a:t>
            </a:r>
          </a:p>
          <a:p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	1) inner - CME shock nose traveled between 2 and 4 </a:t>
            </a:r>
            <a:r>
              <a:rPr lang="en-US" sz="2200" dirty="0" err="1" smtClean="0">
                <a:solidFill>
                  <a:srgbClr val="FAC090"/>
                </a:solidFill>
                <a:latin typeface="Arial"/>
                <a:cs typeface="Arial"/>
              </a:rPr>
              <a:t>R</a:t>
            </a:r>
            <a:r>
              <a:rPr lang="en-US" sz="2200" baseline="-25000" dirty="0" err="1" smtClean="0">
                <a:solidFill>
                  <a:srgbClr val="FAC090"/>
                </a:solidFill>
                <a:latin typeface="Arial"/>
                <a:cs typeface="Arial"/>
              </a:rPr>
              <a:t>s</a:t>
            </a:r>
            <a:endParaRPr lang="en-US" sz="22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	2) outer - CME shock nose traveled between 4 and 8 </a:t>
            </a:r>
            <a:r>
              <a:rPr lang="en-US" sz="2200" dirty="0" err="1" smtClean="0">
                <a:solidFill>
                  <a:srgbClr val="FAC090"/>
                </a:solidFill>
                <a:latin typeface="Arial"/>
                <a:cs typeface="Arial"/>
              </a:rPr>
              <a:t>Rs</a:t>
            </a:r>
            <a:endParaRPr lang="en-US" sz="2200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 Study CME evolution to determine conditions for acceleration of protons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200" dirty="0" smtClean="0">
                <a:solidFill>
                  <a:srgbClr val="FAC090"/>
                </a:solidFill>
                <a:latin typeface="Arial"/>
                <a:cs typeface="Arial"/>
              </a:rPr>
              <a:t> Explore proton acceleration and relate to plasma evolution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23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8747" y="1022458"/>
            <a:ext cx="8541858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Energetic Particle Radiation Environment Module (EPREM; </a:t>
            </a:r>
            <a:r>
              <a:rPr lang="en-US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Schwadron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et al., 2010)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Global numerical particle acceleration and transport model; developed at BU, UNH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Considers effects of streaming, convection with the solar wind, adiabatic cooling and heating, pitch-angle focusing and scattering, and stochastic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acceleration (based on Kota et al. 2005 formulation)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3D 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Lagrangian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grid of nodes embedded in solar wind flow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endParaRPr lang="en-US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Couple EPREM to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 CME simulation results 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from 3D MHD coronal model: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 The 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Block Adaptive Tree Solar-Wind Roe Upwind Scheme (BATSRUS; </a:t>
            </a:r>
            <a:r>
              <a:rPr lang="en-US" b="1" dirty="0" err="1" smtClean="0">
                <a:solidFill>
                  <a:srgbClr val="FAC090"/>
                </a:solidFill>
                <a:latin typeface="Arial"/>
                <a:cs typeface="Arial"/>
              </a:rPr>
              <a:t>Toth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 et al., 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2012) 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code.</a:t>
            </a:r>
            <a:endParaRPr lang="en-US" sz="2000" b="1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Highly parallelized, includes adaptive mesh refinement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Alfven wave dissipation used to heat steady solar wind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Time-dependent CME through 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Titov-Demoulin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flux rope insertion</a:t>
            </a: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3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>
          <a:xfrm>
            <a:off x="2128195" y="1426248"/>
            <a:ext cx="6987389" cy="5415803"/>
            <a:chOff x="3841605" y="1066800"/>
            <a:chExt cx="5149995" cy="4572000"/>
          </a:xfrm>
        </p:grpSpPr>
        <p:pic>
          <p:nvPicPr>
            <p:cNvPr id="6" name="Picture 5" descr="3D_Shock+Pause+Bfield+Su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1605" y="1066800"/>
              <a:ext cx="5149995" cy="4572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70554" y="1715847"/>
              <a:ext cx="645133" cy="5456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/>
                  <a:cs typeface="Arial"/>
                </a:rPr>
                <a:t>CME </a:t>
              </a:r>
              <a:r>
                <a:rPr lang="en-US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Ejecta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2069" y="2461210"/>
              <a:ext cx="667191" cy="31178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/>
                  <a:cs typeface="Arial"/>
                </a:rPr>
                <a:t>Shock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6200000" flipH="1">
              <a:off x="5594866" y="2318266"/>
              <a:ext cx="1002268" cy="914400"/>
            </a:xfrm>
            <a:prstGeom prst="straightConnector1">
              <a:avLst/>
            </a:prstGeom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 rot="16200000" flipH="1">
              <a:off x="5326302" y="2692361"/>
              <a:ext cx="351620" cy="512895"/>
            </a:xfrm>
            <a:prstGeom prst="straightConnector1">
              <a:avLst/>
            </a:prstGeom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6200000" flipV="1">
              <a:off x="7499866" y="3930134"/>
              <a:ext cx="621268" cy="381000"/>
            </a:xfrm>
            <a:prstGeom prst="straightConnector1">
              <a:avLst/>
            </a:prstGeom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761368" y="4343400"/>
              <a:ext cx="489252" cy="32373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/>
                  <a:cs typeface="Arial"/>
                </a:rPr>
                <a:t>Sun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grpSp>
          <p:nvGrpSpPr>
            <p:cNvPr id="13" name="Group 27"/>
            <p:cNvGrpSpPr/>
            <p:nvPr/>
          </p:nvGrpSpPr>
          <p:grpSpPr>
            <a:xfrm>
              <a:off x="5248621" y="4498228"/>
              <a:ext cx="2166156" cy="600298"/>
              <a:chOff x="5254604" y="4343400"/>
              <a:chExt cx="2166156" cy="600298"/>
            </a:xfrm>
          </p:grpSpPr>
          <p:sp>
            <p:nvSpPr>
              <p:cNvPr id="14" name="Rectangle 13"/>
              <p:cNvSpPr/>
              <p:nvPr/>
            </p:nvSpPr>
            <p:spPr>
              <a:xfrm rot="643380">
                <a:off x="5254604" y="4378193"/>
                <a:ext cx="2166156" cy="565505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5334000" y="4343400"/>
                <a:ext cx="2084125" cy="436954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 rot="597103">
                <a:off x="6089861" y="4539769"/>
                <a:ext cx="705691" cy="389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</a:rPr>
                  <a:t>~8 </a:t>
                </a:r>
                <a:r>
                  <a:rPr lang="en-US" sz="2400" b="1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</a:rPr>
                  <a:t>R</a:t>
                </a:r>
                <a:r>
                  <a:rPr lang="en-US" sz="2400" b="1" baseline="-25000" dirty="0" err="1" smtClean="0">
                    <a:solidFill>
                      <a:schemeClr val="accent6">
                        <a:lumMod val="75000"/>
                      </a:schemeClr>
                    </a:solidFill>
                    <a:latin typeface="Arial"/>
                    <a:cs typeface="Arial"/>
                  </a:rPr>
                  <a:t>s</a:t>
                </a:r>
                <a:endParaRPr lang="en-US" sz="2400" b="1" baseline="-25000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1304" y="6382810"/>
            <a:ext cx="2133600" cy="365125"/>
          </a:xfrm>
        </p:spPr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4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9594" y="1439479"/>
            <a:ext cx="128947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t = 60 min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2804" y="846706"/>
            <a:ext cx="30478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BATSRUS Simulation</a:t>
            </a:r>
            <a:endParaRPr lang="en-US" sz="2200" b="1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23" descr="Global_U+B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5" y="1296958"/>
            <a:ext cx="3341991" cy="29046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071485" y="1764268"/>
            <a:ext cx="137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Fast wind</a:t>
            </a:r>
          </a:p>
          <a:p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65178" y="2631078"/>
            <a:ext cx="1296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Slow wind</a:t>
            </a:r>
          </a:p>
          <a:p>
            <a:endParaRPr lang="en-US" b="1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4250624"/>
            <a:ext cx="2129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Used results from an MHD simulation of May 13, 2005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CME</a:t>
            </a:r>
            <a:endParaRPr lang="en-US" dirty="0" smtClean="0">
              <a:solidFill>
                <a:srgbClr val="FAC09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60161"/>
            <a:ext cx="42330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X-Z and X-Y plane </a:t>
            </a:r>
            <a:r>
              <a:rPr lang="en-US" b="1" dirty="0" smtClean="0">
                <a:solidFill>
                  <a:srgbClr val="FAC090"/>
                </a:solidFill>
                <a:latin typeface="Arial"/>
                <a:cs typeface="Arial"/>
              </a:rPr>
              <a:t>density contours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over 18 minutes in inner region</a:t>
            </a:r>
          </a:p>
          <a:p>
            <a:endParaRPr lang="en-US" dirty="0" smtClean="0">
              <a:solidFill>
                <a:srgbClr val="FAC090"/>
              </a:solidFill>
              <a:latin typeface="Arial"/>
              <a:cs typeface="Arial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CME mostly inside a coronal streamer (a magnetically confined region of dense coronal plasma)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66800" y="584696"/>
            <a:ext cx="662816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FAC090"/>
                </a:solidFill>
                <a:latin typeface="Arial"/>
                <a:ea typeface="+mj-ea"/>
                <a:cs typeface="Arial"/>
              </a:rPr>
              <a:t>Coronal and CME Density: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Inner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Region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Picture 10" descr="inner_region_densit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5977"/>
            <a:ext cx="9144000" cy="36609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73917" y="4737093"/>
            <a:ext cx="4572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-CME retained original shape most of the time</a:t>
            </a:r>
          </a:p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-In last snapshot, CME exits dense part of streamer; </a:t>
            </a:r>
            <a:r>
              <a:rPr lang="en-US" dirty="0" err="1" smtClean="0">
                <a:solidFill>
                  <a:srgbClr val="FAC090"/>
                </a:solidFill>
                <a:latin typeface="Arial"/>
                <a:cs typeface="Arial"/>
              </a:rPr>
              <a:t>overexpands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 in –Y direction</a:t>
            </a:r>
          </a:p>
          <a:p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-Pile Up Compression (PUC)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region (Das et al. 2011) </a:t>
            </a:r>
            <a:r>
              <a:rPr lang="en-US" dirty="0" smtClean="0">
                <a:solidFill>
                  <a:srgbClr val="FAC090"/>
                </a:solidFill>
                <a:latin typeface="Arial"/>
                <a:cs typeface="Arial"/>
              </a:rPr>
              <a:t>separates from shock sheath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5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1362" y="5004189"/>
            <a:ext cx="3808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Sheath is distinct from PUC </a:t>
            </a:r>
          </a:p>
          <a:p>
            <a:pPr>
              <a:spcAft>
                <a:spcPts val="24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PUC wrapped closely around flux rope.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6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66800" y="584696"/>
            <a:ext cx="662816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ea typeface="+mj-ea"/>
                <a:cs typeface="Arial"/>
              </a:rPr>
              <a:t>Coronal and CME Density: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Outer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Region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4361" y="4892541"/>
            <a:ext cx="426343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X-Z and X-Y slices of density evolution over 20 minutes in outer region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Expansion continues preferentially in +Z and –Y directions</a:t>
            </a:r>
          </a:p>
        </p:txBody>
      </p:sp>
      <p:pic>
        <p:nvPicPr>
          <p:cNvPr id="15" name="Picture 14" descr="outer_region_densit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947"/>
            <a:ext cx="9144000" cy="370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premgrid-eps-converted-t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1481" y="1325596"/>
            <a:ext cx="5902742" cy="5495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3832" y="1918817"/>
            <a:ext cx="297588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Every ~2 min extract a box of regularly gridded MHD cells surrounding the CME.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MHD information at EPREM nodes updated by interpolation in 3D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67073" y="380763"/>
            <a:ext cx="5418891" cy="585796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AC090"/>
                </a:solidFill>
                <a:latin typeface="Arial"/>
                <a:cs typeface="Arial"/>
              </a:rPr>
              <a:t>Coupling EPREM to BATSRUS</a:t>
            </a:r>
            <a:endParaRPr lang="en-US" sz="2400" b="1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7</a:t>
            </a:fld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6069" y="6007608"/>
            <a:ext cx="271827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Field lines distorted by evolving CME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3466487" y="5354835"/>
            <a:ext cx="1041215" cy="263132"/>
          </a:xfrm>
          <a:prstGeom prst="straightConnector1">
            <a:avLst/>
          </a:prstGeom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84764" y="1441682"/>
            <a:ext cx="125354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MHD box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rot="16200000" flipH="1">
            <a:off x="5026763" y="1926565"/>
            <a:ext cx="423711" cy="254164"/>
          </a:xfrm>
          <a:prstGeom prst="straightConnector1">
            <a:avLst/>
          </a:prstGeom>
          <a:ln w="476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FAC090"/>
                </a:solidFill>
                <a:latin typeface="Arial"/>
                <a:cs typeface="Arial"/>
              </a:rPr>
              <a:t>Suprathermal</a:t>
            </a:r>
            <a:r>
              <a:rPr lang="en-US" sz="4000" dirty="0" smtClean="0">
                <a:solidFill>
                  <a:srgbClr val="FAC090"/>
                </a:solidFill>
                <a:latin typeface="Arial"/>
                <a:cs typeface="Arial"/>
              </a:rPr>
              <a:t> source population</a:t>
            </a:r>
            <a:endParaRPr lang="en-US" sz="4000" dirty="0">
              <a:solidFill>
                <a:srgbClr val="FAC090"/>
              </a:solidFill>
              <a:latin typeface="Arial"/>
              <a:cs typeface="Arial"/>
            </a:endParaRPr>
          </a:p>
        </p:txBody>
      </p:sp>
      <p:pic>
        <p:nvPicPr>
          <p:cNvPr id="6" name="Picture 5" descr="suprathermal_observa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8" y="1542403"/>
            <a:ext cx="5056557" cy="4608940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TextBox 3"/>
          <p:cNvSpPr txBox="1"/>
          <p:nvPr/>
        </p:nvSpPr>
        <p:spPr>
          <a:xfrm>
            <a:off x="5304619" y="1200244"/>
            <a:ext cx="35109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-Used quiet time Helium observations at 1 AU 1.5 days before May 13 event 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Obtained spectrum between 0.1 and 1.0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MeV/nuc</a:t>
            </a: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Scaled to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1.8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</a:t>
            </a:r>
            <a:r>
              <a:rPr lang="en-US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assuming 1/r</a:t>
            </a:r>
            <a:r>
              <a:rPr lang="en-US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flux dependence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Scaled to hydrogen spectrum assuming 10% He abundance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Beyond 1.0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assumed exponential rollover of spectrum (very steep decay of the fluxes)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prem_color_lin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0" y="1555843"/>
            <a:ext cx="5295560" cy="5182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55369" y="5115305"/>
            <a:ext cx="362366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Chose two lines to study: one with most acceleration, one with least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 Call them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Line 1 </a:t>
            </a:r>
            <a:r>
              <a:rPr lang="en-US" sz="2000" dirty="0" smtClean="0">
                <a:solidFill>
                  <a:srgbClr val="FAC090"/>
                </a:solidFill>
                <a:latin typeface="Arial"/>
                <a:cs typeface="Arial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Line 2</a:t>
            </a:r>
          </a:p>
        </p:txBody>
      </p:sp>
      <p:pic>
        <p:nvPicPr>
          <p:cNvPr id="10" name="Picture 9" descr="sepFluences07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51" y="1711650"/>
            <a:ext cx="3632378" cy="3371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9566" y="1926788"/>
            <a:ext cx="67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 1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190806" y="3362855"/>
            <a:ext cx="67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 2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339784" y="2707354"/>
            <a:ext cx="9735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</a:t>
            </a:r>
          </a:p>
          <a:p>
            <a:r>
              <a:rPr lang="en-US" sz="1600" dirty="0" smtClean="0"/>
              <a:t>spectrum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480412" y="3023603"/>
            <a:ext cx="498084" cy="41089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8364971" y="2202069"/>
            <a:ext cx="241363" cy="2155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66126" y="1589420"/>
            <a:ext cx="320340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Event-integrated Fluxes at 8 </a:t>
            </a:r>
            <a:r>
              <a:rPr lang="en-US" sz="1600" b="1" dirty="0" err="1" smtClean="0">
                <a:latin typeface="Arial"/>
                <a:cs typeface="Arial"/>
              </a:rPr>
              <a:t>R</a:t>
            </a:r>
            <a:r>
              <a:rPr lang="en-US" sz="1600" b="1" baseline="-25000" dirty="0" err="1" smtClean="0">
                <a:latin typeface="Arial"/>
                <a:cs typeface="Arial"/>
              </a:rPr>
              <a:t>s</a:t>
            </a:r>
            <a:endParaRPr lang="en-US" sz="1600" b="1" baseline="-25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7664" y="1016648"/>
            <a:ext cx="6188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Look at EPREM field lines distorted by CME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7874" y="2953895"/>
            <a:ext cx="1338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Arial"/>
                <a:cs typeface="Arial"/>
              </a:rPr>
              <a:t>Density contours</a:t>
            </a:r>
            <a:endParaRPr lang="en-US" sz="11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773556" y="2633374"/>
            <a:ext cx="298851" cy="1245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B20B-9A45-3341-BB32-4BDE953B4D63}" type="slidenum">
              <a:rPr lang="en-US" sz="1800" smtClean="0">
                <a:solidFill>
                  <a:schemeClr val="tx1"/>
                </a:solidFill>
              </a:rPr>
              <a:pPr/>
              <a:t>9</a:t>
            </a:fld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14012</TotalTime>
  <Words>1186</Words>
  <Application>Microsoft Macintosh PowerPoint</Application>
  <PresentationFormat>On-screen Show (4:3)</PresentationFormat>
  <Paragraphs>168</Paragraphs>
  <Slides>23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Coupling EPREM to BATSRUS</vt:lpstr>
      <vt:lpstr>Suprathermal source population</vt:lpstr>
      <vt:lpstr>Slide 9</vt:lpstr>
      <vt:lpstr>Slide 10</vt:lpstr>
      <vt:lpstr>Slide 11</vt:lpstr>
      <vt:lpstr>Slide 12</vt:lpstr>
      <vt:lpstr>Slide 13</vt:lpstr>
      <vt:lpstr>Slide 14</vt:lpstr>
      <vt:lpstr>Thank You!</vt:lpstr>
      <vt:lpstr>Extra Slides</vt:lpstr>
      <vt:lpstr>Fluxes at 8 Rs</vt:lpstr>
      <vt:lpstr>Slide 18</vt:lpstr>
      <vt:lpstr>Slide 19</vt:lpstr>
      <vt:lpstr>The proton mean free path</vt:lpstr>
      <vt:lpstr>Slide 21</vt:lpstr>
      <vt:lpstr>Slide 22</vt:lpstr>
      <vt:lpstr>Slide 23</vt:lpstr>
    </vt:vector>
  </TitlesOfParts>
  <Company>Smithsonian Astrophysical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Local Administrator</dc:creator>
  <cp:lastModifiedBy>Kamen</cp:lastModifiedBy>
  <cp:revision>656</cp:revision>
  <cp:lastPrinted>2012-08-17T18:54:15Z</cp:lastPrinted>
  <dcterms:created xsi:type="dcterms:W3CDTF">2012-10-24T15:19:04Z</dcterms:created>
  <dcterms:modified xsi:type="dcterms:W3CDTF">2012-10-24T18:40:12Z</dcterms:modified>
</cp:coreProperties>
</file>