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334" r:id="rId2"/>
    <p:sldId id="345" r:id="rId3"/>
    <p:sldId id="276" r:id="rId4"/>
    <p:sldId id="277" r:id="rId5"/>
    <p:sldId id="278" r:id="rId6"/>
    <p:sldId id="280" r:id="rId7"/>
    <p:sldId id="328" r:id="rId8"/>
    <p:sldId id="322" r:id="rId9"/>
    <p:sldId id="282" r:id="rId10"/>
    <p:sldId id="283" r:id="rId11"/>
    <p:sldId id="341" r:id="rId12"/>
    <p:sldId id="343" r:id="rId13"/>
    <p:sldId id="338" r:id="rId14"/>
    <p:sldId id="339" r:id="rId15"/>
    <p:sldId id="346" r:id="rId16"/>
    <p:sldId id="344" r:id="rId17"/>
    <p:sldId id="349" r:id="rId18"/>
    <p:sldId id="312" r:id="rId19"/>
    <p:sldId id="279" r:id="rId20"/>
    <p:sldId id="326" r:id="rId21"/>
    <p:sldId id="313" r:id="rId22"/>
    <p:sldId id="329" r:id="rId23"/>
    <p:sldId id="342" r:id="rId24"/>
    <p:sldId id="34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420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395" autoAdjust="0"/>
    <p:restoredTop sz="94660"/>
  </p:normalViewPr>
  <p:slideViewPr>
    <p:cSldViewPr snapToObjects="1">
      <p:cViewPr>
        <p:scale>
          <a:sx n="100" d="100"/>
          <a:sy n="100" d="100"/>
        </p:scale>
        <p:origin x="-128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2E40E-56F8-B84F-BCF6-02634B9C1D30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23793-D207-8647-B960-8A84E3800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3-D evolution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6DAF0-5B75-D647-8286-20DC680631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</a:t>
            </a:r>
            <a:r>
              <a:rPr lang="en-US" baseline="0" dirty="0" smtClean="0"/>
              <a:t> FOV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23793-D207-8647-B960-8A84E380061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dirty="0" err="1" smtClean="0"/>
              <a:t>CMEs</a:t>
            </a:r>
            <a:r>
              <a:rPr lang="en-US" dirty="0" smtClean="0"/>
              <a:t> leave</a:t>
            </a:r>
            <a:r>
              <a:rPr lang="en-US" baseline="0" dirty="0" smtClean="0"/>
              <a:t> the Sun, sometimes we see greatly reduced emission of the corona. This is called coronal dimming.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23793-D207-8647-B960-8A84E380061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caused by the enhanced thermal conduction or </a:t>
            </a:r>
            <a:r>
              <a:rPr lang="en-US" dirty="0" err="1" smtClean="0"/>
              <a:t>nonthermal</a:t>
            </a:r>
            <a:r>
              <a:rPr lang="en-US" dirty="0" smtClean="0"/>
              <a:t> electron beams along reconnecting field lines, or induced by the interaction between the opened field lines in the dimming region and the closed loops in the surrounding </a:t>
            </a:r>
            <a:r>
              <a:rPr lang="en-US" dirty="0" err="1" smtClean="0"/>
              <a:t>plage</a:t>
            </a:r>
            <a:r>
              <a:rPr lang="en-US" dirty="0" smtClean="0"/>
              <a:t> region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23793-D207-8647-B960-8A84E380061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FD4-0C6A-A540-ADA5-FA947E95B413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1CF3-33C0-BD4C-8C94-B523EBA3A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FD4-0C6A-A540-ADA5-FA947E95B413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1CF3-33C0-BD4C-8C94-B523EBA3A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FD4-0C6A-A540-ADA5-FA947E95B413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1CF3-33C0-BD4C-8C94-B523EBA3A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FD4-0C6A-A540-ADA5-FA947E95B413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1CF3-33C0-BD4C-8C94-B523EBA3A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FD4-0C6A-A540-ADA5-FA947E95B413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1CF3-33C0-BD4C-8C94-B523EBA3A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FD4-0C6A-A540-ADA5-FA947E95B413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1CF3-33C0-BD4C-8C94-B523EBA3A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FD4-0C6A-A540-ADA5-FA947E95B413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1CF3-33C0-BD4C-8C94-B523EBA3A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FD4-0C6A-A540-ADA5-FA947E95B413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1CF3-33C0-BD4C-8C94-B523EBA3A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FD4-0C6A-A540-ADA5-FA947E95B413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1CF3-33C0-BD4C-8C94-B523EBA3A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FD4-0C6A-A540-ADA5-FA947E95B413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1CF3-33C0-BD4C-8C94-B523EBA3A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AFD4-0C6A-A540-ADA5-FA947E95B413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1CF3-33C0-BD4C-8C94-B523EBA3A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AFD4-0C6A-A540-ADA5-FA947E95B413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1CF3-33C0-BD4C-8C94-B523EBA3A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video" Target="file://localhost/Users/htian/Desktop/Spectroscopic%20observations%20of%20CMEs/m2a.mov" TargetMode="External"/><Relationship Id="rId2" Type="http://schemas.openxmlformats.org/officeDocument/2006/relationships/video" Target="file://localhost/Users/htian/Desktop/Spectroscopic%20observations%20of%20CMEs/m2b.mo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htian/Desktop/Spectroscopic%20observations%20of%20CMEs/m4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video" Target="file://localhost/Users/htian/Desktop/Spectroscopic%20observations%20of%20CMEs/m5.mov" TargetMode="Externa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video" Target="file://localhost/Users/htian/Desktop/Spectroscopic%20observations%20of%20CMEs/m4.mpeg" TargetMode="Externa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610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Spectroscopic observations of </a:t>
            </a:r>
            <a:r>
              <a:rPr lang="en-US" dirty="0" err="1" smtClean="0"/>
              <a:t>CMEs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610600" cy="25908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"/>
                <a:ea typeface="华文细黑"/>
                <a:cs typeface="Arial"/>
              </a:rPr>
              <a:t>Hui</a:t>
            </a:r>
            <a:r>
              <a:rPr lang="en-US" sz="3600" dirty="0" smtClean="0">
                <a:solidFill>
                  <a:schemeClr val="tx1"/>
                </a:solidFill>
                <a:latin typeface="Arial"/>
                <a:ea typeface="华文细黑"/>
                <a:cs typeface="Arial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Arial"/>
                <a:ea typeface="华文细黑"/>
                <a:cs typeface="Arial"/>
              </a:rPr>
              <a:t>Tian</a:t>
            </a:r>
            <a:endParaRPr lang="en-US" sz="3600" dirty="0" smtClean="0">
              <a:solidFill>
                <a:schemeClr val="tx1"/>
              </a:solidFill>
              <a:latin typeface="Arial"/>
              <a:ea typeface="华文细黑"/>
              <a:cs typeface="Arial"/>
            </a:endParaRPr>
          </a:p>
          <a:p>
            <a:endParaRPr lang="en-US" sz="3600" dirty="0" smtClean="0">
              <a:solidFill>
                <a:schemeClr val="tx1"/>
              </a:solidFill>
              <a:latin typeface="Times New Roman"/>
              <a:ea typeface="华文细黑"/>
              <a:cs typeface="Times New Roman"/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Harvard-Smithsonian Center for Astrophysics</a:t>
            </a:r>
            <a:endParaRPr lang="en-US" sz="2595" dirty="0" smtClean="0">
              <a:solidFill>
                <a:schemeClr val="tx1"/>
              </a:solidFill>
              <a:latin typeface="Times New Roman"/>
              <a:ea typeface="华文细黑"/>
              <a:cs typeface="Times New Roman"/>
            </a:endParaRPr>
          </a:p>
          <a:p>
            <a:endParaRPr lang="en-US" dirty="0">
              <a:solidFill>
                <a:schemeClr val="tx1"/>
              </a:solidFill>
              <a:latin typeface="Times New Roman"/>
              <a:ea typeface="华文细黑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558135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Collaborators: Scott W. McIntosh,  Steve </a:t>
            </a:r>
            <a:r>
              <a:rPr lang="en-US" sz="2400" dirty="0" err="1" smtClean="0"/>
              <a:t>Tomczyk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28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New England Space Science Consortium Meeting, UNH, 10/24/2012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Mass loss in the dimming region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962400"/>
            <a:ext cx="2743200" cy="835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990600"/>
            <a:ext cx="8915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400" dirty="0" smtClean="0"/>
              <a:t>  </a:t>
            </a:r>
            <a:r>
              <a:rPr lang="en-US" sz="2800" dirty="0" smtClean="0"/>
              <a:t>The estimated mass loss in the dimming region is about 20-60 % of the CME mass</a:t>
            </a:r>
          </a:p>
          <a:p>
            <a:pPr lvl="1">
              <a:buFont typeface="Wingdings" charset="2"/>
              <a:buChar char="Ø"/>
            </a:pPr>
            <a:r>
              <a:rPr lang="en-US" sz="2400" dirty="0" smtClean="0"/>
              <a:t> A significant part of the CME material is coming from the region where dimming occurred subsequently</a:t>
            </a:r>
          </a:p>
          <a:p>
            <a:pPr>
              <a:buFont typeface="Wingdings" charset="2"/>
              <a:buChar char="q"/>
            </a:pPr>
            <a:r>
              <a:rPr lang="en-US" sz="2800" dirty="0" smtClean="0"/>
              <a:t>  Calculate outflow density by assuming an equivalence</a:t>
            </a:r>
          </a:p>
          <a:p>
            <a:r>
              <a:rPr lang="en-US" sz="2800" dirty="0" smtClean="0"/>
              <a:t>of the total mass supplied by the outflow and the mass loss in the corresponding dimming region</a:t>
            </a:r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00"/>
            <a:ext cx="9144000" cy="177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104064"/>
            <a:ext cx="2590800" cy="575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CoMP</a:t>
            </a:r>
            <a:r>
              <a:rPr lang="en-US" sz="3600" dirty="0" smtClean="0"/>
              <a:t>: Coronal Multi-channel </a:t>
            </a:r>
            <a:r>
              <a:rPr lang="en-US" sz="3600" dirty="0" err="1" smtClean="0"/>
              <a:t>Polarimeter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886200" cy="5715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Locations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Mauna Loa Solar Observatory: almost daily observations since October 2010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Spectral sampling: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Fe XIII 1074.7/1079.8 nm and He I 1083.0 nm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Images of each polarization state at  3 or 5 spectral positions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FOV: 1.05 to 1.4 </a:t>
            </a:r>
            <a:r>
              <a:rPr lang="en-US" dirty="0" err="1" smtClean="0"/>
              <a:t>Rsun</a:t>
            </a: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Spatial Resolution: 4.46”/pixel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Cadence: typically 30 </a:t>
            </a:r>
            <a:r>
              <a:rPr lang="en-US" dirty="0" err="1" smtClean="0"/>
              <a:t>s</a:t>
            </a:r>
            <a:r>
              <a:rPr lang="en-US" dirty="0" smtClean="0"/>
              <a:t> or 50 </a:t>
            </a:r>
            <a:r>
              <a:rPr lang="en-US" dirty="0" err="1" smtClean="0"/>
              <a:t>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254" y="838200"/>
            <a:ext cx="4389640" cy="1952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2020669"/>
            <a:ext cx="165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Tomczyk</a:t>
            </a:r>
            <a:r>
              <a:rPr lang="en-US" dirty="0" smtClean="0"/>
              <a:t> et al. 2008, Sol. Phys.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2819400"/>
            <a:ext cx="3700780" cy="3700780"/>
          </a:xfrm>
          <a:prstGeom prst="rect">
            <a:avLst/>
          </a:prstGeom>
        </p:spPr>
      </p:pic>
      <p:sp>
        <p:nvSpPr>
          <p:cNvPr id="9" name="Oval 8"/>
          <p:cNvSpPr>
            <a:spLocks/>
          </p:cNvSpPr>
          <p:nvPr/>
        </p:nvSpPr>
        <p:spPr>
          <a:xfrm>
            <a:off x="5462388" y="3346606"/>
            <a:ext cx="2635688" cy="263785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ofile_200431_x563y2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990600"/>
            <a:ext cx="3657600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Stokes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494" y="914400"/>
            <a:ext cx="4038600" cy="2438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q"/>
            </a:pPr>
            <a:r>
              <a:rPr lang="en-US" sz="2800" dirty="0" smtClean="0"/>
              <a:t>Line intensity: amount of plasma</a:t>
            </a:r>
          </a:p>
          <a:p>
            <a:pPr>
              <a:buFont typeface="Wingdings" charset="2"/>
              <a:buChar char="q"/>
            </a:pPr>
            <a:r>
              <a:rPr lang="en-US" sz="2800" dirty="0" smtClean="0"/>
              <a:t>Velocity: plasma motion in LOS</a:t>
            </a:r>
          </a:p>
          <a:p>
            <a:pPr>
              <a:buFont typeface="Wingdings" charset="2"/>
              <a:buChar char="q"/>
            </a:pPr>
            <a:r>
              <a:rPr lang="en-US" sz="2800" dirty="0" smtClean="0"/>
              <a:t>Line width: unresolved plasma motion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67100"/>
            <a:ext cx="7459980" cy="323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3640" y="60592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Tomczyk</a:t>
            </a:r>
            <a:r>
              <a:rPr lang="en-US" dirty="0" smtClean="0"/>
              <a:t> et al. 2007, Science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72968" y="2360612"/>
            <a:ext cx="1143000" cy="1588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873173" y="2200178"/>
            <a:ext cx="1695645" cy="2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2011 Dec 30 CME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556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m2a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686292"/>
            <a:ext cx="8229600" cy="3123708"/>
          </a:xfrm>
        </p:spPr>
      </p:pic>
      <p:pic>
        <p:nvPicPr>
          <p:cNvPr id="11" name="m2b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57200" y="3733800"/>
            <a:ext cx="823089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4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34707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2011 Dec 07 CME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690408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000" dirty="0" smtClean="0"/>
              <a:t> </a:t>
            </a:r>
            <a:r>
              <a:rPr lang="en-US" sz="2000" dirty="0" err="1" smtClean="0"/>
              <a:t>CMEs</a:t>
            </a:r>
            <a:r>
              <a:rPr lang="en-US" sz="2000" dirty="0" smtClean="0"/>
              <a:t> are usually associated with greatly increased Doppler shift and enhanced line width. The perturbation is much weaker in intensity.</a:t>
            </a:r>
          </a:p>
          <a:p>
            <a:pPr>
              <a:buFont typeface="Wingdings" charset="2"/>
              <a:buChar char="q"/>
            </a:pPr>
            <a:r>
              <a:rPr lang="en-US" sz="2000" dirty="0" smtClean="0"/>
              <a:t> The significant changes of Doppler shift are probably largely associated with the coronal response to the mass eruptions and lateral expansion of </a:t>
            </a:r>
            <a:r>
              <a:rPr lang="en-US" sz="2000" dirty="0" err="1" smtClean="0"/>
              <a:t>CMEs</a:t>
            </a:r>
            <a:r>
              <a:rPr lang="en-US" sz="2000" dirty="0" smtClean="0"/>
              <a:t>. </a:t>
            </a:r>
          </a:p>
          <a:p>
            <a:pPr>
              <a:buFont typeface="Wingdings" charset="2"/>
              <a:buChar char="q"/>
            </a:pPr>
            <a:r>
              <a:rPr lang="en-US" sz="2000" dirty="0" smtClean="0"/>
              <a:t> The increased line width might be caused by the enhanced flow </a:t>
            </a:r>
            <a:r>
              <a:rPr lang="en-US" sz="2000" dirty="0" err="1" smtClean="0"/>
              <a:t>inhomogenuity</a:t>
            </a:r>
            <a:r>
              <a:rPr lang="en-US" sz="2000" dirty="0" smtClean="0"/>
              <a:t> and turbulence in various substructures of </a:t>
            </a:r>
            <a:r>
              <a:rPr lang="en-US" sz="2000" dirty="0" err="1" smtClean="0"/>
              <a:t>CMEs</a:t>
            </a:r>
            <a:r>
              <a:rPr lang="en-US" sz="2000" dirty="0" smtClean="0"/>
              <a:t> in the LOS direction.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029200"/>
            <a:ext cx="8991600" cy="18288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2000" dirty="0" smtClean="0"/>
              <a:t>Partial halo CME: quickly-developed large-scale disturbance (EUV wave?) in the Doppler shift and line width (mainly at the west limb). </a:t>
            </a:r>
          </a:p>
          <a:p>
            <a:pPr>
              <a:buFont typeface="Wingdings" charset="2"/>
              <a:buChar char="q"/>
            </a:pPr>
            <a:r>
              <a:rPr lang="en-US" sz="2000" dirty="0" smtClean="0"/>
              <a:t>The perturbation in intensity is not as obvious as in Doppler shift and line width.</a:t>
            </a:r>
          </a:p>
          <a:p>
            <a:pPr>
              <a:buFont typeface="Wingdings" charset="2"/>
              <a:buChar char="q"/>
            </a:pPr>
            <a:r>
              <a:rPr lang="en-US" sz="2000" dirty="0" smtClean="0"/>
              <a:t>LASCO-C2 observed this CME 20 minutes later. </a:t>
            </a:r>
            <a:r>
              <a:rPr lang="en-US" sz="2000" dirty="0" err="1" smtClean="0"/>
              <a:t>CoMP</a:t>
            </a:r>
            <a:r>
              <a:rPr lang="en-US" sz="2000" dirty="0" smtClean="0"/>
              <a:t> observations might provide a cheap and low-risk means of space weather monitoring.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304800"/>
            <a:ext cx="2331504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2012 May 26 CME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f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05609" y="0"/>
            <a:ext cx="6309791" cy="5044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5638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With spectroscopic observations, we can separate the pure </a:t>
            </a:r>
            <a:r>
              <a:rPr lang="en-US" dirty="0" err="1" smtClean="0">
                <a:solidFill>
                  <a:srgbClr val="FF0000"/>
                </a:solidFill>
              </a:rPr>
              <a:t>ejecta</a:t>
            </a:r>
            <a:r>
              <a:rPr lang="en-US" dirty="0" smtClean="0">
                <a:solidFill>
                  <a:srgbClr val="FF0000"/>
                </a:solidFill>
              </a:rPr>
              <a:t> emission from the background emission. Density, temperature, mass and LOS speed of the CME </a:t>
            </a:r>
            <a:r>
              <a:rPr lang="en-US" dirty="0" err="1" smtClean="0">
                <a:solidFill>
                  <a:srgbClr val="FF0000"/>
                </a:solidFill>
              </a:rPr>
              <a:t>ejecta</a:t>
            </a:r>
            <a:r>
              <a:rPr lang="en-US" dirty="0" smtClean="0">
                <a:solidFill>
                  <a:srgbClr val="FF0000"/>
                </a:solidFill>
              </a:rPr>
              <a:t> can be calculated based on UV spectroscopic observations</a:t>
            </a:r>
          </a:p>
          <a:p>
            <a:pPr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A small portion of the plasma in the dimming is flowing outward at a speed of ~100 km/</a:t>
            </a:r>
            <a:r>
              <a:rPr lang="en-US" dirty="0" err="1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. These outflows should play an important role in the refilling of the corona and possibly mass supply to the solar wind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CoMP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provides simultaneous high-cadence (30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) observations of coronal line intensity, Doppler shift and line width, density, linear/circular polarization for the first time. These measurements might be useful to constrain models of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CMEs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charset="2"/>
              <a:buChar char="q"/>
            </a:pPr>
            <a:r>
              <a:rPr lang="en-US" dirty="0" err="1" smtClean="0">
                <a:solidFill>
                  <a:srgbClr val="660066"/>
                </a:solidFill>
              </a:rPr>
              <a:t>CMEs</a:t>
            </a:r>
            <a:r>
              <a:rPr lang="en-US" dirty="0" smtClean="0">
                <a:solidFill>
                  <a:srgbClr val="660066"/>
                </a:solidFill>
              </a:rPr>
              <a:t> are associated with dramatic changes of Doppler shift and line width. Observations of halo-</a:t>
            </a:r>
            <a:r>
              <a:rPr lang="en-US" dirty="0" err="1" smtClean="0">
                <a:solidFill>
                  <a:srgbClr val="660066"/>
                </a:solidFill>
              </a:rPr>
              <a:t>CMEs</a:t>
            </a:r>
            <a:r>
              <a:rPr lang="en-US" dirty="0" smtClean="0">
                <a:solidFill>
                  <a:srgbClr val="660066"/>
                </a:solidFill>
              </a:rPr>
              <a:t> by </a:t>
            </a:r>
            <a:r>
              <a:rPr lang="en-US" dirty="0" err="1" smtClean="0">
                <a:solidFill>
                  <a:srgbClr val="660066"/>
                </a:solidFill>
              </a:rPr>
              <a:t>CoMP</a:t>
            </a:r>
            <a:r>
              <a:rPr lang="en-US" dirty="0" smtClean="0">
                <a:solidFill>
                  <a:srgbClr val="660066"/>
                </a:solidFill>
              </a:rPr>
              <a:t>-like instrument may provide a cheap and low-risk means of space weather monitoring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00" y="58674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References: </a:t>
            </a:r>
          </a:p>
          <a:p>
            <a:r>
              <a:rPr lang="en-US" dirty="0" err="1" smtClean="0"/>
              <a:t>Tian</a:t>
            </a:r>
            <a:r>
              <a:rPr lang="en-US" dirty="0" smtClean="0"/>
              <a:t> et al. 2012, </a:t>
            </a:r>
            <a:r>
              <a:rPr lang="en-US" dirty="0" err="1" smtClean="0"/>
              <a:t>ApJ</a:t>
            </a:r>
            <a:r>
              <a:rPr lang="en-US" dirty="0" smtClean="0"/>
              <a:t>, 748, 106</a:t>
            </a:r>
          </a:p>
          <a:p>
            <a:r>
              <a:rPr lang="en-US" dirty="0" err="1" smtClean="0"/>
              <a:t>Tian</a:t>
            </a:r>
            <a:r>
              <a:rPr lang="en-US" dirty="0" smtClean="0"/>
              <a:t> et al. 2013, Sol. Phys., to be submitted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62585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420DE"/>
                </a:solidFill>
              </a:rPr>
              <a:t>Next: the IRIS Mission</a:t>
            </a:r>
            <a:endParaRPr lang="en-US" sz="2800" dirty="0">
              <a:solidFill>
                <a:srgbClr val="E420D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9700" y="-76200"/>
            <a:ext cx="9448800" cy="8126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Interface Region Imaging Spectrograph (IRIS)</a:t>
            </a:r>
            <a:endParaRPr lang="en-US" dirty="0"/>
          </a:p>
        </p:txBody>
      </p:sp>
      <p:pic>
        <p:nvPicPr>
          <p:cNvPr id="6" name="Content Placeholder 5" descr="Screen shot 2012-09-26 at 4.44.4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1334" r="679"/>
          <a:stretch>
            <a:fillRect/>
          </a:stretch>
        </p:blipFill>
        <p:spPr>
          <a:xfrm>
            <a:off x="99925" y="1981200"/>
            <a:ext cx="6681875" cy="4525963"/>
          </a:xfrm>
        </p:spPr>
      </p:pic>
      <p:sp>
        <p:nvSpPr>
          <p:cNvPr id="7" name="TextBox 6"/>
          <p:cNvSpPr txBox="1"/>
          <p:nvPr/>
        </p:nvSpPr>
        <p:spPr>
          <a:xfrm>
            <a:off x="272738" y="856085"/>
            <a:ext cx="6432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Slit spectrograph       +      Slit-jaw imaging</a:t>
            </a:r>
          </a:p>
          <a:p>
            <a:r>
              <a:rPr lang="en-US" sz="2800" dirty="0" smtClean="0"/>
              <a:t>(3 spectral ranges)               (4 </a:t>
            </a:r>
            <a:r>
              <a:rPr lang="en-US" sz="2800" dirty="0" err="1" smtClean="0"/>
              <a:t>passbands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54919" y="6488668"/>
            <a:ext cx="455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FOV: 120”*175” for SG, 175”*175” for SJI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1876485"/>
            <a:ext cx="236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400" dirty="0" smtClean="0"/>
              <a:t>Fast scans </a:t>
            </a:r>
          </a:p>
          <a:p>
            <a:r>
              <a:rPr lang="en-US" sz="2400" dirty="0" smtClean="0"/>
              <a:t>    (~5 </a:t>
            </a:r>
            <a:r>
              <a:rPr lang="en-US" sz="2400" dirty="0" err="1" smtClean="0"/>
              <a:t>s</a:t>
            </a:r>
            <a:r>
              <a:rPr lang="en-US" sz="2400" dirty="0" smtClean="0"/>
              <a:t>)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Super high spatial resolution  </a:t>
            </a:r>
          </a:p>
          <a:p>
            <a:r>
              <a:rPr lang="en-US" sz="2400" dirty="0" smtClean="0"/>
              <a:t>    (1/3”)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CME emission and dynamics at </a:t>
            </a:r>
            <a:r>
              <a:rPr lang="en-US" sz="2400" dirty="0" err="1" smtClean="0"/>
              <a:t>Chromospheric</a:t>
            </a:r>
            <a:r>
              <a:rPr lang="en-US" sz="2400" dirty="0" smtClean="0"/>
              <a:t> and TR temperatures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Fine structures of </a:t>
            </a:r>
            <a:r>
              <a:rPr lang="en-US" sz="2400" dirty="0" err="1" smtClean="0"/>
              <a:t>CMEs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2514600" cy="2133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Spectroscopic observations of EUV jets</a:t>
            </a:r>
            <a:endParaRPr lang="en-US" sz="3200" dirty="0"/>
          </a:p>
        </p:txBody>
      </p:sp>
      <p:pic>
        <p:nvPicPr>
          <p:cNvPr id="3" name="Picture 2" descr="Screen shot 2011-09-30 at 1.48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57640"/>
            <a:ext cx="6400800" cy="3223760"/>
          </a:xfrm>
          <a:prstGeom prst="rect">
            <a:avLst/>
          </a:prstGeom>
        </p:spPr>
      </p:pic>
      <p:pic>
        <p:nvPicPr>
          <p:cNvPr id="4" name="Picture 3" descr="Screen shot 2011-09-30 at 1.49.0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657600"/>
            <a:ext cx="6371916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289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 Two well-separated components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 A nearly stationary background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 A high-speed component (~160 km/</a:t>
            </a:r>
            <a:r>
              <a:rPr lang="en-US" sz="2000" dirty="0" err="1" smtClean="0"/>
              <a:t>s</a:t>
            </a:r>
            <a:r>
              <a:rPr lang="en-US" sz="2000" dirty="0" smtClean="0"/>
              <a:t>) representing the emission of the jet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 Calculate the real speed: </a:t>
            </a:r>
            <a:r>
              <a:rPr lang="en-US" sz="2400" dirty="0" err="1" smtClean="0"/>
              <a:t>v</a:t>
            </a:r>
            <a:r>
              <a:rPr lang="en-US" sz="2400" dirty="0" smtClean="0"/>
              <a:t>=Sqrt(v</a:t>
            </a:r>
            <a:r>
              <a:rPr lang="en-US" sz="2400" baseline="-25000" dirty="0" smtClean="0"/>
              <a:t>pos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+v</a:t>
            </a:r>
            <a:r>
              <a:rPr lang="en-US" sz="2400" baseline="-25000" dirty="0" smtClean="0"/>
              <a:t>los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)=223 km/</a:t>
            </a:r>
            <a:r>
              <a:rPr lang="en-US" sz="2400" dirty="0" err="1" smtClean="0"/>
              <a:t>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Spectroscopic observations of coronal </a:t>
            </a:r>
            <a:r>
              <a:rPr lang="en-US" dirty="0" err="1" smtClean="0"/>
              <a:t>dimmings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50128"/>
          <a:stretch>
            <a:fillRect/>
          </a:stretch>
        </p:blipFill>
        <p:spPr>
          <a:xfrm>
            <a:off x="431800" y="1676400"/>
            <a:ext cx="25400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599" y="1676400"/>
            <a:ext cx="2108201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50015"/>
          <a:stretch>
            <a:fillRect/>
          </a:stretch>
        </p:blipFill>
        <p:spPr>
          <a:xfrm>
            <a:off x="3327400" y="1676400"/>
            <a:ext cx="25400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4572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Attrill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et al. 2010,</a:t>
            </a:r>
            <a:r>
              <a:rPr lang="en-US" dirty="0" smtClean="0">
                <a:solidFill>
                  <a:srgbClr val="0000FF"/>
                </a:solidFill>
              </a:rPr>
              <a:t> Sol. Phys.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57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McIntosh,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ApJ</a:t>
            </a:r>
            <a:r>
              <a:rPr lang="en-US" dirty="0" smtClean="0">
                <a:solidFill>
                  <a:srgbClr val="0000FF"/>
                </a:solidFill>
              </a:rPr>
              <a:t>, 2009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600" y="5417403"/>
            <a:ext cx="756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  ~20 km/</a:t>
            </a:r>
            <a:r>
              <a:rPr lang="en-US" sz="2400" dirty="0" err="1" smtClean="0"/>
              <a:t>s</a:t>
            </a:r>
            <a:r>
              <a:rPr lang="en-US" sz="2400" dirty="0" smtClean="0"/>
              <a:t> Blue shift: outflows refilling the corona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  Enhanced line width: growth of wave amplitude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Spectroscopic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12837"/>
            <a:ext cx="3831224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 Slit spectrograph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HINODE/EIS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Small FOV, low cadence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More spectral sampling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Narrow-band tunable filter instrument</a:t>
            </a:r>
          </a:p>
          <a:p>
            <a:pPr lvl="1">
              <a:buFont typeface="Wingdings" charset="2"/>
              <a:buChar char="Ø"/>
            </a:pPr>
            <a:r>
              <a:rPr lang="en-US" dirty="0" err="1" smtClean="0"/>
              <a:t>CoMP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Large FOV, high cadence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Less spectral sampling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8424" y="1143000"/>
            <a:ext cx="4855576" cy="2881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 profiles are broadened: thermal, non-thermal, instrumental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Doppler shifts due to motions along LOS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Intensity is a measure of the amount of emitting material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Asymmetry: additional emission component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424" y="4065948"/>
            <a:ext cx="4714902" cy="269704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364372" y="5412881"/>
            <a:ext cx="1028700" cy="1588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005862" y="5263862"/>
            <a:ext cx="1885593" cy="1157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6" y="1752600"/>
            <a:ext cx="9030244" cy="448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1-09-30 at 1.43.1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04800"/>
            <a:ext cx="7086599" cy="2445571"/>
          </a:xfrm>
          <a:prstGeom prst="rect">
            <a:avLst/>
          </a:prstGeom>
        </p:spPr>
      </p:pic>
      <p:pic>
        <p:nvPicPr>
          <p:cNvPr id="4" name="Picture 3" descr="Screen shot 2011-09-30 at 2.05.3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352800"/>
            <a:ext cx="6934200" cy="3495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381000"/>
            <a:ext cx="2057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 Immediately outside the (deepest) dimming regions</a:t>
            </a:r>
          </a:p>
          <a:p>
            <a:pPr>
              <a:buFont typeface="Wingdings" charset="2"/>
              <a:buChar char="§"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 Our RB asymmetry analysis is able to detect them</a:t>
            </a:r>
          </a:p>
          <a:p>
            <a:pPr>
              <a:buFont typeface="Wingdings" charset="2"/>
              <a:buChar char="§"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 Evaporation 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6629400" cy="3212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80000"/>
          <a:stretch>
            <a:fillRect/>
          </a:stretch>
        </p:blipFill>
        <p:spPr>
          <a:xfrm>
            <a:off x="787400" y="152400"/>
            <a:ext cx="71374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t="59704" b="26433"/>
          <a:stretch>
            <a:fillRect/>
          </a:stretch>
        </p:blipFill>
        <p:spPr>
          <a:xfrm>
            <a:off x="787400" y="1485900"/>
            <a:ext cx="7137400" cy="1096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Stokes Q, U,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419600" cy="5287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Circular Polarization (V): LOS magnetic field strength from longitudinal Zeeman effect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Linear Polarization (Q,U) from resonance scattering effect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Degree of linear polarization (</a:t>
            </a:r>
            <a:r>
              <a:rPr lang="en-US" dirty="0" err="1" smtClean="0">
                <a:latin typeface="Arial"/>
                <a:cs typeface="Arial"/>
              </a:rPr>
              <a:t>L</a:t>
            </a:r>
            <a:r>
              <a:rPr lang="en-US" baseline="-25000" dirty="0" err="1" smtClean="0">
                <a:latin typeface="Arial"/>
                <a:cs typeface="Arial"/>
              </a:rPr>
              <a:t>tot</a:t>
            </a:r>
            <a:r>
              <a:rPr lang="en-US" dirty="0" smtClean="0"/>
              <a:t>/I)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Azimuth of B (POS magnetic field direction)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715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L</a:t>
            </a:r>
            <a:r>
              <a:rPr lang="en-US" baseline="-25000" dirty="0" err="1" smtClean="0">
                <a:latin typeface="Arial"/>
                <a:cs typeface="Arial"/>
              </a:rPr>
              <a:t>tot</a:t>
            </a:r>
            <a:r>
              <a:rPr lang="en-US" dirty="0" smtClean="0">
                <a:latin typeface="Arial"/>
                <a:cs typeface="Arial"/>
              </a:rPr>
              <a:t>=(Q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+U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)</a:t>
            </a:r>
            <a:r>
              <a:rPr lang="en-US" baseline="30000" dirty="0" smtClean="0">
                <a:latin typeface="Arial"/>
                <a:cs typeface="Arial"/>
              </a:rPr>
              <a:t>1/2</a:t>
            </a:r>
          </a:p>
          <a:p>
            <a:r>
              <a:rPr lang="en-US" dirty="0" err="1" smtClean="0">
                <a:latin typeface="Arial"/>
                <a:ea typeface="Lucida Grande"/>
                <a:cs typeface="Arial"/>
              </a:rPr>
              <a:t>ϕ</a:t>
            </a:r>
            <a:r>
              <a:rPr lang="en-US" dirty="0" smtClean="0">
                <a:latin typeface="Arial"/>
                <a:ea typeface="Lucida Grande"/>
                <a:cs typeface="Arial"/>
              </a:rPr>
              <a:t>=0.5 </a:t>
            </a:r>
            <a:r>
              <a:rPr lang="en-US" dirty="0" err="1" smtClean="0">
                <a:latin typeface="Arial"/>
                <a:ea typeface="Lucida Grande"/>
                <a:cs typeface="Arial"/>
              </a:rPr>
              <a:t>atan</a:t>
            </a:r>
            <a:r>
              <a:rPr lang="en-US" dirty="0" smtClean="0">
                <a:latin typeface="Arial"/>
                <a:ea typeface="Lucida Grande"/>
                <a:cs typeface="Arial"/>
              </a:rPr>
              <a:t> (U/Q)</a:t>
            </a:r>
            <a:endParaRPr lang="en-US" baseline="30000" dirty="0" smtClean="0">
              <a:latin typeface="Arial"/>
              <a:cs typeface="Arial"/>
            </a:endParaRPr>
          </a:p>
        </p:txBody>
      </p:sp>
      <p:pic>
        <p:nvPicPr>
          <p:cNvPr id="6" name="Picture 5" descr="Screen shot 2012-05-21 at 7.23.3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17184"/>
            <a:ext cx="3952776" cy="4351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8" y="-152400"/>
            <a:ext cx="8229600" cy="1143000"/>
          </a:xfrm>
        </p:spPr>
        <p:txBody>
          <a:bodyPr/>
          <a:lstStyle/>
          <a:p>
            <a:r>
              <a:rPr lang="en-US" dirty="0" smtClean="0"/>
              <a:t>What IRIS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173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Joint observation with other instruments like HINODE/EIS</a:t>
            </a:r>
          </a:p>
          <a:p>
            <a:r>
              <a:rPr lang="en-US" dirty="0" smtClean="0"/>
              <a:t>CME kinematics and plasma properties at a broad range of T</a:t>
            </a:r>
          </a:p>
          <a:p>
            <a:r>
              <a:rPr lang="en-US" dirty="0" smtClean="0"/>
              <a:t>Flows and plasma diagnostics of flares</a:t>
            </a:r>
          </a:p>
          <a:p>
            <a:r>
              <a:rPr lang="en-US" dirty="0" smtClean="0"/>
              <a:t>Waves triggered by </a:t>
            </a:r>
            <a:r>
              <a:rPr lang="en-US" dirty="0" err="1" smtClean="0"/>
              <a:t>CMEs</a:t>
            </a:r>
            <a:r>
              <a:rPr lang="en-US" dirty="0" smtClean="0"/>
              <a:t> &amp; flares</a:t>
            </a:r>
          </a:p>
          <a:p>
            <a:endParaRPr lang="en-US" dirty="0"/>
          </a:p>
        </p:txBody>
      </p:sp>
      <p:pic>
        <p:nvPicPr>
          <p:cNvPr id="5" name="Picture 4" descr="Screen shot 2012-09-27 at 10.37.4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73" y="2299804"/>
            <a:ext cx="4271627" cy="3262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7077" y="2588708"/>
            <a:ext cx="59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 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4711" y="3779755"/>
            <a:ext cx="59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 IV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5927" y="4344165"/>
            <a:ext cx="59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 IV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1900" y="3680155"/>
            <a:ext cx="73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 XII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7077" y="2773374"/>
            <a:ext cx="59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Ni 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0077" y="2942374"/>
            <a:ext cx="59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 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1368" y="4915464"/>
            <a:ext cx="78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 XXI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5061" y="4473498"/>
            <a:ext cx="81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 VIII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2157" y="4104166"/>
            <a:ext cx="81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 VII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5879" y="3861400"/>
            <a:ext cx="70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 X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4978" y="3930800"/>
            <a:ext cx="76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 XIV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62278" y="4406900"/>
            <a:ext cx="76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 XVI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6677" y="1930472"/>
            <a:ext cx="153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IRIS lines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2706" y="1930472"/>
            <a:ext cx="164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Blue: EIS lines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5715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EIS observations of </a:t>
            </a:r>
            <a:r>
              <a:rPr lang="en-US" sz="3600" dirty="0" err="1" smtClean="0"/>
              <a:t>CMEs</a:t>
            </a:r>
            <a:endParaRPr lang="en-US" sz="3600" dirty="0"/>
          </a:p>
        </p:txBody>
      </p:sp>
      <p:pic>
        <p:nvPicPr>
          <p:cNvPr id="3" name="Picture 2" descr="20110214_193550_1024_01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99" y="228600"/>
            <a:ext cx="2971800" cy="2971800"/>
          </a:xfrm>
          <a:prstGeom prst="rect">
            <a:avLst/>
          </a:prstGeom>
        </p:spPr>
      </p:pic>
      <p:pic>
        <p:nvPicPr>
          <p:cNvPr id="8" name="Picture 7" descr="Screen shot 2011-09-28 at 4.50.00 PM.png"/>
          <p:cNvPicPr>
            <a:picLocks noChangeAspect="1"/>
          </p:cNvPicPr>
          <p:nvPr/>
        </p:nvPicPr>
        <p:blipFill>
          <a:blip r:embed="rId5"/>
          <a:srcRect l="20000"/>
          <a:stretch>
            <a:fillRect/>
          </a:stretch>
        </p:blipFill>
        <p:spPr>
          <a:xfrm>
            <a:off x="609600" y="990911"/>
            <a:ext cx="4648200" cy="585015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6112935" y="2226733"/>
            <a:ext cx="1337733" cy="1219201"/>
          </a:xfrm>
          <a:prstGeom prst="line">
            <a:avLst/>
          </a:prstGeom>
          <a:ln>
            <a:solidFill>
              <a:schemeClr val="accent4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391400" y="1470431"/>
            <a:ext cx="550334" cy="69703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7874001" y="2260599"/>
            <a:ext cx="1337733" cy="1202266"/>
          </a:xfrm>
          <a:prstGeom prst="line">
            <a:avLst/>
          </a:prstGeom>
          <a:ln>
            <a:solidFill>
              <a:schemeClr val="accent4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m5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172200" y="3515650"/>
            <a:ext cx="2971800" cy="3342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543800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Strong high-speed outflows associated with </a:t>
            </a:r>
            <a:r>
              <a:rPr lang="en-US" sz="2800" dirty="0" err="1" smtClean="0">
                <a:solidFill>
                  <a:srgbClr val="000000"/>
                </a:solidFill>
              </a:rPr>
              <a:t>CMEs</a:t>
            </a:r>
            <a:endParaRPr lang="en-US" sz="2800" dirty="0"/>
          </a:p>
        </p:txBody>
      </p:sp>
      <p:pic>
        <p:nvPicPr>
          <p:cNvPr id="3" name="Picture 2" descr="Screen shot 2011-09-28 at 3.54.4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12679"/>
            <a:ext cx="8842453" cy="44689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82850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400" dirty="0" smtClean="0"/>
              <a:t> Line profiles in </a:t>
            </a:r>
            <a:r>
              <a:rPr lang="en-US" sz="2400" dirty="0" err="1" smtClean="0"/>
              <a:t>CMEs</a:t>
            </a:r>
            <a:r>
              <a:rPr lang="en-US" sz="2400" dirty="0" smtClean="0"/>
              <a:t> are characterized by two components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 A nearly stationary background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 A strong high-speed (~200 km/</a:t>
            </a:r>
            <a:r>
              <a:rPr lang="en-US" sz="2000" dirty="0" err="1" smtClean="0"/>
              <a:t>s</a:t>
            </a:r>
            <a:r>
              <a:rPr lang="en-US" sz="2000" dirty="0" smtClean="0"/>
              <a:t>) component representing emission of the </a:t>
            </a:r>
            <a:r>
              <a:rPr lang="en-US" sz="2000" dirty="0" err="1" smtClean="0"/>
              <a:t>ejecta</a:t>
            </a:r>
            <a:endParaRPr lang="en-US" sz="2000" dirty="0" smtClean="0"/>
          </a:p>
          <a:p>
            <a:pPr>
              <a:buFont typeface="Wingdings" charset="2"/>
              <a:buChar char="q"/>
            </a:pPr>
            <a:r>
              <a:rPr lang="en-US" sz="2400" dirty="0" smtClean="0"/>
              <a:t> Calculate the real speed: </a:t>
            </a:r>
            <a:r>
              <a:rPr lang="en-US" sz="2400" dirty="0" err="1" smtClean="0"/>
              <a:t>v</a:t>
            </a:r>
            <a:r>
              <a:rPr lang="en-US" sz="2400" dirty="0" smtClean="0"/>
              <a:t>=Sqrt(v</a:t>
            </a:r>
            <a:r>
              <a:rPr lang="en-US" sz="2400" baseline="-25000" dirty="0" smtClean="0"/>
              <a:t>pos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+v</a:t>
            </a:r>
            <a:r>
              <a:rPr lang="en-US" sz="2400" baseline="-25000" dirty="0" smtClean="0"/>
              <a:t>los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)=300 km/</a:t>
            </a:r>
            <a:r>
              <a:rPr lang="en-US" sz="2400" dirty="0" err="1" smtClean="0"/>
              <a:t>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Density &amp; Temperature diagnostics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Screen shot 2011-09-28 at 4.04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4724399" cy="6015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168" y="609600"/>
            <a:ext cx="375903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400" dirty="0" smtClean="0"/>
              <a:t>  Compared to the background 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 higher density in the </a:t>
            </a:r>
            <a:r>
              <a:rPr lang="en-US" sz="2000" dirty="0" err="1" smtClean="0"/>
              <a:t>ejecta</a:t>
            </a:r>
            <a:endParaRPr lang="en-US" sz="2000" dirty="0" smtClean="0"/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 almost evenly distributed in Log T = 5.3-6.1 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  Mass of the </a:t>
            </a:r>
            <a:r>
              <a:rPr lang="en-US" sz="2400" dirty="0" err="1" smtClean="0"/>
              <a:t>ejecta</a:t>
            </a:r>
            <a:endParaRPr lang="en-US" sz="2400" dirty="0" smtClean="0"/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CME loop: 2.5 × 10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 </a:t>
            </a:r>
            <a:r>
              <a:rPr lang="en-US" sz="2000" dirty="0" err="1" smtClean="0"/>
              <a:t>g</a:t>
            </a:r>
            <a:endParaRPr lang="en-US" sz="2000" dirty="0" smtClean="0"/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EUV Jet: 5 × 10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 </a:t>
            </a:r>
            <a:r>
              <a:rPr lang="en-US" sz="2000" dirty="0" err="1" smtClean="0"/>
              <a:t>g</a:t>
            </a:r>
            <a:endParaRPr lang="en-US" sz="2000" dirty="0" smtClean="0"/>
          </a:p>
          <a:p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276600"/>
            <a:ext cx="3352800" cy="3522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CME-induced coronal dimming</a:t>
            </a:r>
            <a:endParaRPr lang="en-US" dirty="0"/>
          </a:p>
        </p:txBody>
      </p:sp>
      <p:pic>
        <p:nvPicPr>
          <p:cNvPr id="4" name="Picture 3" descr="Screen shot 2011-09-28 at 5.09.35 PM.png"/>
          <p:cNvPicPr>
            <a:picLocks noChangeAspect="1"/>
          </p:cNvPicPr>
          <p:nvPr/>
        </p:nvPicPr>
        <p:blipFill>
          <a:blip r:embed="rId2"/>
          <a:srcRect t="98120"/>
          <a:stretch>
            <a:fillRect/>
          </a:stretch>
        </p:blipFill>
        <p:spPr>
          <a:xfrm>
            <a:off x="1066800" y="4873487"/>
            <a:ext cx="7024053" cy="155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1447800"/>
            <a:ext cx="865505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23488" b="13333"/>
          <a:stretch>
            <a:fillRect/>
          </a:stretch>
        </p:blipFill>
        <p:spPr>
          <a:xfrm>
            <a:off x="12700" y="0"/>
            <a:ext cx="5461000" cy="6858000"/>
          </a:xfrm>
          <a:prstGeom prst="rect">
            <a:avLst/>
          </a:prstGeom>
        </p:spPr>
      </p:pic>
      <p:pic>
        <p:nvPicPr>
          <p:cNvPr id="5" name="m4.mpe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45837" y="457200"/>
            <a:ext cx="3921963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Weak high-speed outflows from post-CME dimming regions</a:t>
            </a:r>
          </a:p>
        </p:txBody>
      </p:sp>
      <p:pic>
        <p:nvPicPr>
          <p:cNvPr id="3" name="Picture 2" descr="Screen shot 2011-09-28 at 5.14.30 PM.png"/>
          <p:cNvPicPr>
            <a:picLocks noChangeAspect="1"/>
          </p:cNvPicPr>
          <p:nvPr/>
        </p:nvPicPr>
        <p:blipFill>
          <a:blip r:embed="rId2"/>
          <a:srcRect l="66431"/>
          <a:stretch>
            <a:fillRect/>
          </a:stretch>
        </p:blipFill>
        <p:spPr bwMode="auto">
          <a:xfrm>
            <a:off x="381000" y="1295400"/>
            <a:ext cx="2638425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0400" y="1219200"/>
            <a:ext cx="5743575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000" dirty="0">
                <a:latin typeface="Calibri" charset="0"/>
              </a:rPr>
              <a:t>  Two emission components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latin typeface="Calibri" charset="0"/>
              </a:rPr>
              <a:t> A nearly stationary background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latin typeface="Calibri" charset="0"/>
              </a:rPr>
              <a:t> A weak high-speed (~100 km/</a:t>
            </a:r>
            <a:r>
              <a:rPr lang="en-US" dirty="0" err="1">
                <a:latin typeface="Calibri" charset="0"/>
              </a:rPr>
              <a:t>s</a:t>
            </a:r>
            <a:r>
              <a:rPr lang="en-US" dirty="0">
                <a:latin typeface="Calibri" charset="0"/>
              </a:rPr>
              <a:t>)  component representing outflows</a:t>
            </a:r>
          </a:p>
          <a:p>
            <a:pPr>
              <a:buFont typeface="Wingdings" charset="2"/>
              <a:buChar char="q"/>
            </a:pPr>
            <a:r>
              <a:rPr lang="en-US" sz="2000" dirty="0">
                <a:latin typeface="Calibri" charset="0"/>
              </a:rPr>
              <a:t>  Blue shift of</a:t>
            </a:r>
            <a:r>
              <a:rPr lang="en-US" sz="2000" dirty="0" smtClean="0">
                <a:latin typeface="Calibri" charset="0"/>
              </a:rPr>
              <a:t> 10-50 </a:t>
            </a:r>
            <a:r>
              <a:rPr lang="en-US" sz="2000" dirty="0">
                <a:latin typeface="Calibri" charset="0"/>
              </a:rPr>
              <a:t>km/</a:t>
            </a:r>
            <a:r>
              <a:rPr lang="en-US" sz="2000" dirty="0" err="1">
                <a:latin typeface="Calibri" charset="0"/>
              </a:rPr>
              <a:t>s</a:t>
            </a:r>
            <a:r>
              <a:rPr lang="en-US" sz="2000" dirty="0">
                <a:latin typeface="Calibri" charset="0"/>
              </a:rPr>
              <a:t> and enhanced line width are caused</a:t>
            </a:r>
            <a:r>
              <a:rPr lang="en-US" sz="2000" dirty="0" smtClean="0">
                <a:latin typeface="Calibri" charset="0"/>
              </a:rPr>
              <a:t> at least partly by </a:t>
            </a:r>
            <a:r>
              <a:rPr lang="en-US" sz="2000" dirty="0">
                <a:latin typeface="Calibri" charset="0"/>
              </a:rPr>
              <a:t>the superposition of the two components</a:t>
            </a:r>
          </a:p>
        </p:txBody>
      </p:sp>
      <p:pic>
        <p:nvPicPr>
          <p:cNvPr id="60421" name="Picture 4" descr="Screen shot 2011-09-28 at 5.11.48 PM.png"/>
          <p:cNvPicPr>
            <a:picLocks noChangeAspect="1"/>
          </p:cNvPicPr>
          <p:nvPr/>
        </p:nvPicPr>
        <p:blipFill>
          <a:blip r:embed="rId3"/>
          <a:srcRect r="96643"/>
          <a:stretch>
            <a:fillRect/>
          </a:stretch>
        </p:blipFill>
        <p:spPr bwMode="auto">
          <a:xfrm>
            <a:off x="3200400" y="3810000"/>
            <a:ext cx="3810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5" descr="Screen shot 2011-09-28 at 5.11.48 PM.png"/>
          <p:cNvPicPr>
            <a:picLocks noChangeAspect="1"/>
          </p:cNvPicPr>
          <p:nvPr/>
        </p:nvPicPr>
        <p:blipFill>
          <a:blip r:embed="rId3"/>
          <a:srcRect l="52370" r="23459"/>
          <a:stretch>
            <a:fillRect/>
          </a:stretch>
        </p:blipFill>
        <p:spPr bwMode="auto">
          <a:xfrm>
            <a:off x="3581400" y="3910012"/>
            <a:ext cx="27432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73800" y="3632200"/>
            <a:ext cx="279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000" dirty="0" smtClean="0">
                <a:latin typeface="Calibri" charset="0"/>
              </a:rPr>
              <a:t> SGF can not reflect the real physics, assuming everything is moving at a uniform speed  </a:t>
            </a:r>
          </a:p>
          <a:p>
            <a:pPr>
              <a:buFont typeface="Wingdings" charset="2"/>
              <a:buChar char="q"/>
            </a:pPr>
            <a:r>
              <a:rPr lang="en-US" sz="2000" dirty="0" smtClean="0">
                <a:latin typeface="Calibri" charset="0"/>
              </a:rPr>
              <a:t> A small </a:t>
            </a:r>
            <a:r>
              <a:rPr lang="en-US" sz="2000" dirty="0">
                <a:latin typeface="Calibri" charset="0"/>
              </a:rPr>
              <a:t>portion of the materials in the dimming region are flowing </a:t>
            </a:r>
            <a:r>
              <a:rPr lang="en-US" sz="2000" dirty="0" smtClean="0">
                <a:latin typeface="Calibri" charset="0"/>
              </a:rPr>
              <a:t>outward at a speed around </a:t>
            </a:r>
            <a:r>
              <a:rPr lang="en-US" sz="2000" dirty="0">
                <a:latin typeface="Calibri" charset="0"/>
              </a:rPr>
              <a:t>100 km/</a:t>
            </a:r>
            <a:r>
              <a:rPr lang="en-US" sz="2000" dirty="0" err="1" smtClean="0">
                <a:latin typeface="Calibri" charset="0"/>
              </a:rPr>
              <a:t>s</a:t>
            </a:r>
            <a:endParaRPr lang="en-US" sz="24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803752"/>
          </a:xfrm>
        </p:spPr>
        <p:txBody>
          <a:bodyPr>
            <a:normAutofit/>
          </a:bodyPr>
          <a:lstStyle/>
          <a:p>
            <a:r>
              <a:rPr lang="en-US" dirty="0" smtClean="0"/>
              <a:t>Density &amp; Temperature diagnostics</a:t>
            </a:r>
            <a:endParaRPr lang="en-US" dirty="0"/>
          </a:p>
        </p:txBody>
      </p:sp>
      <p:pic>
        <p:nvPicPr>
          <p:cNvPr id="3" name="Picture 2" descr="Screen shot 2011-09-28 at 5.24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27552"/>
            <a:ext cx="4800600" cy="6130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8400" y="533400"/>
            <a:ext cx="4088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q"/>
            </a:pPr>
            <a:r>
              <a:rPr lang="en-US" sz="2400" dirty="0" smtClean="0"/>
              <a:t> Dimming is an effect of density decrease rather than temperature change</a:t>
            </a:r>
          </a:p>
          <a:p>
            <a:pPr>
              <a:buFont typeface="Wingdings" charset="2"/>
              <a:buChar char="q"/>
            </a:pPr>
            <a:r>
              <a:rPr lang="en-US" sz="2400" dirty="0" smtClean="0"/>
              <a:t> Dimming is mainly due to the escape of materials with a temperature of log T ~ 6.1   </a:t>
            </a:r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819400"/>
            <a:ext cx="3733800" cy="3979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5897</TotalTime>
  <Words>1270</Words>
  <Application>Microsoft Macintosh PowerPoint</Application>
  <PresentationFormat>On-screen Show (4:3)</PresentationFormat>
  <Paragraphs>141</Paragraphs>
  <Slides>24</Slides>
  <Notes>4</Notes>
  <HiddenSlides>0</HiddenSlides>
  <MMClips>5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Spectroscopic observations of CMEs</vt:lpstr>
      <vt:lpstr>Spectroscopic observations</vt:lpstr>
      <vt:lpstr>EIS observations of CMEs</vt:lpstr>
      <vt:lpstr>Strong high-speed outflows associated with CMEs</vt:lpstr>
      <vt:lpstr> Density &amp; Temperature diagnostics </vt:lpstr>
      <vt:lpstr>CME-induced coronal dimming</vt:lpstr>
      <vt:lpstr>Slide 7</vt:lpstr>
      <vt:lpstr>Weak high-speed outflows from post-CME dimming regions</vt:lpstr>
      <vt:lpstr>Density &amp; Temperature diagnostics</vt:lpstr>
      <vt:lpstr>Mass loss in the dimming region</vt:lpstr>
      <vt:lpstr>CoMP: Coronal Multi-channel Polarimeter</vt:lpstr>
      <vt:lpstr>Stokes I</vt:lpstr>
      <vt:lpstr>2011 Dec 30 CME</vt:lpstr>
      <vt:lpstr>2011 Dec 07 CME</vt:lpstr>
      <vt:lpstr>Slide 15</vt:lpstr>
      <vt:lpstr>Conclusion</vt:lpstr>
      <vt:lpstr>Interface Region Imaging Spectrograph (IRIS)</vt:lpstr>
      <vt:lpstr>Spectroscopic observations of EUV jets</vt:lpstr>
      <vt:lpstr>Spectroscopic observations of coronal dimmings</vt:lpstr>
      <vt:lpstr>Other examples</vt:lpstr>
      <vt:lpstr>Slide 21</vt:lpstr>
      <vt:lpstr>Slide 22</vt:lpstr>
      <vt:lpstr>Stokes Q, U, V</vt:lpstr>
      <vt:lpstr>What IRIS can do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Hui Tian</dc:creator>
  <cp:lastModifiedBy>Dr. Hui Tian</cp:lastModifiedBy>
  <cp:revision>526</cp:revision>
  <dcterms:created xsi:type="dcterms:W3CDTF">2012-10-24T12:13:27Z</dcterms:created>
  <dcterms:modified xsi:type="dcterms:W3CDTF">2012-10-24T12:37:06Z</dcterms:modified>
</cp:coreProperties>
</file>