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25"/>
  </p:notesMasterIdLst>
  <p:sldIdLst>
    <p:sldId id="357" r:id="rId2"/>
    <p:sldId id="365" r:id="rId3"/>
    <p:sldId id="333" r:id="rId4"/>
    <p:sldId id="268" r:id="rId5"/>
    <p:sldId id="358" r:id="rId6"/>
    <p:sldId id="353" r:id="rId7"/>
    <p:sldId id="362" r:id="rId8"/>
    <p:sldId id="364" r:id="rId9"/>
    <p:sldId id="258" r:id="rId10"/>
    <p:sldId id="264" r:id="rId11"/>
    <p:sldId id="274" r:id="rId12"/>
    <p:sldId id="338" r:id="rId13"/>
    <p:sldId id="341" r:id="rId14"/>
    <p:sldId id="260" r:id="rId15"/>
    <p:sldId id="271" r:id="rId16"/>
    <p:sldId id="339" r:id="rId17"/>
    <p:sldId id="273" r:id="rId18"/>
    <p:sldId id="354" r:id="rId19"/>
    <p:sldId id="360" r:id="rId20"/>
    <p:sldId id="361" r:id="rId21"/>
    <p:sldId id="359" r:id="rId22"/>
    <p:sldId id="355" r:id="rId23"/>
    <p:sldId id="356" r:id="rId2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85" autoAdjust="0"/>
    <p:restoredTop sz="94640" autoAdjust="0"/>
  </p:normalViewPr>
  <p:slideViewPr>
    <p:cSldViewPr>
      <p:cViewPr varScale="1">
        <p:scale>
          <a:sx n="74" d="100"/>
          <a:sy n="74" d="100"/>
        </p:scale>
        <p:origin x="-4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F922BB-0404-4E47-88A8-3B59F7FB1E74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</dgm:pt>
    <dgm:pt modelId="{291EE8A7-75F1-4EBB-8127-3250940E373D}">
      <dgm:prSet phldrT="[Text]"/>
      <dgm:spPr/>
      <dgm:t>
        <a:bodyPr/>
        <a:lstStyle/>
        <a:p>
          <a:r>
            <a:rPr lang="en-US" dirty="0" smtClean="0">
              <a:latin typeface="Garamond" pitchFamily="18" charset="0"/>
            </a:rPr>
            <a:t>He/H (ratio by number density) within the solar core is 10%</a:t>
          </a:r>
          <a:endParaRPr lang="en-US" dirty="0">
            <a:latin typeface="Garamond" pitchFamily="18" charset="0"/>
          </a:endParaRPr>
        </a:p>
      </dgm:t>
    </dgm:pt>
    <dgm:pt modelId="{A502382A-8DD6-4677-885F-91B1449E86DF}" type="parTrans" cxnId="{D0C8604D-3D39-4DC9-8863-113ECD0D379B}">
      <dgm:prSet/>
      <dgm:spPr/>
      <dgm:t>
        <a:bodyPr/>
        <a:lstStyle/>
        <a:p>
          <a:endParaRPr lang="en-US"/>
        </a:p>
      </dgm:t>
    </dgm:pt>
    <dgm:pt modelId="{CBF95ABE-0DBC-44E9-AC8E-D3DFE92ABA13}" type="sibTrans" cxnId="{D0C8604D-3D39-4DC9-8863-113ECD0D379B}">
      <dgm:prSet/>
      <dgm:spPr/>
      <dgm:t>
        <a:bodyPr/>
        <a:lstStyle/>
        <a:p>
          <a:endParaRPr lang="en-US"/>
        </a:p>
      </dgm:t>
    </dgm:pt>
    <dgm:pt modelId="{72BBB88C-853C-40A7-872E-FE2E3F28E9E0}">
      <dgm:prSet/>
      <dgm:spPr/>
      <dgm:t>
        <a:bodyPr/>
        <a:lstStyle/>
        <a:p>
          <a:r>
            <a:rPr lang="en-US" dirty="0" smtClean="0">
              <a:latin typeface="Garamond" pitchFamily="18" charset="0"/>
            </a:rPr>
            <a:t>Matching observed radius and luminosity (</a:t>
          </a:r>
          <a:r>
            <a:rPr lang="en-US" dirty="0" err="1" smtClean="0">
              <a:latin typeface="Garamond" pitchFamily="18" charset="0"/>
            </a:rPr>
            <a:t>Guzik</a:t>
          </a:r>
          <a:r>
            <a:rPr lang="en-US" dirty="0" smtClean="0">
              <a:latin typeface="Garamond" pitchFamily="18" charset="0"/>
            </a:rPr>
            <a:t> &amp; Cox, 1993)</a:t>
          </a:r>
          <a:endParaRPr lang="en-US" dirty="0">
            <a:latin typeface="Garamond" pitchFamily="18" charset="0"/>
          </a:endParaRPr>
        </a:p>
      </dgm:t>
    </dgm:pt>
    <dgm:pt modelId="{3593678C-8411-429F-A337-407E9C72551E}" type="parTrans" cxnId="{5CA02BB8-F8C2-4F0A-849E-86C38CF822BE}">
      <dgm:prSet/>
      <dgm:spPr/>
      <dgm:t>
        <a:bodyPr/>
        <a:lstStyle/>
        <a:p>
          <a:endParaRPr lang="en-US"/>
        </a:p>
      </dgm:t>
    </dgm:pt>
    <dgm:pt modelId="{DE6D7A3D-EEC9-4ACF-9E84-8F883F4DCDB6}" type="sibTrans" cxnId="{5CA02BB8-F8C2-4F0A-849E-86C38CF822BE}">
      <dgm:prSet/>
      <dgm:spPr/>
      <dgm:t>
        <a:bodyPr/>
        <a:lstStyle/>
        <a:p>
          <a:endParaRPr lang="en-US"/>
        </a:p>
      </dgm:t>
    </dgm:pt>
    <dgm:pt modelId="{7BD8724A-57AB-4A81-A9A7-B6EF9047B7F6}">
      <dgm:prSet/>
      <dgm:spPr/>
      <dgm:t>
        <a:bodyPr/>
        <a:lstStyle/>
        <a:p>
          <a:r>
            <a:rPr lang="en-US" dirty="0" smtClean="0">
              <a:latin typeface="Garamond" pitchFamily="18" charset="0"/>
            </a:rPr>
            <a:t>Solar Interior ~ 8% within convection zone</a:t>
          </a:r>
          <a:endParaRPr lang="en-US" dirty="0">
            <a:latin typeface="Garamond" pitchFamily="18" charset="0"/>
          </a:endParaRPr>
        </a:p>
      </dgm:t>
    </dgm:pt>
    <dgm:pt modelId="{61CC422F-1281-4CD9-A9F4-042044A5B533}" type="parTrans" cxnId="{5B1A091E-8C78-4270-B38F-AD6AA300EE6F}">
      <dgm:prSet/>
      <dgm:spPr/>
      <dgm:t>
        <a:bodyPr/>
        <a:lstStyle/>
        <a:p>
          <a:endParaRPr lang="en-US"/>
        </a:p>
      </dgm:t>
    </dgm:pt>
    <dgm:pt modelId="{F8B3EA12-FF9A-465D-8C30-909F906C4435}" type="sibTrans" cxnId="{5B1A091E-8C78-4270-B38F-AD6AA300EE6F}">
      <dgm:prSet/>
      <dgm:spPr/>
      <dgm:t>
        <a:bodyPr/>
        <a:lstStyle/>
        <a:p>
          <a:endParaRPr lang="en-US"/>
        </a:p>
      </dgm:t>
    </dgm:pt>
    <dgm:pt modelId="{648FEFA9-9BFE-47DF-92E7-57D8305117FC}">
      <dgm:prSet/>
      <dgm:spPr/>
      <dgm:t>
        <a:bodyPr/>
        <a:lstStyle/>
        <a:p>
          <a:r>
            <a:rPr lang="en-US" dirty="0" smtClean="0">
              <a:latin typeface="Garamond" pitchFamily="18" charset="0"/>
            </a:rPr>
            <a:t>Helium becomes singly ionized then neutral within ~ 0.02 Rs (</a:t>
          </a:r>
          <a:r>
            <a:rPr lang="en-US" dirty="0" err="1" smtClean="0">
              <a:latin typeface="Garamond" pitchFamily="18" charset="0"/>
            </a:rPr>
            <a:t>Basu</a:t>
          </a:r>
          <a:r>
            <a:rPr lang="en-US" dirty="0" smtClean="0">
              <a:latin typeface="Garamond" pitchFamily="18" charset="0"/>
            </a:rPr>
            <a:t> &amp; </a:t>
          </a:r>
          <a:r>
            <a:rPr lang="en-US" dirty="0" err="1" smtClean="0">
              <a:latin typeface="Garamond" pitchFamily="18" charset="0"/>
            </a:rPr>
            <a:t>Antia</a:t>
          </a:r>
          <a:r>
            <a:rPr lang="en-US" dirty="0" smtClean="0">
              <a:latin typeface="Garamond" pitchFamily="18" charset="0"/>
            </a:rPr>
            <a:t> 1995).</a:t>
          </a:r>
          <a:endParaRPr lang="en-US" dirty="0">
            <a:latin typeface="Garamond" pitchFamily="18" charset="0"/>
          </a:endParaRPr>
        </a:p>
      </dgm:t>
    </dgm:pt>
    <dgm:pt modelId="{B9BFB666-62F6-4B2E-9C81-7AE13208E240}" type="parTrans" cxnId="{5D4B738F-1A4D-4B7C-9506-78BD7D62C9BE}">
      <dgm:prSet/>
      <dgm:spPr/>
      <dgm:t>
        <a:bodyPr/>
        <a:lstStyle/>
        <a:p>
          <a:endParaRPr lang="en-US"/>
        </a:p>
      </dgm:t>
    </dgm:pt>
    <dgm:pt modelId="{12E8D789-8811-41F7-B2C1-E7DDCC709A87}" type="sibTrans" cxnId="{5D4B738F-1A4D-4B7C-9506-78BD7D62C9BE}">
      <dgm:prSet/>
      <dgm:spPr/>
      <dgm:t>
        <a:bodyPr/>
        <a:lstStyle/>
        <a:p>
          <a:endParaRPr lang="en-US"/>
        </a:p>
      </dgm:t>
    </dgm:pt>
    <dgm:pt modelId="{81E5FEFA-8956-434C-9322-15F48E553507}">
      <dgm:prSet/>
      <dgm:spPr/>
      <dgm:t>
        <a:bodyPr/>
        <a:lstStyle/>
        <a:p>
          <a:r>
            <a:rPr lang="en-US" dirty="0" smtClean="0">
              <a:latin typeface="Garamond" pitchFamily="18" charset="0"/>
            </a:rPr>
            <a:t>Solar corona ~ 4.5%</a:t>
          </a:r>
          <a:endParaRPr lang="en-US" dirty="0">
            <a:latin typeface="Garamond" pitchFamily="18" charset="0"/>
          </a:endParaRPr>
        </a:p>
      </dgm:t>
    </dgm:pt>
    <dgm:pt modelId="{2DD173CD-653C-402B-BD95-2A71E778AF18}" type="parTrans" cxnId="{1B1945BD-F035-4823-9233-5602ED212F3D}">
      <dgm:prSet/>
      <dgm:spPr/>
      <dgm:t>
        <a:bodyPr/>
        <a:lstStyle/>
        <a:p>
          <a:endParaRPr lang="en-US"/>
        </a:p>
      </dgm:t>
    </dgm:pt>
    <dgm:pt modelId="{D8464977-51F0-4A40-90B6-3D34141EC6C3}" type="sibTrans" cxnId="{1B1945BD-F035-4823-9233-5602ED212F3D}">
      <dgm:prSet/>
      <dgm:spPr/>
      <dgm:t>
        <a:bodyPr/>
        <a:lstStyle/>
        <a:p>
          <a:endParaRPr lang="en-US"/>
        </a:p>
      </dgm:t>
    </dgm:pt>
    <dgm:pt modelId="{86C7899B-4130-4336-9270-89FEFE6AE926}">
      <dgm:prSet/>
      <dgm:spPr/>
      <dgm:t>
        <a:bodyPr/>
        <a:lstStyle/>
        <a:p>
          <a:r>
            <a:rPr lang="en-US" dirty="0" smtClean="0">
              <a:latin typeface="Garamond" pitchFamily="18" charset="0"/>
            </a:rPr>
            <a:t>Few direct measurements, but He/H ~ 4.5% (Lamming, 2004)</a:t>
          </a:r>
          <a:endParaRPr lang="en-US" dirty="0">
            <a:latin typeface="Garamond" pitchFamily="18" charset="0"/>
          </a:endParaRPr>
        </a:p>
      </dgm:t>
    </dgm:pt>
    <dgm:pt modelId="{C96E1B84-5C38-474E-9312-36BC46329FFE}" type="parTrans" cxnId="{2173BA15-FD5C-4BA8-86F3-92AA440A2489}">
      <dgm:prSet/>
      <dgm:spPr/>
      <dgm:t>
        <a:bodyPr/>
        <a:lstStyle/>
        <a:p>
          <a:endParaRPr lang="en-US"/>
        </a:p>
      </dgm:t>
    </dgm:pt>
    <dgm:pt modelId="{7F939D60-9080-4550-9D07-DAA33CAE16EE}" type="sibTrans" cxnId="{2173BA15-FD5C-4BA8-86F3-92AA440A2489}">
      <dgm:prSet/>
      <dgm:spPr/>
      <dgm:t>
        <a:bodyPr/>
        <a:lstStyle/>
        <a:p>
          <a:endParaRPr lang="en-US"/>
        </a:p>
      </dgm:t>
    </dgm:pt>
    <dgm:pt modelId="{86A4E0F8-0C66-40C9-B44D-127EE391644C}">
      <dgm:prSet/>
      <dgm:spPr/>
      <dgm:t>
        <a:bodyPr/>
        <a:lstStyle/>
        <a:p>
          <a:r>
            <a:rPr lang="en-US" dirty="0" smtClean="0">
              <a:latin typeface="Garamond" pitchFamily="18" charset="0"/>
            </a:rPr>
            <a:t>Transport of He from convection zone through transition region to corona is poorly understood </a:t>
          </a:r>
          <a:endParaRPr lang="en-US" dirty="0">
            <a:latin typeface="Garamond" pitchFamily="18" charset="0"/>
          </a:endParaRPr>
        </a:p>
      </dgm:t>
    </dgm:pt>
    <dgm:pt modelId="{53047960-5280-4CE9-89AE-FCB9413BDA3E}" type="parTrans" cxnId="{9F7D1CD7-5A00-442C-9D58-F276CE9E781B}">
      <dgm:prSet/>
      <dgm:spPr/>
      <dgm:t>
        <a:bodyPr/>
        <a:lstStyle/>
        <a:p>
          <a:endParaRPr lang="en-US"/>
        </a:p>
      </dgm:t>
    </dgm:pt>
    <dgm:pt modelId="{D812CA34-A729-4BCA-9C38-DBEF15D98255}" type="sibTrans" cxnId="{9F7D1CD7-5A00-442C-9D58-F276CE9E781B}">
      <dgm:prSet/>
      <dgm:spPr/>
      <dgm:t>
        <a:bodyPr/>
        <a:lstStyle/>
        <a:p>
          <a:endParaRPr lang="en-US"/>
        </a:p>
      </dgm:t>
    </dgm:pt>
    <dgm:pt modelId="{D8E11F42-6151-45C3-B07D-335DD529F8D1}">
      <dgm:prSet/>
      <dgm:spPr/>
      <dgm:t>
        <a:bodyPr/>
        <a:lstStyle/>
        <a:p>
          <a:r>
            <a:rPr lang="en-US" dirty="0" smtClean="0">
              <a:latin typeface="Garamond" pitchFamily="18" charset="0"/>
            </a:rPr>
            <a:t>model H, H+, He, He+ and He+2 consistently (</a:t>
          </a:r>
          <a:r>
            <a:rPr lang="en-US" dirty="0" err="1" smtClean="0">
              <a:latin typeface="Garamond" pitchFamily="18" charset="0"/>
            </a:rPr>
            <a:t>Hansteen</a:t>
          </a:r>
          <a:r>
            <a:rPr lang="en-US" dirty="0" smtClean="0">
              <a:latin typeface="Garamond" pitchFamily="18" charset="0"/>
            </a:rPr>
            <a:t> et al 1994))</a:t>
          </a:r>
          <a:endParaRPr lang="en-US" dirty="0">
            <a:latin typeface="Garamond" pitchFamily="18" charset="0"/>
          </a:endParaRPr>
        </a:p>
      </dgm:t>
    </dgm:pt>
    <dgm:pt modelId="{09FC38B2-C21E-4CDD-B3A5-D1F783740125}" type="parTrans" cxnId="{2285C350-2048-429B-8D7E-30C22C15524B}">
      <dgm:prSet/>
      <dgm:spPr/>
      <dgm:t>
        <a:bodyPr/>
        <a:lstStyle/>
        <a:p>
          <a:endParaRPr lang="en-US"/>
        </a:p>
      </dgm:t>
    </dgm:pt>
    <dgm:pt modelId="{3684AE09-E008-47D6-8678-0BF98984C7E7}" type="sibTrans" cxnId="{2285C350-2048-429B-8D7E-30C22C15524B}">
      <dgm:prSet/>
      <dgm:spPr/>
      <dgm:t>
        <a:bodyPr/>
        <a:lstStyle/>
        <a:p>
          <a:endParaRPr lang="en-US"/>
        </a:p>
      </dgm:t>
    </dgm:pt>
    <dgm:pt modelId="{E5D64779-F3BA-4585-9166-27E6D5437015}">
      <dgm:prSet/>
      <dgm:spPr/>
      <dgm:t>
        <a:bodyPr/>
        <a:lstStyle/>
        <a:p>
          <a:r>
            <a:rPr lang="en-US" dirty="0" smtClean="0">
              <a:latin typeface="Garamond" pitchFamily="18" charset="0"/>
            </a:rPr>
            <a:t>simulations must boost drag x10 to produce coronal He/H</a:t>
          </a:r>
          <a:endParaRPr lang="en-US" dirty="0">
            <a:latin typeface="Garamond" pitchFamily="18" charset="0"/>
          </a:endParaRPr>
        </a:p>
      </dgm:t>
    </dgm:pt>
    <dgm:pt modelId="{CCA590A9-F99E-4001-9CC6-32A87D46EB5A}" type="parTrans" cxnId="{F8632E93-9BB3-4191-9CC1-2ACB790E44FF}">
      <dgm:prSet/>
      <dgm:spPr/>
      <dgm:t>
        <a:bodyPr/>
        <a:lstStyle/>
        <a:p>
          <a:endParaRPr lang="en-US"/>
        </a:p>
      </dgm:t>
    </dgm:pt>
    <dgm:pt modelId="{CE441D74-F918-4AE8-9E17-2CC3AAB77FA5}" type="sibTrans" cxnId="{F8632E93-9BB3-4191-9CC1-2ACB790E44FF}">
      <dgm:prSet/>
      <dgm:spPr/>
      <dgm:t>
        <a:bodyPr/>
        <a:lstStyle/>
        <a:p>
          <a:endParaRPr lang="en-US"/>
        </a:p>
      </dgm:t>
    </dgm:pt>
    <dgm:pt modelId="{3B6D135B-A330-4F8D-B85D-D3E759546C3C}">
      <dgm:prSet/>
      <dgm:spPr/>
      <dgm:t>
        <a:bodyPr/>
        <a:lstStyle/>
        <a:p>
          <a:r>
            <a:rPr lang="en-US" dirty="0" smtClean="0">
              <a:latin typeface="Garamond" pitchFamily="18" charset="0"/>
            </a:rPr>
            <a:t>Solar Wind 0-30%</a:t>
          </a:r>
          <a:endParaRPr lang="en-US" dirty="0">
            <a:latin typeface="Garamond" pitchFamily="18" charset="0"/>
          </a:endParaRPr>
        </a:p>
      </dgm:t>
    </dgm:pt>
    <dgm:pt modelId="{E5264A7A-01A1-45F3-89F2-38DB747282AF}" type="parTrans" cxnId="{125C9C2D-9F5F-48D9-97B1-51EBC3323AF1}">
      <dgm:prSet/>
      <dgm:spPr/>
      <dgm:t>
        <a:bodyPr/>
        <a:lstStyle/>
        <a:p>
          <a:endParaRPr lang="en-US"/>
        </a:p>
      </dgm:t>
    </dgm:pt>
    <dgm:pt modelId="{784DAACA-CB3B-48CE-833F-E62CDA057F29}" type="sibTrans" cxnId="{125C9C2D-9F5F-48D9-97B1-51EBC3323AF1}">
      <dgm:prSet/>
      <dgm:spPr/>
      <dgm:t>
        <a:bodyPr/>
        <a:lstStyle/>
        <a:p>
          <a:endParaRPr lang="en-US"/>
        </a:p>
      </dgm:t>
    </dgm:pt>
    <dgm:pt modelId="{6202257B-3F81-4FC0-955C-0C821082E4B5}">
      <dgm:prSet/>
      <dgm:spPr/>
      <dgm:t>
        <a:bodyPr/>
        <a:lstStyle/>
        <a:p>
          <a:r>
            <a:rPr lang="en-US" dirty="0" smtClean="0">
              <a:latin typeface="Garamond" pitchFamily="18" charset="0"/>
            </a:rPr>
            <a:t>He/H is the most variable quantity in the solar </a:t>
          </a:r>
          <a:r>
            <a:rPr lang="en-US" dirty="0" err="1" smtClean="0">
              <a:latin typeface="Garamond" pitchFamily="18" charset="0"/>
            </a:rPr>
            <a:t>windHe</a:t>
          </a:r>
          <a:r>
            <a:rPr lang="en-US" dirty="0" smtClean="0">
              <a:latin typeface="Garamond" pitchFamily="18" charset="0"/>
            </a:rPr>
            <a:t>/H is no more than 4.5% of quiet solar wind</a:t>
          </a:r>
          <a:endParaRPr lang="en-US" dirty="0">
            <a:latin typeface="Garamond" pitchFamily="18" charset="0"/>
          </a:endParaRPr>
        </a:p>
      </dgm:t>
    </dgm:pt>
    <dgm:pt modelId="{AF8CEBEB-63A1-4776-BB3E-F5A063D15DD4}" type="parTrans" cxnId="{E59F5FA3-64A4-498A-84E6-827E85A136B6}">
      <dgm:prSet/>
      <dgm:spPr/>
      <dgm:t>
        <a:bodyPr/>
        <a:lstStyle/>
        <a:p>
          <a:endParaRPr lang="en-US"/>
        </a:p>
      </dgm:t>
    </dgm:pt>
    <dgm:pt modelId="{05396D3C-0D9F-4394-BB36-180FC8A1B501}" type="sibTrans" cxnId="{E59F5FA3-64A4-498A-84E6-827E85A136B6}">
      <dgm:prSet/>
      <dgm:spPr/>
      <dgm:t>
        <a:bodyPr/>
        <a:lstStyle/>
        <a:p>
          <a:endParaRPr lang="en-US"/>
        </a:p>
      </dgm:t>
    </dgm:pt>
    <dgm:pt modelId="{27B8AF28-B70E-465C-8F18-91245523234D}">
      <dgm:prSet/>
      <dgm:spPr/>
      <dgm:t>
        <a:bodyPr/>
        <a:lstStyle/>
        <a:p>
          <a:r>
            <a:rPr lang="en-US" dirty="0" smtClean="0">
              <a:latin typeface="Garamond" pitchFamily="18" charset="0"/>
            </a:rPr>
            <a:t>He/H can rise to 30% in ejecta (50% of mass flux!)</a:t>
          </a:r>
          <a:endParaRPr lang="en-US" dirty="0">
            <a:latin typeface="Garamond" pitchFamily="18" charset="0"/>
          </a:endParaRPr>
        </a:p>
      </dgm:t>
    </dgm:pt>
    <dgm:pt modelId="{DE40FD80-C019-449D-90CD-633F258C8F9E}" type="parTrans" cxnId="{DACCEC2E-A7A1-406B-9A65-558300B299B0}">
      <dgm:prSet/>
      <dgm:spPr/>
      <dgm:t>
        <a:bodyPr/>
        <a:lstStyle/>
        <a:p>
          <a:endParaRPr lang="en-US"/>
        </a:p>
      </dgm:t>
    </dgm:pt>
    <dgm:pt modelId="{96199169-88FE-408E-8624-AAC757A49EF6}" type="sibTrans" cxnId="{DACCEC2E-A7A1-406B-9A65-558300B299B0}">
      <dgm:prSet/>
      <dgm:spPr/>
      <dgm:t>
        <a:bodyPr/>
        <a:lstStyle/>
        <a:p>
          <a:endParaRPr lang="en-US"/>
        </a:p>
      </dgm:t>
    </dgm:pt>
    <dgm:pt modelId="{8886C373-EC9C-4E6E-B0EB-E32B28CB920D}" type="pres">
      <dgm:prSet presAssocID="{F1F922BB-0404-4E47-88A8-3B59F7FB1E74}" presName="linear" presStyleCnt="0">
        <dgm:presLayoutVars>
          <dgm:dir/>
          <dgm:animLvl val="lvl"/>
          <dgm:resizeHandles val="exact"/>
        </dgm:presLayoutVars>
      </dgm:prSet>
      <dgm:spPr/>
    </dgm:pt>
    <dgm:pt modelId="{69CC57FA-2FE2-44DB-9269-BC834B165D1B}" type="pres">
      <dgm:prSet presAssocID="{291EE8A7-75F1-4EBB-8127-3250940E373D}" presName="parentLin" presStyleCnt="0"/>
      <dgm:spPr/>
    </dgm:pt>
    <dgm:pt modelId="{46893922-3B09-431D-B560-1FE7B0202B66}" type="pres">
      <dgm:prSet presAssocID="{291EE8A7-75F1-4EBB-8127-3250940E373D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A7CD1D3-5275-411B-8530-E7C4836ABEF6}" type="pres">
      <dgm:prSet presAssocID="{291EE8A7-75F1-4EBB-8127-3250940E373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63EDB3-8152-4F26-AD71-1605A0448489}" type="pres">
      <dgm:prSet presAssocID="{291EE8A7-75F1-4EBB-8127-3250940E373D}" presName="negativeSpace" presStyleCnt="0"/>
      <dgm:spPr/>
    </dgm:pt>
    <dgm:pt modelId="{0BDA873E-442D-46CB-90F6-DE4A74950791}" type="pres">
      <dgm:prSet presAssocID="{291EE8A7-75F1-4EBB-8127-3250940E373D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EDF4B0-6BF0-438A-976D-404259341F93}" type="pres">
      <dgm:prSet presAssocID="{CBF95ABE-0DBC-44E9-AC8E-D3DFE92ABA13}" presName="spaceBetweenRectangles" presStyleCnt="0"/>
      <dgm:spPr/>
    </dgm:pt>
    <dgm:pt modelId="{C1055CF4-10BB-4208-9F22-D5EA7974F7C1}" type="pres">
      <dgm:prSet presAssocID="{7BD8724A-57AB-4A81-A9A7-B6EF9047B7F6}" presName="parentLin" presStyleCnt="0"/>
      <dgm:spPr/>
    </dgm:pt>
    <dgm:pt modelId="{E1FD9E90-CF56-4AF5-8411-803C3060C330}" type="pres">
      <dgm:prSet presAssocID="{7BD8724A-57AB-4A81-A9A7-B6EF9047B7F6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55980EEE-5A2A-4468-ACBC-5A8CC66DE08F}" type="pres">
      <dgm:prSet presAssocID="{7BD8724A-57AB-4A81-A9A7-B6EF9047B7F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9173B9-58B2-4A0A-A990-1215B5997F00}" type="pres">
      <dgm:prSet presAssocID="{7BD8724A-57AB-4A81-A9A7-B6EF9047B7F6}" presName="negativeSpace" presStyleCnt="0"/>
      <dgm:spPr/>
    </dgm:pt>
    <dgm:pt modelId="{191141D9-2362-47B8-B05C-87290909F6D0}" type="pres">
      <dgm:prSet presAssocID="{7BD8724A-57AB-4A81-A9A7-B6EF9047B7F6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4710AF-33BD-4160-AABE-B7724848BD2C}" type="pres">
      <dgm:prSet presAssocID="{F8B3EA12-FF9A-465D-8C30-909F906C4435}" presName="spaceBetweenRectangles" presStyleCnt="0"/>
      <dgm:spPr/>
    </dgm:pt>
    <dgm:pt modelId="{40990D25-CA80-4F38-8500-47412851EAE6}" type="pres">
      <dgm:prSet presAssocID="{81E5FEFA-8956-434C-9322-15F48E553507}" presName="parentLin" presStyleCnt="0"/>
      <dgm:spPr/>
    </dgm:pt>
    <dgm:pt modelId="{88534A06-FD9F-4AE9-BE60-640E8F9E9FA9}" type="pres">
      <dgm:prSet presAssocID="{81E5FEFA-8956-434C-9322-15F48E553507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29E95DE5-1AE2-44AF-894B-D40517873DE8}" type="pres">
      <dgm:prSet presAssocID="{81E5FEFA-8956-434C-9322-15F48E55350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CCE234-D2F5-4B35-BB94-A899DF2252C3}" type="pres">
      <dgm:prSet presAssocID="{81E5FEFA-8956-434C-9322-15F48E553507}" presName="negativeSpace" presStyleCnt="0"/>
      <dgm:spPr/>
    </dgm:pt>
    <dgm:pt modelId="{8681BA10-8276-4972-A73C-F0E3C4EA2DC7}" type="pres">
      <dgm:prSet presAssocID="{81E5FEFA-8956-434C-9322-15F48E553507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3F8903-5B43-4F15-8651-9811E41E23F1}" type="pres">
      <dgm:prSet presAssocID="{D8464977-51F0-4A40-90B6-3D34141EC6C3}" presName="spaceBetweenRectangles" presStyleCnt="0"/>
      <dgm:spPr/>
    </dgm:pt>
    <dgm:pt modelId="{B5F40291-F492-41AE-9146-9A7A6DBA7607}" type="pres">
      <dgm:prSet presAssocID="{3B6D135B-A330-4F8D-B85D-D3E759546C3C}" presName="parentLin" presStyleCnt="0"/>
      <dgm:spPr/>
    </dgm:pt>
    <dgm:pt modelId="{34521F8D-1C11-49BC-9D32-2B661C515F28}" type="pres">
      <dgm:prSet presAssocID="{3B6D135B-A330-4F8D-B85D-D3E759546C3C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3F78B987-48F5-4CF8-979E-49653726902D}" type="pres">
      <dgm:prSet presAssocID="{3B6D135B-A330-4F8D-B85D-D3E759546C3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693103-860D-4C3F-9BF7-1B243C780262}" type="pres">
      <dgm:prSet presAssocID="{3B6D135B-A330-4F8D-B85D-D3E759546C3C}" presName="negativeSpace" presStyleCnt="0"/>
      <dgm:spPr/>
    </dgm:pt>
    <dgm:pt modelId="{1C8A9CEE-CA4D-4A76-A514-50178715F495}" type="pres">
      <dgm:prSet presAssocID="{3B6D135B-A330-4F8D-B85D-D3E759546C3C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A02BB8-F8C2-4F0A-849E-86C38CF822BE}" srcId="{291EE8A7-75F1-4EBB-8127-3250940E373D}" destId="{72BBB88C-853C-40A7-872E-FE2E3F28E9E0}" srcOrd="0" destOrd="0" parTransId="{3593678C-8411-429F-A337-407E9C72551E}" sibTransId="{DE6D7A3D-EEC9-4ACF-9E84-8F883F4DCDB6}"/>
    <dgm:cxn modelId="{3E9C971A-F5B6-44FC-ABEA-155F682A2CDC}" type="presOf" srcId="{86A4E0F8-0C66-40C9-B44D-127EE391644C}" destId="{8681BA10-8276-4972-A73C-F0E3C4EA2DC7}" srcOrd="0" destOrd="1" presId="urn:microsoft.com/office/officeart/2005/8/layout/list1"/>
    <dgm:cxn modelId="{125C9C2D-9F5F-48D9-97B1-51EBC3323AF1}" srcId="{F1F922BB-0404-4E47-88A8-3B59F7FB1E74}" destId="{3B6D135B-A330-4F8D-B85D-D3E759546C3C}" srcOrd="3" destOrd="0" parTransId="{E5264A7A-01A1-45F3-89F2-38DB747282AF}" sibTransId="{784DAACA-CB3B-48CE-833F-E62CDA057F29}"/>
    <dgm:cxn modelId="{5D4B738F-1A4D-4B7C-9506-78BD7D62C9BE}" srcId="{7BD8724A-57AB-4A81-A9A7-B6EF9047B7F6}" destId="{648FEFA9-9BFE-47DF-92E7-57D8305117FC}" srcOrd="0" destOrd="0" parTransId="{B9BFB666-62F6-4B2E-9C81-7AE13208E240}" sibTransId="{12E8D789-8811-41F7-B2C1-E7DDCC709A87}"/>
    <dgm:cxn modelId="{B91A4988-57D3-4657-AB67-988946DCE00C}" type="presOf" srcId="{E5D64779-F3BA-4585-9166-27E6D5437015}" destId="{8681BA10-8276-4972-A73C-F0E3C4EA2DC7}" srcOrd="0" destOrd="3" presId="urn:microsoft.com/office/officeart/2005/8/layout/list1"/>
    <dgm:cxn modelId="{1B1945BD-F035-4823-9233-5602ED212F3D}" srcId="{F1F922BB-0404-4E47-88A8-3B59F7FB1E74}" destId="{81E5FEFA-8956-434C-9322-15F48E553507}" srcOrd="2" destOrd="0" parTransId="{2DD173CD-653C-402B-BD95-2A71E778AF18}" sibTransId="{D8464977-51F0-4A40-90B6-3D34141EC6C3}"/>
    <dgm:cxn modelId="{30336911-1C09-4EAD-9243-4BA8B3F39DFB}" type="presOf" srcId="{3B6D135B-A330-4F8D-B85D-D3E759546C3C}" destId="{34521F8D-1C11-49BC-9D32-2B661C515F28}" srcOrd="0" destOrd="0" presId="urn:microsoft.com/office/officeart/2005/8/layout/list1"/>
    <dgm:cxn modelId="{DBC64E53-FBB9-4B48-9629-BDC1AB84CDCA}" type="presOf" srcId="{F1F922BB-0404-4E47-88A8-3B59F7FB1E74}" destId="{8886C373-EC9C-4E6E-B0EB-E32B28CB920D}" srcOrd="0" destOrd="0" presId="urn:microsoft.com/office/officeart/2005/8/layout/list1"/>
    <dgm:cxn modelId="{DACCEC2E-A7A1-406B-9A65-558300B299B0}" srcId="{3B6D135B-A330-4F8D-B85D-D3E759546C3C}" destId="{27B8AF28-B70E-465C-8F18-91245523234D}" srcOrd="1" destOrd="0" parTransId="{DE40FD80-C019-449D-90CD-633F258C8F9E}" sibTransId="{96199169-88FE-408E-8624-AAC757A49EF6}"/>
    <dgm:cxn modelId="{D0C8604D-3D39-4DC9-8863-113ECD0D379B}" srcId="{F1F922BB-0404-4E47-88A8-3B59F7FB1E74}" destId="{291EE8A7-75F1-4EBB-8127-3250940E373D}" srcOrd="0" destOrd="0" parTransId="{A502382A-8DD6-4677-885F-91B1449E86DF}" sibTransId="{CBF95ABE-0DBC-44E9-AC8E-D3DFE92ABA13}"/>
    <dgm:cxn modelId="{29D754E2-CE10-41DE-A7E8-BDFD41A0B599}" type="presOf" srcId="{81E5FEFA-8956-434C-9322-15F48E553507}" destId="{29E95DE5-1AE2-44AF-894B-D40517873DE8}" srcOrd="1" destOrd="0" presId="urn:microsoft.com/office/officeart/2005/8/layout/list1"/>
    <dgm:cxn modelId="{0A081329-E8A1-4AF3-B27C-20C3707E5B5F}" type="presOf" srcId="{D8E11F42-6151-45C3-B07D-335DD529F8D1}" destId="{8681BA10-8276-4972-A73C-F0E3C4EA2DC7}" srcOrd="0" destOrd="2" presId="urn:microsoft.com/office/officeart/2005/8/layout/list1"/>
    <dgm:cxn modelId="{2285C350-2048-429B-8D7E-30C22C15524B}" srcId="{81E5FEFA-8956-434C-9322-15F48E553507}" destId="{D8E11F42-6151-45C3-B07D-335DD529F8D1}" srcOrd="2" destOrd="0" parTransId="{09FC38B2-C21E-4CDD-B3A5-D1F783740125}" sibTransId="{3684AE09-E008-47D6-8678-0BF98984C7E7}"/>
    <dgm:cxn modelId="{837FE09D-E11D-491D-9A39-792B581B463D}" type="presOf" srcId="{72BBB88C-853C-40A7-872E-FE2E3F28E9E0}" destId="{0BDA873E-442D-46CB-90F6-DE4A74950791}" srcOrd="0" destOrd="0" presId="urn:microsoft.com/office/officeart/2005/8/layout/list1"/>
    <dgm:cxn modelId="{F8632E93-9BB3-4191-9CC1-2ACB790E44FF}" srcId="{81E5FEFA-8956-434C-9322-15F48E553507}" destId="{E5D64779-F3BA-4585-9166-27E6D5437015}" srcOrd="3" destOrd="0" parTransId="{CCA590A9-F99E-4001-9CC6-32A87D46EB5A}" sibTransId="{CE441D74-F918-4AE8-9E17-2CC3AAB77FA5}"/>
    <dgm:cxn modelId="{77D323D0-46DB-4F17-AE26-CD1A207810E4}" type="presOf" srcId="{7BD8724A-57AB-4A81-A9A7-B6EF9047B7F6}" destId="{55980EEE-5A2A-4468-ACBC-5A8CC66DE08F}" srcOrd="1" destOrd="0" presId="urn:microsoft.com/office/officeart/2005/8/layout/list1"/>
    <dgm:cxn modelId="{86AE3B58-735C-4308-AC03-F39B14CD9E97}" type="presOf" srcId="{291EE8A7-75F1-4EBB-8127-3250940E373D}" destId="{46893922-3B09-431D-B560-1FE7B0202B66}" srcOrd="0" destOrd="0" presId="urn:microsoft.com/office/officeart/2005/8/layout/list1"/>
    <dgm:cxn modelId="{2173BA15-FD5C-4BA8-86F3-92AA440A2489}" srcId="{81E5FEFA-8956-434C-9322-15F48E553507}" destId="{86C7899B-4130-4336-9270-89FEFE6AE926}" srcOrd="0" destOrd="0" parTransId="{C96E1B84-5C38-474E-9312-36BC46329FFE}" sibTransId="{7F939D60-9080-4550-9D07-DAA33CAE16EE}"/>
    <dgm:cxn modelId="{EC4111BE-D982-4FEF-B6B6-28F24BE06DA2}" type="presOf" srcId="{6202257B-3F81-4FC0-955C-0C821082E4B5}" destId="{1C8A9CEE-CA4D-4A76-A514-50178715F495}" srcOrd="0" destOrd="0" presId="urn:microsoft.com/office/officeart/2005/8/layout/list1"/>
    <dgm:cxn modelId="{8E82F801-A2ED-42AA-A88D-35263A0E9307}" type="presOf" srcId="{7BD8724A-57AB-4A81-A9A7-B6EF9047B7F6}" destId="{E1FD9E90-CF56-4AF5-8411-803C3060C330}" srcOrd="0" destOrd="0" presId="urn:microsoft.com/office/officeart/2005/8/layout/list1"/>
    <dgm:cxn modelId="{F48D83D4-6921-46B6-9E0A-D5921E648C14}" type="presOf" srcId="{81E5FEFA-8956-434C-9322-15F48E553507}" destId="{88534A06-FD9F-4AE9-BE60-640E8F9E9FA9}" srcOrd="0" destOrd="0" presId="urn:microsoft.com/office/officeart/2005/8/layout/list1"/>
    <dgm:cxn modelId="{E59F5FA3-64A4-498A-84E6-827E85A136B6}" srcId="{3B6D135B-A330-4F8D-B85D-D3E759546C3C}" destId="{6202257B-3F81-4FC0-955C-0C821082E4B5}" srcOrd="0" destOrd="0" parTransId="{AF8CEBEB-63A1-4776-BB3E-F5A063D15DD4}" sibTransId="{05396D3C-0D9F-4394-BB36-180FC8A1B501}"/>
    <dgm:cxn modelId="{5B1A091E-8C78-4270-B38F-AD6AA300EE6F}" srcId="{F1F922BB-0404-4E47-88A8-3B59F7FB1E74}" destId="{7BD8724A-57AB-4A81-A9A7-B6EF9047B7F6}" srcOrd="1" destOrd="0" parTransId="{61CC422F-1281-4CD9-A9F4-042044A5B533}" sibTransId="{F8B3EA12-FF9A-465D-8C30-909F906C4435}"/>
    <dgm:cxn modelId="{51589350-5367-4B9B-8166-646C981909C5}" type="presOf" srcId="{3B6D135B-A330-4F8D-B85D-D3E759546C3C}" destId="{3F78B987-48F5-4CF8-979E-49653726902D}" srcOrd="1" destOrd="0" presId="urn:microsoft.com/office/officeart/2005/8/layout/list1"/>
    <dgm:cxn modelId="{C6A8E743-A854-49B7-8ED8-2C79DF37A48B}" type="presOf" srcId="{648FEFA9-9BFE-47DF-92E7-57D8305117FC}" destId="{191141D9-2362-47B8-B05C-87290909F6D0}" srcOrd="0" destOrd="0" presId="urn:microsoft.com/office/officeart/2005/8/layout/list1"/>
    <dgm:cxn modelId="{9F7D1CD7-5A00-442C-9D58-F276CE9E781B}" srcId="{81E5FEFA-8956-434C-9322-15F48E553507}" destId="{86A4E0F8-0C66-40C9-B44D-127EE391644C}" srcOrd="1" destOrd="0" parTransId="{53047960-5280-4CE9-89AE-FCB9413BDA3E}" sibTransId="{D812CA34-A729-4BCA-9C38-DBEF15D98255}"/>
    <dgm:cxn modelId="{99038704-DC05-42D6-A255-83EF73D00B53}" type="presOf" srcId="{86C7899B-4130-4336-9270-89FEFE6AE926}" destId="{8681BA10-8276-4972-A73C-F0E3C4EA2DC7}" srcOrd="0" destOrd="0" presId="urn:microsoft.com/office/officeart/2005/8/layout/list1"/>
    <dgm:cxn modelId="{3E0856DE-A3CA-4FE9-BFB4-8C7339E08459}" type="presOf" srcId="{291EE8A7-75F1-4EBB-8127-3250940E373D}" destId="{1A7CD1D3-5275-411B-8530-E7C4836ABEF6}" srcOrd="1" destOrd="0" presId="urn:microsoft.com/office/officeart/2005/8/layout/list1"/>
    <dgm:cxn modelId="{26C7AD26-E31F-40F1-AB2D-E1EA53BA0682}" type="presOf" srcId="{27B8AF28-B70E-465C-8F18-91245523234D}" destId="{1C8A9CEE-CA4D-4A76-A514-50178715F495}" srcOrd="0" destOrd="1" presId="urn:microsoft.com/office/officeart/2005/8/layout/list1"/>
    <dgm:cxn modelId="{1F7FCBAC-E9A0-4B09-99B4-0FE2EA41AAD4}" type="presParOf" srcId="{8886C373-EC9C-4E6E-B0EB-E32B28CB920D}" destId="{69CC57FA-2FE2-44DB-9269-BC834B165D1B}" srcOrd="0" destOrd="0" presId="urn:microsoft.com/office/officeart/2005/8/layout/list1"/>
    <dgm:cxn modelId="{5B14751C-C612-4B4F-B898-D966979A1C36}" type="presParOf" srcId="{69CC57FA-2FE2-44DB-9269-BC834B165D1B}" destId="{46893922-3B09-431D-B560-1FE7B0202B66}" srcOrd="0" destOrd="0" presId="urn:microsoft.com/office/officeart/2005/8/layout/list1"/>
    <dgm:cxn modelId="{5FCA5F32-6951-4316-9579-5CA244E0F851}" type="presParOf" srcId="{69CC57FA-2FE2-44DB-9269-BC834B165D1B}" destId="{1A7CD1D3-5275-411B-8530-E7C4836ABEF6}" srcOrd="1" destOrd="0" presId="urn:microsoft.com/office/officeart/2005/8/layout/list1"/>
    <dgm:cxn modelId="{D6771EA5-B51F-4082-B210-B6F908A96902}" type="presParOf" srcId="{8886C373-EC9C-4E6E-B0EB-E32B28CB920D}" destId="{7963EDB3-8152-4F26-AD71-1605A0448489}" srcOrd="1" destOrd="0" presId="urn:microsoft.com/office/officeart/2005/8/layout/list1"/>
    <dgm:cxn modelId="{97AD177E-FAC4-4559-BE25-A1193C00A217}" type="presParOf" srcId="{8886C373-EC9C-4E6E-B0EB-E32B28CB920D}" destId="{0BDA873E-442D-46CB-90F6-DE4A74950791}" srcOrd="2" destOrd="0" presId="urn:microsoft.com/office/officeart/2005/8/layout/list1"/>
    <dgm:cxn modelId="{FDEFF174-ECF0-42E0-BD2E-F06DDE8700FD}" type="presParOf" srcId="{8886C373-EC9C-4E6E-B0EB-E32B28CB920D}" destId="{83EDF4B0-6BF0-438A-976D-404259341F93}" srcOrd="3" destOrd="0" presId="urn:microsoft.com/office/officeart/2005/8/layout/list1"/>
    <dgm:cxn modelId="{2AC7843A-E692-4E76-ABA9-38FDDB910994}" type="presParOf" srcId="{8886C373-EC9C-4E6E-B0EB-E32B28CB920D}" destId="{C1055CF4-10BB-4208-9F22-D5EA7974F7C1}" srcOrd="4" destOrd="0" presId="urn:microsoft.com/office/officeart/2005/8/layout/list1"/>
    <dgm:cxn modelId="{3B3523B6-0DDC-4146-9767-72FF0F7FF949}" type="presParOf" srcId="{C1055CF4-10BB-4208-9F22-D5EA7974F7C1}" destId="{E1FD9E90-CF56-4AF5-8411-803C3060C330}" srcOrd="0" destOrd="0" presId="urn:microsoft.com/office/officeart/2005/8/layout/list1"/>
    <dgm:cxn modelId="{11CACF45-27D8-4DD9-9CB6-BBF3BA53E20E}" type="presParOf" srcId="{C1055CF4-10BB-4208-9F22-D5EA7974F7C1}" destId="{55980EEE-5A2A-4468-ACBC-5A8CC66DE08F}" srcOrd="1" destOrd="0" presId="urn:microsoft.com/office/officeart/2005/8/layout/list1"/>
    <dgm:cxn modelId="{937152F3-1E4E-4C3D-B968-4795E910961A}" type="presParOf" srcId="{8886C373-EC9C-4E6E-B0EB-E32B28CB920D}" destId="{149173B9-58B2-4A0A-A990-1215B5997F00}" srcOrd="5" destOrd="0" presId="urn:microsoft.com/office/officeart/2005/8/layout/list1"/>
    <dgm:cxn modelId="{80C6787B-84BF-4B89-9C5B-436DE8A95943}" type="presParOf" srcId="{8886C373-EC9C-4E6E-B0EB-E32B28CB920D}" destId="{191141D9-2362-47B8-B05C-87290909F6D0}" srcOrd="6" destOrd="0" presId="urn:microsoft.com/office/officeart/2005/8/layout/list1"/>
    <dgm:cxn modelId="{88FDD479-D542-4582-8396-563419629803}" type="presParOf" srcId="{8886C373-EC9C-4E6E-B0EB-E32B28CB920D}" destId="{A64710AF-33BD-4160-AABE-B7724848BD2C}" srcOrd="7" destOrd="0" presId="urn:microsoft.com/office/officeart/2005/8/layout/list1"/>
    <dgm:cxn modelId="{5B9988D8-48A0-4E9E-AD40-BC95748E12DE}" type="presParOf" srcId="{8886C373-EC9C-4E6E-B0EB-E32B28CB920D}" destId="{40990D25-CA80-4F38-8500-47412851EAE6}" srcOrd="8" destOrd="0" presId="urn:microsoft.com/office/officeart/2005/8/layout/list1"/>
    <dgm:cxn modelId="{5CD4E4A0-2C5D-4BEE-ADA6-B6D7788B6AF0}" type="presParOf" srcId="{40990D25-CA80-4F38-8500-47412851EAE6}" destId="{88534A06-FD9F-4AE9-BE60-640E8F9E9FA9}" srcOrd="0" destOrd="0" presId="urn:microsoft.com/office/officeart/2005/8/layout/list1"/>
    <dgm:cxn modelId="{6D45D9FF-1AB7-4036-9B41-8548AFCB115C}" type="presParOf" srcId="{40990D25-CA80-4F38-8500-47412851EAE6}" destId="{29E95DE5-1AE2-44AF-894B-D40517873DE8}" srcOrd="1" destOrd="0" presId="urn:microsoft.com/office/officeart/2005/8/layout/list1"/>
    <dgm:cxn modelId="{DDFB343C-7886-4D03-97B0-8CBC9E605D65}" type="presParOf" srcId="{8886C373-EC9C-4E6E-B0EB-E32B28CB920D}" destId="{A1CCE234-D2F5-4B35-BB94-A899DF2252C3}" srcOrd="9" destOrd="0" presId="urn:microsoft.com/office/officeart/2005/8/layout/list1"/>
    <dgm:cxn modelId="{3C031294-1D70-4F1B-A37E-6E8B1F4D2C71}" type="presParOf" srcId="{8886C373-EC9C-4E6E-B0EB-E32B28CB920D}" destId="{8681BA10-8276-4972-A73C-F0E3C4EA2DC7}" srcOrd="10" destOrd="0" presId="urn:microsoft.com/office/officeart/2005/8/layout/list1"/>
    <dgm:cxn modelId="{F05351A7-BF72-4BB9-A43F-5D024564D484}" type="presParOf" srcId="{8886C373-EC9C-4E6E-B0EB-E32B28CB920D}" destId="{FF3F8903-5B43-4F15-8651-9811E41E23F1}" srcOrd="11" destOrd="0" presId="urn:microsoft.com/office/officeart/2005/8/layout/list1"/>
    <dgm:cxn modelId="{C4915874-675F-4803-AAEE-A8DF6D929492}" type="presParOf" srcId="{8886C373-EC9C-4E6E-B0EB-E32B28CB920D}" destId="{B5F40291-F492-41AE-9146-9A7A6DBA7607}" srcOrd="12" destOrd="0" presId="urn:microsoft.com/office/officeart/2005/8/layout/list1"/>
    <dgm:cxn modelId="{2D1C83D0-207F-4EB2-8C16-51B279A3EC91}" type="presParOf" srcId="{B5F40291-F492-41AE-9146-9A7A6DBA7607}" destId="{34521F8D-1C11-49BC-9D32-2B661C515F28}" srcOrd="0" destOrd="0" presId="urn:microsoft.com/office/officeart/2005/8/layout/list1"/>
    <dgm:cxn modelId="{D4EF68EF-FF70-47E2-B029-47B28DEB0CAF}" type="presParOf" srcId="{B5F40291-F492-41AE-9146-9A7A6DBA7607}" destId="{3F78B987-48F5-4CF8-979E-49653726902D}" srcOrd="1" destOrd="0" presId="urn:microsoft.com/office/officeart/2005/8/layout/list1"/>
    <dgm:cxn modelId="{DF9BAEAC-8A13-449D-BF3A-36543BECFC9D}" type="presParOf" srcId="{8886C373-EC9C-4E6E-B0EB-E32B28CB920D}" destId="{C4693103-860D-4C3F-9BF7-1B243C780262}" srcOrd="13" destOrd="0" presId="urn:microsoft.com/office/officeart/2005/8/layout/list1"/>
    <dgm:cxn modelId="{0F420A24-AF20-4821-B6EB-D4482E1301A9}" type="presParOf" srcId="{8886C373-EC9C-4E6E-B0EB-E32B28CB920D}" destId="{1C8A9CEE-CA4D-4A76-A514-50178715F495}" srcOrd="14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47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7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47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AD075277-2F89-4F77-A2D6-7F4A07C3484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AE6AD2-F691-43B3-A16A-60E2B5883915}" type="slidenum">
              <a:rPr lang="en-US"/>
              <a:pPr/>
              <a:t>3</a:t>
            </a:fld>
            <a:endParaRPr lang="en-US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4D078A-A84A-41D1-B852-6806FABB030A}" type="slidenum">
              <a:rPr lang="en-US"/>
              <a:pPr/>
              <a:t>12</a:t>
            </a:fld>
            <a:endParaRPr lang="en-US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00A022-E635-481F-9E85-89DDB6EAE1C4}" type="slidenum">
              <a:rPr lang="en-US"/>
              <a:pPr/>
              <a:t>14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C8C76C-B5C4-413A-9FBB-7CA658914E7C}" type="slidenum">
              <a:rPr lang="en-US"/>
              <a:pPr/>
              <a:t>15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C8C76C-B5C4-413A-9FBB-7CA658914E7C}" type="slidenum">
              <a:rPr lang="en-US"/>
              <a:pPr/>
              <a:t>16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A22FAD-C443-4221-BBEB-FAA269EB289D}" type="slidenum">
              <a:rPr lang="en-US"/>
              <a:pPr/>
              <a:t>17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C796A6-010F-4900-86C8-1F9DB1D55BC5}" type="slidenum">
              <a:rPr lang="en-US"/>
              <a:pPr/>
              <a:t>4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D58CB-78FE-4333-9D4A-52C79FB3A498}" type="slidenum">
              <a:rPr lang="en-US"/>
              <a:pPr/>
              <a:t>5</a:t>
            </a:fld>
            <a:endParaRPr lang="en-US"/>
          </a:p>
        </p:txBody>
      </p:sp>
      <p:sp>
        <p:nvSpPr>
          <p:cNvPr id="3532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CFA407-5F65-488D-B74E-A84913BA325B}" type="slidenum">
              <a:rPr lang="en-US"/>
              <a:pPr/>
              <a:t>6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CC8CEC-0311-446B-BBD8-770FCE653B67}" type="slidenum">
              <a:rPr lang="en-US"/>
              <a:pPr/>
              <a:t>7</a:t>
            </a:fld>
            <a:endParaRPr lang="en-US"/>
          </a:p>
        </p:txBody>
      </p:sp>
      <p:sp>
        <p:nvSpPr>
          <p:cNvPr id="313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87CE84-3F8D-4F14-AA56-70A46AAD993A}" type="slidenum">
              <a:rPr lang="en-US"/>
              <a:pPr/>
              <a:t>8</a:t>
            </a:fld>
            <a:endParaRPr lang="en-US"/>
          </a:p>
        </p:txBody>
      </p:sp>
      <p:sp>
        <p:nvSpPr>
          <p:cNvPr id="152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AA9CAB-F74C-4565-91AF-2854A5C3E77B}" type="slidenum">
              <a:rPr lang="en-US"/>
              <a:pPr/>
              <a:t>9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0E1E20-D862-4429-AF0B-F193EFCA7FC6}" type="slidenum">
              <a:rPr lang="en-US"/>
              <a:pPr/>
              <a:t>10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E0788F-C56B-4322-AC10-7E26CAD7C9D0}" type="slidenum">
              <a:rPr lang="en-US"/>
              <a:pPr/>
              <a:t>11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397D87F-A1C2-4D35-9A0B-BFB85B0EC0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684F9-46EC-4C7E-9656-475A8C7BE0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E1F7596-FA0B-4C14-8136-F56D4D4836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4165E1C-ECCA-43D2-9008-A024BC1836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A6AC1E4-069B-472E-918D-95D1722829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6265-614F-4F3E-A708-FE518105DD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89286AD-AEFD-49CC-877F-E1BD4FA7A2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CEFBC84-D9E2-46FA-92DF-EF3396535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789CCAD-3525-415A-AAB1-4989A7C8F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BD9969-3713-401C-B1FE-C4BDB066E5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C7EC88D-9365-40DB-BA87-F0C51F4D51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FD047F1-073C-4B0B-AD2C-ABE1188847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>
    <p:cut thruBlk="1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Documents%20and%20Settings\Justin%20Kasper\My%20Documents\Meetings\cospar_2006\helium\source_solcyc.mpg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8.png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8.png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png"/><Relationship Id="rId5" Type="http://schemas.openxmlformats.org/officeDocument/2006/relationships/image" Target="../media/image30.png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Justin C Kasper</a:t>
            </a:r>
          </a:p>
          <a:p>
            <a:r>
              <a:rPr lang="en-US" sz="1400" dirty="0" smtClean="0"/>
              <a:t>Smithsonian Astrophysical Observatory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8153400" cy="1600200"/>
          </a:xfrm>
        </p:spPr>
        <p:txBody>
          <a:bodyPr/>
          <a:lstStyle/>
          <a:p>
            <a:r>
              <a:rPr lang="en-US" dirty="0" smtClean="0"/>
              <a:t>He/H </a:t>
            </a:r>
            <a:r>
              <a:rPr lang="en-US" dirty="0" smtClean="0"/>
              <a:t>variation in </a:t>
            </a:r>
            <a:r>
              <a:rPr lang="en-US" dirty="0" smtClean="0"/>
              <a:t>the solar </a:t>
            </a:r>
            <a:r>
              <a:rPr lang="en-US" dirty="0" smtClean="0"/>
              <a:t>wind over the solar cycle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6934199" y="5334000"/>
            <a:ext cx="1904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NESSC (</a:t>
            </a:r>
            <a:r>
              <a:rPr lang="en-US" dirty="0" err="1" smtClean="0"/>
              <a:t>CfA</a:t>
            </a:r>
            <a:r>
              <a:rPr lang="en-US" dirty="0" smtClean="0"/>
              <a:t>)</a:t>
            </a:r>
          </a:p>
          <a:p>
            <a:r>
              <a:rPr lang="en-US" dirty="0" smtClean="0"/>
              <a:t>27 October 2008</a:t>
            </a:r>
            <a:endParaRPr lang="en-US" dirty="0"/>
          </a:p>
        </p:txBody>
      </p:sp>
    </p:spTree>
  </p:cSld>
  <p:clrMapOvr>
    <a:masterClrMapping/>
  </p:clrMapOvr>
  <p:transition>
    <p:cut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Garamond" pitchFamily="18" charset="0"/>
              </a:rPr>
              <a:t>Six-Month Periodicity</a:t>
            </a:r>
          </a:p>
        </p:txBody>
      </p:sp>
      <p:sp>
        <p:nvSpPr>
          <p:cNvPr id="116743" name="Rectangle 7"/>
          <p:cNvSpPr>
            <a:spLocks noGrp="1" noChangeArrowheads="1"/>
          </p:cNvSpPr>
          <p:nvPr>
            <p:ph sz="quarter" idx="1"/>
          </p:nvPr>
        </p:nvSpPr>
        <p:spPr>
          <a:xfrm>
            <a:off x="5410200" y="2743200"/>
            <a:ext cx="3352800" cy="37687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700" dirty="0">
                <a:latin typeface="Garamond" pitchFamily="18" charset="0"/>
              </a:rPr>
              <a:t>Fit Carrington averages with </a:t>
            </a:r>
            <a:r>
              <a:rPr lang="en-US" sz="2700" dirty="0" smtClean="0">
                <a:latin typeface="Garamond" pitchFamily="18" charset="0"/>
              </a:rPr>
              <a:t>sinusoid</a:t>
            </a:r>
          </a:p>
          <a:p>
            <a:pPr>
              <a:lnSpc>
                <a:spcPct val="90000"/>
              </a:lnSpc>
            </a:pPr>
            <a:r>
              <a:rPr lang="en-US" sz="2700" dirty="0" smtClean="0">
                <a:latin typeface="Garamond" pitchFamily="18" charset="0"/>
              </a:rPr>
              <a:t>Six month periodicity</a:t>
            </a:r>
          </a:p>
          <a:p>
            <a:pPr>
              <a:lnSpc>
                <a:spcPct val="90000"/>
              </a:lnSpc>
            </a:pPr>
            <a:r>
              <a:rPr lang="en-US" sz="2700" dirty="0" smtClean="0">
                <a:latin typeface="Garamond" pitchFamily="18" charset="0"/>
              </a:rPr>
              <a:t>Maxima in He/H as Earth leaves heliographic equatorial plane</a:t>
            </a:r>
            <a:endParaRPr lang="en-US" sz="2700" dirty="0">
              <a:latin typeface="Garamond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700" dirty="0" smtClean="0">
                <a:latin typeface="Garamond" pitchFamily="18" charset="0"/>
              </a:rPr>
              <a:t>Consider</a:t>
            </a:r>
            <a:r>
              <a:rPr lang="en-US" sz="2700" dirty="0">
                <a:latin typeface="Garamond" pitchFamily="18" charset="0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>
                <a:latin typeface="Garamond" pitchFamily="18" charset="0"/>
              </a:rPr>
              <a:t>Significance</a:t>
            </a:r>
            <a:endParaRPr lang="en-US" sz="2200" dirty="0">
              <a:latin typeface="Garamond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Garamond" pitchFamily="18" charset="0"/>
              </a:rPr>
              <a:t>Offset A</a:t>
            </a:r>
            <a:r>
              <a:rPr lang="en-US" sz="2200" baseline="-25000" dirty="0">
                <a:latin typeface="Garamond" pitchFamily="18" charset="0"/>
              </a:rPr>
              <a:t>0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Garamond" pitchFamily="18" charset="0"/>
              </a:rPr>
              <a:t>Amplitude A</a:t>
            </a:r>
            <a:r>
              <a:rPr lang="en-US" sz="2200" baseline="-25000" dirty="0">
                <a:latin typeface="Garamond" pitchFamily="18" charset="0"/>
              </a:rPr>
              <a:t>1</a:t>
            </a:r>
          </a:p>
        </p:txBody>
      </p:sp>
      <p:graphicFrame>
        <p:nvGraphicFramePr>
          <p:cNvPr id="116742" name="Object 6"/>
          <p:cNvGraphicFramePr>
            <a:graphicFrameLocks noChangeAspect="1"/>
          </p:cNvGraphicFramePr>
          <p:nvPr/>
        </p:nvGraphicFramePr>
        <p:xfrm>
          <a:off x="5638800" y="1752600"/>
          <a:ext cx="3124200" cy="800100"/>
        </p:xfrm>
        <a:graphic>
          <a:graphicData uri="http://schemas.openxmlformats.org/presentationml/2006/ole">
            <p:oleObj spid="_x0000_s116742" name="Equation" r:id="rId4" imgW="1536480" imgH="393480" progId="">
              <p:embed/>
            </p:oleObj>
          </a:graphicData>
        </a:graphic>
      </p:graphicFrame>
      <p:pic>
        <p:nvPicPr>
          <p:cNvPr id="116744" name="Picture 8"/>
          <p:cNvPicPr>
            <a:picLocks noChangeAspect="1" noChangeArrowheads="1"/>
          </p:cNvPicPr>
          <p:nvPr/>
        </p:nvPicPr>
        <p:blipFill>
          <a:blip r:embed="rId5"/>
          <a:srcRect t="32906"/>
          <a:stretch>
            <a:fillRect/>
          </a:stretch>
        </p:blipFill>
        <p:spPr bwMode="auto">
          <a:xfrm>
            <a:off x="609600" y="3154362"/>
            <a:ext cx="4495800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6745" name="Text Box 9"/>
          <p:cNvSpPr txBox="1">
            <a:spLocks noChangeArrowheads="1"/>
          </p:cNvSpPr>
          <p:nvPr/>
        </p:nvSpPr>
        <p:spPr bwMode="auto">
          <a:xfrm rot="16200000">
            <a:off x="321008" y="5060156"/>
            <a:ext cx="94297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latitude</a:t>
            </a:r>
          </a:p>
        </p:txBody>
      </p:sp>
      <p:sp>
        <p:nvSpPr>
          <p:cNvPr id="116746" name="Text Box 10"/>
          <p:cNvSpPr txBox="1">
            <a:spLocks noChangeArrowheads="1"/>
          </p:cNvSpPr>
          <p:nvPr/>
        </p:nvSpPr>
        <p:spPr bwMode="auto">
          <a:xfrm rot="16200000">
            <a:off x="321008" y="3669506"/>
            <a:ext cx="942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He/H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1905000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Carrington rotation averages of He/H in two narrow speed windows during solar minimum</a:t>
            </a:r>
          </a:p>
          <a:p>
            <a:pPr algn="ctr"/>
            <a:endParaRPr lang="en-US" sz="2400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4" name="Rectangle 8"/>
          <p:cNvSpPr>
            <a:spLocks noChangeArrowheads="1"/>
          </p:cNvSpPr>
          <p:nvPr/>
        </p:nvSpPr>
        <p:spPr bwMode="auto">
          <a:xfrm>
            <a:off x="457200" y="1143000"/>
            <a:ext cx="83058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4234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09600"/>
            <a:ext cx="306705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2346" name="Picture 10"/>
          <p:cNvPicPr>
            <a:picLocks noChangeAspect="1" noChangeArrowheads="1"/>
          </p:cNvPicPr>
          <p:nvPr/>
        </p:nvPicPr>
        <p:blipFill>
          <a:blip r:embed="rId4"/>
          <a:srcRect l="2364"/>
          <a:stretch>
            <a:fillRect/>
          </a:stretch>
        </p:blipFill>
        <p:spPr bwMode="auto">
          <a:xfrm>
            <a:off x="4449096" y="639096"/>
            <a:ext cx="4459288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200400" y="7620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428 km/s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5193268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362 km/s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228600"/>
            <a:ext cx="3353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Carrington rotation He/H averages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304800"/>
            <a:ext cx="2909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Lomb-</a:t>
            </a:r>
            <a:r>
              <a:rPr lang="en-US" dirty="0" err="1" smtClean="0"/>
              <a:t>Scargle</a:t>
            </a:r>
            <a:r>
              <a:rPr lang="en-US" dirty="0" smtClean="0"/>
              <a:t> spectral analysis</a:t>
            </a:r>
            <a:endParaRPr lang="en-US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307848"/>
            <a:ext cx="8534400" cy="758952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Possible e</a:t>
            </a:r>
            <a:r>
              <a:rPr lang="en-US" sz="2400" dirty="0" smtClean="0"/>
              <a:t>xplanation </a:t>
            </a:r>
            <a:r>
              <a:rPr lang="en-US" sz="2400" dirty="0"/>
              <a:t>for latitudinal gradient</a:t>
            </a:r>
            <a:br>
              <a:rPr lang="en-US" sz="2400" dirty="0"/>
            </a:br>
            <a:r>
              <a:rPr lang="en-US" sz="2400" i="1" dirty="0"/>
              <a:t>	Long lived magnetic loops</a:t>
            </a:r>
          </a:p>
        </p:txBody>
      </p:sp>
      <p:sp>
        <p:nvSpPr>
          <p:cNvPr id="311339" name="Rectangle 43"/>
          <p:cNvSpPr>
            <a:spLocks noGrp="1" noChangeArrowheads="1"/>
          </p:cNvSpPr>
          <p:nvPr>
            <p:ph sz="quarter" idx="1"/>
          </p:nvPr>
        </p:nvSpPr>
        <p:spPr>
          <a:xfrm>
            <a:off x="5562600" y="1600200"/>
            <a:ext cx="3124200" cy="4800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Previous models have two flaws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Magnetic topology is simple – expanding field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Structures are stationary in time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New time dependent models introduce gravitational settling</a:t>
            </a:r>
          </a:p>
          <a:p>
            <a:pPr lvl="1">
              <a:lnSpc>
                <a:spcPct val="90000"/>
              </a:lnSpc>
            </a:pPr>
            <a:r>
              <a:rPr lang="en-US" sz="2000" dirty="0" err="1"/>
              <a:t>Endev</a:t>
            </a:r>
            <a:r>
              <a:rPr lang="en-US" sz="2000" dirty="0"/>
              <a:t> et al. (2005)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Helium settles to bottom of loops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Decreased He/H at loop </a:t>
            </a:r>
            <a:r>
              <a:rPr lang="en-US" sz="2000" dirty="0" smtClean="0"/>
              <a:t>top</a:t>
            </a:r>
          </a:p>
          <a:p>
            <a:pPr>
              <a:lnSpc>
                <a:spcPct val="90000"/>
              </a:lnSpc>
            </a:pPr>
            <a:r>
              <a:rPr lang="en-US" sz="2500" dirty="0" smtClean="0"/>
              <a:t>Another option: washed out differential flow</a:t>
            </a:r>
            <a:endParaRPr lang="en-US" sz="2500" dirty="0"/>
          </a:p>
          <a:p>
            <a:pPr>
              <a:lnSpc>
                <a:spcPct val="90000"/>
              </a:lnSpc>
            </a:pPr>
            <a:endParaRPr lang="en-US" sz="2200" dirty="0"/>
          </a:p>
        </p:txBody>
      </p:sp>
      <p:pic>
        <p:nvPicPr>
          <p:cNvPr id="311299" name="Picture 3" descr="tra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497138"/>
            <a:ext cx="5105400" cy="3751262"/>
          </a:xfrm>
          <a:prstGeom prst="rect">
            <a:avLst/>
          </a:prstGeom>
          <a:noFill/>
        </p:spPr>
      </p:pic>
      <p:sp>
        <p:nvSpPr>
          <p:cNvPr id="311300" name="Freeform 4"/>
          <p:cNvSpPr>
            <a:spLocks/>
          </p:cNvSpPr>
          <p:nvPr/>
        </p:nvSpPr>
        <p:spPr bwMode="auto">
          <a:xfrm>
            <a:off x="1600200" y="3411538"/>
            <a:ext cx="2933700" cy="2514600"/>
          </a:xfrm>
          <a:custGeom>
            <a:avLst/>
            <a:gdLst/>
            <a:ahLst/>
            <a:cxnLst>
              <a:cxn ang="0">
                <a:pos x="0" y="1104"/>
              </a:cxn>
              <a:cxn ang="0">
                <a:pos x="192" y="528"/>
              </a:cxn>
              <a:cxn ang="0">
                <a:pos x="528" y="144"/>
              </a:cxn>
              <a:cxn ang="0">
                <a:pos x="1008" y="0"/>
              </a:cxn>
              <a:cxn ang="0">
                <a:pos x="1488" y="144"/>
              </a:cxn>
              <a:cxn ang="0">
                <a:pos x="1776" y="576"/>
              </a:cxn>
              <a:cxn ang="0">
                <a:pos x="1824" y="1152"/>
              </a:cxn>
              <a:cxn ang="0">
                <a:pos x="1632" y="1584"/>
              </a:cxn>
            </a:cxnLst>
            <a:rect l="0" t="0" r="r" b="b"/>
            <a:pathLst>
              <a:path w="1848" h="1584">
                <a:moveTo>
                  <a:pt x="0" y="1104"/>
                </a:moveTo>
                <a:cubicBezTo>
                  <a:pt x="52" y="896"/>
                  <a:pt x="104" y="688"/>
                  <a:pt x="192" y="528"/>
                </a:cubicBezTo>
                <a:cubicBezTo>
                  <a:pt x="280" y="368"/>
                  <a:pt x="392" y="232"/>
                  <a:pt x="528" y="144"/>
                </a:cubicBezTo>
                <a:cubicBezTo>
                  <a:pt x="664" y="56"/>
                  <a:pt x="848" y="0"/>
                  <a:pt x="1008" y="0"/>
                </a:cubicBezTo>
                <a:cubicBezTo>
                  <a:pt x="1168" y="0"/>
                  <a:pt x="1360" y="48"/>
                  <a:pt x="1488" y="144"/>
                </a:cubicBezTo>
                <a:cubicBezTo>
                  <a:pt x="1616" y="240"/>
                  <a:pt x="1720" y="408"/>
                  <a:pt x="1776" y="576"/>
                </a:cubicBezTo>
                <a:cubicBezTo>
                  <a:pt x="1832" y="744"/>
                  <a:pt x="1848" y="984"/>
                  <a:pt x="1824" y="1152"/>
                </a:cubicBezTo>
                <a:cubicBezTo>
                  <a:pt x="1800" y="1320"/>
                  <a:pt x="1716" y="1452"/>
                  <a:pt x="1632" y="1584"/>
                </a:cubicBezTo>
              </a:path>
            </a:pathLst>
          </a:custGeom>
          <a:noFill/>
          <a:ln w="50800">
            <a:solidFill>
              <a:srgbClr val="00FF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301" name="Freeform 5"/>
          <p:cNvSpPr>
            <a:spLocks/>
          </p:cNvSpPr>
          <p:nvPr/>
        </p:nvSpPr>
        <p:spPr bwMode="auto">
          <a:xfrm>
            <a:off x="1524000" y="2344738"/>
            <a:ext cx="2590800" cy="2819400"/>
          </a:xfrm>
          <a:custGeom>
            <a:avLst/>
            <a:gdLst/>
            <a:ahLst/>
            <a:cxnLst>
              <a:cxn ang="0">
                <a:pos x="0" y="1776"/>
              </a:cxn>
              <a:cxn ang="0">
                <a:pos x="96" y="1344"/>
              </a:cxn>
              <a:cxn ang="0">
                <a:pos x="336" y="912"/>
              </a:cxn>
              <a:cxn ang="0">
                <a:pos x="720" y="624"/>
              </a:cxn>
              <a:cxn ang="0">
                <a:pos x="1200" y="528"/>
              </a:cxn>
              <a:cxn ang="0">
                <a:pos x="1440" y="288"/>
              </a:cxn>
              <a:cxn ang="0">
                <a:pos x="1632" y="0"/>
              </a:cxn>
            </a:cxnLst>
            <a:rect l="0" t="0" r="r" b="b"/>
            <a:pathLst>
              <a:path w="1632" h="1776">
                <a:moveTo>
                  <a:pt x="0" y="1776"/>
                </a:moveTo>
                <a:cubicBezTo>
                  <a:pt x="20" y="1632"/>
                  <a:pt x="40" y="1488"/>
                  <a:pt x="96" y="1344"/>
                </a:cubicBezTo>
                <a:cubicBezTo>
                  <a:pt x="152" y="1200"/>
                  <a:pt x="232" y="1032"/>
                  <a:pt x="336" y="912"/>
                </a:cubicBezTo>
                <a:cubicBezTo>
                  <a:pt x="440" y="792"/>
                  <a:pt x="576" y="688"/>
                  <a:pt x="720" y="624"/>
                </a:cubicBezTo>
                <a:cubicBezTo>
                  <a:pt x="864" y="560"/>
                  <a:pt x="1080" y="584"/>
                  <a:pt x="1200" y="528"/>
                </a:cubicBezTo>
                <a:cubicBezTo>
                  <a:pt x="1320" y="472"/>
                  <a:pt x="1368" y="376"/>
                  <a:pt x="1440" y="288"/>
                </a:cubicBezTo>
                <a:cubicBezTo>
                  <a:pt x="1512" y="200"/>
                  <a:pt x="1572" y="100"/>
                  <a:pt x="1632" y="0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302" name="Freeform 6"/>
          <p:cNvSpPr>
            <a:spLocks/>
          </p:cNvSpPr>
          <p:nvPr/>
        </p:nvSpPr>
        <p:spPr bwMode="auto">
          <a:xfrm>
            <a:off x="3975100" y="2420938"/>
            <a:ext cx="787400" cy="3581400"/>
          </a:xfrm>
          <a:custGeom>
            <a:avLst/>
            <a:gdLst/>
            <a:ahLst/>
            <a:cxnLst>
              <a:cxn ang="0">
                <a:pos x="232" y="0"/>
              </a:cxn>
              <a:cxn ang="0">
                <a:pos x="40" y="384"/>
              </a:cxn>
              <a:cxn ang="0">
                <a:pos x="40" y="624"/>
              </a:cxn>
              <a:cxn ang="0">
                <a:pos x="280" y="864"/>
              </a:cxn>
              <a:cxn ang="0">
                <a:pos x="424" y="1152"/>
              </a:cxn>
              <a:cxn ang="0">
                <a:pos x="472" y="1728"/>
              </a:cxn>
              <a:cxn ang="0">
                <a:pos x="280" y="2256"/>
              </a:cxn>
            </a:cxnLst>
            <a:rect l="0" t="0" r="r" b="b"/>
            <a:pathLst>
              <a:path w="496" h="2256">
                <a:moveTo>
                  <a:pt x="232" y="0"/>
                </a:moveTo>
                <a:cubicBezTo>
                  <a:pt x="152" y="140"/>
                  <a:pt x="72" y="280"/>
                  <a:pt x="40" y="384"/>
                </a:cubicBezTo>
                <a:cubicBezTo>
                  <a:pt x="8" y="488"/>
                  <a:pt x="0" y="544"/>
                  <a:pt x="40" y="624"/>
                </a:cubicBezTo>
                <a:cubicBezTo>
                  <a:pt x="80" y="704"/>
                  <a:pt x="216" y="776"/>
                  <a:pt x="280" y="864"/>
                </a:cubicBezTo>
                <a:cubicBezTo>
                  <a:pt x="344" y="952"/>
                  <a:pt x="392" y="1008"/>
                  <a:pt x="424" y="1152"/>
                </a:cubicBezTo>
                <a:cubicBezTo>
                  <a:pt x="456" y="1296"/>
                  <a:pt x="496" y="1544"/>
                  <a:pt x="472" y="1728"/>
                </a:cubicBezTo>
                <a:cubicBezTo>
                  <a:pt x="448" y="1912"/>
                  <a:pt x="364" y="2084"/>
                  <a:pt x="280" y="2256"/>
                </a:cubicBezTo>
              </a:path>
            </a:pathLst>
          </a:custGeom>
          <a:noFill/>
          <a:ln w="5080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303" name="Oval 7"/>
          <p:cNvSpPr>
            <a:spLocks noChangeArrowheads="1"/>
          </p:cNvSpPr>
          <p:nvPr/>
        </p:nvSpPr>
        <p:spPr bwMode="auto">
          <a:xfrm>
            <a:off x="3505200" y="3276600"/>
            <a:ext cx="152400" cy="15240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304" name="Oval 8"/>
          <p:cNvSpPr>
            <a:spLocks noChangeArrowheads="1"/>
          </p:cNvSpPr>
          <p:nvPr/>
        </p:nvSpPr>
        <p:spPr bwMode="auto">
          <a:xfrm>
            <a:off x="3657600" y="3429000"/>
            <a:ext cx="152400" cy="15240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305" name="Oval 9"/>
          <p:cNvSpPr>
            <a:spLocks noChangeArrowheads="1"/>
          </p:cNvSpPr>
          <p:nvPr/>
        </p:nvSpPr>
        <p:spPr bwMode="auto">
          <a:xfrm>
            <a:off x="3581400" y="3352800"/>
            <a:ext cx="152400" cy="15240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306" name="Oval 10"/>
          <p:cNvSpPr>
            <a:spLocks noChangeArrowheads="1"/>
          </p:cNvSpPr>
          <p:nvPr/>
        </p:nvSpPr>
        <p:spPr bwMode="auto">
          <a:xfrm>
            <a:off x="3505200" y="3505200"/>
            <a:ext cx="152400" cy="15240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307" name="Oval 11"/>
          <p:cNvSpPr>
            <a:spLocks noChangeArrowheads="1"/>
          </p:cNvSpPr>
          <p:nvPr/>
        </p:nvSpPr>
        <p:spPr bwMode="auto">
          <a:xfrm>
            <a:off x="3581400" y="3352800"/>
            <a:ext cx="152400" cy="15240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308" name="Oval 12"/>
          <p:cNvSpPr>
            <a:spLocks noChangeArrowheads="1"/>
          </p:cNvSpPr>
          <p:nvPr/>
        </p:nvSpPr>
        <p:spPr bwMode="auto">
          <a:xfrm>
            <a:off x="3581400" y="3505200"/>
            <a:ext cx="152400" cy="15240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309" name="Oval 13"/>
          <p:cNvSpPr>
            <a:spLocks noChangeArrowheads="1"/>
          </p:cNvSpPr>
          <p:nvPr/>
        </p:nvSpPr>
        <p:spPr bwMode="auto">
          <a:xfrm>
            <a:off x="3581400" y="3276600"/>
            <a:ext cx="152400" cy="15240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310" name="Oval 14"/>
          <p:cNvSpPr>
            <a:spLocks noChangeArrowheads="1"/>
          </p:cNvSpPr>
          <p:nvPr/>
        </p:nvSpPr>
        <p:spPr bwMode="auto">
          <a:xfrm>
            <a:off x="3505200" y="3505200"/>
            <a:ext cx="152400" cy="15240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311" name="Oval 15"/>
          <p:cNvSpPr>
            <a:spLocks noChangeArrowheads="1"/>
          </p:cNvSpPr>
          <p:nvPr/>
        </p:nvSpPr>
        <p:spPr bwMode="auto">
          <a:xfrm>
            <a:off x="3505200" y="3276600"/>
            <a:ext cx="152400" cy="15240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312" name="Oval 16"/>
          <p:cNvSpPr>
            <a:spLocks noChangeArrowheads="1"/>
          </p:cNvSpPr>
          <p:nvPr/>
        </p:nvSpPr>
        <p:spPr bwMode="auto">
          <a:xfrm>
            <a:off x="3581400" y="3352800"/>
            <a:ext cx="152400" cy="15240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313" name="Oval 17"/>
          <p:cNvSpPr>
            <a:spLocks noChangeArrowheads="1"/>
          </p:cNvSpPr>
          <p:nvPr/>
        </p:nvSpPr>
        <p:spPr bwMode="auto">
          <a:xfrm>
            <a:off x="4267200" y="5029200"/>
            <a:ext cx="152400" cy="15240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314" name="Oval 18"/>
          <p:cNvSpPr>
            <a:spLocks noChangeArrowheads="1"/>
          </p:cNvSpPr>
          <p:nvPr/>
        </p:nvSpPr>
        <p:spPr bwMode="auto">
          <a:xfrm>
            <a:off x="4419600" y="5181600"/>
            <a:ext cx="152400" cy="15240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315" name="Oval 19"/>
          <p:cNvSpPr>
            <a:spLocks noChangeArrowheads="1"/>
          </p:cNvSpPr>
          <p:nvPr/>
        </p:nvSpPr>
        <p:spPr bwMode="auto">
          <a:xfrm>
            <a:off x="4572000" y="4648200"/>
            <a:ext cx="152400" cy="15240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316" name="Oval 20"/>
          <p:cNvSpPr>
            <a:spLocks noChangeArrowheads="1"/>
          </p:cNvSpPr>
          <p:nvPr/>
        </p:nvSpPr>
        <p:spPr bwMode="auto">
          <a:xfrm>
            <a:off x="4114800" y="5486400"/>
            <a:ext cx="152400" cy="15240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317" name="Oval 21"/>
          <p:cNvSpPr>
            <a:spLocks noChangeArrowheads="1"/>
          </p:cNvSpPr>
          <p:nvPr/>
        </p:nvSpPr>
        <p:spPr bwMode="auto">
          <a:xfrm>
            <a:off x="4343400" y="5638800"/>
            <a:ext cx="152400" cy="15240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318" name="Oval 22"/>
          <p:cNvSpPr>
            <a:spLocks noChangeArrowheads="1"/>
          </p:cNvSpPr>
          <p:nvPr/>
        </p:nvSpPr>
        <p:spPr bwMode="auto">
          <a:xfrm>
            <a:off x="4419600" y="4114800"/>
            <a:ext cx="152400" cy="15240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319" name="Oval 23"/>
          <p:cNvSpPr>
            <a:spLocks noChangeArrowheads="1"/>
          </p:cNvSpPr>
          <p:nvPr/>
        </p:nvSpPr>
        <p:spPr bwMode="auto">
          <a:xfrm>
            <a:off x="4191000" y="4419600"/>
            <a:ext cx="152400" cy="15240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320" name="Oval 24"/>
          <p:cNvSpPr>
            <a:spLocks noChangeArrowheads="1"/>
          </p:cNvSpPr>
          <p:nvPr/>
        </p:nvSpPr>
        <p:spPr bwMode="auto">
          <a:xfrm>
            <a:off x="4191000" y="3733800"/>
            <a:ext cx="152400" cy="15240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321" name="Oval 25"/>
          <p:cNvSpPr>
            <a:spLocks noChangeArrowheads="1"/>
          </p:cNvSpPr>
          <p:nvPr/>
        </p:nvSpPr>
        <p:spPr bwMode="auto">
          <a:xfrm>
            <a:off x="4038600" y="3962400"/>
            <a:ext cx="152400" cy="15240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322" name="Oval 26"/>
          <p:cNvSpPr>
            <a:spLocks noChangeArrowheads="1"/>
          </p:cNvSpPr>
          <p:nvPr/>
        </p:nvSpPr>
        <p:spPr bwMode="auto">
          <a:xfrm>
            <a:off x="3886200" y="3733800"/>
            <a:ext cx="152400" cy="15240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323" name="Oval 27"/>
          <p:cNvSpPr>
            <a:spLocks noChangeArrowheads="1"/>
          </p:cNvSpPr>
          <p:nvPr/>
        </p:nvSpPr>
        <p:spPr bwMode="auto">
          <a:xfrm>
            <a:off x="1676400" y="4953000"/>
            <a:ext cx="152400" cy="15240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324" name="Oval 28"/>
          <p:cNvSpPr>
            <a:spLocks noChangeArrowheads="1"/>
          </p:cNvSpPr>
          <p:nvPr/>
        </p:nvSpPr>
        <p:spPr bwMode="auto">
          <a:xfrm>
            <a:off x="1752600" y="4419600"/>
            <a:ext cx="152400" cy="15240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325" name="Oval 29"/>
          <p:cNvSpPr>
            <a:spLocks noChangeArrowheads="1"/>
          </p:cNvSpPr>
          <p:nvPr/>
        </p:nvSpPr>
        <p:spPr bwMode="auto">
          <a:xfrm>
            <a:off x="2057400" y="4038600"/>
            <a:ext cx="152400" cy="15240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326" name="Oval 30"/>
          <p:cNvSpPr>
            <a:spLocks noChangeArrowheads="1"/>
          </p:cNvSpPr>
          <p:nvPr/>
        </p:nvSpPr>
        <p:spPr bwMode="auto">
          <a:xfrm>
            <a:off x="2209800" y="3657600"/>
            <a:ext cx="152400" cy="15240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327" name="Oval 31"/>
          <p:cNvSpPr>
            <a:spLocks noChangeArrowheads="1"/>
          </p:cNvSpPr>
          <p:nvPr/>
        </p:nvSpPr>
        <p:spPr bwMode="auto">
          <a:xfrm>
            <a:off x="2514600" y="3657600"/>
            <a:ext cx="152400" cy="15240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328" name="Oval 32"/>
          <p:cNvSpPr>
            <a:spLocks noChangeArrowheads="1"/>
          </p:cNvSpPr>
          <p:nvPr/>
        </p:nvSpPr>
        <p:spPr bwMode="auto">
          <a:xfrm>
            <a:off x="2667000" y="3352800"/>
            <a:ext cx="152400" cy="15240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329" name="Oval 33"/>
          <p:cNvSpPr>
            <a:spLocks noChangeArrowheads="1"/>
          </p:cNvSpPr>
          <p:nvPr/>
        </p:nvSpPr>
        <p:spPr bwMode="auto">
          <a:xfrm>
            <a:off x="2971800" y="3429000"/>
            <a:ext cx="152400" cy="15240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330" name="Oval 34"/>
          <p:cNvSpPr>
            <a:spLocks noChangeArrowheads="1"/>
          </p:cNvSpPr>
          <p:nvPr/>
        </p:nvSpPr>
        <p:spPr bwMode="auto">
          <a:xfrm>
            <a:off x="3276600" y="3276600"/>
            <a:ext cx="152400" cy="15240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331" name="Oval 35"/>
          <p:cNvSpPr>
            <a:spLocks noChangeArrowheads="1"/>
          </p:cNvSpPr>
          <p:nvPr/>
        </p:nvSpPr>
        <p:spPr bwMode="auto">
          <a:xfrm>
            <a:off x="3657600" y="3276600"/>
            <a:ext cx="152400" cy="15240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332" name="Oval 36"/>
          <p:cNvSpPr>
            <a:spLocks noChangeArrowheads="1"/>
          </p:cNvSpPr>
          <p:nvPr/>
        </p:nvSpPr>
        <p:spPr bwMode="auto">
          <a:xfrm>
            <a:off x="3505200" y="3581400"/>
            <a:ext cx="152400" cy="15240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333" name="Oval 37"/>
          <p:cNvSpPr>
            <a:spLocks noChangeArrowheads="1"/>
          </p:cNvSpPr>
          <p:nvPr/>
        </p:nvSpPr>
        <p:spPr bwMode="auto">
          <a:xfrm>
            <a:off x="1828800" y="4114800"/>
            <a:ext cx="152400" cy="15240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334" name="Oval 38"/>
          <p:cNvSpPr>
            <a:spLocks noChangeArrowheads="1"/>
          </p:cNvSpPr>
          <p:nvPr/>
        </p:nvSpPr>
        <p:spPr bwMode="auto">
          <a:xfrm>
            <a:off x="3505200" y="3276600"/>
            <a:ext cx="152400" cy="15240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335" name="Oval 39"/>
          <p:cNvSpPr>
            <a:spLocks noChangeArrowheads="1"/>
          </p:cNvSpPr>
          <p:nvPr/>
        </p:nvSpPr>
        <p:spPr bwMode="auto">
          <a:xfrm>
            <a:off x="3581400" y="3352800"/>
            <a:ext cx="152400" cy="15240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336" name="Oval 40"/>
          <p:cNvSpPr>
            <a:spLocks noChangeArrowheads="1"/>
          </p:cNvSpPr>
          <p:nvPr/>
        </p:nvSpPr>
        <p:spPr bwMode="auto">
          <a:xfrm>
            <a:off x="3581400" y="3276600"/>
            <a:ext cx="152400" cy="15240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337" name="Oval 41"/>
          <p:cNvSpPr>
            <a:spLocks noChangeArrowheads="1"/>
          </p:cNvSpPr>
          <p:nvPr/>
        </p:nvSpPr>
        <p:spPr bwMode="auto">
          <a:xfrm>
            <a:off x="3505200" y="3429000"/>
            <a:ext cx="152400" cy="15240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338" name="Oval 42"/>
          <p:cNvSpPr>
            <a:spLocks noChangeArrowheads="1"/>
          </p:cNvSpPr>
          <p:nvPr/>
        </p:nvSpPr>
        <p:spPr bwMode="auto">
          <a:xfrm>
            <a:off x="3505200" y="3352800"/>
            <a:ext cx="152400" cy="15240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340" name="Text Box 44"/>
          <p:cNvSpPr txBox="1">
            <a:spLocks noChangeArrowheads="1"/>
          </p:cNvSpPr>
          <p:nvPr/>
        </p:nvSpPr>
        <p:spPr bwMode="auto">
          <a:xfrm>
            <a:off x="288925" y="6297613"/>
            <a:ext cx="919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TRACE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 s</a:t>
            </a:r>
            <a:r>
              <a:rPr lang="en-US" dirty="0" smtClean="0"/>
              <a:t>orted </a:t>
            </a:r>
            <a:r>
              <a:rPr lang="en-US" dirty="0" smtClean="0"/>
              <a:t>by </a:t>
            </a:r>
            <a:r>
              <a:rPr lang="en-US" dirty="0" smtClean="0"/>
              <a:t>latitude</a:t>
            </a:r>
            <a:endParaRPr lang="en-US" dirty="0"/>
          </a:p>
        </p:txBody>
      </p:sp>
      <p:pic>
        <p:nvPicPr>
          <p:cNvPr id="3491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600200"/>
            <a:ext cx="5715000" cy="440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51" name="Picture 7" descr="apmod_shine_02a"/>
          <p:cNvPicPr>
            <a:picLocks noChangeAspect="1" noChangeArrowheads="1"/>
          </p:cNvPicPr>
          <p:nvPr/>
        </p:nvPicPr>
        <p:blipFill>
          <a:blip r:embed="rId4"/>
          <a:srcRect l="10603" t="11763" r="9120" b="10802"/>
          <a:stretch>
            <a:fillRect/>
          </a:stretch>
        </p:blipFill>
        <p:spPr bwMode="auto">
          <a:xfrm>
            <a:off x="4267200" y="2357438"/>
            <a:ext cx="4419600" cy="3294062"/>
          </a:xfrm>
          <a:prstGeom prst="rect">
            <a:avLst/>
          </a:prstGeom>
          <a:noFill/>
        </p:spPr>
      </p:pic>
      <p:sp>
        <p:nvSpPr>
          <p:cNvPr id="1085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Garamond" pitchFamily="18" charset="0"/>
              </a:rPr>
              <a:t>Two sources of slow solar wind?</a:t>
            </a:r>
          </a:p>
        </p:txBody>
      </p:sp>
      <p:pic>
        <p:nvPicPr>
          <p:cNvPr id="108549" name="Picture 5" descr="apmod_shine_02b"/>
          <p:cNvPicPr>
            <a:picLocks noChangeAspect="1" noChangeArrowheads="1"/>
          </p:cNvPicPr>
          <p:nvPr/>
        </p:nvPicPr>
        <p:blipFill>
          <a:blip r:embed="rId5"/>
          <a:srcRect l="10602" t="11763" r="8362" b="9822"/>
          <a:stretch>
            <a:fillRect/>
          </a:stretch>
        </p:blipFill>
        <p:spPr bwMode="auto">
          <a:xfrm>
            <a:off x="4267200" y="2362200"/>
            <a:ext cx="4419600" cy="3306763"/>
          </a:xfrm>
          <a:prstGeom prst="rect">
            <a:avLst/>
          </a:prstGeom>
          <a:noFill/>
        </p:spPr>
      </p:pic>
      <p:pic>
        <p:nvPicPr>
          <p:cNvPr id="108550" name="source_solcyc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81000" y="2438400"/>
            <a:ext cx="3810000" cy="3048000"/>
          </a:xfrm>
          <a:prstGeom prst="rect">
            <a:avLst/>
          </a:prstGeom>
          <a:noFill/>
        </p:spPr>
      </p:pic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5181600" y="1905000"/>
            <a:ext cx="2414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300-320 km/s solar wind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85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85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550"/>
                  </p:tgtEl>
                </p:cond>
              </p:nextCondLst>
            </p:seq>
            <p:video>
              <p:cMediaNode>
                <p:cTn id="1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8550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Garamond" pitchFamily="18" charset="0"/>
              </a:rPr>
              <a:t>Dependence of A</a:t>
            </a:r>
            <a:r>
              <a:rPr lang="en-US" baseline="-25000" dirty="0">
                <a:latin typeface="Garamond" pitchFamily="18" charset="0"/>
              </a:rPr>
              <a:t>0</a:t>
            </a:r>
            <a:r>
              <a:rPr lang="en-US" dirty="0">
                <a:latin typeface="Garamond" pitchFamily="18" charset="0"/>
              </a:rPr>
              <a:t> on speed</a:t>
            </a:r>
          </a:p>
        </p:txBody>
      </p:sp>
      <p:graphicFrame>
        <p:nvGraphicFramePr>
          <p:cNvPr id="132102" name="Object 6"/>
          <p:cNvGraphicFramePr>
            <a:graphicFrameLocks noChangeAspect="1"/>
          </p:cNvGraphicFramePr>
          <p:nvPr/>
        </p:nvGraphicFramePr>
        <p:xfrm>
          <a:off x="5334000" y="2057400"/>
          <a:ext cx="3124200" cy="800100"/>
        </p:xfrm>
        <a:graphic>
          <a:graphicData uri="http://schemas.openxmlformats.org/presentationml/2006/ole">
            <p:oleObj spid="_x0000_s132102" name="Equation" r:id="rId4" imgW="1536480" imgH="393480" progId="">
              <p:embed/>
            </p:oleObj>
          </a:graphicData>
        </a:graphic>
      </p:graphicFrame>
      <p:sp>
        <p:nvSpPr>
          <p:cNvPr id="132103" name="Oval 7"/>
          <p:cNvSpPr>
            <a:spLocks noChangeArrowheads="1"/>
          </p:cNvSpPr>
          <p:nvPr/>
        </p:nvSpPr>
        <p:spPr bwMode="auto">
          <a:xfrm>
            <a:off x="5791200" y="2057400"/>
            <a:ext cx="838200" cy="762000"/>
          </a:xfrm>
          <a:prstGeom prst="ellipse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32108" name="Picture 12"/>
          <p:cNvPicPr>
            <a:picLocks noChangeAspect="1" noChangeArrowheads="1"/>
          </p:cNvPicPr>
          <p:nvPr/>
        </p:nvPicPr>
        <p:blipFill>
          <a:blip r:embed="rId5"/>
          <a:srcRect b="39697"/>
          <a:stretch>
            <a:fillRect/>
          </a:stretch>
        </p:blipFill>
        <p:spPr bwMode="auto">
          <a:xfrm>
            <a:off x="533400" y="1676400"/>
            <a:ext cx="3733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5"/>
          <a:srcRect t="89681"/>
          <a:stretch>
            <a:fillRect/>
          </a:stretch>
        </p:blipFill>
        <p:spPr bwMode="auto">
          <a:xfrm>
            <a:off x="533400" y="4342163"/>
            <a:ext cx="3733800" cy="5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 txBox="1">
            <a:spLocks noChangeArrowheads="1"/>
          </p:cNvSpPr>
          <p:nvPr/>
        </p:nvSpPr>
        <p:spPr bwMode="auto">
          <a:xfrm>
            <a:off x="4495800" y="3124200"/>
            <a:ext cx="4419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A</a:t>
            </a:r>
            <a:r>
              <a:rPr kumimoji="0" lang="en-US" sz="22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0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is an extremely linear function of V for speeds between 275-500 km/s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This is not predicted analytically or numerically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Extrapolates to a “vanishing speed” of 265 km/s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Garamond" pitchFamily="18" charset="0"/>
              </a:rPr>
              <a:t>Dependence of A</a:t>
            </a:r>
            <a:r>
              <a:rPr lang="en-US" baseline="-25000">
                <a:latin typeface="Garamond" pitchFamily="18" charset="0"/>
              </a:rPr>
              <a:t>0</a:t>
            </a:r>
            <a:r>
              <a:rPr lang="en-US">
                <a:latin typeface="Garamond" pitchFamily="18" charset="0"/>
              </a:rPr>
              <a:t> on speed</a:t>
            </a:r>
          </a:p>
        </p:txBody>
      </p:sp>
      <p:sp>
        <p:nvSpPr>
          <p:cNvPr id="132106" name="Rectangle 10"/>
          <p:cNvSpPr>
            <a:spLocks noGrp="1" noChangeArrowheads="1"/>
          </p:cNvSpPr>
          <p:nvPr>
            <p:ph sz="quarter" idx="1"/>
          </p:nvPr>
        </p:nvSpPr>
        <p:spPr>
          <a:xfrm>
            <a:off x="4495800" y="3124200"/>
            <a:ext cx="4419600" cy="3276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200" dirty="0">
                <a:latin typeface="Garamond" pitchFamily="18" charset="0"/>
              </a:rPr>
              <a:t>A</a:t>
            </a:r>
            <a:r>
              <a:rPr lang="en-US" sz="2200" baseline="-25000" dirty="0">
                <a:latin typeface="Garamond" pitchFamily="18" charset="0"/>
              </a:rPr>
              <a:t>0</a:t>
            </a:r>
            <a:r>
              <a:rPr lang="en-US" sz="2200" dirty="0">
                <a:latin typeface="Garamond" pitchFamily="18" charset="0"/>
              </a:rPr>
              <a:t> is an extremely linear function of V for speeds between 275-500 km/s</a:t>
            </a:r>
          </a:p>
          <a:p>
            <a:pPr>
              <a:lnSpc>
                <a:spcPct val="80000"/>
              </a:lnSpc>
            </a:pPr>
            <a:r>
              <a:rPr lang="en-US" sz="2200" dirty="0">
                <a:latin typeface="Garamond" pitchFamily="18" charset="0"/>
              </a:rPr>
              <a:t>This is not predicted analytically or numerically </a:t>
            </a:r>
          </a:p>
          <a:p>
            <a:pPr>
              <a:lnSpc>
                <a:spcPct val="80000"/>
              </a:lnSpc>
            </a:pPr>
            <a:r>
              <a:rPr lang="en-US" sz="2200" dirty="0">
                <a:latin typeface="Garamond" pitchFamily="18" charset="0"/>
              </a:rPr>
              <a:t>Extrapolates to a “vanishing speed” of 265 km/s</a:t>
            </a:r>
          </a:p>
          <a:p>
            <a:pPr>
              <a:lnSpc>
                <a:spcPct val="80000"/>
              </a:lnSpc>
            </a:pPr>
            <a:r>
              <a:rPr lang="en-US" sz="2200" dirty="0" smtClean="0">
                <a:latin typeface="Garamond" pitchFamily="18" charset="0"/>
              </a:rPr>
              <a:t>Histogram of distribution of solar wind speed at 1 AU over mission</a:t>
            </a:r>
          </a:p>
          <a:p>
            <a:pPr>
              <a:lnSpc>
                <a:spcPct val="80000"/>
              </a:lnSpc>
            </a:pPr>
            <a:r>
              <a:rPr lang="en-US" sz="2200" dirty="0" smtClean="0">
                <a:latin typeface="Garamond" pitchFamily="18" charset="0"/>
              </a:rPr>
              <a:t>Why </a:t>
            </a:r>
            <a:r>
              <a:rPr lang="en-US" sz="2200" dirty="0">
                <a:latin typeface="Garamond" pitchFamily="18" charset="0"/>
              </a:rPr>
              <a:t>does this correspond to lowest observed solar wind speeds?</a:t>
            </a:r>
          </a:p>
        </p:txBody>
      </p:sp>
      <p:graphicFrame>
        <p:nvGraphicFramePr>
          <p:cNvPr id="132102" name="Object 6"/>
          <p:cNvGraphicFramePr>
            <a:graphicFrameLocks noChangeAspect="1"/>
          </p:cNvGraphicFramePr>
          <p:nvPr/>
        </p:nvGraphicFramePr>
        <p:xfrm>
          <a:off x="5334000" y="2057400"/>
          <a:ext cx="3124200" cy="800100"/>
        </p:xfrm>
        <a:graphic>
          <a:graphicData uri="http://schemas.openxmlformats.org/presentationml/2006/ole">
            <p:oleObj spid="_x0000_s345090" name="Equation" r:id="rId4" imgW="1536480" imgH="393480" progId="">
              <p:embed/>
            </p:oleObj>
          </a:graphicData>
        </a:graphic>
      </p:graphicFrame>
      <p:sp>
        <p:nvSpPr>
          <p:cNvPr id="132103" name="Oval 7"/>
          <p:cNvSpPr>
            <a:spLocks noChangeArrowheads="1"/>
          </p:cNvSpPr>
          <p:nvPr/>
        </p:nvSpPr>
        <p:spPr bwMode="auto">
          <a:xfrm>
            <a:off x="5791200" y="2057400"/>
            <a:ext cx="838200" cy="762000"/>
          </a:xfrm>
          <a:prstGeom prst="ellipse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32108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676400"/>
            <a:ext cx="3733800" cy="492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>
                <a:latin typeface="Garamond" pitchFamily="18" charset="0"/>
              </a:rPr>
              <a:t>Hypothesis: Helium in corona impedes solar wind escape and acceleration</a:t>
            </a:r>
          </a:p>
        </p:txBody>
      </p:sp>
      <p:graphicFrame>
        <p:nvGraphicFramePr>
          <p:cNvPr id="134148" name="Object 4"/>
          <p:cNvGraphicFramePr>
            <a:graphicFrameLocks noChangeAspect="1"/>
          </p:cNvGraphicFramePr>
          <p:nvPr/>
        </p:nvGraphicFramePr>
        <p:xfrm>
          <a:off x="4838700" y="1535113"/>
          <a:ext cx="3848100" cy="903287"/>
        </p:xfrm>
        <a:graphic>
          <a:graphicData uri="http://schemas.openxmlformats.org/presentationml/2006/ole">
            <p:oleObj spid="_x0000_s134148" name="Equation" r:id="rId4" imgW="2057400" imgH="482400" progId="">
              <p:embed/>
            </p:oleObj>
          </a:graphicData>
        </a:graphic>
      </p:graphicFrame>
      <p:pic>
        <p:nvPicPr>
          <p:cNvPr id="134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29175" y="3425825"/>
            <a:ext cx="3781425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5057775" y="5881688"/>
            <a:ext cx="2492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Hansteen et al., ApJ, 1994</a:t>
            </a:r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1295400"/>
            <a:ext cx="3733800" cy="492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724400" y="2819400"/>
            <a:ext cx="1952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Escaping hydrogen </a:t>
            </a:r>
          </a:p>
          <a:p>
            <a:r>
              <a:rPr lang="en-US" dirty="0" smtClean="0"/>
              <a:t>and helium fluxes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21244" y="28194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Fraction of </a:t>
            </a:r>
          </a:p>
          <a:p>
            <a:pPr algn="r"/>
            <a:r>
              <a:rPr lang="en-US" dirty="0" smtClean="0"/>
              <a:t>helium in corona</a:t>
            </a:r>
            <a:endParaRPr lang="en-US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solar minimum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953000" y="1527048"/>
            <a:ext cx="3852672" cy="4572000"/>
          </a:xfrm>
        </p:spPr>
        <p:txBody>
          <a:bodyPr/>
          <a:lstStyle/>
          <a:p>
            <a:r>
              <a:rPr lang="en-US" dirty="0" smtClean="0"/>
              <a:t>Processed Wind data up through this August</a:t>
            </a:r>
          </a:p>
          <a:p>
            <a:r>
              <a:rPr lang="en-US" dirty="0" smtClean="0"/>
              <a:t>Examine He/H in the current solar minimum</a:t>
            </a:r>
            <a:endParaRPr lang="en-US" dirty="0"/>
          </a:p>
        </p:txBody>
      </p:sp>
      <p:pic>
        <p:nvPicPr>
          <p:cNvPr id="3491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09800"/>
            <a:ext cx="4572000" cy="29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81000" y="4724400"/>
            <a:ext cx="148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NASA/MSFC</a:t>
            </a:r>
            <a:endParaRPr lang="en-US" dirty="0"/>
          </a:p>
        </p:txBody>
      </p:sp>
    </p:spTree>
  </p:cSld>
  <p:clrMapOvr>
    <a:masterClrMapping/>
  </p:clrMapOvr>
  <p:transition>
    <p:cut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Linear dependence with speed is 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0" y="1527048"/>
            <a:ext cx="3471672" cy="4572000"/>
          </a:xfrm>
        </p:spPr>
        <p:txBody>
          <a:bodyPr/>
          <a:lstStyle/>
          <a:p>
            <a:r>
              <a:rPr lang="en-US" dirty="0" smtClean="0"/>
              <a:t>Observations from last three years show solid relationship between He/H and speed</a:t>
            </a:r>
          </a:p>
          <a:p>
            <a:r>
              <a:rPr lang="en-US" dirty="0" smtClean="0"/>
              <a:t>Cleaner than last solar minimum by eye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878" t="5839" r="4878" b="3650"/>
          <a:stretch>
            <a:fillRect/>
          </a:stretch>
        </p:blipFill>
        <p:spPr bwMode="auto">
          <a:xfrm>
            <a:off x="304800" y="1676400"/>
            <a:ext cx="4953000" cy="414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involved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Kasper (SAO)</a:t>
            </a:r>
          </a:p>
          <a:p>
            <a:r>
              <a:rPr lang="en-US" dirty="0" smtClean="0"/>
              <a:t>Bennett Maruca (</a:t>
            </a:r>
            <a:r>
              <a:rPr lang="en-US" dirty="0" smtClean="0"/>
              <a:t>Harvard </a:t>
            </a:r>
            <a:r>
              <a:rPr lang="en-US" dirty="0" smtClean="0"/>
              <a:t>University), new analysis of Wind Faraday Cup data</a:t>
            </a:r>
          </a:p>
          <a:p>
            <a:r>
              <a:rPr lang="en-US" dirty="0" smtClean="0"/>
              <a:t>Alan Lazarus, Mike Stevens (MIT), He/H variation over Carrington rotation and solar cycle</a:t>
            </a:r>
          </a:p>
          <a:p>
            <a:r>
              <a:rPr lang="en-US" dirty="0" smtClean="0"/>
              <a:t>Harlan Spence, Nicholeen Viall (BU): short period He/H variation in the solar wind</a:t>
            </a:r>
          </a:p>
          <a:p>
            <a:r>
              <a:rPr lang="en-US" dirty="0" smtClean="0"/>
              <a:t>Sarah </a:t>
            </a:r>
            <a:r>
              <a:rPr lang="en-US" dirty="0" smtClean="0"/>
              <a:t>McGregor (BU): Mapping solar wind He/H to solar sources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cut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33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Possible return of latitude dependence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48400" y="1527048"/>
            <a:ext cx="2557272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Last 1.3 years of data begin to see slight latitude dependence</a:t>
            </a:r>
          </a:p>
          <a:p>
            <a:r>
              <a:rPr lang="en-US" dirty="0" smtClean="0"/>
              <a:t>More like a “W” shape than a “V” shape with latitude</a:t>
            </a:r>
          </a:p>
          <a:p>
            <a:r>
              <a:rPr lang="en-US" dirty="0" smtClean="0"/>
              <a:t>HCS not yet aligned with equator this minimum</a:t>
            </a:r>
          </a:p>
          <a:p>
            <a:r>
              <a:rPr lang="en-US" dirty="0" smtClean="0"/>
              <a:t>Need to wait or use a mapping model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7460" t="15625" r="7143" b="8333"/>
          <a:stretch>
            <a:fillRect/>
          </a:stretch>
        </p:blipFill>
        <p:spPr bwMode="auto">
          <a:xfrm>
            <a:off x="381000" y="1905000"/>
            <a:ext cx="5751534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Solar minimum He/H dependence on speed (and implied vanishing speed) have returned</a:t>
            </a:r>
          </a:p>
          <a:p>
            <a:pPr lvl="1"/>
            <a:r>
              <a:rPr lang="en-US" dirty="0" smtClean="0"/>
              <a:t>Should get more precise value for minimum speed</a:t>
            </a:r>
          </a:p>
          <a:p>
            <a:r>
              <a:rPr lang="en-US" dirty="0" smtClean="0"/>
              <a:t>Latitude gradient not seen yet</a:t>
            </a:r>
          </a:p>
          <a:p>
            <a:pPr lvl="1"/>
            <a:r>
              <a:rPr lang="en-US" dirty="0" smtClean="0"/>
              <a:t>Wait for HCS to align with equator</a:t>
            </a:r>
          </a:p>
          <a:p>
            <a:pPr lvl="1"/>
            <a:r>
              <a:rPr lang="en-US" dirty="0" smtClean="0"/>
              <a:t>Employ mapping methods to relate to coronal structure</a:t>
            </a:r>
          </a:p>
          <a:p>
            <a:r>
              <a:rPr lang="en-US" dirty="0" smtClean="0"/>
              <a:t>Additional work</a:t>
            </a:r>
          </a:p>
          <a:p>
            <a:pPr lvl="1"/>
            <a:r>
              <a:rPr lang="en-US" dirty="0" smtClean="0"/>
              <a:t>Composition and charge state data with ACE – are there freeze-in temperature or minor ion abundance gradients?</a:t>
            </a:r>
          </a:p>
          <a:p>
            <a:pPr lvl="1"/>
            <a:r>
              <a:rPr lang="en-US" dirty="0" smtClean="0"/>
              <a:t>Relate He/H variation on small timescales to non-steady solar wind sources</a:t>
            </a:r>
            <a:endParaRPr lang="en-US" dirty="0"/>
          </a:p>
        </p:txBody>
      </p:sp>
    </p:spTree>
  </p:cSld>
  <p:clrMapOvr>
    <a:masterClrMapping/>
  </p:clrMapOvr>
  <p:transition>
    <p:cut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2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3451591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752600"/>
            <a:ext cx="287805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12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752600"/>
            <a:ext cx="293097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Relative abundance of </a:t>
            </a:r>
            <a:r>
              <a:rPr lang="en-US" dirty="0" smtClean="0"/>
              <a:t>helium</a:t>
            </a:r>
            <a:endParaRPr lang="en-US" sz="3200" i="1" dirty="0"/>
          </a:p>
        </p:txBody>
      </p:sp>
      <p:pic>
        <p:nvPicPr>
          <p:cNvPr id="301060" name="Picture 4" descr="inter_sun"/>
          <p:cNvPicPr>
            <a:picLocks noChangeAspect="1" noChangeArrowheads="1"/>
          </p:cNvPicPr>
          <p:nvPr/>
        </p:nvPicPr>
        <p:blipFill>
          <a:blip r:embed="rId3"/>
          <a:srcRect l="38633"/>
          <a:stretch>
            <a:fillRect/>
          </a:stretch>
        </p:blipFill>
        <p:spPr bwMode="auto">
          <a:xfrm>
            <a:off x="228600" y="1600200"/>
            <a:ext cx="3962400" cy="495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0" name="Diagram 9"/>
          <p:cNvGraphicFramePr/>
          <p:nvPr/>
        </p:nvGraphicFramePr>
        <p:xfrm>
          <a:off x="4267200" y="1447800"/>
          <a:ext cx="4648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A7CD1D3-5275-411B-8530-E7C4836AB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BDA873E-442D-46CB-90F6-DE4A74950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5980EEE-5A2A-4468-ACBC-5A8CC66DE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91141D9-2362-47B8-B05C-87290909F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9E95DE5-1AE2-44AF-894B-D40517873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681BA10-8276-4972-A73C-F0E3C4EA2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F78B987-48F5-4CF8-979E-496537269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C8A9CEE-CA4D-4A76-A514-50178715F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latin typeface="Garamond" pitchFamily="18" charset="0"/>
              </a:rPr>
              <a:t>The solar wind helium abundance</a:t>
            </a:r>
            <a:br>
              <a:rPr lang="en-US" dirty="0">
                <a:latin typeface="Garamond" pitchFamily="18" charset="0"/>
              </a:rPr>
            </a:br>
            <a:r>
              <a:rPr lang="en-US" sz="2800" i="1" dirty="0">
                <a:latin typeface="Garamond" pitchFamily="18" charset="0"/>
              </a:rPr>
              <a:t>	He/H </a:t>
            </a:r>
            <a:r>
              <a:rPr lang="en-US" sz="2800" i="1" dirty="0" smtClean="0">
                <a:latin typeface="Garamond" pitchFamily="18" charset="0"/>
              </a:rPr>
              <a:t>from 1960-2000 increases with solar activity</a:t>
            </a:r>
            <a:endParaRPr lang="en-US" sz="2800" i="1" dirty="0">
              <a:latin typeface="Garamond" pitchFamily="18" charset="0"/>
            </a:endParaRPr>
          </a:p>
        </p:txBody>
      </p:sp>
      <p:sp>
        <p:nvSpPr>
          <p:cNvPr id="124935" name="Rectangle 7"/>
          <p:cNvSpPr>
            <a:spLocks noGrp="1" noChangeArrowheads="1"/>
          </p:cNvSpPr>
          <p:nvPr>
            <p:ph sz="quarter" idx="1"/>
          </p:nvPr>
        </p:nvSpPr>
        <p:spPr>
          <a:xfrm>
            <a:off x="228600" y="5715000"/>
            <a:ext cx="7315200" cy="76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sz="2200" dirty="0">
                <a:latin typeface="Garamond" pitchFamily="18" charset="0"/>
                <a:ea typeface="ＭＳ Ｐゴシック" charset="-128"/>
              </a:rPr>
              <a:t>Ogilvie and </a:t>
            </a:r>
            <a:r>
              <a:rPr lang="en-US" altLang="ja-JP" sz="2200" dirty="0" err="1">
                <a:latin typeface="Garamond" pitchFamily="18" charset="0"/>
                <a:ea typeface="ＭＳ Ｐゴシック" charset="-128"/>
              </a:rPr>
              <a:t>Hirshberg</a:t>
            </a:r>
            <a:r>
              <a:rPr lang="en-US" altLang="ja-JP" sz="2200" dirty="0">
                <a:latin typeface="Garamond" pitchFamily="18" charset="0"/>
                <a:ea typeface="ＭＳ Ｐゴシック" charset="-128"/>
              </a:rPr>
              <a:t> (1974); Feldman et al (1978)</a:t>
            </a:r>
          </a:p>
          <a:p>
            <a:pPr>
              <a:lnSpc>
                <a:spcPct val="80000"/>
              </a:lnSpc>
            </a:pPr>
            <a:r>
              <a:rPr lang="en-US" sz="2200" dirty="0">
                <a:latin typeface="Garamond" pitchFamily="18" charset="0"/>
              </a:rPr>
              <a:t>Why does He/H vary over the solar cycle?</a:t>
            </a:r>
          </a:p>
        </p:txBody>
      </p:sp>
      <p:pic>
        <p:nvPicPr>
          <p:cNvPr id="124933" name="Picture 5" descr="solsyc_heh_1962_2000_low_02"/>
          <p:cNvPicPr>
            <a:picLocks noChangeAspect="1" noChangeArrowheads="1"/>
          </p:cNvPicPr>
          <p:nvPr/>
        </p:nvPicPr>
        <p:blipFill>
          <a:blip r:embed="rId3"/>
          <a:srcRect l="5844" t="16812" r="5844" b="12575"/>
          <a:stretch>
            <a:fillRect/>
          </a:stretch>
        </p:blipFill>
        <p:spPr bwMode="auto">
          <a:xfrm>
            <a:off x="1498242" y="1676400"/>
            <a:ext cx="6172200" cy="381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6658896" y="5501148"/>
            <a:ext cx="14526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/>
              <a:t>Aellig</a:t>
            </a:r>
            <a:r>
              <a:rPr lang="en-US" sz="1600" dirty="0"/>
              <a:t> et al 2001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>
                <a:latin typeface="Garamond" pitchFamily="18" charset="0"/>
              </a:rPr>
              <a:t>Helium and magnetic fields</a:t>
            </a:r>
            <a:endParaRPr lang="en-US" sz="3600" i="1" dirty="0">
              <a:latin typeface="Garamond" pitchFamily="18" charset="0"/>
            </a:endParaRPr>
          </a:p>
        </p:txBody>
      </p:sp>
      <p:pic>
        <p:nvPicPr>
          <p:cNvPr id="3512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793875"/>
            <a:ext cx="426720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1238" name="Picture 6" descr="solsyc_heh_1962_2000_low_02"/>
          <p:cNvPicPr>
            <a:picLocks noChangeAspect="1" noChangeArrowheads="1"/>
          </p:cNvPicPr>
          <p:nvPr/>
        </p:nvPicPr>
        <p:blipFill>
          <a:blip r:embed="rId4" cstate="print"/>
          <a:srcRect l="5844" t="16812" r="5844" b="12575"/>
          <a:stretch>
            <a:fillRect/>
          </a:stretch>
        </p:blipFill>
        <p:spPr bwMode="auto">
          <a:xfrm>
            <a:off x="4724400" y="1820862"/>
            <a:ext cx="4191000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1239" name="Rectangle 7"/>
          <p:cNvSpPr>
            <a:spLocks noChangeArrowheads="1"/>
          </p:cNvSpPr>
          <p:nvPr/>
        </p:nvSpPr>
        <p:spPr bwMode="auto">
          <a:xfrm>
            <a:off x="304800" y="4460875"/>
            <a:ext cx="2320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Glagolevskij et al (2006)</a:t>
            </a:r>
          </a:p>
        </p:txBody>
      </p:sp>
      <p:sp>
        <p:nvSpPr>
          <p:cNvPr id="351240" name="Text Box 8"/>
          <p:cNvSpPr txBox="1">
            <a:spLocks noChangeArrowheads="1"/>
          </p:cNvSpPr>
          <p:nvPr/>
        </p:nvSpPr>
        <p:spPr bwMode="auto">
          <a:xfrm>
            <a:off x="4632325" y="4384675"/>
            <a:ext cx="1738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Aellig et al (2001)</a:t>
            </a:r>
          </a:p>
        </p:txBody>
      </p:sp>
      <p:sp>
        <p:nvSpPr>
          <p:cNvPr id="351241" name="Rectangle 9"/>
          <p:cNvSpPr>
            <a:spLocks noChangeArrowheads="1"/>
          </p:cNvSpPr>
          <p:nvPr/>
        </p:nvSpPr>
        <p:spPr bwMode="auto">
          <a:xfrm>
            <a:off x="4724400" y="4827587"/>
            <a:ext cx="3581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r>
              <a:rPr lang="en-US" altLang="ja-JP" sz="2200">
                <a:ea typeface="ＭＳ Ｐゴシック" charset="-128"/>
              </a:rPr>
              <a:t>Ogilvie and Hirshberg (1974); Feldman et al (1978)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r>
              <a:rPr lang="en-US" sz="2200"/>
              <a:t>He/H in solar wind correlated with solar cycle</a:t>
            </a:r>
          </a:p>
        </p:txBody>
      </p:sp>
      <p:sp>
        <p:nvSpPr>
          <p:cNvPr id="351242" name="Rectangle 10"/>
          <p:cNvSpPr>
            <a:spLocks noChangeArrowheads="1"/>
          </p:cNvSpPr>
          <p:nvPr/>
        </p:nvSpPr>
        <p:spPr bwMode="auto">
          <a:xfrm>
            <a:off x="381000" y="4903787"/>
            <a:ext cx="4038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r>
              <a:rPr lang="en-US" altLang="ja-JP" sz="2200">
                <a:ea typeface="ＭＳ Ｐゴシック" charset="-128"/>
              </a:rPr>
              <a:t>Bp Stars (“p” for Peculiar)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r>
              <a:rPr lang="en-US" altLang="ja-JP" sz="2200">
                <a:ea typeface="ＭＳ Ｐゴシック" charset="-128"/>
              </a:rPr>
              <a:t>~ 10x solar mass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r>
              <a:rPr lang="en-US" altLang="ja-JP" sz="2200">
                <a:ea typeface="ＭＳ Ｐゴシック" charset="-128"/>
              </a:rPr>
              <a:t>Young Bp stars poor in helium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r>
              <a:rPr lang="en-US" altLang="ja-JP" sz="2200">
                <a:ea typeface="ＭＳ Ｐゴシック" charset="-128"/>
              </a:rPr>
              <a:t>Strong magnetic fields 10kG</a:t>
            </a:r>
          </a:p>
        </p:txBody>
      </p:sp>
      <p:sp>
        <p:nvSpPr>
          <p:cNvPr id="351243" name="Text Box 11"/>
          <p:cNvSpPr txBox="1">
            <a:spLocks noChangeArrowheads="1"/>
          </p:cNvSpPr>
          <p:nvPr/>
        </p:nvSpPr>
        <p:spPr bwMode="auto">
          <a:xfrm>
            <a:off x="441325" y="1371600"/>
            <a:ext cx="3935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Helium spectral lines in stellar atmosphere</a:t>
            </a:r>
          </a:p>
        </p:txBody>
      </p:sp>
      <p:sp>
        <p:nvSpPr>
          <p:cNvPr id="351244" name="Text Box 12"/>
          <p:cNvSpPr txBox="1">
            <a:spLocks noChangeArrowheads="1"/>
          </p:cNvSpPr>
          <p:nvPr/>
        </p:nvSpPr>
        <p:spPr bwMode="auto">
          <a:xfrm>
            <a:off x="4784725" y="1374775"/>
            <a:ext cx="316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Helium in solar wind (1960-2000)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8" name="Rectangle 4"/>
          <p:cNvSpPr>
            <a:spLocks noGrp="1" noChangeArrowheads="1"/>
          </p:cNvSpPr>
          <p:nvPr>
            <p:ph type="title"/>
          </p:nvPr>
        </p:nvSpPr>
        <p:spPr>
          <a:xfrm>
            <a:off x="301752" y="307848"/>
            <a:ext cx="8534400" cy="758952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Variation of solar wind speed</a:t>
            </a:r>
            <a:br>
              <a:rPr lang="en-US" sz="2800" dirty="0"/>
            </a:br>
            <a:r>
              <a:rPr lang="en-US" sz="2800" i="1" dirty="0"/>
              <a:t>	Latitude structure over the solar cycle</a:t>
            </a:r>
          </a:p>
        </p:txBody>
      </p:sp>
      <p:pic>
        <p:nvPicPr>
          <p:cNvPr id="364552" name="Picture 8" descr="hires_334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05000"/>
            <a:ext cx="5029200" cy="4079875"/>
          </a:xfrm>
          <a:prstGeom prst="rect">
            <a:avLst/>
          </a:prstGeom>
          <a:noFill/>
        </p:spPr>
      </p:pic>
      <p:pic>
        <p:nvPicPr>
          <p:cNvPr id="364554" name="Picture 10" descr="Ulysses_3rd-orbi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209800"/>
            <a:ext cx="3429000" cy="2405062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68" name="Rectangle 16"/>
          <p:cNvSpPr>
            <a:spLocks noChangeArrowheads="1"/>
          </p:cNvSpPr>
          <p:nvPr/>
        </p:nvSpPr>
        <p:spPr bwMode="auto">
          <a:xfrm>
            <a:off x="5334000" y="3505200"/>
            <a:ext cx="31242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5156" name="Rectangle 4"/>
          <p:cNvSpPr>
            <a:spLocks noGrp="1" noChangeArrowheads="1"/>
          </p:cNvSpPr>
          <p:nvPr>
            <p:ph type="title"/>
          </p:nvPr>
        </p:nvSpPr>
        <p:spPr>
          <a:xfrm>
            <a:off x="301752" y="307848"/>
            <a:ext cx="8534400" cy="758952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Variation of solar wind speed</a:t>
            </a:r>
            <a:br>
              <a:rPr lang="en-US" sz="2800" dirty="0"/>
            </a:br>
            <a:r>
              <a:rPr lang="en-US" sz="2800" i="1" dirty="0"/>
              <a:t>	Speed related to magnetic expansion</a:t>
            </a:r>
          </a:p>
        </p:txBody>
      </p:sp>
      <p:pic>
        <p:nvPicPr>
          <p:cNvPr id="305157" name="Picture 5" descr="uvcs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649538"/>
            <a:ext cx="3962400" cy="3305175"/>
          </a:xfrm>
          <a:prstGeom prst="rect">
            <a:avLst/>
          </a:prstGeom>
          <a:noFill/>
        </p:spPr>
      </p:pic>
      <p:graphicFrame>
        <p:nvGraphicFramePr>
          <p:cNvPr id="305158" name="Object 6"/>
          <p:cNvGraphicFramePr>
            <a:graphicFrameLocks noChangeAspect="1"/>
          </p:cNvGraphicFramePr>
          <p:nvPr/>
        </p:nvGraphicFramePr>
        <p:xfrm>
          <a:off x="5611813" y="2259013"/>
          <a:ext cx="2036762" cy="723900"/>
        </p:xfrm>
        <a:graphic>
          <a:graphicData uri="http://schemas.openxmlformats.org/presentationml/2006/ole">
            <p:oleObj spid="_x0000_s351234" name="Equation" r:id="rId5" imgW="927000" imgH="330120" progId="Equation.DSMT4">
              <p:embed/>
            </p:oleObj>
          </a:graphicData>
        </a:graphic>
      </p:graphicFrame>
      <p:graphicFrame>
        <p:nvGraphicFramePr>
          <p:cNvPr id="305159" name="Object 7"/>
          <p:cNvGraphicFramePr>
            <a:graphicFrameLocks noChangeAspect="1"/>
          </p:cNvGraphicFramePr>
          <p:nvPr/>
        </p:nvGraphicFramePr>
        <p:xfrm>
          <a:off x="6096000" y="2895600"/>
          <a:ext cx="1066800" cy="484188"/>
        </p:xfrm>
        <a:graphic>
          <a:graphicData uri="http://schemas.openxmlformats.org/presentationml/2006/ole">
            <p:oleObj spid="_x0000_s351235" name="Equation" r:id="rId6" imgW="533160" imgH="241200" progId="Equation.DSMT4">
              <p:embed/>
            </p:oleObj>
          </a:graphicData>
        </a:graphic>
      </p:graphicFrame>
      <p:pic>
        <p:nvPicPr>
          <p:cNvPr id="305160" name="Picture 8" descr="sunq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86400" y="4038600"/>
            <a:ext cx="2857500" cy="1914525"/>
          </a:xfrm>
          <a:prstGeom prst="rect">
            <a:avLst/>
          </a:prstGeom>
          <a:noFill/>
        </p:spPr>
      </p:pic>
      <p:sp>
        <p:nvSpPr>
          <p:cNvPr id="305161" name="Oval 9"/>
          <p:cNvSpPr>
            <a:spLocks noChangeArrowheads="1"/>
          </p:cNvSpPr>
          <p:nvPr/>
        </p:nvSpPr>
        <p:spPr bwMode="auto">
          <a:xfrm>
            <a:off x="5867400" y="3962400"/>
            <a:ext cx="2133600" cy="2057400"/>
          </a:xfrm>
          <a:prstGeom prst="ellipse">
            <a:avLst/>
          </a:prstGeom>
          <a:solidFill>
            <a:srgbClr val="FF0000">
              <a:alpha val="50000"/>
            </a:srgbClr>
          </a:solidFill>
          <a:ln w="349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5162" name="Text Box 10"/>
          <p:cNvSpPr txBox="1">
            <a:spLocks noChangeArrowheads="1"/>
          </p:cNvSpPr>
          <p:nvPr/>
        </p:nvSpPr>
        <p:spPr bwMode="auto">
          <a:xfrm>
            <a:off x="1600200" y="6078538"/>
            <a:ext cx="2895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"/>
            <a:r>
              <a:rPr lang="en-US" sz="1200"/>
              <a:t>(Wang, 1993)</a:t>
            </a:r>
          </a:p>
        </p:txBody>
      </p:sp>
      <p:pic>
        <p:nvPicPr>
          <p:cNvPr id="305163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" y="2514600"/>
            <a:ext cx="4038600" cy="358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5164" name="Line 12"/>
          <p:cNvSpPr>
            <a:spLocks noChangeShapeType="1"/>
          </p:cNvSpPr>
          <p:nvPr/>
        </p:nvSpPr>
        <p:spPr bwMode="auto">
          <a:xfrm>
            <a:off x="5486400" y="4981575"/>
            <a:ext cx="609600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5165" name="Line 13"/>
          <p:cNvSpPr>
            <a:spLocks noChangeShapeType="1"/>
          </p:cNvSpPr>
          <p:nvPr/>
        </p:nvSpPr>
        <p:spPr bwMode="auto">
          <a:xfrm>
            <a:off x="7758113" y="4986338"/>
            <a:ext cx="609600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5166" name="Text Box 14"/>
          <p:cNvSpPr txBox="1">
            <a:spLocks noChangeArrowheads="1"/>
          </p:cNvSpPr>
          <p:nvPr/>
        </p:nvSpPr>
        <p:spPr bwMode="auto">
          <a:xfrm>
            <a:off x="441325" y="1725613"/>
            <a:ext cx="7096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Parker (1958) model of solar wind: supersonic acceleration in DeLaval nozzle </a:t>
            </a:r>
          </a:p>
          <a:p>
            <a:r>
              <a:rPr lang="en-US"/>
              <a:t>Modification: field expansion controls the nozzle</a:t>
            </a:r>
          </a:p>
        </p:txBody>
      </p:sp>
      <p:sp>
        <p:nvSpPr>
          <p:cNvPr id="305167" name="WordArt 15"/>
          <p:cNvSpPr>
            <a:spLocks noChangeArrowheads="1" noChangeShapeType="1" noTextEdit="1"/>
          </p:cNvSpPr>
          <p:nvPr/>
        </p:nvSpPr>
        <p:spPr bwMode="auto">
          <a:xfrm>
            <a:off x="6172200" y="3810000"/>
            <a:ext cx="1543050" cy="685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Source surface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17" name="Picture 13" descr="spot_uv_b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667000"/>
            <a:ext cx="4038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307848"/>
            <a:ext cx="8534400" cy="758952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The link between speed and He/H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</a:t>
            </a:r>
            <a:r>
              <a:rPr lang="en-US" sz="2400" i="1" dirty="0" smtClean="0"/>
              <a:t>Regulation </a:t>
            </a:r>
            <a:r>
              <a:rPr lang="en-US" sz="2400" i="1" dirty="0"/>
              <a:t>of Coulomb drag</a:t>
            </a:r>
          </a:p>
        </p:txBody>
      </p:sp>
      <p:sp>
        <p:nvSpPr>
          <p:cNvPr id="123927" name="Rectangle 23"/>
          <p:cNvSpPr>
            <a:spLocks noGrp="1" noChangeArrowheads="1"/>
          </p:cNvSpPr>
          <p:nvPr>
            <p:ph sz="quarter" idx="1"/>
          </p:nvPr>
        </p:nvSpPr>
        <p:spPr>
          <a:xfrm>
            <a:off x="4495800" y="4267200"/>
            <a:ext cx="4419600" cy="2209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 dirty="0">
                <a:latin typeface="Garamond" pitchFamily="18" charset="0"/>
              </a:rPr>
              <a:t>Early explanation for dependence on level of solar activity: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latin typeface="Garamond" pitchFamily="18" charset="0"/>
              </a:rPr>
              <a:t>Observation: Solar wind near magnetic reversal, the heliospheric current sheet (HCS), has low He/H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latin typeface="Garamond" pitchFamily="18" charset="0"/>
              </a:rPr>
              <a:t>Slow solar wind near HCS, and HCS more often in equatorial plane during solar minimum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latin typeface="Garamond" pitchFamily="18" charset="0"/>
              </a:rPr>
              <a:t>Fast wind and CMEs, seen more at maximum, have high He/H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Garamond" pitchFamily="18" charset="0"/>
              </a:rPr>
              <a:t>So is dependence just due to wind speed changing?</a:t>
            </a: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graphicFrame>
        <p:nvGraphicFramePr>
          <p:cNvPr id="123910" name="Object 6"/>
          <p:cNvGraphicFramePr>
            <a:graphicFrameLocks noChangeAspect="1"/>
          </p:cNvGraphicFramePr>
          <p:nvPr/>
        </p:nvGraphicFramePr>
        <p:xfrm>
          <a:off x="6324600" y="1447800"/>
          <a:ext cx="2036763" cy="723900"/>
        </p:xfrm>
        <a:graphic>
          <a:graphicData uri="http://schemas.openxmlformats.org/presentationml/2006/ole">
            <p:oleObj spid="_x0000_s352258" name="Equation" r:id="rId5" imgW="927000" imgH="330120" progId="Equation.DSMT4">
              <p:embed/>
            </p:oleObj>
          </a:graphicData>
        </a:graphic>
      </p:graphicFrame>
      <p:graphicFrame>
        <p:nvGraphicFramePr>
          <p:cNvPr id="123911" name="Object 7"/>
          <p:cNvGraphicFramePr>
            <a:graphicFrameLocks noChangeAspect="1"/>
          </p:cNvGraphicFramePr>
          <p:nvPr/>
        </p:nvGraphicFramePr>
        <p:xfrm>
          <a:off x="6858000" y="2286000"/>
          <a:ext cx="1066800" cy="484188"/>
        </p:xfrm>
        <a:graphic>
          <a:graphicData uri="http://schemas.openxmlformats.org/presentationml/2006/ole">
            <p:oleObj spid="_x0000_s352259" name="Equation" r:id="rId6" imgW="533160" imgH="241200" progId="Equation.DSMT4">
              <p:embed/>
            </p:oleObj>
          </a:graphicData>
        </a:graphic>
      </p:graphicFrame>
      <p:graphicFrame>
        <p:nvGraphicFramePr>
          <p:cNvPr id="123920" name="Object 16"/>
          <p:cNvGraphicFramePr>
            <a:graphicFrameLocks noChangeAspect="1"/>
          </p:cNvGraphicFramePr>
          <p:nvPr/>
        </p:nvGraphicFramePr>
        <p:xfrm>
          <a:off x="7010400" y="3581400"/>
          <a:ext cx="973138" cy="719138"/>
        </p:xfrm>
        <a:graphic>
          <a:graphicData uri="http://schemas.openxmlformats.org/presentationml/2006/ole">
            <p:oleObj spid="_x0000_s352260" name="Equation" r:id="rId7" imgW="533160" imgH="393480" progId="Equation.DSMT4">
              <p:embed/>
            </p:oleObj>
          </a:graphicData>
        </a:graphic>
      </p:graphicFrame>
      <p:graphicFrame>
        <p:nvGraphicFramePr>
          <p:cNvPr id="123921" name="Object 17"/>
          <p:cNvGraphicFramePr>
            <a:graphicFrameLocks noChangeAspect="1"/>
          </p:cNvGraphicFramePr>
          <p:nvPr/>
        </p:nvGraphicFramePr>
        <p:xfrm>
          <a:off x="6248400" y="2869842"/>
          <a:ext cx="2411413" cy="633413"/>
        </p:xfrm>
        <a:graphic>
          <a:graphicData uri="http://schemas.openxmlformats.org/presentationml/2006/ole">
            <p:oleObj spid="_x0000_s352261" name="Equation" r:id="rId8" imgW="1498320" imgH="393480" progId="Equation.DSMT4">
              <p:embed/>
            </p:oleObj>
          </a:graphicData>
        </a:graphic>
      </p:graphicFrame>
      <p:sp>
        <p:nvSpPr>
          <p:cNvPr id="123924" name="Text Box 20"/>
          <p:cNvSpPr txBox="1">
            <a:spLocks noChangeArrowheads="1"/>
          </p:cNvSpPr>
          <p:nvPr/>
        </p:nvSpPr>
        <p:spPr bwMode="auto">
          <a:xfrm>
            <a:off x="441325" y="1649413"/>
            <a:ext cx="5583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Helium does not experience the Parker mechanism directly</a:t>
            </a:r>
          </a:p>
          <a:p>
            <a:r>
              <a:rPr lang="en-US"/>
              <a:t>Instead Coulomb coupling to accelerated hydrogen is needed</a:t>
            </a:r>
          </a:p>
        </p:txBody>
      </p:sp>
      <p:sp>
        <p:nvSpPr>
          <p:cNvPr id="123928" name="Freeform 24"/>
          <p:cNvSpPr>
            <a:spLocks/>
          </p:cNvSpPr>
          <p:nvPr/>
        </p:nvSpPr>
        <p:spPr bwMode="auto">
          <a:xfrm>
            <a:off x="1828800" y="2438400"/>
            <a:ext cx="152400" cy="1828800"/>
          </a:xfrm>
          <a:custGeom>
            <a:avLst/>
            <a:gdLst/>
            <a:ahLst/>
            <a:cxnLst>
              <a:cxn ang="0">
                <a:pos x="0" y="1152"/>
              </a:cxn>
              <a:cxn ang="0">
                <a:pos x="96" y="768"/>
              </a:cxn>
              <a:cxn ang="0">
                <a:pos x="0" y="0"/>
              </a:cxn>
            </a:cxnLst>
            <a:rect l="0" t="0" r="r" b="b"/>
            <a:pathLst>
              <a:path w="96" h="1152">
                <a:moveTo>
                  <a:pt x="0" y="1152"/>
                </a:moveTo>
                <a:cubicBezTo>
                  <a:pt x="48" y="1056"/>
                  <a:pt x="96" y="960"/>
                  <a:pt x="96" y="768"/>
                </a:cubicBezTo>
                <a:cubicBezTo>
                  <a:pt x="96" y="576"/>
                  <a:pt x="48" y="288"/>
                  <a:pt x="0" y="0"/>
                </a:cubicBezTo>
              </a:path>
            </a:pathLst>
          </a:custGeom>
          <a:noFill/>
          <a:ln w="60325">
            <a:solidFill>
              <a:srgbClr val="FF66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29" name="Freeform 25"/>
          <p:cNvSpPr>
            <a:spLocks/>
          </p:cNvSpPr>
          <p:nvPr/>
        </p:nvSpPr>
        <p:spPr bwMode="auto">
          <a:xfrm>
            <a:off x="2438400" y="2819400"/>
            <a:ext cx="838200" cy="1600200"/>
          </a:xfrm>
          <a:custGeom>
            <a:avLst/>
            <a:gdLst/>
            <a:ahLst/>
            <a:cxnLst>
              <a:cxn ang="0">
                <a:pos x="0" y="1008"/>
              </a:cxn>
              <a:cxn ang="0">
                <a:pos x="144" y="528"/>
              </a:cxn>
              <a:cxn ang="0">
                <a:pos x="528" y="0"/>
              </a:cxn>
            </a:cxnLst>
            <a:rect l="0" t="0" r="r" b="b"/>
            <a:pathLst>
              <a:path w="528" h="1008">
                <a:moveTo>
                  <a:pt x="0" y="1008"/>
                </a:moveTo>
                <a:cubicBezTo>
                  <a:pt x="28" y="852"/>
                  <a:pt x="56" y="696"/>
                  <a:pt x="144" y="528"/>
                </a:cubicBezTo>
                <a:cubicBezTo>
                  <a:pt x="232" y="360"/>
                  <a:pt x="380" y="180"/>
                  <a:pt x="528" y="0"/>
                </a:cubicBezTo>
              </a:path>
            </a:pathLst>
          </a:custGeom>
          <a:noFill/>
          <a:ln w="50800">
            <a:solidFill>
              <a:srgbClr val="FF66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30" name="Oval 26"/>
          <p:cNvSpPr>
            <a:spLocks noChangeArrowheads="1"/>
          </p:cNvSpPr>
          <p:nvPr/>
        </p:nvSpPr>
        <p:spPr bwMode="auto">
          <a:xfrm rot="965595">
            <a:off x="1981200" y="3810000"/>
            <a:ext cx="533400" cy="228600"/>
          </a:xfrm>
          <a:prstGeom prst="ellips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1" name="Oval 27"/>
          <p:cNvSpPr>
            <a:spLocks noChangeArrowheads="1"/>
          </p:cNvSpPr>
          <p:nvPr/>
        </p:nvSpPr>
        <p:spPr bwMode="auto">
          <a:xfrm rot="965595">
            <a:off x="1892300" y="2894013"/>
            <a:ext cx="1077913" cy="228600"/>
          </a:xfrm>
          <a:prstGeom prst="ellips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Grp="1" noChangeArrowheads="1"/>
          </p:cNvSpPr>
          <p:nvPr>
            <p:ph type="title"/>
          </p:nvPr>
        </p:nvSpPr>
        <p:spPr>
          <a:xfrm>
            <a:off x="301752" y="384048"/>
            <a:ext cx="8534400" cy="758952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Garamond" pitchFamily="18" charset="0"/>
              </a:rPr>
              <a:t>Wind Faraday Cup </a:t>
            </a:r>
            <a:r>
              <a:rPr lang="en-US" sz="2800" dirty="0" smtClean="0">
                <a:latin typeface="Garamond" pitchFamily="18" charset="0"/>
              </a:rPr>
              <a:t>Observations</a:t>
            </a:r>
            <a:br>
              <a:rPr lang="en-US" sz="2800" dirty="0" smtClean="0">
                <a:latin typeface="Garamond" pitchFamily="18" charset="0"/>
              </a:rPr>
            </a:br>
            <a:r>
              <a:rPr lang="en-US" sz="2800" i="1" dirty="0">
                <a:latin typeface="Garamond" pitchFamily="18" charset="0"/>
              </a:rPr>
              <a:t>	</a:t>
            </a:r>
            <a:r>
              <a:rPr lang="en-US" sz="2800" i="1" dirty="0" smtClean="0">
                <a:latin typeface="Garamond" pitchFamily="18" charset="0"/>
              </a:rPr>
              <a:t>He/H over solar cycle</a:t>
            </a:r>
            <a:endParaRPr lang="en-US" sz="2800" i="1" dirty="0">
              <a:latin typeface="Garamond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5638800" y="1600200"/>
            <a:ext cx="3048000" cy="4800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200" dirty="0" smtClean="0">
                <a:latin typeface="Garamond" pitchFamily="18" charset="0"/>
              </a:rPr>
              <a:t>Wind/SWE</a:t>
            </a:r>
            <a:endParaRPr lang="en-US" sz="2200" dirty="0" smtClean="0">
              <a:latin typeface="Garamond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sz="1700" i="1" dirty="0" err="1" smtClean="0">
                <a:latin typeface="Garamond" pitchFamily="18" charset="0"/>
              </a:rPr>
              <a:t>Aellig</a:t>
            </a:r>
            <a:r>
              <a:rPr lang="en-US" sz="1700" i="1" dirty="0" smtClean="0">
                <a:latin typeface="Garamond" pitchFamily="18" charset="0"/>
              </a:rPr>
              <a:t> </a:t>
            </a:r>
            <a:r>
              <a:rPr lang="en-US" sz="1700" i="1" dirty="0" smtClean="0">
                <a:latin typeface="Garamond" pitchFamily="18" charset="0"/>
              </a:rPr>
              <a:t>et al </a:t>
            </a:r>
            <a:r>
              <a:rPr lang="en-US" sz="1700" dirty="0" smtClean="0">
                <a:latin typeface="Garamond" pitchFamily="18" charset="0"/>
              </a:rPr>
              <a:t>study [2001</a:t>
            </a:r>
            <a:r>
              <a:rPr lang="en-US" sz="1700" dirty="0" smtClean="0">
                <a:latin typeface="Garamond" pitchFamily="18" charset="0"/>
              </a:rPr>
              <a:t>]</a:t>
            </a:r>
          </a:p>
          <a:p>
            <a:pPr lvl="1">
              <a:lnSpc>
                <a:spcPct val="80000"/>
              </a:lnSpc>
            </a:pPr>
            <a:r>
              <a:rPr lang="en-US" sz="1700" dirty="0" smtClean="0">
                <a:latin typeface="Garamond" pitchFamily="18" charset="0"/>
              </a:rPr>
              <a:t>Kasper et al. </a:t>
            </a:r>
            <a:r>
              <a:rPr lang="en-US" sz="1700" dirty="0" smtClean="0">
                <a:latin typeface="Garamond" pitchFamily="18" charset="0"/>
              </a:rPr>
              <a:t>[</a:t>
            </a:r>
            <a:r>
              <a:rPr lang="en-US" sz="1700" dirty="0" smtClean="0">
                <a:latin typeface="Garamond" pitchFamily="18" charset="0"/>
              </a:rPr>
              <a:t>2007]</a:t>
            </a:r>
            <a:endParaRPr lang="en-US" sz="1700" dirty="0" smtClean="0">
              <a:latin typeface="Garamond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200" dirty="0" smtClean="0">
                <a:latin typeface="Garamond" pitchFamily="18" charset="0"/>
              </a:rPr>
              <a:t>He/H linear with speed during solar minimum</a:t>
            </a:r>
          </a:p>
          <a:p>
            <a:pPr lvl="1">
              <a:lnSpc>
                <a:spcPct val="80000"/>
              </a:lnSpc>
            </a:pPr>
            <a:r>
              <a:rPr lang="en-US" sz="1900" dirty="0" smtClean="0">
                <a:latin typeface="Garamond" pitchFamily="18" charset="0"/>
              </a:rPr>
              <a:t>In agreement with expansion – drag argument</a:t>
            </a:r>
          </a:p>
          <a:p>
            <a:pPr>
              <a:lnSpc>
                <a:spcPct val="80000"/>
              </a:lnSpc>
            </a:pPr>
            <a:r>
              <a:rPr lang="en-US" sz="2200" dirty="0" smtClean="0">
                <a:latin typeface="Garamond" pitchFamily="18" charset="0"/>
              </a:rPr>
              <a:t>Signal vanishes during solar maximum!</a:t>
            </a:r>
          </a:p>
          <a:p>
            <a:pPr>
              <a:lnSpc>
                <a:spcPct val="80000"/>
              </a:lnSpc>
            </a:pPr>
            <a:r>
              <a:rPr lang="en-US" sz="2200" dirty="0" smtClean="0">
                <a:latin typeface="Garamond" pitchFamily="18" charset="0"/>
              </a:rPr>
              <a:t>Modulation returned in 2004-2005 for lowest speeds</a:t>
            </a:r>
          </a:p>
          <a:p>
            <a:pPr>
              <a:lnSpc>
                <a:spcPct val="80000"/>
              </a:lnSpc>
            </a:pPr>
            <a:r>
              <a:rPr lang="en-US" sz="2200" dirty="0" smtClean="0">
                <a:latin typeface="Garamond" pitchFamily="18" charset="0"/>
              </a:rPr>
              <a:t>Why does speed dependence vanish</a:t>
            </a:r>
            <a:r>
              <a:rPr lang="en-US" sz="2200" dirty="0" smtClean="0">
                <a:latin typeface="Garamond" pitchFamily="18" charset="0"/>
              </a:rPr>
              <a:t>?</a:t>
            </a:r>
          </a:p>
          <a:p>
            <a:pPr>
              <a:lnSpc>
                <a:spcPct val="80000"/>
              </a:lnSpc>
            </a:pPr>
            <a:r>
              <a:rPr lang="en-US" sz="2200" dirty="0" smtClean="0">
                <a:latin typeface="Garamond" pitchFamily="18" charset="0"/>
              </a:rPr>
              <a:t>Higher resolution analysis</a:t>
            </a:r>
            <a:endParaRPr lang="en-US" sz="2200" dirty="0" smtClean="0">
              <a:latin typeface="Garamond" pitchFamily="18" charset="0"/>
            </a:endParaRPr>
          </a:p>
          <a:p>
            <a:endParaRPr lang="en-US" dirty="0"/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593725" y="5992813"/>
            <a:ext cx="4205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Updated version of </a:t>
            </a:r>
            <a:r>
              <a:rPr lang="en-US" i="1"/>
              <a:t>Aellig et al</a:t>
            </a:r>
            <a:r>
              <a:rPr lang="en-US"/>
              <a:t> [2001] Figure 2</a:t>
            </a:r>
          </a:p>
        </p:txBody>
      </p:sp>
      <p:pic>
        <p:nvPicPr>
          <p:cNvPr id="10445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905000"/>
            <a:ext cx="5105400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2461</TotalTime>
  <Words>955</Words>
  <Application>Microsoft PowerPoint</Application>
  <PresentationFormat>On-screen Show (4:3)</PresentationFormat>
  <Paragraphs>143</Paragraphs>
  <Slides>23</Slides>
  <Notes>14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Civic</vt:lpstr>
      <vt:lpstr>Equation</vt:lpstr>
      <vt:lpstr>MathType 5.0 Equation</vt:lpstr>
      <vt:lpstr>He/H variation in the solar wind over the solar cycle</vt:lpstr>
      <vt:lpstr>Who is involved</vt:lpstr>
      <vt:lpstr>Relative abundance of helium</vt:lpstr>
      <vt:lpstr>The solar wind helium abundance  He/H from 1960-2000 increases with solar activity</vt:lpstr>
      <vt:lpstr>Helium and magnetic fields</vt:lpstr>
      <vt:lpstr>Variation of solar wind speed  Latitude structure over the solar cycle</vt:lpstr>
      <vt:lpstr>Variation of solar wind speed  Speed related to magnetic expansion</vt:lpstr>
      <vt:lpstr>The link between speed and He/H   Regulation of Coulomb drag</vt:lpstr>
      <vt:lpstr>Wind Faraday Cup Observations  He/H over solar cycle</vt:lpstr>
      <vt:lpstr>Six-Month Periodicity</vt:lpstr>
      <vt:lpstr>Slide 11</vt:lpstr>
      <vt:lpstr>Possible explanation for latitudinal gradient  Long lived magnetic loops</vt:lpstr>
      <vt:lpstr>Observations sorted by latitude</vt:lpstr>
      <vt:lpstr>Two sources of slow solar wind?</vt:lpstr>
      <vt:lpstr>Dependence of A0 on speed</vt:lpstr>
      <vt:lpstr>Dependence of A0 on speed</vt:lpstr>
      <vt:lpstr>Hypothesis: Helium in corona impedes solar wind escape and acceleration</vt:lpstr>
      <vt:lpstr>Current solar minimum</vt:lpstr>
      <vt:lpstr>Linear dependence with speed is back</vt:lpstr>
      <vt:lpstr>Possible return of latitude dependence</vt:lpstr>
      <vt:lpstr>Conclusions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Kasper</dc:creator>
  <cp:lastModifiedBy>Justin C Kasper</cp:lastModifiedBy>
  <cp:revision>168</cp:revision>
  <cp:lastPrinted>1601-01-01T00:00:00Z</cp:lastPrinted>
  <dcterms:created xsi:type="dcterms:W3CDTF">1601-01-01T00:00:00Z</dcterms:created>
  <dcterms:modified xsi:type="dcterms:W3CDTF">2008-10-27T15:47:24Z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