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6" r:id="rId2"/>
    <p:sldId id="334" r:id="rId3"/>
    <p:sldId id="287" r:id="rId4"/>
    <p:sldId id="316" r:id="rId5"/>
    <p:sldId id="315" r:id="rId6"/>
    <p:sldId id="341" r:id="rId7"/>
    <p:sldId id="292" r:id="rId8"/>
    <p:sldId id="337" r:id="rId9"/>
    <p:sldId id="338" r:id="rId10"/>
    <p:sldId id="317" r:id="rId11"/>
    <p:sldId id="331" r:id="rId12"/>
    <p:sldId id="326" r:id="rId13"/>
    <p:sldId id="339" r:id="rId14"/>
    <p:sldId id="336" r:id="rId15"/>
    <p:sldId id="319" r:id="rId16"/>
    <p:sldId id="320" r:id="rId17"/>
    <p:sldId id="332" r:id="rId18"/>
    <p:sldId id="333" r:id="rId19"/>
    <p:sldId id="267" r:id="rId20"/>
    <p:sldId id="340" r:id="rId21"/>
    <p:sldId id="309" r:id="rId22"/>
    <p:sldId id="312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2AFF"/>
    <a:srgbClr val="EE42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27"/>
    <p:restoredTop sz="86349" autoAdjust="0"/>
  </p:normalViewPr>
  <p:slideViewPr>
    <p:cSldViewPr snapToGrid="0" snapToObjects="1">
      <p:cViewPr varScale="1">
        <p:scale>
          <a:sx n="75" d="100"/>
          <a:sy n="75" d="100"/>
        </p:scale>
        <p:origin x="184" y="5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BF6EF-71A8-EB4B-8BC6-4B2B9483119D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682AF0-D830-824E-8F10-EDEB5B4E8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908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BBA74-CE79-3E49-9656-D20D60B607B5}" type="datetimeFigureOut">
              <a:rPr lang="en-US" smtClean="0"/>
              <a:t>11/19/18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26B4B-80D4-6648-8C02-93D6E4466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3667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6B4B-80D4-6648-8C02-93D6E4466A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789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6B4B-80D4-6648-8C02-93D6E4466A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5524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Fig. 2 from paper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6B4B-80D4-6648-8C02-93D6E4466A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63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fld id="{C64F1952-6FE0-794C-9125-B77E1377BE4F}" type="slidenum">
              <a:rPr lang="en-US" sz="1200"/>
              <a:pPr eaLnBrk="1" hangingPunct="1"/>
              <a:t>2</a:t>
            </a:fld>
            <a:endParaRPr lang="en-US" sz="1200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solidFill>
            <a:srgbClr val="FFFFFF"/>
          </a:solidFill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6388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0571" tIns="45286" rIns="90571" bIns="45286"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Check on Jonathan’s talk</a:t>
            </a:r>
          </a:p>
        </p:txBody>
      </p:sp>
    </p:spTree>
    <p:extLst>
      <p:ext uri="{BB962C8B-B14F-4D97-AF65-F5344CB8AC3E}">
        <p14:creationId xmlns:p14="http://schemas.microsoft.com/office/powerpoint/2010/main" val="1371906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6B4B-80D4-6648-8C02-93D6E4466A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0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6B4B-80D4-6648-8C02-93D6E4466A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75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6B4B-80D4-6648-8C02-93D6E4466A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796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826B4B-80D4-6648-8C02-93D6E4466A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352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long as we stay away from substantial</a:t>
            </a:r>
            <a:r>
              <a:rPr lang="en-US" baseline="0" dirty="0"/>
              <a:t> Secondary He contributions (at small </a:t>
            </a:r>
            <a:r>
              <a:rPr lang="en-US" baseline="0" dirty="0" err="1"/>
              <a:t>ecl.l,ongitudes</a:t>
            </a:r>
            <a:r>
              <a:rPr lang="en-US" baseline="0" dirty="0"/>
              <a:t>) and ISN H contributions at large longitudes, the relative efficiencies remain the same within a few % (measurement uncertainties) from 2013 through 2017. The calibration curve only changed with the IBEX-Lo PAC voltage. </a:t>
            </a:r>
          </a:p>
          <a:p>
            <a:r>
              <a:rPr lang="en-US" baseline="0" dirty="0"/>
              <a:t>PAC voltage affects the collection of sputtered particles, especially in the low energy steps. Important for secondary </a:t>
            </a:r>
            <a:r>
              <a:rPr lang="en-US" baseline="0"/>
              <a:t>He observations!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6B4B-80D4-6648-8C02-93D6E4466A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0115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long as we stay away from substantial</a:t>
            </a:r>
            <a:r>
              <a:rPr lang="en-US" baseline="0" dirty="0"/>
              <a:t> Secondary He contributions (at small </a:t>
            </a:r>
            <a:r>
              <a:rPr lang="en-US" baseline="0" dirty="0" err="1"/>
              <a:t>ecl.l,ongitudes</a:t>
            </a:r>
            <a:r>
              <a:rPr lang="en-US" baseline="0" dirty="0"/>
              <a:t>) and ISN H contributions at large longitudes, the relative efficiencies remain the same within a few % (measurement uncertainties) from 2013 through 2017. The calibration curve only changed with the IBEX-Lo PAC voltage. </a:t>
            </a:r>
          </a:p>
          <a:p>
            <a:r>
              <a:rPr lang="en-US" baseline="0" dirty="0"/>
              <a:t>PAC voltage affects the collection of sputtered particles, especially in the low energy steps. Important for secondary </a:t>
            </a:r>
            <a:r>
              <a:rPr lang="en-US" baseline="0"/>
              <a:t>He observations!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6B4B-80D4-6648-8C02-93D6E4466A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122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Summarize different drivers for breaking “Degeneracy:”, include PUI-Cut-Off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26B4B-80D4-6648-8C02-93D6E4466A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607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94178-7ECF-F742-82AA-FF6F37A802B6}" type="datetime1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0860" y="6492875"/>
            <a:ext cx="6352525" cy="365125"/>
          </a:xfrm>
        </p:spPr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966-2A1A-E94E-AEA6-AC0AAE8184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TA00548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9688"/>
            <a:ext cx="11144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133475" y="723900"/>
            <a:ext cx="8001000" cy="635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pic>
        <p:nvPicPr>
          <p:cNvPr id="9" name="Picture 8" descr="UNH_Secondary_Vert_Outline_66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r="23132" b="30474"/>
          <a:stretch/>
        </p:blipFill>
        <p:spPr>
          <a:xfrm>
            <a:off x="8512341" y="-21731"/>
            <a:ext cx="662070" cy="8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CCA00-9C73-7C43-BBDF-5F1960B784E1}" type="datetime1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966-2A1A-E94E-AEA6-AC0AAE81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5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55AB-5171-F749-AC81-8C14A7295054}" type="datetime1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966-2A1A-E94E-AEA6-AC0AAE81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8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783021" cy="365125"/>
          </a:xfrm>
        </p:spPr>
        <p:txBody>
          <a:bodyPr/>
          <a:lstStyle/>
          <a:p>
            <a:fld id="{573FF0B8-F917-0743-A245-0BCF9CDAC153}" type="datetime1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6962" y="6492875"/>
            <a:ext cx="6430945" cy="365125"/>
          </a:xfrm>
        </p:spPr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966-2A1A-E94E-AEA6-AC0AAE8184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TA00548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9688"/>
            <a:ext cx="11144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133475" y="723900"/>
            <a:ext cx="8001000" cy="635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pic>
        <p:nvPicPr>
          <p:cNvPr id="9" name="Picture 8" descr="UNH_Secondary_Vert_Outline_66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r="23132" b="30474"/>
          <a:stretch/>
        </p:blipFill>
        <p:spPr>
          <a:xfrm>
            <a:off x="8512341" y="-21731"/>
            <a:ext cx="662070" cy="8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044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968BD-F854-7948-A0E2-59B3A82E0DAD}" type="datetime1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80861" y="6492875"/>
            <a:ext cx="6347288" cy="365125"/>
          </a:xfrm>
        </p:spPr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966-2A1A-E94E-AEA6-AC0AAE81848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4" descr="TA00548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9688"/>
            <a:ext cx="11144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/>
          <p:cNvSpPr>
            <a:spLocks noChangeArrowheads="1"/>
          </p:cNvSpPr>
          <p:nvPr userDrawn="1"/>
        </p:nvSpPr>
        <p:spPr bwMode="auto">
          <a:xfrm>
            <a:off x="1133475" y="723900"/>
            <a:ext cx="8001000" cy="635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pic>
        <p:nvPicPr>
          <p:cNvPr id="9" name="Picture 8" descr="UNH_Secondary_Vert_Outline_66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r="23132" b="30474"/>
          <a:stretch/>
        </p:blipFill>
        <p:spPr>
          <a:xfrm>
            <a:off x="8512341" y="-21731"/>
            <a:ext cx="662070" cy="8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685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E5BD7-F43D-764D-B8B5-06B06AF8DB6F}" type="datetime1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80861" y="6492875"/>
            <a:ext cx="6347288" cy="365125"/>
          </a:xfrm>
        </p:spPr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966-2A1A-E94E-AEA6-AC0AAE818489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4" descr="TA00548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9688"/>
            <a:ext cx="11144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6"/>
          <p:cNvSpPr>
            <a:spLocks noChangeArrowheads="1"/>
          </p:cNvSpPr>
          <p:nvPr userDrawn="1"/>
        </p:nvSpPr>
        <p:spPr bwMode="auto">
          <a:xfrm>
            <a:off x="1133475" y="723900"/>
            <a:ext cx="8001000" cy="635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pic>
        <p:nvPicPr>
          <p:cNvPr id="10" name="Picture 9" descr="UNH_Secondary_Vert_Outline_66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r="23132" b="30474"/>
          <a:stretch/>
        </p:blipFill>
        <p:spPr>
          <a:xfrm>
            <a:off x="8512341" y="-21731"/>
            <a:ext cx="662070" cy="8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6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D2404-9521-EE45-8E63-60777719AEF5}" type="datetime1">
              <a:rPr lang="en-US" smtClean="0"/>
              <a:t>11/19/18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80861" y="6492875"/>
            <a:ext cx="6447772" cy="365125"/>
          </a:xfrm>
        </p:spPr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966-2A1A-E94E-AEA6-AC0AAE818489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4" descr="TA00548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39688"/>
            <a:ext cx="1114425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6"/>
          <p:cNvSpPr>
            <a:spLocks noChangeArrowheads="1"/>
          </p:cNvSpPr>
          <p:nvPr userDrawn="1"/>
        </p:nvSpPr>
        <p:spPr bwMode="auto">
          <a:xfrm>
            <a:off x="1133475" y="723900"/>
            <a:ext cx="8001000" cy="635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2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MX"/>
          </a:p>
        </p:txBody>
      </p:sp>
      <p:pic>
        <p:nvPicPr>
          <p:cNvPr id="12" name="Picture 11" descr="UNH_Secondary_Vert_Outline_661.eps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54" r="23132" b="30474"/>
          <a:stretch/>
        </p:blipFill>
        <p:spPr>
          <a:xfrm>
            <a:off x="8512341" y="-21731"/>
            <a:ext cx="662070" cy="8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52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B7265-C7E1-8043-953C-F8267EB48BCC}" type="datetime1">
              <a:rPr lang="en-US" smtClean="0"/>
              <a:t>11/19/18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7688" y="6518469"/>
            <a:ext cx="6405997" cy="365125"/>
          </a:xfrm>
        </p:spPr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966-2A1A-E94E-AEA6-AC0AAE81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2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C8D89-9522-A943-83D8-33620E1685A1}" type="datetime1">
              <a:rPr lang="en-US" smtClean="0"/>
              <a:t>11/19/18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80861" y="6492875"/>
            <a:ext cx="6387482" cy="365125"/>
          </a:xfrm>
        </p:spPr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966-2A1A-E94E-AEA6-AC0AAE81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7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93784-35FB-7E4A-9730-80B6FDCFBA7C}" type="datetime1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966-2A1A-E94E-AEA6-AC0AAE81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34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DFD57-5A21-FD4A-BCAE-3F9D7B3D7B76}" type="datetime1">
              <a:rPr lang="en-US" smtClean="0"/>
              <a:t>11/19/18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36966-2A1A-E94E-AEA6-AC0AAE81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06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77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770490-CE92-AC40-B74D-8F25942BC0D9}" type="datetime1">
              <a:rPr lang="en-US" smtClean="0"/>
              <a:t>11/19/18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80860" y="6492875"/>
            <a:ext cx="63782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2632" y="6518470"/>
            <a:ext cx="4041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36966-2A1A-E94E-AEA6-AC0AAE818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95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5772" y="14693"/>
            <a:ext cx="7772400" cy="1641058"/>
          </a:xfrm>
        </p:spPr>
        <p:txBody>
          <a:bodyPr>
            <a:normAutofit/>
          </a:bodyPr>
          <a:lstStyle/>
          <a:p>
            <a:r>
              <a:rPr lang="en-US" spc="-150" dirty="0"/>
              <a:t>10 Years of ISN Flow with IBEX</a:t>
            </a:r>
            <a:br>
              <a:rPr lang="en-US" spc="-150" dirty="0"/>
            </a:br>
            <a:r>
              <a:rPr lang="en-US" spc="-150" dirty="0"/>
              <a:t>Informing IMAP Observations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29" y="1855250"/>
            <a:ext cx="8854542" cy="4177701"/>
          </a:xfrm>
        </p:spPr>
        <p:txBody>
          <a:bodyPr>
            <a:normAutofit fontScale="92500" lnSpcReduction="10000"/>
          </a:bodyPr>
          <a:lstStyle/>
          <a:p>
            <a:r>
              <a:rPr lang="en-US" i="1" u="sng" dirty="0"/>
              <a:t>E. Möbius</a:t>
            </a:r>
            <a:r>
              <a:rPr lang="en-US" i="1" baseline="30000" dirty="0"/>
              <a:t>1</a:t>
            </a:r>
            <a:r>
              <a:rPr lang="en-US" i="1" dirty="0"/>
              <a:t>, J. Bower</a:t>
            </a:r>
            <a:r>
              <a:rPr lang="en-US" i="1" baseline="30000" dirty="0"/>
              <a:t>1</a:t>
            </a:r>
            <a:r>
              <a:rPr lang="en-US" i="1" dirty="0"/>
              <a:t> </a:t>
            </a:r>
            <a:br>
              <a:rPr lang="en-US" i="1" dirty="0"/>
            </a:br>
            <a:r>
              <a:rPr lang="en-US" i="1" dirty="0"/>
              <a:t>M. Bzowski</a:t>
            </a:r>
            <a:r>
              <a:rPr lang="en-US" i="1" baseline="30000" dirty="0"/>
              <a:t>2</a:t>
            </a:r>
            <a:r>
              <a:rPr lang="en-US" i="1" dirty="0"/>
              <a:t>, S.A. Fuselier</a:t>
            </a:r>
            <a:r>
              <a:rPr lang="en-US" i="1" baseline="30000" dirty="0"/>
              <a:t>3,4</a:t>
            </a:r>
            <a:r>
              <a:rPr lang="en-US" i="1" dirty="0"/>
              <a:t>, D. Heirtzler1, M.A. Kubiak</a:t>
            </a:r>
            <a:r>
              <a:rPr lang="en-US" i="1" baseline="30000" dirty="0"/>
              <a:t>2</a:t>
            </a:r>
            <a:r>
              <a:rPr lang="en-US" i="1" dirty="0"/>
              <a:t> H. Kucharek</a:t>
            </a:r>
            <a:r>
              <a:rPr lang="en-US" i="1" baseline="30000" dirty="0"/>
              <a:t>1</a:t>
            </a:r>
            <a:r>
              <a:rPr lang="en-US" i="1" dirty="0"/>
              <a:t>, M.A. Lee</a:t>
            </a:r>
            <a:r>
              <a:rPr lang="en-US" i="1" baseline="30000" dirty="0"/>
              <a:t>1</a:t>
            </a:r>
            <a:r>
              <a:rPr lang="en-US" i="1" dirty="0"/>
              <a:t>, D.J. McComas</a:t>
            </a:r>
            <a:r>
              <a:rPr lang="en-US" i="1" baseline="30000" dirty="0"/>
              <a:t>5</a:t>
            </a:r>
            <a:r>
              <a:rPr lang="en-US" i="1" dirty="0"/>
              <a:t>, N. Schwadron</a:t>
            </a:r>
            <a:r>
              <a:rPr lang="en-US" i="1" baseline="30000" dirty="0"/>
              <a:t>1</a:t>
            </a:r>
            <a:r>
              <a:rPr lang="en-US" i="1" dirty="0"/>
              <a:t> P. Swaczyna</a:t>
            </a:r>
            <a:r>
              <a:rPr lang="en-US" i="1" baseline="30000" dirty="0"/>
              <a:t>5</a:t>
            </a:r>
            <a:r>
              <a:rPr lang="en-US" i="1" dirty="0"/>
              <a:t>, J.M. Sokol</a:t>
            </a:r>
            <a:r>
              <a:rPr lang="en-US" i="1" baseline="30000" dirty="0"/>
              <a:t>2</a:t>
            </a:r>
            <a:r>
              <a:rPr lang="en-US" i="1" dirty="0"/>
              <a:t>, P. Wurz</a:t>
            </a:r>
            <a:r>
              <a:rPr lang="en-US" i="1" baseline="30000" dirty="0"/>
              <a:t>6</a:t>
            </a:r>
            <a:endParaRPr lang="en-US" i="1" dirty="0"/>
          </a:p>
          <a:p>
            <a:r>
              <a:rPr lang="en-US" sz="2600" baseline="30000" dirty="0"/>
              <a:t>1</a:t>
            </a:r>
            <a:r>
              <a:rPr lang="en-US" sz="2600" dirty="0"/>
              <a:t>Space Science Center, University of New Hampshire</a:t>
            </a:r>
          </a:p>
          <a:p>
            <a:r>
              <a:rPr lang="en-US" sz="2600" baseline="30000" dirty="0"/>
              <a:t>2</a:t>
            </a:r>
            <a:r>
              <a:rPr lang="en-US" sz="2600" dirty="0"/>
              <a:t>Space Research Centre, Polish Academy of Science</a:t>
            </a:r>
          </a:p>
          <a:p>
            <a:r>
              <a:rPr lang="en-US" sz="2600" baseline="30000" dirty="0"/>
              <a:t>3</a:t>
            </a:r>
            <a:r>
              <a:rPr lang="en-US" sz="2600" dirty="0"/>
              <a:t>Southwest Research Institute, San Antonio</a:t>
            </a:r>
          </a:p>
          <a:p>
            <a:r>
              <a:rPr lang="en-US" sz="2600" baseline="30000" dirty="0"/>
              <a:t>4</a:t>
            </a:r>
            <a:r>
              <a:rPr lang="en-US" sz="2600" dirty="0"/>
              <a:t>University of Texas, San Antonio</a:t>
            </a:r>
          </a:p>
          <a:p>
            <a:r>
              <a:rPr lang="en-US" sz="2600" baseline="30000" dirty="0"/>
              <a:t>5</a:t>
            </a:r>
            <a:r>
              <a:rPr lang="en-US" sz="2600" dirty="0"/>
              <a:t>Department of Astrophysical Sciences, Princeton University</a:t>
            </a:r>
          </a:p>
          <a:p>
            <a:r>
              <a:rPr lang="en-US" sz="2600" baseline="30000" dirty="0"/>
              <a:t>6</a:t>
            </a:r>
            <a:r>
              <a:rPr lang="en-US" sz="2600" dirty="0"/>
              <a:t>Physikalisches </a:t>
            </a:r>
            <a:r>
              <a:rPr lang="en-US" sz="2600" dirty="0" err="1"/>
              <a:t>Institut</a:t>
            </a:r>
            <a:r>
              <a:rPr lang="en-US" sz="2600" dirty="0"/>
              <a:t>, </a:t>
            </a:r>
            <a:r>
              <a:rPr lang="en-US" sz="2600" dirty="0" err="1"/>
              <a:t>Universität</a:t>
            </a:r>
            <a:r>
              <a:rPr lang="en-US" sz="2600" dirty="0"/>
              <a:t> Bern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  <a:endParaRPr lang="en-US" dirty="0"/>
          </a:p>
        </p:txBody>
      </p:sp>
      <p:pic>
        <p:nvPicPr>
          <p:cNvPr id="5" name="Picture 4" descr="nasaball(black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724" y="786402"/>
            <a:ext cx="983788" cy="813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6" t="8528" r="6697" b="11998"/>
          <a:stretch/>
        </p:blipFill>
        <p:spPr>
          <a:xfrm>
            <a:off x="1086874" y="1530678"/>
            <a:ext cx="987971" cy="74626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" y="939623"/>
            <a:ext cx="949872" cy="7006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2" y="1655751"/>
            <a:ext cx="987972" cy="33324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026"/>
          <a:stretch/>
        </p:blipFill>
        <p:spPr>
          <a:xfrm>
            <a:off x="7039409" y="1438002"/>
            <a:ext cx="738897" cy="768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809" y="1640321"/>
            <a:ext cx="1239799" cy="54241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77898" y="6042619"/>
            <a:ext cx="7207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Support by: NASA Explorer Program &amp; Polish Academy of Sciences </a:t>
            </a:r>
          </a:p>
        </p:txBody>
      </p:sp>
    </p:spTree>
    <p:extLst>
      <p:ext uri="{BB962C8B-B14F-4D97-AF65-F5344CB8AC3E}">
        <p14:creationId xmlns:p14="http://schemas.microsoft.com/office/powerpoint/2010/main" val="1491374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ISN Peak Location 2013-18</a:t>
            </a:r>
            <a:br>
              <a:rPr lang="en-US" dirty="0"/>
            </a:br>
            <a:r>
              <a:rPr lang="en-US" dirty="0"/>
              <a:t>for 15, 29, 55, 110 eV (E1-4)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1344166"/>
            <a:ext cx="4505674" cy="5148709"/>
          </a:xfrm>
        </p:spPr>
        <p:txBody>
          <a:bodyPr/>
          <a:lstStyle/>
          <a:p>
            <a:r>
              <a:rPr lang="en-US" dirty="0"/>
              <a:t>Performed Analysis </a:t>
            </a:r>
            <a:br>
              <a:rPr lang="en-US" dirty="0"/>
            </a:br>
            <a:r>
              <a:rPr lang="en-US" dirty="0"/>
              <a:t>for 2009-2018</a:t>
            </a:r>
          </a:p>
          <a:p>
            <a:r>
              <a:rPr lang="en-US" dirty="0"/>
              <a:t>2009-2011 require extra step to compensate for data throughput </a:t>
            </a:r>
            <a:br>
              <a:rPr lang="en-US" dirty="0"/>
            </a:br>
            <a:r>
              <a:rPr lang="en-US" dirty="0"/>
              <a:t>typically lead larger errors</a:t>
            </a:r>
          </a:p>
          <a:p>
            <a:r>
              <a:rPr lang="en-US" dirty="0">
                <a:solidFill>
                  <a:srgbClr val="1D2AFF"/>
                </a:solidFill>
              </a:rPr>
              <a:t>If IBEX-Lo Efficiency independent of Energy</a:t>
            </a:r>
            <a:br>
              <a:rPr lang="en-US" dirty="0">
                <a:solidFill>
                  <a:srgbClr val="1D2AFF"/>
                </a:solidFill>
              </a:rPr>
            </a:br>
            <a:r>
              <a:rPr lang="en-US" dirty="0">
                <a:solidFill>
                  <a:srgbClr val="1D2AFF"/>
                </a:solidFill>
                <a:sym typeface="Wingdings"/>
              </a:rPr>
              <a:t> </a:t>
            </a:r>
            <a:r>
              <a:rPr lang="en-US" dirty="0" err="1">
                <a:solidFill>
                  <a:srgbClr val="1D2AFF"/>
                </a:solidFill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baseline="-25000" dirty="0" err="1">
                <a:solidFill>
                  <a:srgbClr val="1D2AFF"/>
                </a:solidFill>
                <a:sym typeface="Wingdings"/>
              </a:rPr>
              <a:t>Peak</a:t>
            </a:r>
            <a:r>
              <a:rPr lang="en-US" dirty="0">
                <a:solidFill>
                  <a:srgbClr val="1D2AFF"/>
                </a:solidFill>
                <a:sym typeface="Wingdings"/>
              </a:rPr>
              <a:t> same for E1-4</a:t>
            </a:r>
          </a:p>
          <a:p>
            <a:r>
              <a:rPr lang="en-US" dirty="0">
                <a:solidFill>
                  <a:srgbClr val="1D2AFF"/>
                </a:solidFill>
                <a:sym typeface="Wingdings"/>
              </a:rPr>
              <a:t>E1-3 agree within Error Bar but </a:t>
            </a:r>
            <a:r>
              <a:rPr lang="en-US" dirty="0" err="1">
                <a:solidFill>
                  <a:srgbClr val="1D2AFF"/>
                </a:solidFill>
                <a:latin typeface="Symbol" charset="2"/>
                <a:cs typeface="Symbol" charset="2"/>
                <a:sym typeface="Wingdings"/>
              </a:rPr>
              <a:t>l</a:t>
            </a:r>
            <a:r>
              <a:rPr lang="en-US" baseline="-25000" dirty="0" err="1">
                <a:solidFill>
                  <a:srgbClr val="1D2AFF"/>
                </a:solidFill>
                <a:sym typeface="Wingdings"/>
              </a:rPr>
              <a:t>Peak</a:t>
            </a:r>
            <a:r>
              <a:rPr lang="en-US" dirty="0">
                <a:solidFill>
                  <a:srgbClr val="1D2AFF"/>
                </a:solidFill>
                <a:sym typeface="Wingdings"/>
              </a:rPr>
              <a:t> larger for E4</a:t>
            </a:r>
            <a:endParaRPr lang="en-US" dirty="0">
              <a:solidFill>
                <a:srgbClr val="1D2A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263949-4C3F-9F4C-91C8-383C4C47B486}"/>
              </a:ext>
            </a:extLst>
          </p:cNvPr>
          <p:cNvSpPr txBox="1"/>
          <p:nvPr/>
        </p:nvSpPr>
        <p:spPr>
          <a:xfrm>
            <a:off x="4754505" y="5812899"/>
            <a:ext cx="40573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Additional years reduce Error</a:t>
            </a:r>
          </a:p>
          <a:p>
            <a:r>
              <a:rPr lang="en-US" sz="2400" b="1" dirty="0"/>
              <a:t>Produce robust &amp; stable result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12072B4-0F84-E948-9C32-72061F662F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016" t="16837" r="18785" b="6163"/>
          <a:stretch/>
        </p:blipFill>
        <p:spPr>
          <a:xfrm>
            <a:off x="3956315" y="1130062"/>
            <a:ext cx="5150687" cy="4700441"/>
          </a:xfrm>
        </p:spPr>
      </p:pic>
    </p:spTree>
    <p:extLst>
      <p:ext uri="{BB962C8B-B14F-4D97-AF65-F5344CB8AC3E}">
        <p14:creationId xmlns:p14="http://schemas.microsoft.com/office/powerpoint/2010/main" val="36805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20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Energy Distribution </a:t>
            </a:r>
            <a:br>
              <a:rPr lang="en-US" dirty="0"/>
            </a:br>
            <a:r>
              <a:rPr lang="en-US" dirty="0"/>
              <a:t>of Sputtered H</a:t>
            </a:r>
            <a:r>
              <a:rPr lang="en-US" baseline="30000" dirty="0"/>
              <a:t>-</a:t>
            </a:r>
            <a:r>
              <a:rPr lang="en-US" dirty="0"/>
              <a:t> 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52944"/>
            <a:ext cx="4845314" cy="54838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contrast to </a:t>
            </a:r>
            <a:br>
              <a:rPr lang="en-US" dirty="0"/>
            </a:br>
            <a:r>
              <a:rPr lang="en-US" dirty="0"/>
              <a:t>Atom-Negative Ion Conversion Sputtering produces</a:t>
            </a:r>
            <a:br>
              <a:rPr lang="en-US" dirty="0"/>
            </a:br>
            <a:r>
              <a:rPr lang="en-US" dirty="0"/>
              <a:t>a broad Energy Distribution with a sharp Cut-Off</a:t>
            </a:r>
          </a:p>
          <a:p>
            <a:r>
              <a:rPr lang="en-US" dirty="0"/>
              <a:t>For He (</a:t>
            </a:r>
            <a:r>
              <a:rPr lang="en-US" dirty="0">
                <a:sym typeface="Wingdings"/>
              </a:rPr>
              <a:t>E</a:t>
            </a:r>
            <a:r>
              <a:rPr lang="en-US" baseline="-25000" dirty="0">
                <a:sym typeface="Wingdings"/>
              </a:rPr>
              <a:t>ISN</a:t>
            </a:r>
            <a:r>
              <a:rPr lang="en-US" dirty="0"/>
              <a:t> = 120 </a:t>
            </a:r>
            <a:r>
              <a:rPr lang="mr-IN" dirty="0"/>
              <a:t>–</a:t>
            </a:r>
            <a:r>
              <a:rPr lang="en-US" dirty="0"/>
              <a:t> 140 eV) over E1-3 with Cut-off at E4</a:t>
            </a:r>
          </a:p>
          <a:p>
            <a:r>
              <a:rPr lang="en-US" dirty="0"/>
              <a:t>Changes in </a:t>
            </a:r>
            <a:r>
              <a:rPr lang="en-US" dirty="0">
                <a:sym typeface="Wingdings"/>
              </a:rPr>
              <a:t>E</a:t>
            </a:r>
            <a:r>
              <a:rPr lang="en-US" baseline="-25000" dirty="0">
                <a:sym typeface="Wingdings"/>
              </a:rPr>
              <a:t>ISN</a:t>
            </a:r>
            <a:r>
              <a:rPr lang="en-US" dirty="0"/>
              <a:t> for He </a:t>
            </a:r>
            <a:br>
              <a:rPr lang="en-US" dirty="0"/>
            </a:br>
            <a:r>
              <a:rPr lang="en-US" dirty="0"/>
              <a:t>shift Sputtered Ion Distribution across E-Steps</a:t>
            </a:r>
          </a:p>
          <a:p>
            <a:r>
              <a:rPr lang="en-US" dirty="0">
                <a:sym typeface="Wingdings"/>
              </a:rPr>
              <a:t> Compare Ratios of Rates normalized to ISN Flow </a:t>
            </a:r>
            <a:r>
              <a:rPr lang="en-US" dirty="0" err="1">
                <a:sym typeface="Wingdings"/>
              </a:rPr>
              <a:t>E</a:t>
            </a:r>
            <a:r>
              <a:rPr lang="en-US" baseline="-25000" dirty="0" err="1">
                <a:sym typeface="Wingdings"/>
              </a:rPr>
              <a:t>i</a:t>
            </a:r>
            <a:r>
              <a:rPr lang="en-US" dirty="0">
                <a:sym typeface="Wingdings"/>
              </a:rPr>
              <a:t>/E</a:t>
            </a:r>
            <a:r>
              <a:rPr lang="en-US" baseline="-25000" dirty="0">
                <a:sym typeface="Wingdings"/>
              </a:rPr>
              <a:t>ISN</a:t>
            </a:r>
            <a:endParaRPr lang="en-US" dirty="0">
              <a:sym typeface="Wingdings"/>
            </a:endParaRPr>
          </a:p>
        </p:txBody>
      </p:sp>
      <p:pic>
        <p:nvPicPr>
          <p:cNvPr id="6" name="Content Placeholder 5" descr="Fig_1_Scheme_Sputt&amp;Conv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91" r="-5591"/>
          <a:stretch>
            <a:fillRect/>
          </a:stretch>
        </p:blipFill>
        <p:spPr>
          <a:xfrm>
            <a:off x="4638907" y="1472168"/>
            <a:ext cx="4480070" cy="5020708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pic>
        <p:nvPicPr>
          <p:cNvPr id="7" name="Picture 6" descr="ISN-He-Sputtering-Lo-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809" y="1447800"/>
            <a:ext cx="4049906" cy="5045075"/>
          </a:xfrm>
          <a:prstGeom prst="rect">
            <a:avLst/>
          </a:prstGeom>
        </p:spPr>
      </p:pic>
      <p:pic>
        <p:nvPicPr>
          <p:cNvPr id="8" name="Picture 7" descr="ISN-He-Sputtering-Hi-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315" y="1451176"/>
            <a:ext cx="4060399" cy="5058147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/>
          </p:cNvCxnSpPr>
          <p:nvPr/>
        </p:nvCxnSpPr>
        <p:spPr>
          <a:xfrm>
            <a:off x="3316756" y="5049982"/>
            <a:ext cx="4382908" cy="0"/>
          </a:xfrm>
          <a:prstGeom prst="straightConnector1">
            <a:avLst/>
          </a:prstGeom>
          <a:ln>
            <a:solidFill>
              <a:srgbClr val="1D2AFF"/>
            </a:solidFill>
            <a:prstDash val="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726C391B-5A2A-264C-BA03-3EEA861B589D}"/>
              </a:ext>
            </a:extLst>
          </p:cNvPr>
          <p:cNvSpPr txBox="1"/>
          <p:nvPr/>
        </p:nvSpPr>
        <p:spPr>
          <a:xfrm>
            <a:off x="5237017" y="3867978"/>
            <a:ext cx="2168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</a:rPr>
              <a:t>IBEX-Lo Energy Steps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815424A-B010-214C-A558-994283EAF9D5}"/>
              </a:ext>
            </a:extLst>
          </p:cNvPr>
          <p:cNvCxnSpPr>
            <a:cxnSpLocks/>
          </p:cNvCxnSpPr>
          <p:nvPr/>
        </p:nvCxnSpPr>
        <p:spPr>
          <a:xfrm>
            <a:off x="3307324" y="5049982"/>
            <a:ext cx="4620825" cy="126702"/>
          </a:xfrm>
          <a:prstGeom prst="straightConnector1">
            <a:avLst/>
          </a:prstGeom>
          <a:ln>
            <a:solidFill>
              <a:srgbClr val="1D2AFF"/>
            </a:solidFill>
            <a:prstDash val="sysDot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C4955C1-7C05-1E47-ACF2-D53E4A48457E}"/>
              </a:ext>
            </a:extLst>
          </p:cNvPr>
          <p:cNvCxnSpPr/>
          <p:nvPr/>
        </p:nvCxnSpPr>
        <p:spPr>
          <a:xfrm flipV="1">
            <a:off x="4483510" y="2949677"/>
            <a:ext cx="3554361" cy="3288891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4A46AC-7DDE-FF44-99A3-1E18675277F6}"/>
              </a:ext>
            </a:extLst>
          </p:cNvPr>
          <p:cNvCxnSpPr>
            <a:cxnSpLocks/>
          </p:cNvCxnSpPr>
          <p:nvPr/>
        </p:nvCxnSpPr>
        <p:spPr>
          <a:xfrm flipV="1">
            <a:off x="3988752" y="5574890"/>
            <a:ext cx="2500538" cy="53183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057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8211"/>
            <a:ext cx="8229600" cy="1143000"/>
          </a:xfrm>
        </p:spPr>
        <p:txBody>
          <a:bodyPr/>
          <a:lstStyle/>
          <a:p>
            <a:r>
              <a:rPr lang="en-US" dirty="0"/>
              <a:t>IBEX-Lo Efficiency Variation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F05471F-CC1D-2D4B-9BAC-DB271D56DF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8502" t="3287" r="22998" b="47790"/>
          <a:stretch/>
        </p:blipFill>
        <p:spPr>
          <a:xfrm>
            <a:off x="595424" y="994548"/>
            <a:ext cx="7953152" cy="4389246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1AE3830-9668-EB40-A6FB-07F6065E8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0" y="5383794"/>
            <a:ext cx="8973879" cy="1143000"/>
          </a:xfrm>
        </p:spPr>
        <p:txBody>
          <a:bodyPr>
            <a:normAutofit fontScale="92500"/>
          </a:bodyPr>
          <a:lstStyle/>
          <a:p>
            <a:r>
              <a:rPr lang="en-US" dirty="0"/>
              <a:t>IBEX-Lo Relative Efficiencies largely independent of E</a:t>
            </a:r>
            <a:r>
              <a:rPr lang="en-US" baseline="-25000" dirty="0"/>
              <a:t>ISN</a:t>
            </a:r>
          </a:p>
          <a:p>
            <a:r>
              <a:rPr lang="en-US" dirty="0"/>
              <a:t>With U</a:t>
            </a:r>
            <a:r>
              <a:rPr lang="en-US" baseline="-25000" dirty="0"/>
              <a:t>PAC</a:t>
            </a:r>
            <a:r>
              <a:rPr lang="en-US" dirty="0"/>
              <a:t> = 7kV, noticeable difference for E-Step 4 (110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23ED8C-A9AC-1B46-86FB-EE8010673355}"/>
              </a:ext>
            </a:extLst>
          </p:cNvPr>
          <p:cNvSpPr txBox="1"/>
          <p:nvPr/>
        </p:nvSpPr>
        <p:spPr>
          <a:xfrm>
            <a:off x="1879423" y="2635173"/>
            <a:ext cx="5750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He ISN Flow as constant source of known bulk Energy</a:t>
            </a:r>
          </a:p>
        </p:txBody>
      </p:sp>
    </p:spTree>
    <p:extLst>
      <p:ext uri="{BB962C8B-B14F-4D97-AF65-F5344CB8AC3E}">
        <p14:creationId xmlns:p14="http://schemas.microsoft.com/office/powerpoint/2010/main" val="1738370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8211"/>
            <a:ext cx="8229600" cy="1143000"/>
          </a:xfrm>
        </p:spPr>
        <p:txBody>
          <a:bodyPr/>
          <a:lstStyle/>
          <a:p>
            <a:r>
              <a:rPr lang="en-US" dirty="0"/>
              <a:t>IBEX-Lo Efficiency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094308"/>
            <a:ext cx="4495800" cy="5572284"/>
          </a:xfrm>
        </p:spPr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0000FF"/>
                </a:solidFill>
              </a:rPr>
              <a:t>2013 </a:t>
            </a:r>
            <a:r>
              <a:rPr lang="mr-IN" dirty="0">
                <a:solidFill>
                  <a:srgbClr val="0000FF"/>
                </a:solidFill>
              </a:rPr>
              <a:t>–</a:t>
            </a:r>
            <a:r>
              <a:rPr lang="en-US" dirty="0">
                <a:solidFill>
                  <a:srgbClr val="0000FF"/>
                </a:solidFill>
              </a:rPr>
              <a:t> 2018 da</a:t>
            </a:r>
            <a:r>
              <a:rPr lang="en-US" dirty="0"/>
              <a:t>ta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and 2009-10 data</a:t>
            </a:r>
          </a:p>
          <a:p>
            <a:r>
              <a:rPr lang="en-US" dirty="0">
                <a:sym typeface="Wingdings"/>
              </a:rPr>
              <a:t>Except for early Orbits (affected by Secondary He)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and late Orbits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(affected by ISN H)</a:t>
            </a:r>
            <a:br>
              <a:rPr lang="en-US" dirty="0">
                <a:sym typeface="Wingdings"/>
              </a:rPr>
            </a:br>
            <a:r>
              <a:rPr lang="en-US" dirty="0">
                <a:solidFill>
                  <a:srgbClr val="0000FF"/>
                </a:solidFill>
                <a:sym typeface="Wingdings"/>
              </a:rPr>
              <a:t>all 2013-18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and all 2009-10 </a:t>
            </a:r>
            <a:r>
              <a:rPr lang="en-US" dirty="0">
                <a:sym typeface="Wingdings"/>
              </a:rPr>
              <a:t>ratios arrange on a curve</a:t>
            </a:r>
          </a:p>
          <a:p>
            <a:r>
              <a:rPr lang="en-US" dirty="0">
                <a:sym typeface="Wingdings"/>
              </a:rPr>
              <a:t>Results can be used as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Relative Calibration Curves</a:t>
            </a:r>
          </a:p>
          <a:p>
            <a:r>
              <a:rPr lang="en-US" dirty="0">
                <a:sym typeface="Wingdings"/>
              </a:rPr>
              <a:t>Calibration different for 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U</a:t>
            </a:r>
            <a:r>
              <a:rPr lang="en-US" baseline="-25000" dirty="0">
                <a:solidFill>
                  <a:srgbClr val="FF0000"/>
                </a:solidFill>
                <a:sym typeface="Wingdings"/>
              </a:rPr>
              <a:t>PAC</a:t>
            </a:r>
            <a:r>
              <a:rPr lang="en-US" dirty="0">
                <a:solidFill>
                  <a:srgbClr val="FF0000"/>
                </a:solidFill>
                <a:sym typeface="Wingdings"/>
              </a:rPr>
              <a:t> =16 kV </a:t>
            </a:r>
            <a:r>
              <a:rPr lang="en-US" dirty="0">
                <a:sym typeface="Wingdings"/>
              </a:rPr>
              <a:t>&amp;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U</a:t>
            </a:r>
            <a:r>
              <a:rPr lang="en-US" baseline="-25000" dirty="0">
                <a:solidFill>
                  <a:srgbClr val="0000FF"/>
                </a:solidFill>
                <a:sym typeface="Wingdings"/>
              </a:rPr>
              <a:t>PAC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 =7 kV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16" y="2871998"/>
            <a:ext cx="2908300" cy="5842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27603B0-E64E-794C-BDDA-8A2E92FF485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7779" t="16156" r="22905" b="8207"/>
          <a:stretch/>
        </p:blipFill>
        <p:spPr>
          <a:xfrm>
            <a:off x="4382569" y="792701"/>
            <a:ext cx="4761431" cy="4691588"/>
          </a:xfr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C2E498-BFC3-3248-8B08-863879850177}"/>
              </a:ext>
            </a:extLst>
          </p:cNvPr>
          <p:cNvSpPr/>
          <p:nvPr/>
        </p:nvSpPr>
        <p:spPr>
          <a:xfrm>
            <a:off x="5466216" y="1243009"/>
            <a:ext cx="177347" cy="2628904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A43682-529D-7E46-8B81-55AE29B8278B}"/>
              </a:ext>
            </a:extLst>
          </p:cNvPr>
          <p:cNvSpPr/>
          <p:nvPr/>
        </p:nvSpPr>
        <p:spPr>
          <a:xfrm>
            <a:off x="5968208" y="1241632"/>
            <a:ext cx="177347" cy="2628904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B6033B-0E8E-8D4F-AC59-60B472CE620E}"/>
              </a:ext>
            </a:extLst>
          </p:cNvPr>
          <p:cNvSpPr/>
          <p:nvPr/>
        </p:nvSpPr>
        <p:spPr>
          <a:xfrm>
            <a:off x="6470200" y="1240255"/>
            <a:ext cx="177347" cy="2628904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33B909-56B9-F140-B3DD-75533C49A5A5}"/>
              </a:ext>
            </a:extLst>
          </p:cNvPr>
          <p:cNvSpPr/>
          <p:nvPr/>
        </p:nvSpPr>
        <p:spPr>
          <a:xfrm>
            <a:off x="6988293" y="1251546"/>
            <a:ext cx="177347" cy="2628904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7417214-53FD-D644-B84B-CFC3D0908128}"/>
              </a:ext>
            </a:extLst>
          </p:cNvPr>
          <p:cNvSpPr/>
          <p:nvPr/>
        </p:nvSpPr>
        <p:spPr>
          <a:xfrm>
            <a:off x="7506386" y="1262837"/>
            <a:ext cx="177347" cy="2628904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FACCE2-843F-C142-B66C-DEFACA26257D}"/>
              </a:ext>
            </a:extLst>
          </p:cNvPr>
          <p:cNvSpPr/>
          <p:nvPr/>
        </p:nvSpPr>
        <p:spPr>
          <a:xfrm>
            <a:off x="8024479" y="1259840"/>
            <a:ext cx="177347" cy="2628904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AA618AD-1EF1-6940-A9EF-1797C64DF124}"/>
              </a:ext>
            </a:extLst>
          </p:cNvPr>
          <p:cNvSpPr/>
          <p:nvPr/>
        </p:nvSpPr>
        <p:spPr>
          <a:xfrm>
            <a:off x="8510370" y="1256842"/>
            <a:ext cx="209549" cy="3586619"/>
          </a:xfrm>
          <a:prstGeom prst="rect">
            <a:avLst/>
          </a:prstGeom>
          <a:solidFill>
            <a:srgbClr val="C0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7C81711-6E86-BC42-96C8-C08B76D176A8}"/>
              </a:ext>
            </a:extLst>
          </p:cNvPr>
          <p:cNvSpPr txBox="1"/>
          <p:nvPr/>
        </p:nvSpPr>
        <p:spPr>
          <a:xfrm>
            <a:off x="4748766" y="5326194"/>
            <a:ext cx="436728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Possible with IMAP:</a:t>
            </a:r>
            <a:br>
              <a:rPr lang="en-US" sz="2800" dirty="0"/>
            </a:br>
            <a:r>
              <a:rPr lang="en-US" sz="2800" dirty="0">
                <a:sym typeface="Wingdings" pitchFamily="2" charset="2"/>
              </a:rPr>
              <a:t> Finer Energy Coverage</a:t>
            </a:r>
          </a:p>
          <a:p>
            <a:r>
              <a:rPr lang="en-US" sz="2800" dirty="0">
                <a:sym typeface="Wingdings" pitchFamily="2" charset="2"/>
              </a:rPr>
              <a:t> Large Range of Input E</a:t>
            </a:r>
            <a:r>
              <a:rPr lang="en-US" sz="2800" baseline="-25000" dirty="0">
                <a:sym typeface="Wingdings" pitchFamily="2" charset="2"/>
              </a:rPr>
              <a:t>ISN</a:t>
            </a:r>
            <a:endParaRPr lang="en-US" sz="2800" baseline="-25000" dirty="0"/>
          </a:p>
        </p:txBody>
      </p:sp>
    </p:spTree>
    <p:extLst>
      <p:ext uri="{BB962C8B-B14F-4D97-AF65-F5344CB8AC3E}">
        <p14:creationId xmlns:p14="http://schemas.microsoft.com/office/powerpoint/2010/main" val="381475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6026"/>
            <a:ext cx="8229600" cy="940566"/>
          </a:xfrm>
        </p:spPr>
        <p:txBody>
          <a:bodyPr>
            <a:normAutofit fontScale="90000"/>
          </a:bodyPr>
          <a:lstStyle/>
          <a:p>
            <a:r>
              <a:rPr lang="en-US" dirty="0"/>
              <a:t>ISN Peak as Function of </a:t>
            </a:r>
            <a:br>
              <a:rPr lang="en-US"/>
            </a:br>
            <a:r>
              <a:rPr lang="en-US"/>
              <a:t>Observation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485899"/>
            <a:ext cx="4759036" cy="4525963"/>
          </a:xfrm>
        </p:spPr>
        <p:txBody>
          <a:bodyPr/>
          <a:lstStyle/>
          <a:p>
            <a:r>
              <a:rPr lang="en-US" dirty="0"/>
              <a:t>Fit Results at Sun-Pointing</a:t>
            </a:r>
            <a:br>
              <a:rPr lang="en-US" dirty="0"/>
            </a:b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baseline="-25000" dirty="0" err="1"/>
              <a:t>Peak</a:t>
            </a:r>
            <a:r>
              <a:rPr lang="en-US" dirty="0"/>
              <a:t> for E2 slightly below (but within Error Bars)</a:t>
            </a:r>
            <a:br>
              <a:rPr lang="en-US" dirty="0"/>
            </a:br>
            <a:r>
              <a:rPr lang="en-US" dirty="0"/>
              <a:t>and for E4 noticeably above</a:t>
            </a:r>
            <a:br>
              <a:rPr lang="en-US" dirty="0"/>
            </a:br>
            <a:r>
              <a:rPr lang="en-US" dirty="0"/>
              <a:t>that for E3 </a:t>
            </a:r>
            <a:br>
              <a:rPr lang="en-US" dirty="0"/>
            </a:br>
            <a:r>
              <a:rPr lang="en-US" dirty="0">
                <a:sym typeface="Wingdings"/>
              </a:rPr>
              <a:t> consistent </a:t>
            </a:r>
            <a:br>
              <a:rPr lang="en-US" dirty="0">
                <a:sym typeface="Wingdings"/>
              </a:rPr>
            </a:br>
            <a:r>
              <a:rPr lang="en-US" dirty="0">
                <a:sym typeface="Wingdings"/>
              </a:rPr>
              <a:t>with Efficiency Variation</a:t>
            </a:r>
            <a:endParaRPr lang="en-US" dirty="0"/>
          </a:p>
          <a:p>
            <a:r>
              <a:rPr lang="en-US" dirty="0"/>
              <a:t>Sputter Efficiency appears constant in E-Step 3</a:t>
            </a:r>
            <a:br>
              <a:rPr lang="en-US" dirty="0"/>
            </a:br>
            <a:r>
              <a:rPr lang="en-US" dirty="0">
                <a:sym typeface="Wingdings"/>
              </a:rPr>
              <a:t> Use this E-Step next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5500632-04AF-4A43-9F35-B3C2D777C71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6016" t="20244" r="22905" b="5481"/>
          <a:stretch/>
        </p:blipFill>
        <p:spPr>
          <a:xfrm>
            <a:off x="4401879" y="1677605"/>
            <a:ext cx="4697591" cy="4414118"/>
          </a:xfrm>
        </p:spPr>
      </p:pic>
    </p:spTree>
    <p:extLst>
      <p:ext uri="{BB962C8B-B14F-4D97-AF65-F5344CB8AC3E}">
        <p14:creationId xmlns:p14="http://schemas.microsoft.com/office/powerpoint/2010/main" val="532845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283" y="123654"/>
            <a:ext cx="8229600" cy="660682"/>
          </a:xfrm>
        </p:spPr>
        <p:txBody>
          <a:bodyPr>
            <a:normAutofit fontScale="90000"/>
          </a:bodyPr>
          <a:lstStyle/>
          <a:p>
            <a:r>
              <a:rPr lang="en-US" dirty="0"/>
              <a:t>ISN Peak as Function of Pointing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90" y="5899811"/>
            <a:ext cx="8986883" cy="806006"/>
          </a:xfrm>
        </p:spPr>
        <p:txBody>
          <a:bodyPr>
            <a:normAutofit/>
          </a:bodyPr>
          <a:lstStyle/>
          <a:p>
            <a:r>
              <a:rPr lang="en-US" dirty="0"/>
              <a:t>Increasing Elongation from Sun </a:t>
            </a:r>
            <a:r>
              <a:rPr lang="en-US" dirty="0">
                <a:sym typeface="Wingdings"/>
              </a:rPr>
              <a:t> </a:t>
            </a:r>
            <a:r>
              <a:rPr lang="en-US" dirty="0" err="1"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en-US" baseline="-25000" dirty="0" err="1"/>
              <a:t>Peak</a:t>
            </a:r>
            <a:r>
              <a:rPr lang="en-US" dirty="0"/>
              <a:t> to larger Longitude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pic>
        <p:nvPicPr>
          <p:cNvPr id="9" name="Picture 8" descr="Eps-E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8"/>
          <a:stretch/>
        </p:blipFill>
        <p:spPr>
          <a:xfrm>
            <a:off x="3593372" y="4194361"/>
            <a:ext cx="3405380" cy="1804281"/>
          </a:xfrm>
          <a:prstGeom prst="rect">
            <a:avLst/>
          </a:prstGeom>
        </p:spPr>
      </p:pic>
      <p:cxnSp>
        <p:nvCxnSpPr>
          <p:cNvPr id="11" name="Straight Connector 10"/>
          <p:cNvCxnSpPr>
            <a:cxnSpLocks/>
          </p:cNvCxnSpPr>
          <p:nvPr/>
        </p:nvCxnSpPr>
        <p:spPr>
          <a:xfrm flipV="1">
            <a:off x="5427546" y="3429000"/>
            <a:ext cx="1570601" cy="21625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 flipV="1">
            <a:off x="3008460" y="3429000"/>
            <a:ext cx="983380" cy="23157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0061" y="1092643"/>
            <a:ext cx="10379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/>
              <a:t>E-Step 3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7A057F6-9C4D-F741-A09E-6F8B0A60A6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7064" r="22905" b="46309"/>
          <a:stretch/>
        </p:blipFill>
        <p:spPr>
          <a:xfrm>
            <a:off x="1006710" y="396041"/>
            <a:ext cx="7462413" cy="4421019"/>
          </a:xfrm>
        </p:spPr>
      </p:pic>
    </p:spTree>
    <p:extLst>
      <p:ext uri="{BB962C8B-B14F-4D97-AF65-F5344CB8AC3E}">
        <p14:creationId xmlns:p14="http://schemas.microsoft.com/office/powerpoint/2010/main" val="18481318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69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ISN Peak Elongation (</a:t>
            </a:r>
            <a:r>
              <a:rPr lang="en-US" i="1" dirty="0" err="1">
                <a:latin typeface="Symbol" charset="2"/>
                <a:cs typeface="Symbol" charset="2"/>
              </a:rPr>
              <a:t>e</a:t>
            </a:r>
            <a:r>
              <a:rPr lang="en-US" i="1" baseline="-25000" dirty="0" err="1"/>
              <a:t>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As a Function of Ecliptic Longitude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0896" y="1285958"/>
            <a:ext cx="4348866" cy="4525963"/>
          </a:xfrm>
        </p:spPr>
        <p:txBody>
          <a:bodyPr/>
          <a:lstStyle/>
          <a:p>
            <a:r>
              <a:rPr lang="en-US" dirty="0"/>
              <a:t>For 2013-18 we can go </a:t>
            </a:r>
            <a:br>
              <a:rPr lang="en-US" dirty="0"/>
            </a:br>
            <a:r>
              <a:rPr lang="en-US" dirty="0"/>
              <a:t>up to </a:t>
            </a:r>
            <a:r>
              <a:rPr lang="en-US" i="1" dirty="0" err="1">
                <a:latin typeface="Symbol" charset="2"/>
                <a:cs typeface="Symbol" charset="2"/>
              </a:rPr>
              <a:t>e</a:t>
            </a:r>
            <a:r>
              <a:rPr lang="en-US" i="1" baseline="-25000" dirty="0" err="1"/>
              <a:t>E</a:t>
            </a:r>
            <a:r>
              <a:rPr lang="en-US" i="1" baseline="-25000" dirty="0"/>
              <a:t> </a:t>
            </a:r>
            <a:r>
              <a:rPr lang="en-US" dirty="0"/>
              <a:t>= 5</a:t>
            </a:r>
            <a:r>
              <a:rPr lang="en-US" baseline="30000" dirty="0"/>
              <a:t>o</a:t>
            </a:r>
          </a:p>
          <a:p>
            <a:r>
              <a:rPr lang="en-US" dirty="0"/>
              <a:t>Comparison with Simulated Variation </a:t>
            </a:r>
            <a:br>
              <a:rPr lang="en-US" dirty="0"/>
            </a:br>
            <a:r>
              <a:rPr lang="en-US" dirty="0"/>
              <a:t>of 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Peak</a:t>
            </a:r>
            <a:r>
              <a:rPr lang="en-US" dirty="0"/>
              <a:t> with longitude:</a:t>
            </a:r>
            <a:br>
              <a:rPr lang="en-US" dirty="0"/>
            </a:br>
            <a:r>
              <a:rPr lang="en-US" dirty="0"/>
              <a:t>Reasonable match</a:t>
            </a:r>
            <a:br>
              <a:rPr lang="en-US" dirty="0"/>
            </a:br>
            <a:r>
              <a:rPr lang="en-US" dirty="0"/>
              <a:t>without any corrections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E25F3AAB-7BAD-394D-AB97-7C1154A27C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8716" t="24093" r="9542" b="15993"/>
          <a:stretch/>
        </p:blipFill>
        <p:spPr>
          <a:xfrm>
            <a:off x="4458973" y="1389171"/>
            <a:ext cx="4488807" cy="425776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69803" y="5688977"/>
            <a:ext cx="40779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Variation in Elongation simulated </a:t>
            </a:r>
            <a:br>
              <a:rPr lang="en-US" sz="2000" dirty="0"/>
            </a:br>
            <a:r>
              <a:rPr lang="en-US" sz="2000" dirty="0"/>
              <a:t>for  </a:t>
            </a:r>
            <a:r>
              <a:rPr lang="en-US" sz="2000" i="1" dirty="0" err="1">
                <a:latin typeface="Symbol" charset="2"/>
                <a:cs typeface="Symbol" charset="2"/>
              </a:rPr>
              <a:t>l</a:t>
            </a:r>
            <a:r>
              <a:rPr lang="en-US" sz="2000" i="1" baseline="-25000" dirty="0" err="1"/>
              <a:t>ISN</a:t>
            </a:r>
            <a:r>
              <a:rPr lang="en-US" sz="2000" i="1" baseline="-25000" dirty="0"/>
              <a:t>∞ </a:t>
            </a:r>
            <a:r>
              <a:rPr lang="en-US" sz="2000" dirty="0"/>
              <a:t>= 75.6</a:t>
            </a:r>
            <a:r>
              <a:rPr lang="en-US" sz="2000" baseline="30000" dirty="0"/>
              <a:t>o</a:t>
            </a:r>
            <a:r>
              <a:rPr lang="en-US" sz="2000" dirty="0"/>
              <a:t>     </a:t>
            </a:r>
            <a:r>
              <a:rPr lang="en-US" sz="2000" i="1" dirty="0"/>
              <a:t>V</a:t>
            </a:r>
            <a:r>
              <a:rPr lang="en-US" sz="2000" i="1" baseline="-25000" dirty="0"/>
              <a:t>ISN∞</a:t>
            </a:r>
            <a:r>
              <a:rPr lang="en-US" sz="2000" baseline="-25000" dirty="0"/>
              <a:t> </a:t>
            </a:r>
            <a:r>
              <a:rPr lang="en-US" sz="2000" dirty="0"/>
              <a:t>= 25.46 km/s</a:t>
            </a:r>
          </a:p>
        </p:txBody>
      </p:sp>
      <p:cxnSp>
        <p:nvCxnSpPr>
          <p:cNvPr id="9" name="Straight Connector 8"/>
          <p:cNvCxnSpPr>
            <a:cxnSpLocks/>
          </p:cNvCxnSpPr>
          <p:nvPr/>
        </p:nvCxnSpPr>
        <p:spPr>
          <a:xfrm>
            <a:off x="5304655" y="3925604"/>
            <a:ext cx="169523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</p:cNvCxnSpPr>
          <p:nvPr/>
        </p:nvCxnSpPr>
        <p:spPr>
          <a:xfrm flipV="1">
            <a:off x="6358202" y="2848303"/>
            <a:ext cx="0" cy="107730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632988" y="3186898"/>
            <a:ext cx="8541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ymbol" charset="2"/>
                <a:cs typeface="Symbol" charset="2"/>
              </a:rPr>
              <a:t>e</a:t>
            </a:r>
            <a:r>
              <a:rPr lang="en-US" sz="2000" i="1" baseline="-250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E</a:t>
            </a:r>
            <a:r>
              <a:rPr lang="en-US" sz="2000" i="1" baseline="-25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= 5</a:t>
            </a:r>
            <a:r>
              <a:rPr lang="en-US" sz="2000" baseline="30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</a:t>
            </a:r>
          </a:p>
        </p:txBody>
      </p:sp>
      <p:pic>
        <p:nvPicPr>
          <p:cNvPr id="6" name="Picture 5" descr="Elongatioin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56"/>
          <a:stretch/>
        </p:blipFill>
        <p:spPr>
          <a:xfrm>
            <a:off x="767885" y="4418929"/>
            <a:ext cx="3199325" cy="213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710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14" y="1198790"/>
            <a:ext cx="5787601" cy="5574295"/>
          </a:xfrm>
        </p:spPr>
        <p:txBody>
          <a:bodyPr>
            <a:normAutofit/>
          </a:bodyPr>
          <a:lstStyle/>
          <a:p>
            <a:r>
              <a:rPr lang="en-US" dirty="0"/>
              <a:t>Viewing </a:t>
            </a:r>
            <a:r>
              <a:rPr lang="en-US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Peak</a:t>
            </a:r>
            <a:r>
              <a:rPr lang="en-US" dirty="0"/>
              <a:t> at different Elongation</a:t>
            </a:r>
            <a:br>
              <a:rPr lang="en-US" dirty="0"/>
            </a:br>
            <a:r>
              <a:rPr lang="en-US" dirty="0"/>
              <a:t>Equivalent to crossing </a:t>
            </a:r>
            <a:br>
              <a:rPr lang="en-US" dirty="0"/>
            </a:br>
            <a:r>
              <a:rPr lang="en-US" dirty="0"/>
              <a:t>“ISN Parameter Tubes”</a:t>
            </a:r>
          </a:p>
          <a:p>
            <a:r>
              <a:rPr lang="en-US" dirty="0"/>
              <a:t>Based on technical constraints IBEX Extension only to </a:t>
            </a:r>
            <a:r>
              <a:rPr lang="en-US" i="1" dirty="0" err="1">
                <a:latin typeface="Symbol" charset="2"/>
                <a:cs typeface="Symbol" charset="2"/>
              </a:rPr>
              <a:t>e</a:t>
            </a:r>
            <a:r>
              <a:rPr lang="en-US" i="1" baseline="-25000" dirty="0" err="1"/>
              <a:t>E</a:t>
            </a:r>
            <a:r>
              <a:rPr lang="en-US" i="1" baseline="-25000" dirty="0"/>
              <a:t> </a:t>
            </a:r>
            <a:r>
              <a:rPr lang="en-US" dirty="0"/>
              <a:t>≈ ±7</a:t>
            </a:r>
            <a:r>
              <a:rPr lang="en-US" baseline="30000" dirty="0"/>
              <a:t>o </a:t>
            </a:r>
          </a:p>
          <a:p>
            <a:r>
              <a:rPr lang="en-US" dirty="0">
                <a:solidFill>
                  <a:srgbClr val="1D2AFF"/>
                </a:solidFill>
              </a:rPr>
              <a:t>IMAP-Lo will be on a Pivot Platform</a:t>
            </a:r>
            <a:br>
              <a:rPr lang="en-US" dirty="0">
                <a:solidFill>
                  <a:srgbClr val="1D2AFF"/>
                </a:solidFill>
              </a:rPr>
            </a:br>
            <a:r>
              <a:rPr lang="en-US" dirty="0">
                <a:solidFill>
                  <a:srgbClr val="1D2AFF"/>
                </a:solidFill>
                <a:sym typeface="Wingdings" pitchFamily="2" charset="2"/>
              </a:rPr>
              <a:t></a:t>
            </a:r>
            <a:r>
              <a:rPr lang="en-US" dirty="0">
                <a:solidFill>
                  <a:srgbClr val="1D2AFF"/>
                </a:solidFill>
              </a:rPr>
              <a:t> Allows tracking of the ISN </a:t>
            </a:r>
            <a:br>
              <a:rPr lang="en-US" dirty="0">
                <a:solidFill>
                  <a:srgbClr val="1D2AFF"/>
                </a:solidFill>
              </a:rPr>
            </a:br>
            <a:r>
              <a:rPr lang="en-US" dirty="0">
                <a:solidFill>
                  <a:srgbClr val="1D2AFF"/>
                </a:solidFill>
              </a:rPr>
              <a:t>almost at all longitudes</a:t>
            </a:r>
            <a:br>
              <a:rPr lang="en-US" dirty="0">
                <a:solidFill>
                  <a:srgbClr val="1D2AFF"/>
                </a:solidFill>
              </a:rPr>
            </a:br>
            <a:r>
              <a:rPr lang="en-US" dirty="0">
                <a:solidFill>
                  <a:srgbClr val="1D2AFF"/>
                </a:solidFill>
                <a:sym typeface="Wingdings" pitchFamily="2" charset="2"/>
              </a:rPr>
              <a:t> Substantial reduction of Errors</a:t>
            </a:r>
            <a:br>
              <a:rPr lang="en-US" dirty="0">
                <a:solidFill>
                  <a:srgbClr val="1D2AFF"/>
                </a:solidFill>
                <a:sym typeface="Wingdings" pitchFamily="2" charset="2"/>
              </a:rPr>
            </a:br>
            <a:r>
              <a:rPr lang="en-US" dirty="0">
                <a:solidFill>
                  <a:srgbClr val="1D2AFF"/>
                </a:solidFill>
                <a:sym typeface="Wingdings" pitchFamily="2" charset="2"/>
              </a:rPr>
              <a:t> Boosts collection of D, O &amp; Ne</a:t>
            </a:r>
            <a:br>
              <a:rPr lang="en-US" dirty="0">
                <a:solidFill>
                  <a:srgbClr val="1D2AFF"/>
                </a:solidFill>
                <a:sym typeface="Wingdings" pitchFamily="2" charset="2"/>
              </a:rPr>
            </a:br>
            <a:r>
              <a:rPr lang="en-US" dirty="0">
                <a:solidFill>
                  <a:srgbClr val="1D2AFF"/>
                </a:solidFill>
                <a:sym typeface="Wingdings" pitchFamily="2" charset="2"/>
              </a:rPr>
              <a:t> Tomography of Secondary ISN</a:t>
            </a:r>
          </a:p>
          <a:p>
            <a:r>
              <a:rPr lang="en-US" dirty="0">
                <a:solidFill>
                  <a:srgbClr val="1D2AFF"/>
                </a:solidFill>
                <a:sym typeface="Wingdings" pitchFamily="2" charset="2"/>
              </a:rPr>
              <a:t>Also includes PUI Observations!</a:t>
            </a:r>
            <a:endParaRPr lang="en-US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CD23025-6B63-F44C-AFB0-F63F6A234FC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293" t="8616" r="6183" b="12806"/>
          <a:stretch/>
        </p:blipFill>
        <p:spPr>
          <a:xfrm>
            <a:off x="5618071" y="1082563"/>
            <a:ext cx="3332504" cy="2991878"/>
          </a:xfr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4FE9450-AC44-174A-928F-8D5683C9DD94}"/>
              </a:ext>
            </a:extLst>
          </p:cNvPr>
          <p:cNvSpPr txBox="1"/>
          <p:nvPr/>
        </p:nvSpPr>
        <p:spPr>
          <a:xfrm>
            <a:off x="6712527" y="1390280"/>
            <a:ext cx="1155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IBEX-Limit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5D4D1A-8683-844A-AF85-9D9D7D3C7AA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088" t="10708" r="5747" b="17071"/>
          <a:stretch/>
        </p:blipFill>
        <p:spPr>
          <a:xfrm>
            <a:off x="5618071" y="3794231"/>
            <a:ext cx="3363655" cy="27869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020" y="144511"/>
            <a:ext cx="6629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ISN Peak Elongation (</a:t>
            </a:r>
            <a:r>
              <a:rPr lang="en-US" i="1" dirty="0" err="1">
                <a:latin typeface="Symbol" charset="2"/>
                <a:cs typeface="Symbol" charset="2"/>
              </a:rPr>
              <a:t>e</a:t>
            </a:r>
            <a:r>
              <a:rPr lang="en-US" i="1" baseline="-25000" dirty="0" err="1"/>
              <a:t>E</a:t>
            </a:r>
            <a:r>
              <a:rPr lang="en-US" dirty="0"/>
              <a:t>)</a:t>
            </a:r>
            <a:br>
              <a:rPr lang="en-US" dirty="0"/>
            </a:br>
            <a:r>
              <a:rPr lang="en-US" dirty="0"/>
              <a:t>with IMAP-Lo Pivot Platform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267827-1D84-E94A-8E1E-800E56405F07}"/>
              </a:ext>
            </a:extLst>
          </p:cNvPr>
          <p:cNvSpPr txBox="1"/>
          <p:nvPr/>
        </p:nvSpPr>
        <p:spPr>
          <a:xfrm>
            <a:off x="6213961" y="5712394"/>
            <a:ext cx="997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IMAP-Lo</a:t>
            </a:r>
          </a:p>
        </p:txBody>
      </p:sp>
    </p:spTree>
    <p:extLst>
      <p:ext uri="{BB962C8B-B14F-4D97-AF65-F5344CB8AC3E}">
        <p14:creationId xmlns:p14="http://schemas.microsoft.com/office/powerpoint/2010/main" val="208860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970" y="60110"/>
            <a:ext cx="8229600" cy="756883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Conclusions &amp; Outlook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884476"/>
            <a:ext cx="9169570" cy="59735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IBEX Viewing of ISN Flow near Perihelion at 1 AU leads to 4-D ISN Parameter Tube; </a:t>
            </a:r>
            <a:r>
              <a:rPr lang="en-US" dirty="0" err="1"/>
              <a:t>eg</a:t>
            </a:r>
            <a:r>
              <a:rPr lang="en-US" dirty="0"/>
              <a:t> </a:t>
            </a:r>
            <a:r>
              <a:rPr lang="en-US" i="1" dirty="0"/>
              <a:t>V</a:t>
            </a:r>
            <a:r>
              <a:rPr lang="en-US" i="1" baseline="-25000" dirty="0"/>
              <a:t>∞</a:t>
            </a:r>
            <a:r>
              <a:rPr lang="en-US" dirty="0"/>
              <a:t>, </a:t>
            </a:r>
            <a:r>
              <a:rPr lang="en-US" i="1" dirty="0">
                <a:latin typeface="Symbol" charset="2"/>
                <a:cs typeface="Symbol" charset="2"/>
              </a:rPr>
              <a:t>b</a:t>
            </a:r>
            <a:r>
              <a:rPr lang="en-US" i="1" baseline="-25000" dirty="0"/>
              <a:t>∞</a:t>
            </a:r>
            <a:r>
              <a:rPr lang="en-US" dirty="0"/>
              <a:t>, </a:t>
            </a:r>
            <a:r>
              <a:rPr lang="en-US" i="1" dirty="0"/>
              <a:t>T</a:t>
            </a:r>
            <a:r>
              <a:rPr lang="en-US" dirty="0"/>
              <a:t>(</a:t>
            </a:r>
            <a:r>
              <a:rPr lang="en-US" i="1" dirty="0">
                <a:latin typeface="Symbol" charset="2"/>
                <a:cs typeface="Symbol" charset="2"/>
              </a:rPr>
              <a:t>l</a:t>
            </a:r>
            <a:r>
              <a:rPr lang="en-US" i="1" baseline="-25000" dirty="0"/>
              <a:t>∞</a:t>
            </a:r>
            <a:r>
              <a:rPr lang="en-US" dirty="0"/>
              <a:t>)</a:t>
            </a:r>
          </a:p>
          <a:p>
            <a:r>
              <a:rPr lang="en-US" spc="-50" dirty="0">
                <a:latin typeface="+mj-lt"/>
              </a:rPr>
              <a:t>Drivers that Break the IBEX Degeneracy </a:t>
            </a:r>
            <a:br>
              <a:rPr lang="en-US" spc="-50" dirty="0">
                <a:latin typeface="+mj-lt"/>
              </a:rPr>
            </a:br>
            <a:r>
              <a:rPr lang="en-US" spc="-50" dirty="0">
                <a:latin typeface="+mj-lt"/>
              </a:rPr>
              <a:t>1) Latitude Peak Variation </a:t>
            </a:r>
            <a:r>
              <a:rPr lang="en-US" spc="-50" dirty="0"/>
              <a:t>with </a:t>
            </a:r>
            <a:r>
              <a:rPr lang="en-US" spc="-50" dirty="0">
                <a:latin typeface="+mj-lt"/>
              </a:rPr>
              <a:t>Observer Longitude</a:t>
            </a:r>
            <a:br>
              <a:rPr lang="en-US" spc="-50" dirty="0">
                <a:latin typeface="+mj-lt"/>
              </a:rPr>
            </a:br>
            <a:r>
              <a:rPr lang="en-US" spc="-50" dirty="0">
                <a:latin typeface="+mj-lt"/>
              </a:rPr>
              <a:t>2) </a:t>
            </a:r>
            <a:r>
              <a:rPr lang="en-US" spc="-50" dirty="0"/>
              <a:t>Latitude </a:t>
            </a:r>
            <a:r>
              <a:rPr lang="en-US" spc="-50" dirty="0">
                <a:latin typeface="+mj-lt"/>
              </a:rPr>
              <a:t>Width Variation </a:t>
            </a:r>
            <a:r>
              <a:rPr lang="en-US" spc="-50" dirty="0"/>
              <a:t>with </a:t>
            </a:r>
            <a:r>
              <a:rPr lang="en-US" spc="-50" dirty="0">
                <a:latin typeface="+mj-lt"/>
              </a:rPr>
              <a:t>Observer Longitude</a:t>
            </a:r>
            <a:br>
              <a:rPr lang="en-US" spc="-50" dirty="0">
                <a:latin typeface="+mj-lt"/>
              </a:rPr>
            </a:br>
            <a:r>
              <a:rPr lang="en-US" spc="-50" dirty="0">
                <a:solidFill>
                  <a:srgbClr val="0000FF"/>
                </a:solidFill>
                <a:latin typeface="+mj-lt"/>
              </a:rPr>
              <a:t>3) </a:t>
            </a:r>
            <a:r>
              <a:rPr lang="en-US" spc="-50" dirty="0">
                <a:solidFill>
                  <a:srgbClr val="0000FF"/>
                </a:solidFill>
              </a:rPr>
              <a:t>Longitude </a:t>
            </a:r>
            <a:r>
              <a:rPr lang="en-US" spc="-50" dirty="0">
                <a:solidFill>
                  <a:srgbClr val="0000FF"/>
                </a:solidFill>
                <a:latin typeface="+mj-lt"/>
              </a:rPr>
              <a:t>Peak as Function of Elongation from Sun </a:t>
            </a:r>
            <a:br>
              <a:rPr lang="en-US" spc="-50" dirty="0">
                <a:solidFill>
                  <a:srgbClr val="0000FF"/>
                </a:solidFill>
                <a:latin typeface="+mj-lt"/>
              </a:rPr>
            </a:br>
            <a:r>
              <a:rPr lang="en-US" spc="-50" dirty="0">
                <a:latin typeface="+mj-lt"/>
              </a:rPr>
              <a:t>1) &amp; </a:t>
            </a:r>
            <a:r>
              <a:rPr lang="en-US" spc="-50" dirty="0">
                <a:solidFill>
                  <a:srgbClr val="0000FF"/>
                </a:solidFill>
                <a:latin typeface="+mj-lt"/>
              </a:rPr>
              <a:t>3)</a:t>
            </a:r>
            <a:r>
              <a:rPr lang="en-US" spc="-50" dirty="0">
                <a:latin typeface="+mj-lt"/>
              </a:rPr>
              <a:t> have been used as Standalone Methods</a:t>
            </a:r>
            <a:br>
              <a:rPr lang="en-US" spc="-50" dirty="0">
                <a:latin typeface="+mj-lt"/>
              </a:rPr>
            </a:br>
            <a:r>
              <a:rPr lang="en-US" spc="-50" dirty="0">
                <a:latin typeface="+mj-lt"/>
              </a:rPr>
              <a:t>     All Drivers contribute to full </a:t>
            </a:r>
            <a:r>
              <a:rPr lang="en-US" i="1" spc="-50" dirty="0">
                <a:latin typeface="Symbol" charset="2"/>
                <a:ea typeface="Symbol" charset="2"/>
                <a:cs typeface="Symbol" charset="2"/>
              </a:rPr>
              <a:t>c</a:t>
            </a:r>
            <a:r>
              <a:rPr lang="en-US" spc="-50" baseline="30000" dirty="0">
                <a:latin typeface="+mj-lt"/>
              </a:rPr>
              <a:t>2</a:t>
            </a:r>
            <a:r>
              <a:rPr lang="en-US" spc="-50" dirty="0">
                <a:latin typeface="+mj-lt"/>
              </a:rPr>
              <a:t> Optimization</a:t>
            </a:r>
          </a:p>
          <a:p>
            <a:r>
              <a:rPr lang="en-US" dirty="0">
                <a:solidFill>
                  <a:srgbClr val="1D2AFF"/>
                </a:solidFill>
              </a:rPr>
              <a:t>Analysis performed for ISN He in all 4 E-Steps</a:t>
            </a:r>
            <a:br>
              <a:rPr lang="en-US" dirty="0">
                <a:solidFill>
                  <a:srgbClr val="1D2AFF"/>
                </a:solidFill>
              </a:rPr>
            </a:br>
            <a:r>
              <a:rPr lang="en-US" dirty="0">
                <a:solidFill>
                  <a:srgbClr val="1D2AFF"/>
                </a:solidFill>
                <a:sym typeface="Wingdings"/>
              </a:rPr>
              <a:t></a:t>
            </a:r>
            <a:r>
              <a:rPr lang="en-US" dirty="0">
                <a:solidFill>
                  <a:srgbClr val="1D2AFF"/>
                </a:solidFill>
              </a:rPr>
              <a:t> E-Dependent Efficiency </a:t>
            </a:r>
            <a:r>
              <a:rPr lang="mr-IN" dirty="0">
                <a:solidFill>
                  <a:srgbClr val="1D2AFF"/>
                </a:solidFill>
              </a:rPr>
              <a:t>–</a:t>
            </a:r>
            <a:r>
              <a:rPr lang="en-US" dirty="0">
                <a:solidFill>
                  <a:srgbClr val="1D2AFF"/>
                </a:solidFill>
              </a:rPr>
              <a:t> Constant in E3 (55 eV)</a:t>
            </a:r>
            <a:r>
              <a:rPr lang="en-US" dirty="0"/>
              <a:t> </a:t>
            </a:r>
          </a:p>
          <a:p>
            <a:r>
              <a:rPr lang="en-US" i="1" spc="-100" dirty="0"/>
              <a:t>Because of IMAP keep Sun-Pointing </a:t>
            </a:r>
            <a:r>
              <a:rPr lang="en-US" i="1" spc="-100" dirty="0">
                <a:sym typeface="Wingdings" pitchFamily="2" charset="2"/>
              </a:rPr>
              <a:t> Time Evolution</a:t>
            </a:r>
            <a:endParaRPr lang="en-US" i="1" spc="-100" dirty="0">
              <a:sym typeface="Wingdings"/>
            </a:endParaRPr>
          </a:p>
          <a:p>
            <a:r>
              <a:rPr lang="en-US" i="1" spc="-100" dirty="0">
                <a:sym typeface="Wingdings"/>
              </a:rPr>
              <a:t>Full Range available with IMAP-Lo Pivot Platform!</a:t>
            </a:r>
            <a:endParaRPr lang="en-US" i="1" spc="-1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Eberhard Möbius, UNH SSC                   NESSC Meeting #27, UMass Lowell, Nov 19, 2018</a:t>
            </a:r>
          </a:p>
        </p:txBody>
      </p:sp>
    </p:spTree>
    <p:extLst>
      <p:ext uri="{BB962C8B-B14F-4D97-AF65-F5344CB8AC3E}">
        <p14:creationId xmlns:p14="http://schemas.microsoft.com/office/powerpoint/2010/main" val="4033260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</p:spTree>
    <p:extLst>
      <p:ext uri="{BB962C8B-B14F-4D97-AF65-F5344CB8AC3E}">
        <p14:creationId xmlns:p14="http://schemas.microsoft.com/office/powerpoint/2010/main" val="2784710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37CC1C4-934F-EA40-98E1-85E1B4F70FEF}"/>
              </a:ext>
            </a:extLst>
          </p:cNvPr>
          <p:cNvSpPr/>
          <p:nvPr/>
        </p:nvSpPr>
        <p:spPr>
          <a:xfrm>
            <a:off x="13252" y="5390756"/>
            <a:ext cx="5494791" cy="808134"/>
          </a:xfrm>
          <a:prstGeom prst="rect">
            <a:avLst/>
          </a:prstGeom>
          <a:solidFill>
            <a:srgbClr val="92D050">
              <a:alpha val="23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4292743"/>
            <a:ext cx="5192111" cy="40082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-11113" y="2038342"/>
            <a:ext cx="4595095" cy="108070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393" name="Picture 2" descr="Schwadron_etal_2015_Fig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0" t="2646" r="3935" b="2106"/>
          <a:stretch>
            <a:fillRect/>
          </a:stretch>
        </p:blipFill>
        <p:spPr bwMode="auto">
          <a:xfrm>
            <a:off x="5895975" y="685800"/>
            <a:ext cx="3095625" cy="557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934710" y="291290"/>
            <a:ext cx="8354154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pc="-100" dirty="0">
                <a:latin typeface="Arial" charset="0"/>
                <a:ea typeface="ＭＳ Ｐゴシック" charset="0"/>
                <a:cs typeface="ＭＳ Ｐゴシック" charset="0"/>
              </a:rPr>
              <a:t>IBEX ISN Flow Observations Lead </a:t>
            </a:r>
            <a:br>
              <a:rPr lang="en-US" spc="-100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pc="-100" dirty="0">
                <a:latin typeface="Arial" charset="0"/>
                <a:ea typeface="ＭＳ Ｐゴシック" charset="0"/>
                <a:cs typeface="ＭＳ Ｐゴシック" charset="0"/>
              </a:rPr>
              <a:t>     to Narrow Parameter Tube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907623"/>
            <a:ext cx="510802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IBEX ISN Analysis Results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in a </a:t>
            </a:r>
            <a:r>
              <a:rPr lang="en-US" sz="2400" b="1" dirty="0"/>
              <a:t>Narrow 4D Tube, </a:t>
            </a:r>
            <a:r>
              <a:rPr lang="en-US" sz="2400" b="1" dirty="0">
                <a:latin typeface="+mn-lt"/>
              </a:rPr>
              <a:t>expressed as </a:t>
            </a:r>
            <a:br>
              <a:rPr lang="en-US" sz="2400" b="1" dirty="0">
                <a:latin typeface="+mn-lt"/>
              </a:rPr>
            </a:br>
            <a:r>
              <a:rPr lang="en-US" sz="2400" b="1" i="1" dirty="0">
                <a:latin typeface="+mn-lt"/>
              </a:rPr>
              <a:t>V</a:t>
            </a:r>
            <a:r>
              <a:rPr lang="en-US" sz="2400" b="1" baseline="-25000" dirty="0">
                <a:latin typeface="+mn-lt"/>
              </a:rPr>
              <a:t>ISN∞</a:t>
            </a:r>
            <a:r>
              <a:rPr lang="en-US" sz="2400" b="1" dirty="0">
                <a:latin typeface="+mn-lt"/>
              </a:rPr>
              <a:t>, </a:t>
            </a:r>
            <a:r>
              <a:rPr lang="en-US" sz="2400" b="1" i="1" dirty="0">
                <a:latin typeface="+mn-lt"/>
              </a:rPr>
              <a:t>T</a:t>
            </a:r>
            <a:r>
              <a:rPr lang="en-US" sz="2400" b="1" baseline="-25000" dirty="0">
                <a:latin typeface="+mn-lt"/>
              </a:rPr>
              <a:t>ISN</a:t>
            </a:r>
            <a:r>
              <a:rPr lang="en-US" sz="2400" b="1" dirty="0">
                <a:latin typeface="+mn-lt"/>
              </a:rPr>
              <a:t>, </a:t>
            </a:r>
            <a:r>
              <a:rPr lang="en-US" sz="2400" b="1" i="1" dirty="0" err="1">
                <a:latin typeface="Symbol" charset="2"/>
                <a:cs typeface="Symbol" charset="2"/>
              </a:rPr>
              <a:t>b</a:t>
            </a:r>
            <a:r>
              <a:rPr lang="en-US" sz="2400" b="1" baseline="-25000" dirty="0" err="1">
                <a:latin typeface="+mn-lt"/>
              </a:rPr>
              <a:t>ISN</a:t>
            </a:r>
            <a:r>
              <a:rPr lang="en-US" sz="2400" b="1" baseline="-25000" dirty="0">
                <a:latin typeface="+mn-lt"/>
              </a:rPr>
              <a:t>∞</a:t>
            </a:r>
            <a:r>
              <a:rPr lang="en-US" sz="2400" b="1" dirty="0">
                <a:latin typeface="+mn-lt"/>
              </a:rPr>
              <a:t>(</a:t>
            </a:r>
            <a:r>
              <a:rPr lang="en-US" sz="2400" b="1" i="1" dirty="0" err="1">
                <a:latin typeface="+mn-lt"/>
              </a:rPr>
              <a:t>λ</a:t>
            </a:r>
            <a:r>
              <a:rPr lang="en-US" sz="2400" b="1" baseline="-25000" dirty="0" err="1">
                <a:latin typeface="+mn-lt"/>
              </a:rPr>
              <a:t>ISN</a:t>
            </a:r>
            <a:r>
              <a:rPr lang="en-US" sz="2400" b="1" baseline="-25000" dirty="0">
                <a:latin typeface="+mn-lt"/>
              </a:rPr>
              <a:t>∞</a:t>
            </a:r>
            <a:r>
              <a:rPr lang="en-US" sz="2400" b="1" dirty="0">
                <a:latin typeface="+mn-lt"/>
              </a:rPr>
              <a:t>)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• Velocity Vector close to Ulysses GAS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• </a:t>
            </a:r>
            <a:r>
              <a:rPr lang="en-US" sz="2400" b="1" i="1" dirty="0">
                <a:latin typeface="+mn-lt"/>
              </a:rPr>
              <a:t>T</a:t>
            </a:r>
            <a:r>
              <a:rPr lang="en-US" sz="2400" b="1" baseline="-25000" dirty="0">
                <a:latin typeface="+mn-lt"/>
              </a:rPr>
              <a:t>ISN</a:t>
            </a:r>
            <a:r>
              <a:rPr lang="en-US" sz="2400" b="1" dirty="0">
                <a:latin typeface="+mn-lt"/>
              </a:rPr>
              <a:t> substantially higher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664450" y="1676400"/>
            <a:ext cx="87313" cy="4191000"/>
          </a:xfrm>
          <a:prstGeom prst="rect">
            <a:avLst/>
          </a:prstGeom>
          <a:solidFill>
            <a:schemeClr val="accent1">
              <a:alpha val="56862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0" y="1212040"/>
            <a:ext cx="6019800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Precision ISN Flow Vector Needed </a:t>
            </a:r>
            <a:br>
              <a:rPr lang="en-US" sz="2400" b="1" dirty="0">
                <a:solidFill>
                  <a:srgbClr val="0070C0"/>
                </a:solidFill>
                <a:latin typeface="+mn-lt"/>
              </a:rPr>
            </a:br>
            <a:r>
              <a:rPr lang="en-US" sz="2400" b="1" dirty="0">
                <a:solidFill>
                  <a:srgbClr val="0070C0"/>
                </a:solidFill>
                <a:latin typeface="+mn-lt"/>
                <a:sym typeface="Wingdings"/>
              </a:rPr>
              <a:t></a:t>
            </a:r>
            <a:r>
              <a:rPr lang="en-US" sz="2400" b="1" i="1" dirty="0">
                <a:solidFill>
                  <a:srgbClr val="0070C0"/>
                </a:solidFill>
                <a:latin typeface="+mn-lt"/>
              </a:rPr>
              <a:t>B</a:t>
            </a:r>
            <a:r>
              <a:rPr lang="en-US" sz="2400" b="1" baseline="-25000" dirty="0">
                <a:solidFill>
                  <a:srgbClr val="0070C0"/>
                </a:solidFill>
                <a:latin typeface="+mn-lt"/>
              </a:rPr>
              <a:t>ISM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-</a:t>
            </a:r>
            <a:r>
              <a:rPr lang="en-US" sz="2400" b="1" i="1" dirty="0">
                <a:solidFill>
                  <a:srgbClr val="0070C0"/>
                </a:solidFill>
                <a:latin typeface="+mn-lt"/>
              </a:rPr>
              <a:t>V</a:t>
            </a:r>
            <a:r>
              <a:rPr lang="en-US" sz="2400" b="1" baseline="-25000" dirty="0">
                <a:solidFill>
                  <a:srgbClr val="0070C0"/>
                </a:solidFill>
                <a:latin typeface="+mn-lt"/>
              </a:rPr>
              <a:t>ISM</a:t>
            </a:r>
            <a:r>
              <a:rPr lang="en-US" sz="2400" b="1" dirty="0">
                <a:solidFill>
                  <a:srgbClr val="0070C0"/>
                </a:solidFill>
                <a:latin typeface="+mn-lt"/>
              </a:rPr>
              <a:t> Plane </a:t>
            </a:r>
            <a:r>
              <a:rPr lang="en-US" sz="2400" b="1" dirty="0">
                <a:solidFill>
                  <a:srgbClr val="0070C0"/>
                </a:solidFill>
                <a:latin typeface="+mn-lt"/>
                <a:sym typeface="Wingdings"/>
              </a:rPr>
              <a:t>IS Plasma Flow around HP</a:t>
            </a:r>
            <a:endParaRPr lang="en-US" sz="24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1" y="4247440"/>
            <a:ext cx="616292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dirty="0">
                <a:latin typeface="+mn-lt"/>
              </a:rPr>
              <a:t>1) ISN Peak provides  “Parameter Tube”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    - with high precision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    - identify or constrain temporal variations</a:t>
            </a:r>
          </a:p>
          <a:p>
            <a:pPr>
              <a:defRPr/>
            </a:pPr>
            <a:r>
              <a:rPr lang="en-US" sz="2400" b="1" dirty="0"/>
              <a:t>2) Longitude Variation of Pickup Ion cut-off </a:t>
            </a:r>
            <a:br>
              <a:rPr lang="en-US" sz="2400" b="1" dirty="0"/>
            </a:br>
            <a:r>
              <a:rPr lang="en-US" sz="2400" b="1" dirty="0"/>
              <a:t>    to determine </a:t>
            </a:r>
            <a:r>
              <a:rPr lang="en-US" sz="2400" b="1" i="1" dirty="0" err="1"/>
              <a:t>λ</a:t>
            </a:r>
            <a:r>
              <a:rPr lang="en-US" sz="2400" b="1" baseline="-25000" dirty="0" err="1"/>
              <a:t>ISN</a:t>
            </a:r>
            <a:r>
              <a:rPr lang="en-US" sz="2400" b="1" baseline="-25000" dirty="0"/>
              <a:t>∞</a:t>
            </a:r>
            <a:endParaRPr lang="en-US" sz="240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11113" y="3831078"/>
            <a:ext cx="6019801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0070C0"/>
                </a:solidFill>
                <a:latin typeface="+mn-lt"/>
              </a:rPr>
              <a:t>Independent Flow Longitude Determination?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4258" y="6102350"/>
            <a:ext cx="6522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  <a:sym typeface="Wingdings"/>
              </a:rPr>
              <a:t> Complementary ISN Method to Full </a:t>
            </a:r>
            <a:r>
              <a:rPr lang="en-US" sz="2400" b="1" i="1" dirty="0">
                <a:solidFill>
                  <a:srgbClr val="0070C0"/>
                </a:solidFill>
                <a:latin typeface="Symbol" charset="2"/>
                <a:ea typeface="Symbol" charset="2"/>
                <a:cs typeface="Symbol" charset="2"/>
                <a:sym typeface="Wingdings"/>
              </a:rPr>
              <a:t>c</a:t>
            </a:r>
            <a:r>
              <a:rPr lang="en-US" sz="2400" b="1" i="1" baseline="30000" dirty="0">
                <a:solidFill>
                  <a:srgbClr val="0070C0"/>
                </a:solidFill>
                <a:sym typeface="Wingdings"/>
              </a:rPr>
              <a:t>2</a:t>
            </a:r>
            <a:r>
              <a:rPr lang="en-US" sz="2400" b="1" i="1" dirty="0">
                <a:solidFill>
                  <a:srgbClr val="0070C0"/>
                </a:solidFill>
                <a:sym typeface="Wingdings"/>
              </a:rPr>
              <a:t> Analysis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550852" y="5498068"/>
            <a:ext cx="2268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Schwadron</a:t>
            </a:r>
            <a:r>
              <a:rPr lang="en-US" i="1" dirty="0"/>
              <a:t> et</a:t>
            </a:r>
            <a:r>
              <a:rPr lang="en-US" dirty="0"/>
              <a:t> al. 2015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8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8" grpId="0" animBg="1"/>
      <p:bldP spid="13" grpId="0"/>
      <p:bldP spid="1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 to Obtain ISN Flux </a:t>
            </a:r>
            <a:br>
              <a:rPr lang="en-US" dirty="0"/>
            </a:br>
            <a:r>
              <a:rPr lang="en-US" dirty="0"/>
              <a:t>as Function of Ecliptic Longitude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8760"/>
            <a:ext cx="9144000" cy="5406330"/>
          </a:xfrm>
        </p:spPr>
        <p:txBody>
          <a:bodyPr>
            <a:normAutofit fontScale="92500"/>
          </a:bodyPr>
          <a:lstStyle/>
          <a:p>
            <a:r>
              <a:rPr lang="en-US" dirty="0"/>
              <a:t>Spin-Integrated Rate as Function of Longitude </a:t>
            </a:r>
            <a:br>
              <a:rPr lang="en-US" dirty="0"/>
            </a:br>
            <a:r>
              <a:rPr lang="en-US" dirty="0"/>
              <a:t>Each Orbit (ISN Good Times) </a:t>
            </a:r>
            <a:r>
              <a:rPr lang="en-US" dirty="0">
                <a:solidFill>
                  <a:srgbClr val="1D2AFF"/>
                </a:solidFill>
              </a:rPr>
              <a:t>in E-Step 1-4 (15-110 eV)</a:t>
            </a:r>
          </a:p>
          <a:p>
            <a:r>
              <a:rPr lang="en-US" dirty="0">
                <a:latin typeface="Symbol" charset="2"/>
                <a:cs typeface="Symbol" charset="2"/>
              </a:rPr>
              <a:t>c</a:t>
            </a:r>
            <a:r>
              <a:rPr lang="en-US" baseline="30000" dirty="0"/>
              <a:t>2</a:t>
            </a:r>
            <a:r>
              <a:rPr lang="en-US" dirty="0"/>
              <a:t> Fit to obtain Rate at ISN Flow Perihelion </a:t>
            </a:r>
            <a:br>
              <a:rPr lang="en-US" dirty="0"/>
            </a:br>
            <a:r>
              <a:rPr lang="en-US" dirty="0"/>
              <a:t>- At Sun-Pointing of Spin Axis, corrected for S/C Velocity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1D2AFF"/>
                </a:solidFill>
              </a:rPr>
              <a:t>and at selected </a:t>
            </a:r>
            <a:r>
              <a:rPr lang="en-US" i="1" dirty="0" err="1">
                <a:solidFill>
                  <a:srgbClr val="1D2AFF"/>
                </a:solidFill>
                <a:latin typeface="Symbol" charset="2"/>
                <a:cs typeface="Symbol" charset="2"/>
              </a:rPr>
              <a:t>e</a:t>
            </a:r>
            <a:r>
              <a:rPr lang="en-US" i="1" baseline="-25000" dirty="0" err="1">
                <a:solidFill>
                  <a:srgbClr val="1D2AFF"/>
                </a:solidFill>
              </a:rPr>
              <a:t>E</a:t>
            </a:r>
            <a:r>
              <a:rPr lang="en-US" dirty="0">
                <a:solidFill>
                  <a:srgbClr val="1D2AFF"/>
                </a:solidFill>
              </a:rPr>
              <a:t> from Sun-Pointing (up to 5</a:t>
            </a:r>
            <a:r>
              <a:rPr lang="en-US" baseline="30000" dirty="0">
                <a:solidFill>
                  <a:srgbClr val="1D2AFF"/>
                </a:solidFill>
              </a:rPr>
              <a:t>o</a:t>
            </a:r>
            <a:r>
              <a:rPr lang="en-US" dirty="0">
                <a:solidFill>
                  <a:srgbClr val="1D2AFF"/>
                </a:solidFill>
              </a:rPr>
              <a:t>)</a:t>
            </a:r>
            <a:br>
              <a:rPr lang="en-US" dirty="0">
                <a:solidFill>
                  <a:srgbClr val="1D2AFF"/>
                </a:solidFill>
              </a:rPr>
            </a:br>
            <a:r>
              <a:rPr lang="en-US" dirty="0"/>
              <a:t>   as in </a:t>
            </a:r>
            <a:r>
              <a:rPr lang="en-US" i="1" dirty="0"/>
              <a:t>Möbius et al</a:t>
            </a:r>
            <a:r>
              <a:rPr lang="en-US" dirty="0"/>
              <a:t>. (2012) &amp; </a:t>
            </a:r>
            <a:r>
              <a:rPr lang="en-US" i="1" dirty="0"/>
              <a:t>Leonard</a:t>
            </a:r>
            <a:r>
              <a:rPr lang="en-US" dirty="0"/>
              <a:t> et al. (2015)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>
                <a:solidFill>
                  <a:srgbClr val="0000FF"/>
                </a:solidFill>
              </a:rPr>
              <a:t>Linear Fit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 tests more consistent than quadratic</a:t>
            </a:r>
          </a:p>
          <a:p>
            <a:r>
              <a:rPr lang="en-US" dirty="0">
                <a:sym typeface="Wingdings"/>
              </a:rPr>
              <a:t>Transform Flux to Phase Space Density</a:t>
            </a:r>
          </a:p>
          <a:p>
            <a:r>
              <a:rPr lang="en-US" dirty="0">
                <a:sym typeface="Wingdings"/>
              </a:rPr>
              <a:t>Correct for Ionization 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Subtract He Secondary component (</a:t>
            </a:r>
            <a:r>
              <a:rPr lang="en-US" i="1" dirty="0">
                <a:solidFill>
                  <a:srgbClr val="0000FF"/>
                </a:solidFill>
                <a:sym typeface="Wingdings"/>
              </a:rPr>
              <a:t>Kubiak et al.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2016)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EC17BD-53A9-FB4E-BCAF-38E37FBC1180}"/>
              </a:ext>
            </a:extLst>
          </p:cNvPr>
          <p:cNvSpPr/>
          <p:nvPr/>
        </p:nvSpPr>
        <p:spPr>
          <a:xfrm>
            <a:off x="0" y="2199503"/>
            <a:ext cx="9144000" cy="42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CAA8D1-B866-8E4C-ABC8-04C2B95F786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070" t="14251" r="2306" b="49870"/>
          <a:stretch/>
        </p:blipFill>
        <p:spPr>
          <a:xfrm>
            <a:off x="584704" y="2213587"/>
            <a:ext cx="7620182" cy="423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2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Determination of the ISN Peak </a:t>
            </a:r>
            <a:br>
              <a:rPr lang="en-US" dirty="0"/>
            </a:br>
            <a:r>
              <a:rPr lang="en-US" dirty="0"/>
              <a:t>in Phase Space Density (PSD)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020" y="1346834"/>
            <a:ext cx="4661514" cy="4911607"/>
          </a:xfrm>
        </p:spPr>
        <p:txBody>
          <a:bodyPr/>
          <a:lstStyle/>
          <a:p>
            <a:r>
              <a:rPr lang="en-US" dirty="0"/>
              <a:t>To obtain the location </a:t>
            </a:r>
            <a:br>
              <a:rPr lang="en-US" dirty="0"/>
            </a:br>
            <a:r>
              <a:rPr lang="en-US" dirty="0"/>
              <a:t>of the ISN Bulk Velocity</a:t>
            </a:r>
            <a:br>
              <a:rPr lang="en-US" dirty="0"/>
            </a:br>
            <a:r>
              <a:rPr lang="en-US" dirty="0"/>
              <a:t>the Peak in PSD is needed</a:t>
            </a:r>
          </a:p>
          <a:p>
            <a:r>
              <a:rPr lang="en-US" dirty="0"/>
              <a:t>IBEX observes the ISN Flux at 1 AU as a function </a:t>
            </a:r>
            <a:br>
              <a:rPr lang="en-US" dirty="0"/>
            </a:br>
            <a:r>
              <a:rPr lang="en-US" dirty="0"/>
              <a:t>of Spin Angle and Longitude</a:t>
            </a:r>
          </a:p>
          <a:p>
            <a:r>
              <a:rPr lang="en-US" dirty="0"/>
              <a:t>Shown is the Expected Phase Space Distribution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6728795" y="2121066"/>
            <a:ext cx="0" cy="299921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ISN-PSD-Longitude.pdf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1" b="6701"/>
          <a:stretch>
            <a:fillRect/>
          </a:stretch>
        </p:blipFill>
        <p:spPr>
          <a:xfrm>
            <a:off x="4795130" y="1600200"/>
            <a:ext cx="4038600" cy="4525963"/>
          </a:xfrm>
        </p:spPr>
      </p:pic>
    </p:spTree>
    <p:extLst>
      <p:ext uri="{BB962C8B-B14F-4D97-AF65-F5344CB8AC3E}">
        <p14:creationId xmlns:p14="http://schemas.microsoft.com/office/powerpoint/2010/main" val="12399458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9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Determination of the ISN Peak </a:t>
            </a:r>
            <a:br>
              <a:rPr lang="en-US" dirty="0"/>
            </a:br>
            <a:r>
              <a:rPr lang="en-US" dirty="0"/>
              <a:t>in Phase Space Density (PSD)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0" y="1187362"/>
            <a:ext cx="6370626" cy="5597166"/>
          </a:xfrm>
        </p:spPr>
        <p:txBody>
          <a:bodyPr>
            <a:normAutofit/>
          </a:bodyPr>
          <a:lstStyle/>
          <a:p>
            <a:r>
              <a:rPr lang="en-US" dirty="0"/>
              <a:t>IBEX observes the ISN Flux </a:t>
            </a:r>
            <a:br>
              <a:rPr lang="en-US" dirty="0"/>
            </a:br>
            <a:r>
              <a:rPr lang="en-US" dirty="0"/>
              <a:t>at 1 AU as a function </a:t>
            </a:r>
            <a:br>
              <a:rPr lang="en-US" dirty="0"/>
            </a:br>
            <a:r>
              <a:rPr lang="en-US" dirty="0"/>
              <a:t>of Spin Angle and Longitude</a:t>
            </a:r>
          </a:p>
          <a:p>
            <a:r>
              <a:rPr lang="en-US" dirty="0"/>
              <a:t>Shown is the Expected </a:t>
            </a:r>
            <a:br>
              <a:rPr lang="en-US" dirty="0"/>
            </a:br>
            <a:r>
              <a:rPr lang="en-US" dirty="0"/>
              <a:t>Phase Space Distribution</a:t>
            </a:r>
          </a:p>
          <a:p>
            <a:r>
              <a:rPr lang="en-US" dirty="0"/>
              <a:t>Transformation of Spin Integrated </a:t>
            </a:r>
            <a:br>
              <a:rPr lang="en-US" dirty="0"/>
            </a:br>
            <a:r>
              <a:rPr lang="en-US" dirty="0"/>
              <a:t>Rate to PSD affected by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- 1 Speed Variation, 2 Ionization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&amp; 3 E-Dependent Efficiency</a:t>
            </a:r>
          </a:p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4 Secondary He affects   </a:t>
            </a:r>
            <a:b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Peak Location in Opposite Direction</a:t>
            </a:r>
          </a:p>
          <a:p>
            <a:r>
              <a:rPr lang="en-US" b="1" dirty="0"/>
              <a:t>1, 2 &amp; 4 are of the same Order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6728795" y="1806186"/>
            <a:ext cx="0" cy="299921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769331" y="1806186"/>
            <a:ext cx="0" cy="2999214"/>
          </a:xfrm>
          <a:prstGeom prst="line">
            <a:avLst/>
          </a:prstGeom>
          <a:ln w="12700" cmpd="sng">
            <a:solidFill>
              <a:srgbClr val="00009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urved Connector 7"/>
          <p:cNvCxnSpPr/>
          <p:nvPr/>
        </p:nvCxnSpPr>
        <p:spPr>
          <a:xfrm>
            <a:off x="4791113" y="4376944"/>
            <a:ext cx="3710052" cy="325385"/>
          </a:xfrm>
          <a:prstGeom prst="curvedConnector3">
            <a:avLst>
              <a:gd name="adj1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ISNRates-Longitud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618" y="1811536"/>
            <a:ext cx="3866298" cy="417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9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8" t="45653" r="20892" b="17448"/>
          <a:stretch/>
        </p:blipFill>
        <p:spPr>
          <a:xfrm>
            <a:off x="3184634" y="1177374"/>
            <a:ext cx="3143141" cy="1677924"/>
          </a:xfrm>
          <a:prstGeom prst="rect">
            <a:avLst/>
          </a:prstGeom>
        </p:spPr>
      </p:pic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810707" y="275058"/>
            <a:ext cx="8363704" cy="7620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IBEX-Lo Key Observables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spc="-100" dirty="0">
                <a:latin typeface="Arial" charset="0"/>
                <a:ea typeface="ＭＳ Ｐゴシック" charset="0"/>
                <a:cs typeface="ＭＳ Ｐゴシック" charset="0"/>
              </a:rPr>
              <a:t>of the Interstellar Neutral (ISN) Flow</a:t>
            </a:r>
          </a:p>
        </p:txBody>
      </p:sp>
      <p:pic>
        <p:nvPicPr>
          <p:cNvPr id="13314" name="Picture 6" descr="Fig_Map_E4_MachCon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2" t="13716" b="16676"/>
          <a:stretch>
            <a:fillRect/>
          </a:stretch>
        </p:blipFill>
        <p:spPr bwMode="auto">
          <a:xfrm>
            <a:off x="584200" y="2772100"/>
            <a:ext cx="8559800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09600" y="4829500"/>
            <a:ext cx="27670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/>
              <a:t>Mach Cone</a:t>
            </a:r>
          </a:p>
          <a:p>
            <a:pPr eaLnBrk="1" hangingPunct="1"/>
            <a:r>
              <a:rPr lang="en-US" sz="1800"/>
              <a:t>In Observer Frame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V="1">
            <a:off x="685800" y="4200850"/>
            <a:ext cx="2130425" cy="6350"/>
          </a:xfrm>
          <a:prstGeom prst="straightConnector1">
            <a:avLst/>
          </a:prstGeom>
          <a:noFill/>
          <a:ln w="25400">
            <a:solidFill>
              <a:srgbClr val="008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2819400" y="4180213"/>
            <a:ext cx="0" cy="25241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685800" y="4243713"/>
            <a:ext cx="1673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8000"/>
                </a:solidFill>
              </a:rPr>
              <a:t>V’</a:t>
            </a:r>
            <a:r>
              <a:rPr lang="en-US" altLang="ja-JP" sz="1800" baseline="-25000">
                <a:solidFill>
                  <a:srgbClr val="008000"/>
                </a:solidFill>
              </a:rPr>
              <a:t>ISN</a:t>
            </a:r>
            <a:r>
              <a:rPr lang="en-US" altLang="ja-JP" sz="1800">
                <a:solidFill>
                  <a:srgbClr val="008000"/>
                </a:solidFill>
              </a:rPr>
              <a:t>(1 AU)</a:t>
            </a:r>
            <a:endParaRPr lang="en-US" sz="180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2806700" y="4067500"/>
            <a:ext cx="698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0000"/>
                </a:solidFill>
              </a:rPr>
              <a:t>V’</a:t>
            </a:r>
            <a:r>
              <a:rPr lang="en-US" altLang="ja-JP" sz="1800" baseline="-25000">
                <a:solidFill>
                  <a:srgbClr val="FF0000"/>
                </a:solidFill>
              </a:rPr>
              <a:t>Th</a:t>
            </a:r>
            <a:endParaRPr lang="en-US" sz="1800" baseline="-2500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6948210" y="2042270"/>
            <a:ext cx="11430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Ratio:</a:t>
            </a:r>
          </a:p>
          <a:p>
            <a:pPr eaLnBrk="1" hangingPunct="1"/>
            <a:r>
              <a:rPr lang="en-US" sz="1800" b="1" dirty="0"/>
              <a:t>T/V</a:t>
            </a:r>
            <a:r>
              <a:rPr lang="en-US" sz="1800" b="1" baseline="30000" dirty="0"/>
              <a:t>2</a:t>
            </a:r>
            <a:r>
              <a:rPr lang="en-US" sz="1800" b="1" baseline="-25000" dirty="0"/>
              <a:t>ISM</a:t>
            </a:r>
          </a:p>
        </p:txBody>
      </p:sp>
      <p:cxnSp>
        <p:nvCxnSpPr>
          <p:cNvPr id="28" name="Straight Arrow Connector 27"/>
          <p:cNvCxnSpPr>
            <a:cxnSpLocks noChangeShapeType="1"/>
          </p:cNvCxnSpPr>
          <p:nvPr/>
        </p:nvCxnSpPr>
        <p:spPr bwMode="auto">
          <a:xfrm flipV="1">
            <a:off x="2974428" y="2606972"/>
            <a:ext cx="3973782" cy="614913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323" name="Content Placeholder 2"/>
          <p:cNvSpPr>
            <a:spLocks noGrp="1"/>
          </p:cNvSpPr>
          <p:nvPr>
            <p:ph idx="1"/>
          </p:nvPr>
        </p:nvSpPr>
        <p:spPr>
          <a:xfrm>
            <a:off x="-1" y="1294138"/>
            <a:ext cx="3376613" cy="5059362"/>
          </a:xfrm>
        </p:spPr>
        <p:txBody>
          <a:bodyPr/>
          <a:lstStyle/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ISN Flow Peak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 Longitude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- Latitude</a:t>
            </a:r>
          </a:p>
          <a:p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Angular Width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540188" y="2094238"/>
            <a:ext cx="1803212" cy="677862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88885" y="2631465"/>
            <a:ext cx="3827740" cy="1664635"/>
          </a:xfrm>
          <a:prstGeom prst="straightConnector1">
            <a:avLst/>
          </a:prstGeom>
          <a:ln>
            <a:solidFill>
              <a:srgbClr val="FF0000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406" y="5572316"/>
            <a:ext cx="871544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Arial"/>
                <a:cs typeface="Arial"/>
              </a:rPr>
              <a:t>While providing excellent statistics </a:t>
            </a:r>
            <a:br>
              <a:rPr lang="en-US" sz="3200" dirty="0">
                <a:latin typeface="Arial"/>
                <a:cs typeface="Arial"/>
              </a:rPr>
            </a:br>
            <a:r>
              <a:rPr lang="en-US" sz="3200" dirty="0">
                <a:latin typeface="Arial"/>
                <a:cs typeface="Arial"/>
              </a:rPr>
              <a:t>IBEX Observations limited in Ecliptic Longitude</a:t>
            </a:r>
            <a:r>
              <a:rPr lang="en-US" sz="3200" dirty="0"/>
              <a:t> 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71697" y="1294138"/>
            <a:ext cx="0" cy="1312834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447" y="1348828"/>
            <a:ext cx="5572115" cy="41452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Complementary Method </a:t>
            </a:r>
            <a:br>
              <a:rPr lang="en-US" dirty="0"/>
            </a:br>
            <a:r>
              <a:rPr lang="en-US" dirty="0"/>
              <a:t>to Obtain the ISN Flow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361546"/>
            <a:ext cx="9144000" cy="5574554"/>
          </a:xfrm>
        </p:spPr>
        <p:txBody>
          <a:bodyPr>
            <a:normAutofit/>
          </a:bodyPr>
          <a:lstStyle/>
          <a:p>
            <a:r>
              <a:rPr lang="en-US" dirty="0"/>
              <a:t>1) Peak Longitude </a:t>
            </a:r>
            <a:r>
              <a:rPr lang="en-US" i="1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ISN</a:t>
            </a:r>
            <a:r>
              <a:rPr lang="en-US" baseline="-25000" dirty="0"/>
              <a:t> Peak 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ISN Bulk Flow from IBEX </a:t>
            </a:r>
            <a:br>
              <a:rPr lang="en-US" dirty="0"/>
            </a:b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V</a:t>
            </a:r>
            <a:r>
              <a:rPr lang="en-US" baseline="-25000" dirty="0">
                <a:sym typeface="Wingdings"/>
              </a:rPr>
              <a:t>ISN∞</a:t>
            </a:r>
            <a:r>
              <a:rPr lang="en-US" dirty="0">
                <a:sym typeface="Wingdings"/>
              </a:rPr>
              <a:t>(</a:t>
            </a:r>
            <a:r>
              <a:rPr lang="en-US" i="1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ISN</a:t>
            </a:r>
            <a:r>
              <a:rPr lang="en-US" baseline="-25000" dirty="0"/>
              <a:t>∞</a:t>
            </a:r>
            <a:r>
              <a:rPr lang="en-US" dirty="0">
                <a:sym typeface="Wingdings"/>
              </a:rPr>
              <a:t>)</a:t>
            </a:r>
          </a:p>
          <a:p>
            <a:r>
              <a:rPr lang="en-US" dirty="0">
                <a:sym typeface="Wingdings"/>
              </a:rPr>
              <a:t>2) </a:t>
            </a:r>
            <a:r>
              <a:rPr lang="en-US" dirty="0"/>
              <a:t>Symmetry line of Pickup </a:t>
            </a:r>
            <a:br>
              <a:rPr lang="en-US" dirty="0"/>
            </a:br>
            <a:r>
              <a:rPr lang="en-US" dirty="0"/>
              <a:t>Ion Cut-Off Speed </a:t>
            </a:r>
            <a:br>
              <a:rPr lang="en-US" dirty="0"/>
            </a:br>
            <a:r>
              <a:rPr lang="en-US" dirty="0"/>
              <a:t>with Ecliptic Longitude </a:t>
            </a:r>
            <a:br>
              <a:rPr lang="en-US" dirty="0"/>
            </a:br>
            <a:r>
              <a:rPr lang="en-US" dirty="0">
                <a:sym typeface="Wingdings"/>
              </a:rPr>
              <a:t> </a:t>
            </a:r>
            <a:r>
              <a:rPr lang="en-US" i="1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ISN</a:t>
            </a:r>
            <a:r>
              <a:rPr lang="en-US" baseline="-25000" dirty="0"/>
              <a:t>∞</a:t>
            </a:r>
          </a:p>
          <a:p>
            <a:r>
              <a:rPr lang="en-US" dirty="0"/>
              <a:t>Pickup Ion Cut-Off Analysis </a:t>
            </a:r>
            <a:br>
              <a:rPr lang="en-US" dirty="0"/>
            </a:br>
            <a:r>
              <a:rPr lang="en-US" dirty="0"/>
              <a:t>Showed Closed Solution for</a:t>
            </a:r>
            <a:br>
              <a:rPr lang="en-US" dirty="0"/>
            </a:br>
            <a:r>
              <a:rPr lang="en-US" dirty="0"/>
              <a:t>ISN Peak as a function of Longitude </a:t>
            </a:r>
            <a:r>
              <a:rPr lang="en-US" dirty="0">
                <a:latin typeface="Symbol" charset="2"/>
                <a:cs typeface="Symbol" charset="2"/>
              </a:rPr>
              <a:t>l</a:t>
            </a:r>
            <a:r>
              <a:rPr lang="en-US" dirty="0"/>
              <a:t>, avoids 1 Expansion</a:t>
            </a:r>
            <a:br>
              <a:rPr lang="en-US" dirty="0"/>
            </a:br>
            <a:r>
              <a:rPr lang="en-US" dirty="0">
                <a:sym typeface="Wingdings"/>
              </a:rPr>
              <a:t> </a:t>
            </a:r>
            <a:r>
              <a:rPr lang="en-US" spc="-50" dirty="0">
                <a:sym typeface="Wingdings"/>
              </a:rPr>
              <a:t>3</a:t>
            </a:r>
            <a:r>
              <a:rPr lang="en-US" spc="-50" baseline="30000" dirty="0">
                <a:sym typeface="Wingdings"/>
              </a:rPr>
              <a:t>rd</a:t>
            </a:r>
            <a:r>
              <a:rPr lang="en-US" spc="-50" dirty="0">
                <a:sym typeface="Wingdings"/>
              </a:rPr>
              <a:t> Version of Expansion Model (</a:t>
            </a:r>
            <a:r>
              <a:rPr lang="en-US" i="1" spc="-50" dirty="0">
                <a:sym typeface="Wingdings"/>
              </a:rPr>
              <a:t>M Lee</a:t>
            </a:r>
            <a:r>
              <a:rPr lang="en-US" spc="-50" dirty="0">
                <a:sym typeface="Wingdings"/>
              </a:rPr>
              <a:t>)</a:t>
            </a:r>
            <a:endParaRPr lang="en-US" dirty="0"/>
          </a:p>
        </p:txBody>
      </p:sp>
      <p:pic>
        <p:nvPicPr>
          <p:cNvPr id="5" name="Picture 4" descr="v_Theta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397" y="1171689"/>
            <a:ext cx="4106355" cy="4648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26396" y="1269936"/>
            <a:ext cx="4617603" cy="121589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782053" y="5836354"/>
            <a:ext cx="2242932" cy="0"/>
          </a:xfrm>
          <a:prstGeom prst="line">
            <a:avLst/>
          </a:prstGeom>
          <a:ln w="28575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E33C70-12D8-BB4A-A897-9F9C15FADB09}"/>
              </a:ext>
            </a:extLst>
          </p:cNvPr>
          <p:cNvSpPr txBox="1"/>
          <p:nvPr/>
        </p:nvSpPr>
        <p:spPr>
          <a:xfrm>
            <a:off x="7296116" y="2601165"/>
            <a:ext cx="173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See Marty’s Talk</a:t>
            </a:r>
          </a:p>
        </p:txBody>
      </p:sp>
    </p:spTree>
    <p:extLst>
      <p:ext uri="{BB962C8B-B14F-4D97-AF65-F5344CB8AC3E}">
        <p14:creationId xmlns:p14="http://schemas.microsoft.com/office/powerpoint/2010/main" val="301079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6" y="1106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Complementary Method </a:t>
            </a:r>
            <a:br>
              <a:rPr lang="en-US" dirty="0"/>
            </a:br>
            <a:r>
              <a:rPr lang="en-US" dirty="0"/>
              <a:t>to Obtain the ISN Flow Vector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55231714-117F-9549-AD0B-5D0B3812A63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b="75640"/>
          <a:stretch/>
        </p:blipFill>
        <p:spPr>
          <a:xfrm>
            <a:off x="45798" y="4852676"/>
            <a:ext cx="9052404" cy="616690"/>
          </a:xfrm>
        </p:spPr>
      </p:pic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80861" y="6492875"/>
            <a:ext cx="6522615" cy="365125"/>
          </a:xfrm>
        </p:spPr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11238D4-70C8-CA45-A70C-A7387D598C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434"/>
          <a:stretch/>
        </p:blipFill>
        <p:spPr>
          <a:xfrm>
            <a:off x="21266" y="5470544"/>
            <a:ext cx="9144000" cy="9862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6293828-973E-1848-B9DC-10BE35807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250" y="1450379"/>
            <a:ext cx="6737750" cy="2398182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2FF408-A74E-2D4C-963F-04F9A186B2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43085" t="3242"/>
          <a:stretch/>
        </p:blipFill>
        <p:spPr>
          <a:xfrm>
            <a:off x="0" y="1154081"/>
            <a:ext cx="4100513" cy="3816639"/>
          </a:xfr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BA65382-3E39-3443-89E3-67A879876E8A}"/>
              </a:ext>
            </a:extLst>
          </p:cNvPr>
          <p:cNvSpPr txBox="1"/>
          <p:nvPr/>
        </p:nvSpPr>
        <p:spPr>
          <a:xfrm>
            <a:off x="2956873" y="1148119"/>
            <a:ext cx="2801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Bower et al</a:t>
            </a:r>
            <a:r>
              <a:rPr lang="en-US" dirty="0"/>
              <a:t>., 2018 (in prep.)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22A7356-32CC-414C-9CC8-656652A7EA33}"/>
              </a:ext>
            </a:extLst>
          </p:cNvPr>
          <p:cNvSpPr/>
          <p:nvPr/>
        </p:nvSpPr>
        <p:spPr>
          <a:xfrm>
            <a:off x="4143377" y="2087896"/>
            <a:ext cx="200025" cy="262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E427154-9D3C-774F-8827-08B457B968CB}"/>
              </a:ext>
            </a:extLst>
          </p:cNvPr>
          <p:cNvSpPr/>
          <p:nvPr/>
        </p:nvSpPr>
        <p:spPr>
          <a:xfrm>
            <a:off x="4138609" y="2540339"/>
            <a:ext cx="200025" cy="262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C504B0-1AA2-1847-97FA-748E22051E0F}"/>
              </a:ext>
            </a:extLst>
          </p:cNvPr>
          <p:cNvSpPr/>
          <p:nvPr/>
        </p:nvSpPr>
        <p:spPr>
          <a:xfrm>
            <a:off x="4148129" y="2992782"/>
            <a:ext cx="200025" cy="262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BA73E1-F054-D644-A6C8-1B196556AA5F}"/>
              </a:ext>
            </a:extLst>
          </p:cNvPr>
          <p:cNvSpPr/>
          <p:nvPr/>
        </p:nvSpPr>
        <p:spPr>
          <a:xfrm>
            <a:off x="4157649" y="3445225"/>
            <a:ext cx="200025" cy="26269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B4718D-8DF2-FB40-8C45-1B0D1D214D51}"/>
              </a:ext>
            </a:extLst>
          </p:cNvPr>
          <p:cNvSpPr txBox="1"/>
          <p:nvPr/>
        </p:nvSpPr>
        <p:spPr>
          <a:xfrm>
            <a:off x="4171953" y="2062673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E5B820-90D9-3441-B2D4-4472147811A7}"/>
              </a:ext>
            </a:extLst>
          </p:cNvPr>
          <p:cNvSpPr txBox="1"/>
          <p:nvPr/>
        </p:nvSpPr>
        <p:spPr>
          <a:xfrm>
            <a:off x="4181473" y="251511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10036B5-8FA6-9D48-A5B3-31438C626957}"/>
              </a:ext>
            </a:extLst>
          </p:cNvPr>
          <p:cNvSpPr txBox="1"/>
          <p:nvPr/>
        </p:nvSpPr>
        <p:spPr>
          <a:xfrm>
            <a:off x="4190993" y="2953271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1C064C-ED83-9848-A910-FCB1F98EFD2C}"/>
              </a:ext>
            </a:extLst>
          </p:cNvPr>
          <p:cNvSpPr txBox="1"/>
          <p:nvPr/>
        </p:nvSpPr>
        <p:spPr>
          <a:xfrm>
            <a:off x="4186225" y="3391426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FA5B9F-C98E-E848-8704-2DBB82CD6923}"/>
              </a:ext>
            </a:extLst>
          </p:cNvPr>
          <p:cNvSpPr txBox="1"/>
          <p:nvPr/>
        </p:nvSpPr>
        <p:spPr>
          <a:xfrm>
            <a:off x="5819548" y="1167330"/>
            <a:ext cx="3329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Filtered for Compression Regions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0B8A82-80C2-234E-8C26-A1A01D9C4068}"/>
              </a:ext>
            </a:extLst>
          </p:cNvPr>
          <p:cNvSpPr txBox="1"/>
          <p:nvPr/>
        </p:nvSpPr>
        <p:spPr>
          <a:xfrm>
            <a:off x="6080148" y="4483344"/>
            <a:ext cx="3063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Filtered for </a:t>
            </a:r>
            <a:r>
              <a:rPr lang="en-US" b="1" dirty="0" err="1"/>
              <a:t>Suprathermal</a:t>
            </a:r>
            <a:r>
              <a:rPr lang="en-US" b="1" dirty="0"/>
              <a:t> Tails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CCA1A03-3943-9C4A-98F9-D710C7BA255F}"/>
              </a:ext>
            </a:extLst>
          </p:cNvPr>
          <p:cNvSpPr txBox="1"/>
          <p:nvPr/>
        </p:nvSpPr>
        <p:spPr>
          <a:xfrm>
            <a:off x="7231282" y="6306105"/>
            <a:ext cx="1744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Taut et al</a:t>
            </a:r>
            <a:r>
              <a:rPr lang="en-US" dirty="0"/>
              <a:t>., 2017 </a:t>
            </a:r>
          </a:p>
        </p:txBody>
      </p:sp>
    </p:spTree>
    <p:extLst>
      <p:ext uri="{BB962C8B-B14F-4D97-AF65-F5344CB8AC3E}">
        <p14:creationId xmlns:p14="http://schemas.microsoft.com/office/powerpoint/2010/main" val="4172043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Complementary Method </a:t>
            </a:r>
            <a:br>
              <a:rPr lang="en-US" dirty="0"/>
            </a:br>
            <a:r>
              <a:rPr lang="en-US" dirty="0"/>
              <a:t>to Obtain the ISN Flow Vector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34836"/>
            <a:ext cx="8975834" cy="5574554"/>
          </a:xfrm>
        </p:spPr>
        <p:txBody>
          <a:bodyPr>
            <a:normAutofit/>
          </a:bodyPr>
          <a:lstStyle/>
          <a:p>
            <a:r>
              <a:rPr lang="en-US" dirty="0"/>
              <a:t>1) Peak Longitude </a:t>
            </a:r>
            <a:r>
              <a:rPr lang="en-US" i="1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ISN</a:t>
            </a:r>
            <a:r>
              <a:rPr lang="en-US" baseline="-25000" dirty="0"/>
              <a:t> Peak 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of ISN Bulk Flow from IBEX </a:t>
            </a:r>
            <a:br>
              <a:rPr lang="en-US" dirty="0"/>
            </a:br>
            <a:r>
              <a:rPr lang="en-US" dirty="0">
                <a:sym typeface="Wingdings"/>
              </a:rPr>
              <a:t> </a:t>
            </a:r>
            <a:r>
              <a:rPr lang="en-US" i="1" dirty="0">
                <a:sym typeface="Wingdings"/>
              </a:rPr>
              <a:t>V</a:t>
            </a:r>
            <a:r>
              <a:rPr lang="en-US" baseline="-25000" dirty="0">
                <a:sym typeface="Wingdings"/>
              </a:rPr>
              <a:t>ISN∞</a:t>
            </a:r>
            <a:r>
              <a:rPr lang="en-US" dirty="0">
                <a:sym typeface="Wingdings"/>
              </a:rPr>
              <a:t>(</a:t>
            </a:r>
            <a:r>
              <a:rPr lang="en-US" i="1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ISN</a:t>
            </a:r>
            <a:r>
              <a:rPr lang="en-US" baseline="-25000" dirty="0"/>
              <a:t>∞</a:t>
            </a:r>
            <a:r>
              <a:rPr lang="en-US" dirty="0">
                <a:sym typeface="Wingdings"/>
              </a:rPr>
              <a:t>)</a:t>
            </a:r>
          </a:p>
          <a:p>
            <a:r>
              <a:rPr lang="en-US" dirty="0"/>
              <a:t>- Best Statistics: </a:t>
            </a:r>
            <a:br>
              <a:rPr lang="en-US" dirty="0"/>
            </a:br>
            <a:r>
              <a:rPr lang="en-US" dirty="0"/>
              <a:t>  Spin Integrated Flux</a:t>
            </a:r>
            <a:br>
              <a:rPr lang="en-US" dirty="0"/>
            </a:br>
            <a:r>
              <a:rPr lang="en-US" dirty="0"/>
              <a:t>- Model Independent up to:</a:t>
            </a:r>
            <a:br>
              <a:rPr lang="en-US" dirty="0"/>
            </a:br>
            <a:r>
              <a:rPr lang="en-US" i="1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ISN</a:t>
            </a:r>
            <a:r>
              <a:rPr lang="en-US" baseline="-25000" dirty="0"/>
              <a:t> Peak 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</a:t>
            </a:r>
            <a:r>
              <a:rPr lang="en-US" i="1" dirty="0">
                <a:sym typeface="Wingdings"/>
              </a:rPr>
              <a:t>V</a:t>
            </a:r>
            <a:r>
              <a:rPr lang="en-US" baseline="-25000" dirty="0">
                <a:sym typeface="Wingdings"/>
              </a:rPr>
              <a:t>ISN∞</a:t>
            </a:r>
            <a:r>
              <a:rPr lang="en-US" dirty="0">
                <a:sym typeface="Wingdings"/>
              </a:rPr>
              <a:t>(</a:t>
            </a:r>
            <a:r>
              <a:rPr lang="en-US" i="1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ISN</a:t>
            </a:r>
            <a:r>
              <a:rPr lang="en-US" baseline="-25000" dirty="0"/>
              <a:t>∞</a:t>
            </a:r>
            <a:r>
              <a:rPr lang="en-US" dirty="0">
                <a:sym typeface="Wingdings"/>
              </a:rPr>
              <a:t>)</a:t>
            </a:r>
          </a:p>
          <a:p>
            <a:r>
              <a:rPr lang="en-US" dirty="0">
                <a:sym typeface="Wingdings"/>
              </a:rPr>
              <a:t>- </a:t>
            </a:r>
            <a:r>
              <a:rPr lang="en-US" dirty="0"/>
              <a:t>Bell-weather for </a:t>
            </a:r>
            <a:br>
              <a:rPr lang="en-US" dirty="0"/>
            </a:br>
            <a:r>
              <a:rPr lang="en-US" dirty="0"/>
              <a:t>effects from Ionization and </a:t>
            </a:r>
            <a:br>
              <a:rPr lang="en-US" dirty="0"/>
            </a:br>
            <a:r>
              <a:rPr lang="en-US" dirty="0"/>
              <a:t>Energy Dependent Efficiencies</a:t>
            </a:r>
            <a:br>
              <a:rPr lang="en-US" dirty="0"/>
            </a:br>
            <a:r>
              <a:rPr lang="en-US" dirty="0"/>
              <a:t>- Expand to IBEX accessible Longitudes </a:t>
            </a:r>
            <a:r>
              <a:rPr lang="en-US" dirty="0">
                <a:sym typeface="Wingdings"/>
              </a:rPr>
              <a:t> Constrain </a:t>
            </a:r>
            <a:r>
              <a:rPr lang="en-US" i="1" dirty="0" err="1">
                <a:latin typeface="Symbol" charset="2"/>
                <a:cs typeface="Symbol" charset="2"/>
              </a:rPr>
              <a:t>l</a:t>
            </a:r>
            <a:r>
              <a:rPr lang="en-US" baseline="-25000" dirty="0" err="1"/>
              <a:t>ISN</a:t>
            </a:r>
            <a:r>
              <a:rPr lang="en-US" baseline="-25000" dirty="0"/>
              <a:t>∞</a:t>
            </a:r>
            <a:endParaRPr lang="en-US" dirty="0"/>
          </a:p>
          <a:p>
            <a:r>
              <a:rPr lang="en-US" dirty="0"/>
              <a:t>- May become usable to assess temporal variations</a:t>
            </a:r>
          </a:p>
          <a:p>
            <a:endParaRPr lang="en-US" dirty="0">
              <a:sym typeface="Wingdings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1580861" y="6492875"/>
            <a:ext cx="6522615" cy="365125"/>
          </a:xfrm>
        </p:spPr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7" t="23879" r="17567" b="18193"/>
          <a:stretch/>
        </p:blipFill>
        <p:spPr>
          <a:xfrm>
            <a:off x="4083633" y="1897934"/>
            <a:ext cx="5138091" cy="3273156"/>
          </a:xfr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44E95520-0E3F-0341-86A6-B5BF31E1F722}"/>
              </a:ext>
            </a:extLst>
          </p:cNvPr>
          <p:cNvSpPr/>
          <p:nvPr/>
        </p:nvSpPr>
        <p:spPr>
          <a:xfrm>
            <a:off x="4572000" y="2138516"/>
            <a:ext cx="1710813" cy="1696065"/>
          </a:xfrm>
          <a:prstGeom prst="arc">
            <a:avLst>
              <a:gd name="adj1" fmla="val 5139728"/>
              <a:gd name="adj2" fmla="val 839937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3D75243-FACE-A64D-BAA1-5358AD1DE48C}"/>
              </a:ext>
            </a:extLst>
          </p:cNvPr>
          <p:cNvCxnSpPr/>
          <p:nvPr/>
        </p:nvCxnSpPr>
        <p:spPr>
          <a:xfrm>
            <a:off x="619432" y="6017342"/>
            <a:ext cx="53979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37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Method to Obtain ISN Flux </a:t>
            </a:r>
            <a:br>
              <a:rPr lang="en-US" dirty="0"/>
            </a:br>
            <a:r>
              <a:rPr lang="en-US" dirty="0"/>
              <a:t>as Function of Ecliptic Longitude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88760"/>
            <a:ext cx="9144000" cy="5406330"/>
          </a:xfrm>
        </p:spPr>
        <p:txBody>
          <a:bodyPr>
            <a:normAutofit fontScale="92500"/>
          </a:bodyPr>
          <a:lstStyle/>
          <a:p>
            <a:r>
              <a:rPr lang="en-US" dirty="0"/>
              <a:t>Spin-Integrated Rate as Function of Longitude </a:t>
            </a:r>
            <a:br>
              <a:rPr lang="en-US" dirty="0"/>
            </a:br>
            <a:r>
              <a:rPr lang="en-US" dirty="0"/>
              <a:t>Each Orbit (ISN Good Times) </a:t>
            </a:r>
            <a:r>
              <a:rPr lang="en-US" dirty="0">
                <a:solidFill>
                  <a:srgbClr val="1D2AFF"/>
                </a:solidFill>
              </a:rPr>
              <a:t>in E-Step 1-4 (15-110 eV)</a:t>
            </a:r>
          </a:p>
          <a:p>
            <a:r>
              <a:rPr lang="en-US" dirty="0">
                <a:latin typeface="Symbol" charset="2"/>
                <a:cs typeface="Symbol" charset="2"/>
              </a:rPr>
              <a:t>c</a:t>
            </a:r>
            <a:r>
              <a:rPr lang="en-US" baseline="30000" dirty="0"/>
              <a:t>2</a:t>
            </a:r>
            <a:r>
              <a:rPr lang="en-US" dirty="0"/>
              <a:t> Fit to obtain Rate at ISN Flow Perihelion </a:t>
            </a:r>
            <a:br>
              <a:rPr lang="en-US" dirty="0"/>
            </a:br>
            <a:r>
              <a:rPr lang="en-US" dirty="0"/>
              <a:t>- At Sun-Pointing of Spin Axis, corrected for S/C Velocity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solidFill>
                  <a:srgbClr val="1D2AFF"/>
                </a:solidFill>
              </a:rPr>
              <a:t>and at selected </a:t>
            </a:r>
            <a:r>
              <a:rPr lang="en-US" i="1" dirty="0" err="1">
                <a:solidFill>
                  <a:srgbClr val="1D2AFF"/>
                </a:solidFill>
                <a:latin typeface="Symbol" charset="2"/>
                <a:cs typeface="Symbol" charset="2"/>
              </a:rPr>
              <a:t>e</a:t>
            </a:r>
            <a:r>
              <a:rPr lang="en-US" i="1" baseline="-25000" dirty="0" err="1">
                <a:solidFill>
                  <a:srgbClr val="1D2AFF"/>
                </a:solidFill>
              </a:rPr>
              <a:t>E</a:t>
            </a:r>
            <a:r>
              <a:rPr lang="en-US" dirty="0">
                <a:solidFill>
                  <a:srgbClr val="1D2AFF"/>
                </a:solidFill>
              </a:rPr>
              <a:t> from Sun-Pointing (up to +5</a:t>
            </a:r>
            <a:r>
              <a:rPr lang="en-US" baseline="30000" dirty="0">
                <a:solidFill>
                  <a:srgbClr val="1D2AFF"/>
                </a:solidFill>
              </a:rPr>
              <a:t>o</a:t>
            </a:r>
            <a:r>
              <a:rPr lang="en-US" dirty="0">
                <a:solidFill>
                  <a:srgbClr val="1D2AFF"/>
                </a:solidFill>
              </a:rPr>
              <a:t>)</a:t>
            </a:r>
            <a:br>
              <a:rPr lang="en-US" dirty="0">
                <a:solidFill>
                  <a:srgbClr val="1D2AFF"/>
                </a:solidFill>
              </a:rPr>
            </a:br>
            <a:r>
              <a:rPr lang="en-US" dirty="0"/>
              <a:t>   as in </a:t>
            </a:r>
            <a:r>
              <a:rPr lang="en-US" i="1" dirty="0"/>
              <a:t>Möbius et al</a:t>
            </a:r>
            <a:r>
              <a:rPr lang="en-US" dirty="0"/>
              <a:t>. (2012) &amp; </a:t>
            </a:r>
            <a:r>
              <a:rPr lang="en-US" i="1" dirty="0"/>
              <a:t>Leonard</a:t>
            </a:r>
            <a:r>
              <a:rPr lang="en-US" dirty="0"/>
              <a:t> et al. (2015)</a:t>
            </a:r>
            <a:br>
              <a:rPr lang="en-US" dirty="0"/>
            </a:br>
            <a:r>
              <a:rPr lang="en-US" dirty="0"/>
              <a:t>- </a:t>
            </a:r>
            <a:r>
              <a:rPr lang="en-US" dirty="0">
                <a:solidFill>
                  <a:srgbClr val="0000FF"/>
                </a:solidFill>
              </a:rPr>
              <a:t>Linear Fit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 tests more consistent than quadratic</a:t>
            </a:r>
          </a:p>
          <a:p>
            <a:r>
              <a:rPr lang="en-US" dirty="0">
                <a:sym typeface="Wingdings"/>
              </a:rPr>
              <a:t>Transform Flux to Phase Space Density</a:t>
            </a:r>
          </a:p>
          <a:p>
            <a:r>
              <a:rPr lang="en-US" dirty="0">
                <a:sym typeface="Wingdings"/>
              </a:rPr>
              <a:t>Correct for Ionization</a:t>
            </a:r>
          </a:p>
          <a:p>
            <a:r>
              <a:rPr lang="en-US" dirty="0">
                <a:solidFill>
                  <a:srgbClr val="0000FF"/>
                </a:solidFill>
                <a:sym typeface="Wingdings"/>
              </a:rPr>
              <a:t>Subtract He Secondary component (</a:t>
            </a:r>
            <a:r>
              <a:rPr lang="en-US" i="1" dirty="0">
                <a:solidFill>
                  <a:srgbClr val="0000FF"/>
                </a:solidFill>
                <a:sym typeface="Wingdings"/>
              </a:rPr>
              <a:t>Kubiak et al. </a:t>
            </a:r>
            <a:r>
              <a:rPr lang="en-US" dirty="0">
                <a:solidFill>
                  <a:srgbClr val="0000FF"/>
                </a:solidFill>
                <a:sym typeface="Wingdings"/>
              </a:rPr>
              <a:t>2016)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1D84DC-7A69-EC48-9440-01724A63579E}"/>
              </a:ext>
            </a:extLst>
          </p:cNvPr>
          <p:cNvSpPr/>
          <p:nvPr/>
        </p:nvSpPr>
        <p:spPr>
          <a:xfrm>
            <a:off x="312821" y="4716379"/>
            <a:ext cx="8608648" cy="447491"/>
          </a:xfrm>
          <a:prstGeom prst="rect">
            <a:avLst/>
          </a:prstGeom>
          <a:solidFill>
            <a:srgbClr val="FFFF00">
              <a:alpha val="25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B2E810-6100-6F48-B2CB-55BBC38E60CF}"/>
              </a:ext>
            </a:extLst>
          </p:cNvPr>
          <p:cNvSpPr txBox="1"/>
          <p:nvPr/>
        </p:nvSpPr>
        <p:spPr>
          <a:xfrm>
            <a:off x="6609233" y="4702206"/>
            <a:ext cx="23122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Touch this briefly</a:t>
            </a:r>
          </a:p>
        </p:txBody>
      </p:sp>
    </p:spTree>
    <p:extLst>
      <p:ext uri="{BB962C8B-B14F-4D97-AF65-F5344CB8AC3E}">
        <p14:creationId xmlns:p14="http://schemas.microsoft.com/office/powerpoint/2010/main" val="4259557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AF0F-B6DA-284F-9ECC-98024044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319"/>
            <a:ext cx="8229600" cy="1160885"/>
          </a:xfrm>
        </p:spPr>
        <p:txBody>
          <a:bodyPr>
            <a:normAutofit fontScale="90000"/>
          </a:bodyPr>
          <a:lstStyle/>
          <a:p>
            <a:r>
              <a:rPr lang="en-US" dirty="0"/>
              <a:t>IBEX Observation at Perihelion</a:t>
            </a:r>
            <a:br>
              <a:rPr lang="en-US" dirty="0"/>
            </a:br>
            <a:r>
              <a:rPr lang="en-US" dirty="0"/>
              <a:t>PSD to Flux Transformation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7554187-1025-5C4E-A596-C335756B7A6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16580" y="1329702"/>
            <a:ext cx="3443077" cy="5331990"/>
          </a:xfr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24A8F9D-16B5-914A-B2B8-4968E8F4FB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4745" t="13330" r="18785" b="3221"/>
          <a:stretch/>
        </p:blipFill>
        <p:spPr>
          <a:xfrm>
            <a:off x="4448917" y="1329702"/>
            <a:ext cx="4052147" cy="3992219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ECB0B-7B6D-BD42-A9C4-B8E927D9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F982EB-8520-F147-9290-26ACC4FB0685}"/>
              </a:ext>
            </a:extLst>
          </p:cNvPr>
          <p:cNvSpPr txBox="1"/>
          <p:nvPr/>
        </p:nvSpPr>
        <p:spPr>
          <a:xfrm>
            <a:off x="271242" y="2259754"/>
            <a:ext cx="2181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 Ecliptic Plane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639EB-96A5-4746-8036-E6BB6F2E9046}"/>
              </a:ext>
            </a:extLst>
          </p:cNvPr>
          <p:cNvSpPr txBox="1"/>
          <p:nvPr/>
        </p:nvSpPr>
        <p:spPr>
          <a:xfrm>
            <a:off x="4754505" y="5427624"/>
            <a:ext cx="3981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ISN Observation at </a:t>
            </a:r>
            <a:r>
              <a:rPr lang="en-US" sz="2400" b="1" dirty="0" err="1">
                <a:latin typeface="Symbol" pitchFamily="2" charset="2"/>
              </a:rPr>
              <a:t>l</a:t>
            </a:r>
            <a:r>
              <a:rPr lang="en-US" sz="2400" b="1" baseline="-25000" dirty="0" err="1"/>
              <a:t>Ecl</a:t>
            </a:r>
            <a:r>
              <a:rPr lang="en-US" sz="2400" b="1" dirty="0"/>
              <a:t> &lt; </a:t>
            </a:r>
            <a:r>
              <a:rPr lang="en-US" sz="2400" b="1" dirty="0" err="1">
                <a:latin typeface="Symbol" pitchFamily="2" charset="2"/>
              </a:rPr>
              <a:t>l</a:t>
            </a:r>
            <a:r>
              <a:rPr lang="en-US" sz="2400" b="1" baseline="-25000" dirty="0" err="1"/>
              <a:t>Peak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(Downwind of Flow Peak)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EA4902-30B9-FF4B-A578-E217062D7372}"/>
              </a:ext>
            </a:extLst>
          </p:cNvPr>
          <p:cNvSpPr txBox="1"/>
          <p:nvPr/>
        </p:nvSpPr>
        <p:spPr>
          <a:xfrm>
            <a:off x="168993" y="6123543"/>
            <a:ext cx="209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i="1" dirty="0"/>
              <a:t>Lee et a</a:t>
            </a:r>
            <a:r>
              <a:rPr lang="en-US" dirty="0"/>
              <a:t>l. 2015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3F3A06-D844-104B-B896-D5BB94C5787A}"/>
              </a:ext>
            </a:extLst>
          </p:cNvPr>
          <p:cNvSpPr txBox="1"/>
          <p:nvPr/>
        </p:nvSpPr>
        <p:spPr>
          <a:xfrm>
            <a:off x="6676283" y="5158966"/>
            <a:ext cx="246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i="1" dirty="0"/>
              <a:t>Möbius et a</a:t>
            </a:r>
            <a:r>
              <a:rPr lang="en-US" dirty="0"/>
              <a:t>l. 2012</a:t>
            </a:r>
          </a:p>
        </p:txBody>
      </p:sp>
    </p:spTree>
    <p:extLst>
      <p:ext uri="{BB962C8B-B14F-4D97-AF65-F5344CB8AC3E}">
        <p14:creationId xmlns:p14="http://schemas.microsoft.com/office/powerpoint/2010/main" val="2255122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5AF0F-B6DA-284F-9ECC-980240448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5319"/>
            <a:ext cx="8229600" cy="1160885"/>
          </a:xfrm>
        </p:spPr>
        <p:txBody>
          <a:bodyPr>
            <a:normAutofit fontScale="90000"/>
          </a:bodyPr>
          <a:lstStyle/>
          <a:p>
            <a:r>
              <a:rPr lang="en-US" dirty="0"/>
              <a:t>IBEX Observation at Perihelion</a:t>
            </a:r>
            <a:br>
              <a:rPr lang="en-US" dirty="0"/>
            </a:br>
            <a:r>
              <a:rPr lang="en-US" dirty="0"/>
              <a:t>PSD to Flux Transformation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ECB0B-7B6D-BD42-A9C4-B8E927D9C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Eberhard Möbius, UNH SSC                   NESSC Meeting #27, UMass Lowell, Nov 19,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F982EB-8520-F147-9290-26ACC4FB0685}"/>
              </a:ext>
            </a:extLst>
          </p:cNvPr>
          <p:cNvSpPr txBox="1"/>
          <p:nvPr/>
        </p:nvSpPr>
        <p:spPr>
          <a:xfrm>
            <a:off x="271242" y="2259754"/>
            <a:ext cx="2181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 Ecliptic Plane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0639EB-96A5-4746-8036-E6BB6F2E9046}"/>
              </a:ext>
            </a:extLst>
          </p:cNvPr>
          <p:cNvSpPr txBox="1"/>
          <p:nvPr/>
        </p:nvSpPr>
        <p:spPr>
          <a:xfrm>
            <a:off x="4754505" y="5427624"/>
            <a:ext cx="3981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ISN Observation at </a:t>
            </a:r>
            <a:r>
              <a:rPr lang="en-US" sz="2400" b="1" dirty="0" err="1">
                <a:latin typeface="Symbol" pitchFamily="2" charset="2"/>
              </a:rPr>
              <a:t>l</a:t>
            </a:r>
            <a:r>
              <a:rPr lang="en-US" sz="2400" b="1" baseline="-25000" dirty="0" err="1"/>
              <a:t>Ecl</a:t>
            </a:r>
            <a:r>
              <a:rPr lang="en-US" sz="2400" b="1" dirty="0"/>
              <a:t> &gt; </a:t>
            </a:r>
            <a:r>
              <a:rPr lang="en-US" sz="2400" b="1" dirty="0" err="1">
                <a:latin typeface="Symbol" pitchFamily="2" charset="2"/>
              </a:rPr>
              <a:t>l</a:t>
            </a:r>
            <a:r>
              <a:rPr lang="en-US" sz="2400" b="1" baseline="-25000" dirty="0" err="1"/>
              <a:t>Peak</a:t>
            </a:r>
            <a:r>
              <a:rPr lang="en-US" sz="2400" b="1" dirty="0"/>
              <a:t> </a:t>
            </a:r>
            <a:br>
              <a:rPr lang="en-US" sz="2400" b="1" dirty="0"/>
            </a:br>
            <a:r>
              <a:rPr lang="en-US" sz="2400" b="1" dirty="0"/>
              <a:t>(Upwind of Flow Peak)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0A02FCF-F352-DE4D-8C6E-4A00DC3B07E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44279" y="1309018"/>
            <a:ext cx="3114516" cy="5356328"/>
          </a:xfrm>
        </p:spPr>
      </p:pic>
      <p:pic>
        <p:nvPicPr>
          <p:cNvPr id="15" name="Content Placeholder 14">
            <a:extLst>
              <a:ext uri="{FF2B5EF4-FFF2-40B4-BE49-F238E27FC236}">
                <a16:creationId xmlns:a16="http://schemas.microsoft.com/office/drawing/2014/main" id="{7D32E34D-7FCC-E148-895F-DEBD1E489DC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/>
          <a:srcRect l="11804" t="13974" r="18784"/>
          <a:stretch/>
        </p:blipFill>
        <p:spPr>
          <a:xfrm>
            <a:off x="4269682" y="1351548"/>
            <a:ext cx="4255479" cy="4138791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D3E1FFE-9EA2-5C45-AE7A-7D863399B68D}"/>
              </a:ext>
            </a:extLst>
          </p:cNvPr>
          <p:cNvSpPr txBox="1"/>
          <p:nvPr/>
        </p:nvSpPr>
        <p:spPr>
          <a:xfrm>
            <a:off x="168993" y="6123543"/>
            <a:ext cx="2093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i="1" dirty="0"/>
              <a:t>Lee et a</a:t>
            </a:r>
            <a:r>
              <a:rPr lang="en-US" dirty="0"/>
              <a:t>l. 2015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2502BF-63BA-EC48-A771-C28A5C0933D1}"/>
              </a:ext>
            </a:extLst>
          </p:cNvPr>
          <p:cNvSpPr txBox="1"/>
          <p:nvPr/>
        </p:nvSpPr>
        <p:spPr>
          <a:xfrm>
            <a:off x="6676283" y="5158966"/>
            <a:ext cx="2464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From </a:t>
            </a:r>
            <a:r>
              <a:rPr lang="en-US" i="1" dirty="0"/>
              <a:t>Möbius et a</a:t>
            </a:r>
            <a:r>
              <a:rPr lang="en-US" dirty="0"/>
              <a:t>l. 2012</a:t>
            </a:r>
          </a:p>
        </p:txBody>
      </p:sp>
    </p:spTree>
    <p:extLst>
      <p:ext uri="{BB962C8B-B14F-4D97-AF65-F5344CB8AC3E}">
        <p14:creationId xmlns:p14="http://schemas.microsoft.com/office/powerpoint/2010/main" val="1334928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35057</TotalTime>
  <Words>966</Words>
  <Application>Microsoft Macintosh PowerPoint</Application>
  <PresentationFormat>On-screen Show (4:3)</PresentationFormat>
  <Paragraphs>168</Paragraphs>
  <Slides>22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Office Theme</vt:lpstr>
      <vt:lpstr>10 Years of ISN Flow with IBEX Informing IMAP Observations </vt:lpstr>
      <vt:lpstr>IBEX ISN Flow Observations Lead       to Narrow Parameter Tube</vt:lpstr>
      <vt:lpstr>IBEX-Lo Key Observables of the Interstellar Neutral (ISN) Flow</vt:lpstr>
      <vt:lpstr>Complementary Method  to Obtain the ISN Flow Vector</vt:lpstr>
      <vt:lpstr>Complementary Method  to Obtain the ISN Flow Vector</vt:lpstr>
      <vt:lpstr>Complementary Method  to Obtain the ISN Flow Vector</vt:lpstr>
      <vt:lpstr>Method to Obtain ISN Flux  as Function of Ecliptic Longitude</vt:lpstr>
      <vt:lpstr>IBEX Observation at Perihelion PSD to Flux Transformation</vt:lpstr>
      <vt:lpstr>IBEX Observation at Perihelion PSD to Flux Transformation</vt:lpstr>
      <vt:lpstr>ISN Peak Location 2013-18 for 15, 29, 55, 110 eV (E1-4)</vt:lpstr>
      <vt:lpstr>Energy Distribution  of Sputtered H- Ions</vt:lpstr>
      <vt:lpstr>IBEX-Lo Efficiency Variation</vt:lpstr>
      <vt:lpstr>IBEX-Lo Efficiency Variation</vt:lpstr>
      <vt:lpstr>ISN Peak as Function of  Observation Energy</vt:lpstr>
      <vt:lpstr>ISN Peak as Function of Pointing</vt:lpstr>
      <vt:lpstr>ISN Peak Elongation (eE) As a Function of Ecliptic Longitude</vt:lpstr>
      <vt:lpstr>ISN Peak Elongation (eE) with IMAP-Lo Pivot Platform</vt:lpstr>
      <vt:lpstr>Conclusions &amp; Outlook</vt:lpstr>
      <vt:lpstr>Questions?</vt:lpstr>
      <vt:lpstr>Method to Obtain ISN Flux  as Function of Ecliptic Longitude</vt:lpstr>
      <vt:lpstr>Determination of the ISN Peak  in Phase Space Density (PSD)</vt:lpstr>
      <vt:lpstr>Determination of the ISN Peak  in Phase Space Density (PSD)</vt:lpstr>
    </vt:vector>
  </TitlesOfParts>
  <Company>UNH-SSC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 Energy Response</dc:title>
  <dc:creator>Eberhard Moebius</dc:creator>
  <cp:lastModifiedBy>Moebius, Eberhard</cp:lastModifiedBy>
  <cp:revision>344</cp:revision>
  <dcterms:created xsi:type="dcterms:W3CDTF">2016-03-03T01:42:21Z</dcterms:created>
  <dcterms:modified xsi:type="dcterms:W3CDTF">2018-11-19T18:36:42Z</dcterms:modified>
</cp:coreProperties>
</file>