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0" r:id="rId3"/>
    <p:sldId id="284" r:id="rId4"/>
    <p:sldId id="276" r:id="rId5"/>
    <p:sldId id="286" r:id="rId6"/>
    <p:sldId id="288" r:id="rId7"/>
    <p:sldId id="282" r:id="rId8"/>
    <p:sldId id="271" r:id="rId9"/>
    <p:sldId id="287" r:id="rId10"/>
    <p:sldId id="273" r:id="rId11"/>
    <p:sldId id="278" r:id="rId12"/>
    <p:sldId id="280" r:id="rId13"/>
    <p:sldId id="279" r:id="rId14"/>
    <p:sldId id="290" r:id="rId15"/>
    <p:sldId id="283" r:id="rId16"/>
    <p:sldId id="285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ebius, Eberhard" initials="EM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9404" autoAdjust="0"/>
  </p:normalViewPr>
  <p:slideViewPr>
    <p:cSldViewPr snapToGrid="0" snapToObjects="1">
      <p:cViewPr>
        <p:scale>
          <a:sx n="125" d="100"/>
          <a:sy n="125" d="100"/>
        </p:scale>
        <p:origin x="-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65EBD-D3B3-3742-8C6E-E834CA8F4D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4D5A2-A650-7F42-8A16-33E5EE83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5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17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1893-494D-464D-8E92-6F5BA4C31B3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6A2-2C1D-BB4A-A95E-0424D8AE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5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1893-494D-464D-8E92-6F5BA4C31B3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6A2-2C1D-BB4A-A95E-0424D8AE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7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1893-494D-464D-8E92-6F5BA4C31B3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6A2-2C1D-BB4A-A95E-0424D8AE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0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1893-494D-464D-8E92-6F5BA4C31B3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6A2-2C1D-BB4A-A95E-0424D8AE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1893-494D-464D-8E92-6F5BA4C31B3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6A2-2C1D-BB4A-A95E-0424D8AE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3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1893-494D-464D-8E92-6F5BA4C31B3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6A2-2C1D-BB4A-A95E-0424D8AE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1893-494D-464D-8E92-6F5BA4C31B3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6A2-2C1D-BB4A-A95E-0424D8AE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1893-494D-464D-8E92-6F5BA4C31B3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6A2-2C1D-BB4A-A95E-0424D8AE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1893-494D-464D-8E92-6F5BA4C31B3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6A2-2C1D-BB4A-A95E-0424D8AE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1893-494D-464D-8E92-6F5BA4C31B3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6A2-2C1D-BB4A-A95E-0424D8AE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2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1893-494D-464D-8E92-6F5BA4C31B3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80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ound Single Corner Rectangle 6"/>
          <p:cNvSpPr/>
          <p:nvPr userDrawn="1"/>
        </p:nvSpPr>
        <p:spPr>
          <a:xfrm>
            <a:off x="0" y="0"/>
            <a:ext cx="9144000" cy="604800"/>
          </a:xfrm>
          <a:prstGeom prst="round1Rect">
            <a:avLst>
              <a:gd name="adj" fmla="val 0"/>
            </a:avLst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32475"/>
            <a:ext cx="9144000" cy="34032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_unh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" y="6532475"/>
            <a:ext cx="367154" cy="310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820423" y="6532475"/>
            <a:ext cx="259860" cy="3107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343" y="65076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16571" cy="6858000"/>
          </a:xfrm>
          <a:prstGeom prst="rect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799" y="1360741"/>
            <a:ext cx="7971139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Effects Of the Solar Cycle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on the </a:t>
            </a:r>
            <a:r>
              <a:rPr lang="en-US" sz="3600" b="1" dirty="0" smtClean="0">
                <a:solidFill>
                  <a:srgbClr val="FFFFFF"/>
                </a:solidFill>
              </a:rPr>
              <a:t>Interstellar Hydrogen Signal</a:t>
            </a:r>
            <a:endParaRPr lang="en-US" sz="3600" b="1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F. Rahmanifard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A. Galli, N. </a:t>
            </a:r>
            <a:r>
              <a:rPr lang="en-US" dirty="0" smtClean="0">
                <a:solidFill>
                  <a:schemeClr val="bg1"/>
                </a:solidFill>
              </a:rPr>
              <a:t>Richards, </a:t>
            </a:r>
            <a:r>
              <a:rPr lang="en-US" dirty="0">
                <a:solidFill>
                  <a:schemeClr val="bg1"/>
                </a:solidFill>
              </a:rPr>
              <a:t>N. A. Schwadron, E. </a:t>
            </a:r>
            <a:r>
              <a:rPr lang="en-US" dirty="0" smtClean="0">
                <a:solidFill>
                  <a:schemeClr val="bg1"/>
                </a:solidFill>
              </a:rPr>
              <a:t>Möbius, </a:t>
            </a:r>
            <a:r>
              <a:rPr lang="en-US" dirty="0" smtClean="0">
                <a:solidFill>
                  <a:schemeClr val="bg1"/>
                </a:solidFill>
              </a:rPr>
              <a:t>H. Kucharek,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. Bzowski, P. </a:t>
            </a:r>
            <a:r>
              <a:rPr lang="en-US" dirty="0" err="1">
                <a:solidFill>
                  <a:schemeClr val="bg1"/>
                </a:solidFill>
              </a:rPr>
              <a:t>Wurz</a:t>
            </a:r>
            <a:r>
              <a:rPr lang="en-US" dirty="0">
                <a:solidFill>
                  <a:schemeClr val="bg1"/>
                </a:solidFill>
              </a:rPr>
              <a:t>, D. </a:t>
            </a:r>
            <a:r>
              <a:rPr lang="en-US" dirty="0" err="1">
                <a:solidFill>
                  <a:schemeClr val="bg1"/>
                </a:solidFill>
              </a:rPr>
              <a:t>Heirtzler</a:t>
            </a:r>
            <a:r>
              <a:rPr lang="en-US" dirty="0">
                <a:solidFill>
                  <a:schemeClr val="bg1"/>
                </a:solidFill>
              </a:rPr>
              <a:t>,   M. A. Lee, J. M. </a:t>
            </a:r>
            <a:r>
              <a:rPr lang="en-US" dirty="0" err="1">
                <a:solidFill>
                  <a:schemeClr val="bg1"/>
                </a:solidFill>
              </a:rPr>
              <a:t>Sokół</a:t>
            </a:r>
            <a:r>
              <a:rPr lang="en-US" dirty="0">
                <a:solidFill>
                  <a:schemeClr val="bg1"/>
                </a:solidFill>
              </a:rPr>
              <a:t>, I. </a:t>
            </a:r>
            <a:r>
              <a:rPr lang="en-US" dirty="0" err="1">
                <a:solidFill>
                  <a:schemeClr val="bg1"/>
                </a:solidFill>
              </a:rPr>
              <a:t>Kowalska-Leszczynska</a:t>
            </a:r>
            <a:r>
              <a:rPr lang="en-US" dirty="0">
                <a:solidFill>
                  <a:schemeClr val="bg1"/>
                </a:solidFill>
              </a:rPr>
              <a:t>, M. A. </a:t>
            </a:r>
            <a:r>
              <a:rPr lang="en-US" dirty="0" err="1">
                <a:solidFill>
                  <a:schemeClr val="bg1"/>
                </a:solidFill>
              </a:rPr>
              <a:t>Kubiak</a:t>
            </a:r>
            <a:r>
              <a:rPr lang="en-US" dirty="0" err="1" smtClean="0">
                <a:solidFill>
                  <a:schemeClr val="bg1"/>
                </a:solidFill>
              </a:rPr>
              <a:t>,S</a:t>
            </a:r>
            <a:r>
              <a:rPr lang="en-US" dirty="0">
                <a:solidFill>
                  <a:schemeClr val="bg1"/>
                </a:solidFill>
              </a:rPr>
              <a:t>. A. </a:t>
            </a:r>
            <a:r>
              <a:rPr lang="en-US" dirty="0" err="1">
                <a:solidFill>
                  <a:schemeClr val="bg1"/>
                </a:solidFill>
              </a:rPr>
              <a:t>Fuselier</a:t>
            </a:r>
            <a:r>
              <a:rPr lang="en-US" dirty="0">
                <a:solidFill>
                  <a:schemeClr val="bg1"/>
                </a:solidFill>
              </a:rPr>
              <a:t>, and D. J. McComas </a:t>
            </a:r>
          </a:p>
        </p:txBody>
      </p:sp>
    </p:spTree>
    <p:extLst>
      <p:ext uri="{BB962C8B-B14F-4D97-AF65-F5344CB8AC3E}">
        <p14:creationId xmlns:p14="http://schemas.microsoft.com/office/powerpoint/2010/main" val="18071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2"/>
    </mc:Choice>
    <mc:Fallback xmlns="">
      <p:transition xmlns:p14="http://schemas.microsoft.com/office/powerpoint/2010/main" spd="slow" advTm="126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685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5063" y="6591124"/>
            <a:ext cx="256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512" y="846618"/>
            <a:ext cx="860510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We showed how radiation pressure affects the ISN H signal peak as a function of solar activity over the course of an almost full solar cycle.</a:t>
            </a:r>
          </a:p>
          <a:p>
            <a:pPr marL="223838" indent="-223838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These results can be expanded to other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00"/>
                </a:highlight>
              </a:rPr>
              <a:t>sectors.</a:t>
            </a:r>
            <a:endParaRPr lang="en-US" sz="20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223838" indent="-223838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In this analysis we focused on ESA1 </a:t>
            </a:r>
            <a:r>
              <a:rPr lang="en-US" sz="2000" dirty="0" smtClean="0">
                <a:solidFill>
                  <a:srgbClr val="000000"/>
                </a:solidFill>
              </a:rPr>
              <a:t>data. </a:t>
            </a:r>
            <a:endParaRPr lang="en-US" sz="2000" dirty="0">
              <a:solidFill>
                <a:srgbClr val="000000"/>
              </a:solidFill>
            </a:endParaRPr>
          </a:p>
          <a:p>
            <a:pPr marL="223838" indent="-223838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Open question: All model predict a larger flux to be seen in ESA2 than in ESA1. The continuing issue may be correctable </a:t>
            </a:r>
            <a:r>
              <a:rPr lang="en-US" sz="2000" dirty="0" smtClean="0">
                <a:solidFill>
                  <a:srgbClr val="000000"/>
                </a:solidFill>
              </a:rPr>
              <a:t>by </a:t>
            </a:r>
            <a:r>
              <a:rPr lang="en-US" sz="2000" dirty="0">
                <a:solidFill>
                  <a:srgbClr val="000000"/>
                </a:solidFill>
              </a:rPr>
              <a:t>improving the energy response functions for Hydrogen. This is planned work for the immediate future.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3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07"/>
    </mc:Choice>
    <mc:Fallback xmlns="">
      <p:transition xmlns:p14="http://schemas.microsoft.com/office/powerpoint/2010/main" spd="slow" advTm="835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38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Modeling the Radiation Pressure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5063" y="6591124"/>
            <a:ext cx="327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10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83286" y="1121167"/>
            <a:ext cx="7918619" cy="4167689"/>
            <a:chOff x="649564" y="1133254"/>
            <a:chExt cx="7918619" cy="4167689"/>
          </a:xfrm>
        </p:grpSpPr>
        <p:grpSp>
          <p:nvGrpSpPr>
            <p:cNvPr id="14" name="Group 13"/>
            <p:cNvGrpSpPr/>
            <p:nvPr/>
          </p:nvGrpSpPr>
          <p:grpSpPr>
            <a:xfrm>
              <a:off x="649564" y="1133254"/>
              <a:ext cx="7918619" cy="3789081"/>
              <a:chOff x="649564" y="1201093"/>
              <a:chExt cx="7918619" cy="378908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564" y="1201093"/>
                <a:ext cx="3068279" cy="378908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4498" y="1695606"/>
                <a:ext cx="2309626" cy="65072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9083" y="2608472"/>
                <a:ext cx="3659100" cy="70281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7571" y="3674166"/>
                <a:ext cx="2364482" cy="46419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7381" y="4382646"/>
                <a:ext cx="1606743" cy="544977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3166669" y="5023944"/>
              <a:ext cx="2370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Kowalska-Leszczynska</a:t>
              </a:r>
              <a:r>
                <a:rPr lang="en-US" sz="1200" dirty="0"/>
                <a:t> et al. (2018)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51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5063" y="6591124"/>
            <a:ext cx="327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061" y="603877"/>
            <a:ext cx="3966939" cy="29752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38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Radiation Pressure dependence on Radial Velocity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31" y="3560098"/>
            <a:ext cx="3913632" cy="2935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722" y="3565756"/>
            <a:ext cx="3906090" cy="29295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7214" y="5270500"/>
            <a:ext cx="162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Minimum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8286" y="5270500"/>
            <a:ext cx="175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Maximum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643" y="1093374"/>
            <a:ext cx="4968418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To examine the effect of radial dependence of </a:t>
            </a:r>
            <a:r>
              <a:rPr lang="en-US" dirty="0" err="1"/>
              <a:t>F</a:t>
            </a:r>
            <a:r>
              <a:rPr lang="en-US" baseline="-25000" dirty="0" err="1"/>
              <a:t>rad</a:t>
            </a:r>
            <a:r>
              <a:rPr lang="en-US" dirty="0"/>
              <a:t>:</a:t>
            </a:r>
          </a:p>
          <a:p>
            <a:pPr>
              <a:lnSpc>
                <a:spcPct val="120000"/>
              </a:lnSpc>
            </a:pPr>
            <a:r>
              <a:rPr lang="en-US" dirty="0"/>
              <a:t>An individual H atom moving under </a:t>
            </a:r>
            <a:r>
              <a:rPr lang="en-US" dirty="0" err="1"/>
              <a:t>F</a:t>
            </a:r>
            <a:r>
              <a:rPr lang="en-US" baseline="-25000" dirty="0" err="1"/>
              <a:t>g</a:t>
            </a:r>
            <a:r>
              <a:rPr lang="en-US" dirty="0"/>
              <a:t> and </a:t>
            </a:r>
            <a:r>
              <a:rPr lang="en-US" dirty="0" err="1"/>
              <a:t>F</a:t>
            </a:r>
            <a:r>
              <a:rPr lang="en-US" baseline="-25000" dirty="0" err="1"/>
              <a:t>rad</a:t>
            </a:r>
            <a:r>
              <a:rPr lang="en-US" dirty="0"/>
              <a:t>,  once using 2012 (solar maximum) and once using 2017 (solar minimum) profile, trajectory and </a:t>
            </a: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 are plotted:</a:t>
            </a:r>
          </a:p>
        </p:txBody>
      </p:sp>
    </p:spTree>
    <p:extLst>
      <p:ext uri="{BB962C8B-B14F-4D97-AF65-F5344CB8AC3E}">
        <p14:creationId xmlns:p14="http://schemas.microsoft.com/office/powerpoint/2010/main" val="383282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38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Radiation Pressure dependence on Radial Velocity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394" y="603877"/>
            <a:ext cx="4132606" cy="3099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5063" y="6591124"/>
            <a:ext cx="327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12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29" y="2906356"/>
            <a:ext cx="4803261" cy="3602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643" y="889000"/>
            <a:ext cx="4421751" cy="222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To add the time variability: </a:t>
            </a:r>
          </a:p>
          <a:p>
            <a:pPr marL="173038" indent="-173038">
              <a:lnSpc>
                <a:spcPct val="110000"/>
              </a:lnSpc>
              <a:buFont typeface="Arial"/>
              <a:buChar char="•"/>
            </a:pPr>
            <a:r>
              <a:rPr lang="en-US" dirty="0"/>
              <a:t>we used profiles from 1998 to 2018 </a:t>
            </a:r>
          </a:p>
          <a:p>
            <a:pPr marL="173038" indent="-173038">
              <a:lnSpc>
                <a:spcPct val="110000"/>
              </a:lnSpc>
              <a:buFont typeface="Arial"/>
              <a:buChar char="•"/>
            </a:pPr>
            <a:r>
              <a:rPr lang="en-US" dirty="0"/>
              <a:t>F and </a:t>
            </a: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 behave as in a constant radiation pressure case until close to 1 AU</a:t>
            </a:r>
          </a:p>
          <a:p>
            <a:pPr marL="173038" indent="-173038">
              <a:lnSpc>
                <a:spcPct val="110000"/>
              </a:lnSpc>
              <a:buFont typeface="Arial"/>
              <a:buChar char="•"/>
            </a:pPr>
            <a:r>
              <a:rPr lang="en-US" dirty="0"/>
              <a:t> At ~ 1 AU the the atom sees the force field in 2017 and acts as in the solar minimum case with mu &lt;1</a:t>
            </a:r>
          </a:p>
        </p:txBody>
      </p:sp>
    </p:spTree>
    <p:extLst>
      <p:ext uri="{BB962C8B-B14F-4D97-AF65-F5344CB8AC3E}">
        <p14:creationId xmlns:p14="http://schemas.microsoft.com/office/powerpoint/2010/main" val="102987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4403514" cy="3774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60" y="604520"/>
            <a:ext cx="449834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3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1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5063" y="6591124"/>
            <a:ext cx="327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6059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344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8401" y="681296"/>
            <a:ext cx="5584730" cy="1754327"/>
            <a:chOff x="575348" y="1558460"/>
            <a:chExt cx="5584730" cy="1754327"/>
          </a:xfrm>
        </p:grpSpPr>
        <p:sp>
          <p:nvSpPr>
            <p:cNvPr id="4" name="Rectangle 3"/>
            <p:cNvSpPr/>
            <p:nvPr/>
          </p:nvSpPr>
          <p:spPr>
            <a:xfrm>
              <a:off x="575348" y="1558460"/>
              <a:ext cx="5584730" cy="1754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>
                  <a:solidFill>
                    <a:srgbClr val="000000"/>
                  </a:solidFill>
                </a:rPr>
                <a:t>ISH parameters (Bzowski et al.):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 err="1"/>
                <a:t>n</a:t>
              </a:r>
              <a:r>
                <a:rPr lang="en-US" baseline="-25000" dirty="0" err="1"/>
                <a:t>pri</a:t>
              </a:r>
              <a:r>
                <a:rPr lang="en-US" dirty="0"/>
                <a:t> =  0.030 cm</a:t>
              </a:r>
              <a:r>
                <a:rPr lang="en-US" baseline="30000" dirty="0"/>
                <a:t>-3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 err="1"/>
                <a:t>T</a:t>
              </a:r>
              <a:r>
                <a:rPr lang="en-US" baseline="-25000" dirty="0" err="1"/>
                <a:t>pri</a:t>
              </a:r>
              <a:r>
                <a:rPr lang="en-US" dirty="0"/>
                <a:t> =  7443 K</a:t>
              </a:r>
              <a:br>
                <a:rPr lang="en-US" dirty="0"/>
              </a:br>
              <a:r>
                <a:rPr lang="en-US" dirty="0" err="1"/>
                <a:t>v</a:t>
              </a:r>
              <a:r>
                <a:rPr lang="en-US" baseline="-25000" dirty="0" err="1"/>
                <a:t>pri</a:t>
              </a:r>
              <a:r>
                <a:rPr lang="en-US" dirty="0"/>
                <a:t> =  25.784 km/s</a:t>
              </a:r>
              <a:br>
                <a:rPr lang="en-US" dirty="0"/>
              </a:br>
              <a:r>
                <a:rPr lang="en-US" dirty="0" err="1"/>
                <a:t>λ</a:t>
              </a:r>
              <a:r>
                <a:rPr lang="en-US" baseline="-25000" dirty="0" err="1"/>
                <a:t>pri</a:t>
              </a:r>
              <a:r>
                <a:rPr lang="en-US" dirty="0"/>
                <a:t> =  255.745 </a:t>
              </a:r>
              <a:r>
                <a:rPr lang="en-US" dirty="0" err="1"/>
                <a:t>deg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 err="1"/>
                <a:t>ϕ</a:t>
              </a:r>
              <a:r>
                <a:rPr lang="en-US" baseline="-25000" dirty="0" err="1"/>
                <a:t>pri</a:t>
              </a:r>
              <a:r>
                <a:rPr lang="en-US" dirty="0"/>
                <a:t>=  5.169 </a:t>
              </a:r>
              <a:r>
                <a:rPr lang="en-US" dirty="0" err="1"/>
                <a:t>deg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2520" y="1835459"/>
              <a:ext cx="229127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baseline="-25000" dirty="0" err="1"/>
                <a:t>sec</a:t>
              </a:r>
              <a:r>
                <a:rPr lang="en-US" dirty="0"/>
                <a:t> =   0.054 cm</a:t>
              </a:r>
              <a:r>
                <a:rPr lang="en-US" baseline="30000" dirty="0"/>
                <a:t>-3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 err="1"/>
                <a:t>T</a:t>
              </a:r>
              <a:r>
                <a:rPr lang="en-US" baseline="-25000" dirty="0" err="1"/>
                <a:t>sec</a:t>
              </a:r>
              <a:r>
                <a:rPr lang="en-US" dirty="0"/>
                <a:t> =  16300 K</a:t>
              </a:r>
              <a:br>
                <a:rPr lang="en-US" dirty="0"/>
              </a:br>
              <a:r>
                <a:rPr lang="en-US" dirty="0" err="1"/>
                <a:t>v</a:t>
              </a:r>
              <a:r>
                <a:rPr lang="en-US" baseline="-25000" dirty="0" err="1"/>
                <a:t>sec</a:t>
              </a:r>
              <a:r>
                <a:rPr lang="en-US" dirty="0"/>
                <a:t> =  18.744 km/s</a:t>
              </a:r>
              <a:br>
                <a:rPr lang="en-US" dirty="0"/>
              </a:br>
              <a:r>
                <a:rPr lang="en-US" dirty="0" err="1"/>
                <a:t>λ</a:t>
              </a:r>
              <a:r>
                <a:rPr lang="en-US" baseline="-25000" dirty="0" err="1"/>
                <a:t>sec</a:t>
              </a:r>
              <a:r>
                <a:rPr lang="en-US" dirty="0"/>
                <a:t> =  251.57 </a:t>
              </a:r>
              <a:r>
                <a:rPr lang="en-US" dirty="0" err="1"/>
                <a:t>deg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 err="1"/>
                <a:t>ϕ</a:t>
              </a:r>
              <a:r>
                <a:rPr lang="en-US" baseline="-25000" dirty="0" err="1"/>
                <a:t>sec</a:t>
              </a:r>
              <a:r>
                <a:rPr lang="en-US" dirty="0"/>
                <a:t> =  11.95 </a:t>
              </a:r>
              <a:r>
                <a:rPr lang="en-US" dirty="0" err="1"/>
                <a:t>deg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75063" y="6591124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2260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98800"/>
            <a:ext cx="2540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dirty="0"/>
              <a:t>[Bzowski et al., A&amp;A 326, </a:t>
            </a:r>
            <a:r>
              <a:rPr lang="en-US" b="1" dirty="0"/>
              <a:t>497</a:t>
            </a:r>
            <a:r>
              <a:rPr lang="en-US" dirty="0"/>
              <a:t>, 396,1997]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(2) due to the fact that the slowest H atoms are not able to reach 1 AU since the overcompensating radiation pressure diverts them out earlier.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8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4380" y="60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  <a:latin typeface="+mj-lt"/>
              </a:rPr>
              <a:t>Interstellar Hydrogen (ISH) Trajectory </a:t>
            </a:r>
            <a:r>
              <a:rPr lang="mr-IN" sz="2700" dirty="0">
                <a:solidFill>
                  <a:srgbClr val="FFFFFF"/>
                </a:solidFill>
                <a:latin typeface="+mj-lt"/>
              </a:rPr>
              <a:t>–</a:t>
            </a:r>
            <a:r>
              <a:rPr lang="en-US" sz="2700" dirty="0">
                <a:solidFill>
                  <a:srgbClr val="FFFFFF"/>
                </a:solidFill>
                <a:latin typeface="+mj-lt"/>
              </a:rPr>
              <a:t> Early Observations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5063" y="6591124"/>
            <a:ext cx="256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52800" y="684930"/>
            <a:ext cx="5991200" cy="5718735"/>
            <a:chOff x="3152800" y="684930"/>
            <a:chExt cx="5991200" cy="5718735"/>
          </a:xfrm>
        </p:grpSpPr>
        <p:grpSp>
          <p:nvGrpSpPr>
            <p:cNvPr id="2" name="Group 1"/>
            <p:cNvGrpSpPr/>
            <p:nvPr/>
          </p:nvGrpSpPr>
          <p:grpSpPr>
            <a:xfrm>
              <a:off x="3152800" y="684930"/>
              <a:ext cx="5991200" cy="5718735"/>
              <a:chOff x="3152800" y="684930"/>
              <a:chExt cx="5991200" cy="571873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D9B99151-8BB7-1048-AAB5-082EFED14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7314" y="684930"/>
                <a:ext cx="4679271" cy="4779963"/>
              </a:xfrm>
              <a:prstGeom prst="rect">
                <a:avLst/>
              </a:prstGeom>
            </p:spPr>
          </p:pic>
          <p:grpSp>
            <p:nvGrpSpPr>
              <p:cNvPr id="29" name="Group 28"/>
              <p:cNvGrpSpPr/>
              <p:nvPr/>
            </p:nvGrpSpPr>
            <p:grpSpPr>
              <a:xfrm>
                <a:off x="3152800" y="5392623"/>
                <a:ext cx="5991200" cy="1011042"/>
                <a:chOff x="2580013" y="4330460"/>
                <a:chExt cx="5991200" cy="1011042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2580013" y="4633616"/>
                  <a:ext cx="5991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7475" indent="-117475">
                    <a:buFont typeface="Arial"/>
                    <a:buChar char="•"/>
                  </a:pPr>
                  <a:r>
                    <a:rPr lang="en-US" sz="2000" dirty="0"/>
                    <a:t>Signal drops off in 2012 to near background levels</a:t>
                  </a:r>
                </a:p>
                <a:p>
                  <a:pPr marL="117475" indent="-117475">
                    <a:buFont typeface="Arial"/>
                    <a:buChar char="•"/>
                  </a:pPr>
                  <a:r>
                    <a:rPr lang="en-US" sz="2000" dirty="0"/>
                    <a:t>H Peak moves to larger Longitude with Solar Activity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65209" y="4330460"/>
                  <a:ext cx="177858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Saul et al. (2013) </a:t>
                  </a:r>
                </a:p>
              </p:txBody>
            </p:sp>
          </p:grpSp>
          <p:cxnSp>
            <p:nvCxnSpPr>
              <p:cNvPr id="11" name="Straight Arrow Connector 10">
                <a:extLst>
                  <a:ext uri="{FF2B5EF4-FFF2-40B4-BE49-F238E27FC236}">
                    <a16:creationId xmlns="" xmlns:a16="http://schemas.microsoft.com/office/drawing/2014/main" id="{56A2C616-D1F3-3E46-9CB3-47EFF6C50C29}"/>
                  </a:ext>
                </a:extLst>
              </p:cNvPr>
              <p:cNvCxnSpPr/>
              <p:nvPr/>
            </p:nvCxnSpPr>
            <p:spPr>
              <a:xfrm>
                <a:off x="7630886" y="3481568"/>
                <a:ext cx="0" cy="11122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="" xmlns:a16="http://schemas.microsoft.com/office/drawing/2014/main" id="{3950EBBD-2876-1047-BE3A-D10CF9D3A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9371" y="941084"/>
                <a:ext cx="0" cy="5308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="" xmlns:a16="http://schemas.microsoft.com/office/drawing/2014/main" id="{3950EBBD-2876-1047-BE3A-D10CF9D3A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9114" y="915816"/>
                <a:ext cx="0" cy="5308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="" xmlns:a16="http://schemas.microsoft.com/office/drawing/2014/main" id="{3950EBBD-2876-1047-BE3A-D10CF9D3A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4939" y="3350250"/>
                <a:ext cx="0" cy="5308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D02CEA8A-5F4F-C74E-8B27-338D57B265FE}"/>
                </a:ext>
              </a:extLst>
            </p:cNvPr>
            <p:cNvSpPr txBox="1"/>
            <p:nvPr/>
          </p:nvSpPr>
          <p:spPr>
            <a:xfrm>
              <a:off x="5820000" y="94108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2009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7F5F7E1-08B2-784F-AFF8-CF156619B41F}"/>
                </a:ext>
              </a:extLst>
            </p:cNvPr>
            <p:cNvSpPr txBox="1"/>
            <p:nvPr/>
          </p:nvSpPr>
          <p:spPr>
            <a:xfrm>
              <a:off x="8095115" y="91581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47471D4-8461-BB4B-A0B6-A58878E40BCA}"/>
                </a:ext>
              </a:extLst>
            </p:cNvPr>
            <p:cNvSpPr txBox="1"/>
            <p:nvPr/>
          </p:nvSpPr>
          <p:spPr>
            <a:xfrm>
              <a:off x="5907086" y="328151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0BEC1E3-A9B8-1A4E-810A-655113B68DFD}"/>
                </a:ext>
              </a:extLst>
            </p:cNvPr>
            <p:cNvSpPr txBox="1"/>
            <p:nvPr/>
          </p:nvSpPr>
          <p:spPr>
            <a:xfrm>
              <a:off x="8095114" y="328151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14380" y="763455"/>
            <a:ext cx="4824220" cy="4748844"/>
            <a:chOff x="-14380" y="763455"/>
            <a:chExt cx="4824220" cy="4748844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F971263C-EB13-8D4C-A277-16D0547B8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47" y="763455"/>
              <a:ext cx="4117067" cy="273787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5555" y="3481568"/>
              <a:ext cx="30443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Adapted from Möbius et al. (2012)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CF9AD9C-FE57-C046-88B5-8F01C57AB940}"/>
                </a:ext>
              </a:extLst>
            </p:cNvPr>
            <p:cNvSpPr txBox="1"/>
            <p:nvPr/>
          </p:nvSpPr>
          <p:spPr>
            <a:xfrm>
              <a:off x="-14380" y="3881083"/>
              <a:ext cx="48242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2713" indent="-112713">
                <a:buFont typeface="Wingdings" charset="2"/>
                <a:buChar char="§"/>
              </a:pPr>
              <a:r>
                <a:rPr lang="en-US" sz="2000" dirty="0"/>
                <a:t> IS Neutrals have the same bulk speed</a:t>
              </a:r>
              <a:endParaRPr lang="ar-IQ" sz="2000" dirty="0"/>
            </a:p>
            <a:p>
              <a:pPr marL="112713" indent="-112713">
                <a:buFont typeface="Wingdings" charset="2"/>
                <a:buChar char="§"/>
              </a:pPr>
              <a:r>
                <a:rPr lang="en-US" sz="2000" dirty="0"/>
                <a:t> Their energy scales with their mass </a:t>
              </a:r>
            </a:p>
            <a:p>
              <a:pPr marL="112713" indent="-112713">
                <a:buFont typeface="Wingdings" charset="2"/>
                <a:buChar char="§"/>
              </a:pPr>
              <a:r>
                <a:rPr lang="en-US" sz="2000" dirty="0"/>
                <a:t> Bent toward the Sun</a:t>
              </a:r>
            </a:p>
            <a:p>
              <a:pPr marL="112713" indent="-112713">
                <a:buFont typeface="Courier New"/>
                <a:buChar char="o"/>
              </a:pPr>
              <a:r>
                <a:rPr lang="en-US" sz="2000" dirty="0"/>
                <a:t> H atoms slower due to radiation pressure</a:t>
              </a:r>
            </a:p>
            <a:p>
              <a:pPr marL="112713" indent="-112713">
                <a:buFont typeface="Courier New"/>
                <a:buChar char="o"/>
              </a:pPr>
              <a:r>
                <a:rPr lang="en-US" sz="2000" dirty="0"/>
                <a:t> H atoms might be diverted outward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86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71"/>
    </mc:Choice>
    <mc:Fallback xmlns="">
      <p:transition xmlns:p14="http://schemas.microsoft.com/office/powerpoint/2010/main" spd="slow" advTm="1112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469" y="890531"/>
            <a:ext cx="4026135" cy="5517448"/>
            <a:chOff x="2972043" y="2395008"/>
            <a:chExt cx="4026135" cy="5517448"/>
          </a:xfrm>
        </p:grpSpPr>
        <p:grpSp>
          <p:nvGrpSpPr>
            <p:cNvPr id="5" name="Group 4"/>
            <p:cNvGrpSpPr/>
            <p:nvPr/>
          </p:nvGrpSpPr>
          <p:grpSpPr>
            <a:xfrm>
              <a:off x="2972043" y="2395008"/>
              <a:ext cx="4026135" cy="5517448"/>
              <a:chOff x="5103485" y="3726980"/>
              <a:chExt cx="4026135" cy="551744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105581" y="3924226"/>
                <a:ext cx="4024039" cy="5320202"/>
                <a:chOff x="5932104" y="1014142"/>
                <a:chExt cx="4024039" cy="5320202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9049125" y="1014142"/>
                  <a:ext cx="9070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ESA1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9049125" y="2257687"/>
                  <a:ext cx="9070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ESA3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932104" y="3749021"/>
                  <a:ext cx="3572626" cy="25853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2713" indent="-112713">
                    <a:buFont typeface="Arial"/>
                    <a:buChar char="•"/>
                  </a:pPr>
                  <a:r>
                    <a:rPr lang="en-US" dirty="0"/>
                    <a:t>Count rate in ESA 3 (</a:t>
                  </a:r>
                  <a:r>
                    <a:rPr lang="en-US" dirty="0" smtClean="0"/>
                    <a:t>ISN </a:t>
                  </a:r>
                  <a:r>
                    <a:rPr lang="en-US" dirty="0"/>
                    <a:t>He) peaks in orbit 64</a:t>
                  </a:r>
                </a:p>
                <a:p>
                  <a:pPr marL="112713" indent="-112713">
                    <a:buFont typeface="Arial"/>
                    <a:buChar char="•"/>
                  </a:pPr>
                  <a:r>
                    <a:rPr lang="en-US" dirty="0"/>
                    <a:t>Count rate in ESA 1 (</a:t>
                  </a:r>
                  <a:r>
                    <a:rPr lang="en-US" dirty="0" smtClean="0"/>
                    <a:t>ISN </a:t>
                  </a:r>
                  <a:r>
                    <a:rPr lang="en-US" dirty="0"/>
                    <a:t>H and He) is broader</a:t>
                  </a:r>
                </a:p>
                <a:p>
                  <a:pPr marL="112713" indent="-112713">
                    <a:buFont typeface="Arial"/>
                    <a:buChar char="•"/>
                  </a:pPr>
                  <a:r>
                    <a:rPr lang="en-US" dirty="0" smtClean="0"/>
                    <a:t>ISN </a:t>
                  </a:r>
                  <a:r>
                    <a:rPr lang="en-US" dirty="0"/>
                    <a:t>H peak occurs in orbit 72 </a:t>
                  </a:r>
                </a:p>
                <a:p>
                  <a:pPr marL="112713" indent="-112713">
                    <a:buFont typeface="Arial"/>
                    <a:buChar char="•"/>
                  </a:pPr>
                  <a:r>
                    <a:rPr lang="en-US" dirty="0" smtClean="0">
                      <a:highlight>
                        <a:srgbClr val="FFFF00"/>
                      </a:highlight>
                    </a:rPr>
                    <a:t>Schwadron et all </a:t>
                  </a:r>
                  <a:r>
                    <a:rPr lang="en-US" dirty="0" smtClean="0">
                      <a:highlight>
                        <a:srgbClr val="FFFF00"/>
                      </a:highlight>
                    </a:rPr>
                    <a:t>performed </a:t>
                  </a:r>
                  <a:r>
                    <a:rPr lang="en-US" dirty="0" smtClean="0">
                      <a:highlight>
                        <a:srgbClr val="FFFF00"/>
                      </a:highlight>
                    </a:rPr>
                    <a:t>a chi-square analysis </a:t>
                  </a:r>
                  <a:r>
                    <a:rPr lang="en-US" dirty="0" smtClean="0"/>
                    <a:t>to </a:t>
                  </a:r>
                  <a:r>
                    <a:rPr lang="en-US" dirty="0"/>
                    <a:t>find the solar radiation pressure and </a:t>
                  </a:r>
                  <a:r>
                    <a:rPr lang="en-US" dirty="0" smtClean="0"/>
                    <a:t>ISN H </a:t>
                  </a:r>
                  <a:r>
                    <a:rPr lang="en-US" dirty="0"/>
                    <a:t>parameters.</a:t>
                  </a: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3485" y="3726980"/>
                <a:ext cx="3221137" cy="2599169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376572" y="4924538"/>
              <a:ext cx="19235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Schwadron et al. (2013)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96655" y="798138"/>
            <a:ext cx="4642976" cy="5494378"/>
            <a:chOff x="4096655" y="798138"/>
            <a:chExt cx="4642976" cy="5494378"/>
          </a:xfrm>
        </p:grpSpPr>
        <p:grpSp>
          <p:nvGrpSpPr>
            <p:cNvPr id="12" name="Group 11"/>
            <p:cNvGrpSpPr/>
            <p:nvPr/>
          </p:nvGrpSpPr>
          <p:grpSpPr>
            <a:xfrm>
              <a:off x="4096655" y="798138"/>
              <a:ext cx="4642976" cy="5494378"/>
              <a:chOff x="4907088" y="853992"/>
              <a:chExt cx="4642976" cy="549437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4242" y="3047156"/>
                <a:ext cx="2145822" cy="203168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664833" y="5271152"/>
                <a:ext cx="1785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μ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 = 1.26</a:t>
                </a:r>
                <a:endParaRPr lang="ar-IQ" sz="1600" dirty="0"/>
              </a:p>
              <a:p>
                <a:r>
                  <a:rPr lang="mr-IN" sz="1600" dirty="0"/>
                  <a:t>β = 3.7x10</a:t>
                </a:r>
                <a:r>
                  <a:rPr lang="mr-IN" sz="1600" baseline="30000" dirty="0"/>
                  <a:t>-7</a:t>
                </a:r>
                <a:r>
                  <a:rPr lang="mr-IN" sz="1600" dirty="0"/>
                  <a:t> s</a:t>
                </a:r>
                <a:r>
                  <a:rPr lang="mr-IN" sz="1600" baseline="30000" dirty="0"/>
                  <a:t>-1</a:t>
                </a:r>
                <a:endParaRPr lang="en-US" sz="1600" baseline="30000" dirty="0"/>
              </a:p>
              <a:p>
                <a:r>
                  <a:rPr lang="en-US" sz="1600" dirty="0" err="1"/>
                  <a:t>γ</a:t>
                </a:r>
                <a:r>
                  <a:rPr lang="en-US" sz="1600" dirty="0"/>
                  <a:t> = 3.5</a:t>
                </a:r>
                <a:endParaRPr lang="ar-IQ" sz="1600" dirty="0"/>
              </a:p>
              <a:p>
                <a:r>
                  <a:rPr lang="mr-IN" sz="1600" dirty="0"/>
                  <a:t>χ</a:t>
                </a:r>
                <a:r>
                  <a:rPr lang="mr-IN" sz="1600" baseline="30000" dirty="0"/>
                  <a:t>2</a:t>
                </a:r>
                <a:r>
                  <a:rPr lang="mr-IN" sz="1600" dirty="0"/>
                  <a:t> = </a:t>
                </a:r>
                <a:r>
                  <a:rPr lang="en-US" sz="1600" dirty="0"/>
                  <a:t>6.82</a:t>
                </a: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2704" y="853992"/>
                <a:ext cx="2237360" cy="190251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7088" y="946385"/>
                <a:ext cx="2405615" cy="1738274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4096655" y="2876196"/>
              <a:ext cx="265590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Katushkina et al. (2015)</a:t>
              </a:r>
              <a:r>
                <a:rPr lang="ar-IQ" dirty="0"/>
                <a:t>:</a:t>
              </a:r>
              <a:r>
                <a:rPr lang="en-US" dirty="0"/>
                <a:t> </a:t>
              </a:r>
              <a:endParaRPr lang="ar-IQ" dirty="0"/>
            </a:p>
            <a:p>
              <a:pPr marL="112713" indent="-112713">
                <a:buFont typeface="Arial"/>
                <a:buChar char="•"/>
              </a:pPr>
              <a:r>
                <a:rPr lang="en-US" dirty="0"/>
                <a:t>Used global self-consistent kinetic-MHD model of the heliospheric interface.</a:t>
              </a:r>
              <a:endParaRPr lang="ar-IQ" dirty="0"/>
            </a:p>
            <a:p>
              <a:pPr marL="112713" indent="-112713">
                <a:buFont typeface="Arial"/>
                <a:buChar char="•"/>
              </a:pPr>
              <a:r>
                <a:rPr lang="en-US" dirty="0"/>
                <a:t>Found parameters of the primary and secondary particles at 90 AU.</a:t>
              </a:r>
              <a:endParaRPr lang="ar-IQ" dirty="0"/>
            </a:p>
            <a:p>
              <a:pPr marL="112713" indent="-112713">
                <a:buFont typeface="Arial"/>
                <a:buChar char="•"/>
              </a:pPr>
              <a:r>
                <a:rPr lang="en-US" dirty="0"/>
                <a:t>Used their model inside 90 AU, separately for primary and secondary particles.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14380" y="60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  <a:latin typeface="+mj-lt"/>
              </a:rPr>
              <a:t>ISH Parameters Based on Early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5063" y="6591124"/>
            <a:ext cx="256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94"/>
    </mc:Choice>
    <mc:Fallback xmlns="">
      <p:transition xmlns:p14="http://schemas.microsoft.com/office/powerpoint/2010/main" spd="slow" advTm="1266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3001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aFINM</a:t>
            </a:r>
            <a:r>
              <a:rPr lang="en-US" sz="3000" dirty="0">
                <a:solidFill>
                  <a:srgbClr val="FFFFFF"/>
                </a:solidFill>
              </a:rPr>
              <a:t> - ISH Primary and Secondary - IBEX Data Sensitivity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5063" y="6591124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6064" y="2570126"/>
            <a:ext cx="8664425" cy="4020998"/>
            <a:chOff x="406064" y="2396942"/>
            <a:chExt cx="8664425" cy="40209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5063" y="2396942"/>
              <a:ext cx="4595426" cy="402099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06064" y="3592040"/>
              <a:ext cx="4330609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§"/>
              </a:pPr>
              <a:r>
                <a:rPr lang="en-US" dirty="0">
                  <a:solidFill>
                    <a:srgbClr val="000000"/>
                  </a:solidFill>
                </a:rPr>
                <a:t>Since the distribution peak of the </a:t>
              </a:r>
              <a:r>
                <a:rPr lang="en-US" dirty="0" smtClean="0">
                  <a:solidFill>
                    <a:srgbClr val="000000"/>
                  </a:solidFill>
                </a:rPr>
                <a:t>ISN H </a:t>
              </a:r>
              <a:r>
                <a:rPr lang="en-US" dirty="0">
                  <a:solidFill>
                    <a:srgbClr val="000000"/>
                  </a:solidFill>
                </a:rPr>
                <a:t>falls between the two energy channels, its signal is very sensitive to the variation of solar parameters and calibration coefficients of the instrument.  </a:t>
              </a:r>
            </a:p>
            <a:p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4441" y="788460"/>
            <a:ext cx="84333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Font typeface="Wingdings" charset="2"/>
              <a:buChar char="§"/>
            </a:pPr>
            <a:r>
              <a:rPr lang="en-US" dirty="0"/>
              <a:t>We used Analytical Full Integration Model (</a:t>
            </a:r>
            <a:r>
              <a:rPr lang="en-US" dirty="0" err="1"/>
              <a:t>aFINM</a:t>
            </a:r>
            <a:r>
              <a:rPr lang="en-US" dirty="0"/>
              <a:t>), which is:</a:t>
            </a:r>
          </a:p>
          <a:p>
            <a:pPr marL="285750" indent="-285750">
              <a:buFont typeface="Courier New"/>
              <a:buChar char="o"/>
              <a:tabLst>
                <a:tab pos="2233613" algn="l"/>
              </a:tabLst>
            </a:pPr>
            <a:r>
              <a:rPr lang="en-US" sz="1600" dirty="0"/>
              <a:t>limited to the boundaries of the heliosphere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/>
              <a:t>Stationary, Axisymmetric (using averaged values for ionization and radiation parameters) 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/>
              <a:t>Based on </a:t>
            </a:r>
            <a:r>
              <a:rPr lang="en-US" sz="1600" dirty="0" err="1" smtClean="0"/>
              <a:t>consevation</a:t>
            </a:r>
            <a:r>
              <a:rPr lang="en-US" sz="1600" dirty="0" smtClean="0"/>
              <a:t> </a:t>
            </a:r>
            <a:r>
              <a:rPr lang="en-US" sz="1600" dirty="0"/>
              <a:t>of energy (using radiation pressure as a conservative force)</a:t>
            </a:r>
          </a:p>
          <a:p>
            <a:pPr marL="223838" indent="-223838" algn="just">
              <a:buFont typeface="Wingdings" charset="2"/>
              <a:buChar char="§"/>
            </a:pPr>
            <a:r>
              <a:rPr lang="en-US" dirty="0"/>
              <a:t>Primary and secondary ISH parameters are adopted from Bzowski et al. work (based on He parameters). </a:t>
            </a:r>
          </a:p>
          <a:p>
            <a:pPr marL="223838" indent="-223838" algn="just">
              <a:buFont typeface="Wingdings" charset="2"/>
              <a:buChar char="§"/>
            </a:pPr>
            <a:r>
              <a:rPr lang="en-US" dirty="0"/>
              <a:t>Charge-exchange rates are from Bzowski et al. [2013] work</a:t>
            </a:r>
            <a:r>
              <a:rPr lang="en-US" dirty="0" smtClean="0"/>
              <a:t>.</a:t>
            </a:r>
            <a:endParaRPr lang="en-US" dirty="0" smtClean="0"/>
          </a:p>
          <a:p>
            <a:pPr marL="223838" indent="-223838" algn="just">
              <a:buFont typeface="Wingdings" charset="2"/>
              <a:buChar char="§"/>
            </a:pPr>
            <a:r>
              <a:rPr lang="en-US" dirty="0" smtClean="0"/>
              <a:t>Photoionization </a:t>
            </a:r>
            <a:r>
              <a:rPr lang="en-US" dirty="0"/>
              <a:t>values are from Sokół et al. 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5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24"/>
    </mc:Choice>
    <mc:Fallback xmlns="">
      <p:transition xmlns:p14="http://schemas.microsoft.com/office/powerpoint/2010/main" spd="slow" advTm="1083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603877"/>
            <a:ext cx="9011164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ISN H </a:t>
            </a:r>
            <a:r>
              <a:rPr lang="en-US" dirty="0"/>
              <a:t>atoms travel through the Heliosphere for ~ 20 </a:t>
            </a:r>
            <a:r>
              <a:rPr lang="en-US" dirty="0" smtClean="0"/>
              <a:t>years</a:t>
            </a:r>
            <a:r>
              <a:rPr lang="en-US" dirty="0"/>
              <a:t>.</a:t>
            </a:r>
          </a:p>
          <a:p>
            <a:pPr marL="117475" indent="-117475">
              <a:lnSpc>
                <a:spcPct val="110000"/>
              </a:lnSpc>
              <a:buFont typeface="Arial"/>
              <a:buChar char="•"/>
            </a:pPr>
            <a:r>
              <a:rPr lang="en-US" dirty="0"/>
              <a:t>Radiation pressure variations with time and radial velocity can be essential to this problem. </a:t>
            </a:r>
          </a:p>
          <a:p>
            <a:pPr marL="285750" indent="-285750">
              <a:lnSpc>
                <a:spcPct val="110000"/>
              </a:lnSpc>
              <a:buFont typeface="Courier New"/>
              <a:buChar char="o"/>
            </a:pPr>
            <a:r>
              <a:rPr lang="en-US" dirty="0"/>
              <a:t>Since </a:t>
            </a:r>
            <a:r>
              <a:rPr lang="en-US" dirty="0" err="1"/>
              <a:t>F</a:t>
            </a:r>
            <a:r>
              <a:rPr lang="en-US" baseline="-25000" dirty="0" err="1"/>
              <a:t>rad</a:t>
            </a:r>
            <a:r>
              <a:rPr lang="en-US" dirty="0"/>
              <a:t> is proportional to 1/r</a:t>
            </a:r>
            <a:r>
              <a:rPr lang="en-US" baseline="30000" dirty="0"/>
              <a:t>2</a:t>
            </a:r>
            <a:r>
              <a:rPr lang="en-US" dirty="0"/>
              <a:t> only in the last year/months of their travel </a:t>
            </a:r>
            <a:r>
              <a:rPr lang="en-US" dirty="0" smtClean="0"/>
              <a:t>ISN H </a:t>
            </a:r>
            <a:r>
              <a:rPr lang="en-US" dirty="0"/>
              <a:t>atoms </a:t>
            </a:r>
            <a:r>
              <a:rPr lang="en-US" dirty="0" smtClean="0"/>
              <a:t>feel this force.</a:t>
            </a:r>
            <a:endParaRPr lang="en-US" dirty="0"/>
          </a:p>
          <a:p>
            <a:pPr marL="285750" indent="-285750">
              <a:lnSpc>
                <a:spcPct val="110000"/>
              </a:lnSpc>
              <a:buFont typeface="Courier New"/>
              <a:buChar char="o"/>
            </a:pP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 drops dramatically close to 1 AU.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225" y="2234726"/>
            <a:ext cx="3180480" cy="3927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2807" y="6162366"/>
            <a:ext cx="237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Kowalska-Leszczynska</a:t>
            </a:r>
            <a:r>
              <a:rPr lang="en-US" sz="1200" dirty="0"/>
              <a:t> et al. (2018)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603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Radiation Pressure dependence on Radial Velocity and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28" y="2974352"/>
            <a:ext cx="3861551" cy="29110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5063" y="6591124"/>
            <a:ext cx="256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0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72"/>
    </mc:Choice>
    <mc:Fallback xmlns="">
      <p:transition xmlns:p14="http://schemas.microsoft.com/office/powerpoint/2010/main" spd="slow" advTm="1229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520"/>
            <a:ext cx="5252720" cy="393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81401"/>
            <a:ext cx="3962400" cy="297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03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Radiation Pressure dependence on Radial Velocity and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2720" y="751840"/>
            <a:ext cx="393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hypothetical H atom that starts from x=100 AU and y=-1 AU with 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dirty="0"/>
              <a:t>=- 20 km/s and </a:t>
            </a:r>
            <a:r>
              <a:rPr lang="en-US" dirty="0" err="1"/>
              <a:t>v</a:t>
            </a:r>
            <a:r>
              <a:rPr lang="en-US" baseline="-25000" dirty="0" err="1"/>
              <a:t>y</a:t>
            </a:r>
            <a:r>
              <a:rPr lang="en-US" dirty="0"/>
              <a:t>=0 in 1998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far from the </a:t>
            </a:r>
            <a:r>
              <a:rPr lang="en-US" dirty="0" smtClean="0"/>
              <a:t>Sun: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0640" y="4514256"/>
            <a:ext cx="5577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Close </a:t>
            </a:r>
            <a:r>
              <a:rPr lang="en-US" dirty="0"/>
              <a:t>to the </a:t>
            </a:r>
            <a:r>
              <a:rPr lang="en-US" dirty="0" smtClean="0"/>
              <a:t>Sun: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et </a:t>
            </a:r>
            <a:r>
              <a:rPr lang="en-US" dirty="0"/>
              <a:t>force becomes large enough to reflect the temporal variations of </a:t>
            </a:r>
            <a:r>
              <a:rPr lang="en-US" i="1" dirty="0"/>
              <a:t>μ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adial </a:t>
            </a:r>
            <a:r>
              <a:rPr lang="en-US" dirty="0"/>
              <a:t>velocity drops to </a:t>
            </a:r>
            <a:r>
              <a:rPr lang="en-US" dirty="0" smtClean="0"/>
              <a:t>zero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μ</a:t>
            </a:r>
            <a:r>
              <a:rPr lang="en-US" i="1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can be a good approximation for </a:t>
            </a:r>
            <a:r>
              <a:rPr lang="en-US" i="1" dirty="0"/>
              <a:t>μ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ISN </a:t>
            </a:r>
            <a:r>
              <a:rPr lang="en-US" dirty="0"/>
              <a:t>H trajectory can be </a:t>
            </a:r>
            <a:r>
              <a:rPr lang="en-US" dirty="0" smtClean="0"/>
              <a:t>approximated </a:t>
            </a:r>
            <a:r>
              <a:rPr lang="en-US" dirty="0"/>
              <a:t>by a hyperbola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8880" y="2223136"/>
            <a:ext cx="417576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50" dirty="0" smtClean="0"/>
              <a:t>Temporal </a:t>
            </a:r>
            <a:r>
              <a:rPr lang="en-US" sz="1750" dirty="0"/>
              <a:t>variations of </a:t>
            </a:r>
            <a:r>
              <a:rPr lang="en-US" sz="1750" i="1" dirty="0"/>
              <a:t>μ</a:t>
            </a:r>
            <a:r>
              <a:rPr lang="en-US" sz="1750" dirty="0"/>
              <a:t> not significantly affect the negligible net force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Radial </a:t>
            </a:r>
            <a:r>
              <a:rPr lang="en-US" dirty="0"/>
              <a:t>velocity remains constant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 atom travels on a straight line </a:t>
            </a:r>
          </a:p>
        </p:txBody>
      </p:sp>
    </p:spTree>
    <p:extLst>
      <p:ext uri="{BB962C8B-B14F-4D97-AF65-F5344CB8AC3E}">
        <p14:creationId xmlns:p14="http://schemas.microsoft.com/office/powerpoint/2010/main" val="292795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5063" y="6591124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9981"/>
            <a:ext cx="9052560" cy="4125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4598" y="5555353"/>
            <a:ext cx="234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Galli et </a:t>
            </a:r>
            <a:r>
              <a:rPr lang="en-US" sz="1200" dirty="0"/>
              <a:t>al. (</a:t>
            </a:r>
            <a:r>
              <a:rPr lang="en-US" sz="1200" dirty="0" smtClean="0"/>
              <a:t>2018) </a:t>
            </a:r>
            <a:endParaRPr lang="en-US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03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ISN H Disappearance and Re-appearance with Solar Cycle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0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12"/>
    </mc:Choice>
    <mc:Fallback xmlns="">
      <p:transition xmlns:p14="http://schemas.microsoft.com/office/powerpoint/2010/main" spd="slow" advTm="1238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2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ISH Signal Peak Longitude Varies with 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5063" y="6591124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7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6324" y="811520"/>
            <a:ext cx="9610868" cy="5292129"/>
            <a:chOff x="156324" y="811520"/>
            <a:chExt cx="9610868" cy="52921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5063" y="811520"/>
              <a:ext cx="5292129" cy="529212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56324" y="4915632"/>
              <a:ext cx="43009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buFont typeface="Wingdings" charset="2"/>
                <a:buChar char="§"/>
              </a:pPr>
              <a:r>
                <a:rPr lang="en-US" dirty="0"/>
                <a:t>We found the radiation parameter for which, the </a:t>
              </a:r>
              <a:r>
                <a:rPr lang="en-US" dirty="0" err="1"/>
                <a:t>aFINM</a:t>
              </a:r>
              <a:r>
                <a:rPr lang="en-US" dirty="0"/>
                <a:t> results and observed ISH signal peak at the same longitude.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3489" y="811520"/>
            <a:ext cx="4201574" cy="3524002"/>
            <a:chOff x="255680" y="976320"/>
            <a:chExt cx="4201574" cy="352400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976320"/>
              <a:ext cx="3517920" cy="263844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306789" y="1486080"/>
              <a:ext cx="777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5680" y="3546215"/>
              <a:ext cx="42015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buFont typeface="Wingdings" charset="2"/>
                <a:buChar char="§"/>
              </a:pPr>
              <a:r>
                <a:rPr lang="en-US" dirty="0"/>
                <a:t>The peak longitude (</a:t>
              </a:r>
              <a:r>
                <a:rPr lang="en-US"/>
                <a:t>λ</a:t>
              </a:r>
              <a:r>
                <a:rPr lang="en-US" baseline="-25000"/>
                <a:t>peak</a:t>
              </a:r>
              <a:r>
                <a:rPr lang="en-US"/>
                <a:t>) </a:t>
              </a:r>
              <a:r>
                <a:rPr lang="en-US" dirty="0"/>
                <a:t>of the ISH signal for each season was obtained from a chi-square fit of the data to a Gaussian.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52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73"/>
    </mc:Choice>
    <mc:Fallback xmlns="">
      <p:transition xmlns:p14="http://schemas.microsoft.com/office/powerpoint/2010/main" spd="slow" advTm="1037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225" y="3760595"/>
            <a:ext cx="3781854" cy="241643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12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ISH Signal Variations With Solar Cycle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5063" y="6591124"/>
            <a:ext cx="256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181"/>
            <a:ext cx="4597400" cy="57815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6080" y="621274"/>
            <a:ext cx="49479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/>
              <a:buChar char="•"/>
            </a:pPr>
            <a:r>
              <a:rPr lang="en-US" dirty="0" smtClean="0"/>
              <a:t>results </a:t>
            </a:r>
            <a:r>
              <a:rPr lang="en-US" dirty="0"/>
              <a:t>for sector 14 (latitude = 84-90 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  <a:p>
            <a:pPr marL="173038" indent="-173038">
              <a:buFont typeface="Arial"/>
              <a:buChar char="•"/>
            </a:pPr>
            <a:r>
              <a:rPr lang="en-US" dirty="0" err="1"/>
              <a:t>λ</a:t>
            </a:r>
            <a:r>
              <a:rPr lang="en-US" baseline="-25000" dirty="0" err="1"/>
              <a:t>peak</a:t>
            </a:r>
            <a:r>
              <a:rPr lang="en-US" baseline="-25000" dirty="0"/>
              <a:t> </a:t>
            </a:r>
            <a:r>
              <a:rPr lang="en-US" dirty="0"/>
              <a:t>increases from 2009 to 2012</a:t>
            </a:r>
          </a:p>
          <a:p>
            <a:pPr marL="173038" indent="-173038">
              <a:buFont typeface="Arial"/>
              <a:buChar char="•"/>
            </a:pPr>
            <a:r>
              <a:rPr lang="en-US" dirty="0"/>
              <a:t>In 2013 and 2014 we have too few data points with values above statistical zero to be fit to a Gaussian distribution using chi-square analysis</a:t>
            </a:r>
          </a:p>
          <a:p>
            <a:pPr marL="173038" indent="-173038">
              <a:buFont typeface="Arial"/>
              <a:buChar char="•"/>
            </a:pPr>
            <a:r>
              <a:rPr lang="en-US" dirty="0"/>
              <a:t>In 2015 there is almost no non-zero data point</a:t>
            </a:r>
          </a:p>
          <a:p>
            <a:pPr marL="173038" indent="-173038">
              <a:buFont typeface="Arial"/>
              <a:buChar char="•"/>
            </a:pPr>
            <a:r>
              <a:rPr lang="en-US" dirty="0"/>
              <a:t>2016 is excluded from ISH analysis because of the different energy stepping of IBEX-Lo</a:t>
            </a:r>
          </a:p>
          <a:p>
            <a:pPr marL="173038" indent="-173038">
              <a:buFont typeface="Arial"/>
              <a:buChar char="•"/>
            </a:pPr>
            <a:r>
              <a:rPr lang="en-US" dirty="0"/>
              <a:t>In 2017 and 2018 the signal is back and its </a:t>
            </a:r>
            <a:r>
              <a:rPr lang="en-US" dirty="0" err="1"/>
              <a:t>λ</a:t>
            </a:r>
            <a:r>
              <a:rPr lang="en-US" baseline="-25000" dirty="0" err="1"/>
              <a:t>peak</a:t>
            </a:r>
            <a:r>
              <a:rPr lang="en-US" baseline="-25000" dirty="0"/>
              <a:t> </a:t>
            </a:r>
            <a:r>
              <a:rPr lang="en-US" dirty="0"/>
              <a:t>shows a decrease as expected </a:t>
            </a:r>
          </a:p>
          <a:p>
            <a:pPr marL="173038" indent="-17303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56"/>
    </mc:Choice>
    <mc:Fallback xmlns="">
      <p:transition xmlns:p14="http://schemas.microsoft.com/office/powerpoint/2010/main" spd="slow" advTm="913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6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7|6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10257</TotalTime>
  <Words>1069</Words>
  <Application>Microsoft Macintosh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aFINM - ISH Primary and Secondary - IBEX Data Sensitivity </vt:lpstr>
      <vt:lpstr>PowerPoint Presentation</vt:lpstr>
      <vt:lpstr>PowerPoint Presentation</vt:lpstr>
      <vt:lpstr>PowerPoint Presentation</vt:lpstr>
      <vt:lpstr>ISH Signal Peak Longitude Varies with Time</vt:lpstr>
      <vt:lpstr>ISH Signal Variations With Solar Cycle</vt:lpstr>
      <vt:lpstr>Conclusions</vt:lpstr>
      <vt:lpstr>Modeling the Radiation Pressure </vt:lpstr>
      <vt:lpstr>Radiation Pressure dependence on Radial Velocity</vt:lpstr>
      <vt:lpstr>Radiation Pressure dependence on Radial Velocity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Fatemeh Rahmanifard</dc:creator>
  <cp:lastModifiedBy>Fatemeh Rahmanifard</cp:lastModifiedBy>
  <cp:revision>170</cp:revision>
  <dcterms:created xsi:type="dcterms:W3CDTF">2018-07-28T00:40:46Z</dcterms:created>
  <dcterms:modified xsi:type="dcterms:W3CDTF">2018-11-19T17:58:51Z</dcterms:modified>
</cp:coreProperties>
</file>