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67" r:id="rId6"/>
    <p:sldId id="259" r:id="rId7"/>
    <p:sldId id="264" r:id="rId8"/>
    <p:sldId id="261" r:id="rId9"/>
    <p:sldId id="270" r:id="rId10"/>
    <p:sldId id="260" r:id="rId11"/>
    <p:sldId id="262" r:id="rId12"/>
    <p:sldId id="265" r:id="rId13"/>
    <p:sldId id="263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1EA24-24D5-4B07-A186-52C7AE51B2AC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E9FCE-6605-4DA1-84A6-55B0C1BC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27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15% np</a:t>
            </a:r>
          </a:p>
          <a:p>
            <a:r>
              <a:rPr lang="en-US" dirty="0" smtClean="0"/>
              <a:t>10Tp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3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Thinner heliosphere @ low </a:t>
            </a:r>
            <a:r>
              <a:rPr lang="en-US" dirty="0" err="1" smtClean="0"/>
              <a:t>lats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98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8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8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84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Turbulence leads to mixing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Locally created</a:t>
            </a:r>
            <a:r>
              <a:rPr lang="en-US" baseline="0" dirty="0" smtClean="0"/>
              <a:t> not included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4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Uniform Solar Wind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0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3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keV</a:t>
            </a:r>
            <a:r>
              <a:rPr lang="en-US" baseline="0" dirty="0" smtClean="0"/>
              <a:t> Meridional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E9FCE-6605-4DA1-84A6-55B0C1BC17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4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430DA-11E6-4A9C-935C-76F0F0CF9D64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7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184C-6D39-4CEE-B3B2-9CADEA138E0D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2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B22A-8A42-4278-AEBE-E61D69D8C7F5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4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54B7-3F24-452F-80C2-11690B25844D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FC28E-6705-4726-BBF7-1FC20D612047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7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2BC2-6C7F-4EB4-939A-B8E648E0A244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B3D4-979E-42AA-88AA-6BDBA46C069D}" type="datetime1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6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4260-71AF-4075-8BE6-C451251AF743}" type="datetime1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2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A74AE-2534-4E08-89FB-CA46563D1498}" type="datetime1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C99D-9AE5-4D11-A745-3ECEC3FA0065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1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58DB-79AC-4319-B0D6-D00C9F1D1C54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3523A-6636-427E-AABC-6003C4900B72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Kornbleuth - NESSC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1A02-108B-404F-917F-570485C84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Predicting the ENAs from the “Croissant” Heliosphere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 Kornbleuth</a:t>
            </a:r>
          </a:p>
          <a:p>
            <a:r>
              <a:rPr lang="en-US" dirty="0" smtClean="0"/>
              <a:t>NESSC Meeting 27</a:t>
            </a:r>
          </a:p>
          <a:p>
            <a:r>
              <a:rPr lang="en-US" dirty="0" smtClean="0"/>
              <a:t>November 19,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700"/>
            <a:ext cx="7886700" cy="1325563"/>
          </a:xfrm>
        </p:spPr>
        <p:txBody>
          <a:bodyPr/>
          <a:lstStyle/>
          <a:p>
            <a:r>
              <a:rPr lang="en-US" dirty="0" smtClean="0"/>
              <a:t>ENA Modeling of the “Croissant”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9" y="1301634"/>
            <a:ext cx="3968151" cy="2645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8782"/>
            <a:ext cx="4614416" cy="2364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49" y="4171347"/>
            <a:ext cx="3968151" cy="26454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50343" y="3685458"/>
            <a:ext cx="481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Including Region Between the Lobes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2247" y="896260"/>
            <a:ext cx="534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Not Including Region Between the Lobes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9174" y="2090803"/>
            <a:ext cx="389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Map from Schwadron et al. (2014)</a:t>
            </a:r>
            <a:endParaRPr lang="en-US" sz="24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94868" y="6495102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Kornbleuth et al. (2018)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2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9469"/>
            <a:ext cx="7886700" cy="1325563"/>
          </a:xfrm>
        </p:spPr>
        <p:txBody>
          <a:bodyPr/>
          <a:lstStyle/>
          <a:p>
            <a:r>
              <a:rPr lang="en-US" dirty="0" smtClean="0"/>
              <a:t>Effect of Fast/Slow Wind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63362"/>
            <a:ext cx="9144000" cy="3811854"/>
          </a:xfrm>
        </p:spPr>
      </p:pic>
      <p:sp>
        <p:nvSpPr>
          <p:cNvPr id="5" name="TextBox 4"/>
          <p:cNvSpPr txBox="1"/>
          <p:nvPr/>
        </p:nvSpPr>
        <p:spPr>
          <a:xfrm>
            <a:off x="3821506" y="6478441"/>
            <a:ext cx="2219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Provornikova et al. (2014)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660" y="2674187"/>
            <a:ext cx="374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Latitudinally</a:t>
            </a:r>
            <a:r>
              <a:rPr lang="en-US" b="1" dirty="0" smtClean="0"/>
              <a:t> Varying Solar Wind (@30 AU):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5660" y="1506023"/>
            <a:ext cx="271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Uniform Solar Wind (@30 AU):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1872" y="1895534"/>
                <a:ext cx="262302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=8.74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=417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72" y="1895534"/>
                <a:ext cx="2623026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930" t="-1099" r="-465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33" y="822598"/>
            <a:ext cx="3175382" cy="2824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5" y="828838"/>
            <a:ext cx="3175382" cy="2824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33" y="3646790"/>
            <a:ext cx="3175382" cy="2824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45" y="3637685"/>
            <a:ext cx="3175382" cy="2824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6802" y="284209"/>
            <a:ext cx="188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Fast/Slow Wind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2420" y="284209"/>
            <a:ext cx="1681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Uniform Wind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015"/>
            <a:ext cx="3043359" cy="270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54" y="785015"/>
            <a:ext cx="3043359" cy="2706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40" y="785018"/>
            <a:ext cx="3043359" cy="2706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2" y="4155039"/>
            <a:ext cx="3043359" cy="2706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82" y="4155039"/>
            <a:ext cx="3043359" cy="2706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68" y="4155042"/>
            <a:ext cx="3043359" cy="27067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26621" y="152420"/>
            <a:ext cx="568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Latitudinally</a:t>
            </a:r>
            <a:r>
              <a:rPr lang="en-US" sz="2400" b="1" dirty="0" smtClean="0"/>
              <a:t> Varying Solar Wind; Meridional Plane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13233" y="3608736"/>
            <a:ext cx="430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Uniform Solar Wind; Meridional Plane</a:t>
            </a:r>
            <a:endParaRPr lang="en-US" sz="2400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Collimation in “Croissant” Heliosphere leads to an increase in ENA flux at high latitudes in the tail direction</a:t>
            </a:r>
          </a:p>
          <a:p>
            <a:endParaRPr lang="en-US" dirty="0"/>
          </a:p>
          <a:p>
            <a:r>
              <a:rPr lang="en-US" dirty="0" smtClean="0"/>
              <a:t>Inclusion of material between the lobes leads to an increase in low latitude heliotail signal in ENA maps</a:t>
            </a:r>
          </a:p>
          <a:p>
            <a:endParaRPr lang="en-US" dirty="0"/>
          </a:p>
          <a:p>
            <a:r>
              <a:rPr lang="en-US" dirty="0" smtClean="0"/>
              <a:t>Incorporating a </a:t>
            </a:r>
            <a:r>
              <a:rPr lang="en-US" dirty="0" err="1" smtClean="0"/>
              <a:t>latitudinally</a:t>
            </a:r>
            <a:r>
              <a:rPr lang="en-US" dirty="0" smtClean="0"/>
              <a:t>-varying solar wind yields a thinner heliosphere at low latitudes</a:t>
            </a:r>
          </a:p>
          <a:p>
            <a:endParaRPr lang="en-US" dirty="0"/>
          </a:p>
          <a:p>
            <a:r>
              <a:rPr lang="en-US" b="1" dirty="0" smtClean="0"/>
              <a:t>Next step</a:t>
            </a:r>
            <a:r>
              <a:rPr lang="en-US" dirty="0" smtClean="0"/>
              <a:t>: model ENA maps for </a:t>
            </a:r>
            <a:r>
              <a:rPr lang="en-US" dirty="0" err="1" smtClean="0"/>
              <a:t>latitudinally</a:t>
            </a:r>
            <a:r>
              <a:rPr lang="en-US" dirty="0" smtClean="0"/>
              <a:t>-varying solar wind and incorporate time 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Termination Shock Comparison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97" y="1606168"/>
            <a:ext cx="5591754" cy="49733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7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Merav Opher, Boston University</a:t>
            </a:r>
          </a:p>
          <a:p>
            <a:endParaRPr lang="en-US" dirty="0"/>
          </a:p>
          <a:p>
            <a:r>
              <a:rPr lang="en-US" dirty="0" smtClean="0"/>
              <a:t>Adam Michael, Boston University</a:t>
            </a:r>
          </a:p>
          <a:p>
            <a:endParaRPr lang="en-US" dirty="0"/>
          </a:p>
          <a:p>
            <a:r>
              <a:rPr lang="en-US" dirty="0" smtClean="0"/>
              <a:t>Dr. James Drake, University of Maryland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48" y="0"/>
            <a:ext cx="5073412" cy="7404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Views of the Heliosphere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9" y="3970451"/>
            <a:ext cx="2598144" cy="2434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03" y="3933642"/>
            <a:ext cx="3534756" cy="2471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1" y="4278699"/>
            <a:ext cx="2586164" cy="21260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573" y="6404747"/>
            <a:ext cx="187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Dialynas et al. (2017)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2209" y="6404747"/>
            <a:ext cx="197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Pogorelov et al. (2015)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2301" y="6404747"/>
            <a:ext cx="16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Opher et al. (2015)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859" y="1361171"/>
            <a:ext cx="2598144" cy="2650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5" y="1361318"/>
            <a:ext cx="2583910" cy="26499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64" y="1361170"/>
            <a:ext cx="3591581" cy="26501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9706" y="727629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IRC+10216 (GALEX UV)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Sahai</a:t>
            </a:r>
            <a:r>
              <a:rPr lang="en-US" dirty="0" smtClean="0">
                <a:solidFill>
                  <a:schemeClr val="bg1"/>
                </a:solidFill>
              </a:rPr>
              <a:t> &amp; </a:t>
            </a:r>
            <a:r>
              <a:rPr lang="en-US" dirty="0" err="1" smtClean="0">
                <a:solidFill>
                  <a:schemeClr val="bg1"/>
                </a:solidFill>
              </a:rPr>
              <a:t>Chronopoulos</a:t>
            </a:r>
            <a:r>
              <a:rPr lang="en-US" dirty="0" smtClean="0">
                <a:solidFill>
                  <a:schemeClr val="bg1"/>
                </a:solidFill>
              </a:rPr>
              <a:t> (2010)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5120" y="704461"/>
            <a:ext cx="990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Mira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GALEX UV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9616" y="696435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BZ Cam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Casalegno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Conselice</a:t>
            </a:r>
            <a:r>
              <a:rPr lang="en-US" dirty="0" smtClean="0">
                <a:solidFill>
                  <a:schemeClr val="bg1"/>
                </a:solidFill>
              </a:rPr>
              <a:t>, et 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923776" y="6416733"/>
            <a:ext cx="2057400" cy="365125"/>
          </a:xfrm>
        </p:spPr>
        <p:txBody>
          <a:bodyPr/>
          <a:lstStyle/>
          <a:p>
            <a:fld id="{F5561A02-108B-404F-917F-570485C846E0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14" y="329632"/>
            <a:ext cx="7886700" cy="1325563"/>
          </a:xfrm>
        </p:spPr>
        <p:txBody>
          <a:bodyPr/>
          <a:lstStyle/>
          <a:p>
            <a:r>
              <a:rPr lang="en-US" dirty="0" smtClean="0"/>
              <a:t>Features of the “Croissant” Heliosphere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Collimation of the solar wind plasma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90363" y="1758798"/>
            <a:ext cx="3887391" cy="426109"/>
          </a:xfrm>
        </p:spPr>
        <p:txBody>
          <a:bodyPr/>
          <a:lstStyle/>
          <a:p>
            <a:pPr algn="ctr"/>
            <a:r>
              <a:rPr lang="en-US" dirty="0" smtClean="0"/>
              <a:t>Turbulence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57" y="2315295"/>
            <a:ext cx="3805574" cy="3684588"/>
          </a:xfrm>
        </p:spPr>
      </p:pic>
      <p:sp>
        <p:nvSpPr>
          <p:cNvPr id="10" name="TextBox 9"/>
          <p:cNvSpPr txBox="1"/>
          <p:nvPr/>
        </p:nvSpPr>
        <p:spPr>
          <a:xfrm>
            <a:off x="3753948" y="6171685"/>
            <a:ext cx="16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Opher et al. (2015)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7" y="2531043"/>
            <a:ext cx="3868737" cy="3076712"/>
          </a:xfrm>
        </p:spPr>
      </p:pic>
    </p:spTree>
    <p:extLst>
      <p:ext uri="{BB962C8B-B14F-4D97-AF65-F5344CB8AC3E}">
        <p14:creationId xmlns:p14="http://schemas.microsoft.com/office/powerpoint/2010/main" val="41733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 Modeling of the “Croissant”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465422"/>
            <a:ext cx="3886200" cy="3455791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51730" y="5999655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Kornbleuth et al. (2018)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73" y="2181205"/>
            <a:ext cx="2531257" cy="537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3" y="4533003"/>
            <a:ext cx="3294327" cy="4430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68" y="5570227"/>
            <a:ext cx="1329218" cy="27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36" y="5926709"/>
            <a:ext cx="1940494" cy="5005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9" y="3085877"/>
            <a:ext cx="3938423" cy="10311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1289" y="1807219"/>
            <a:ext cx="573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Total Thermal Energy at Termination Shock (</a:t>
            </a:r>
            <a:r>
              <a:rPr lang="en-US" dirty="0" err="1" smtClean="0"/>
              <a:t>Zank</a:t>
            </a:r>
            <a:r>
              <a:rPr lang="en-US" dirty="0" smtClean="0"/>
              <a:t> et al. 2010):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1289" y="4115107"/>
            <a:ext cx="297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Vary PUIs along Termination Shock: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1289" y="5078590"/>
            <a:ext cx="396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 Extinction along Streamlines (Zirnstein </a:t>
            </a:r>
          </a:p>
          <a:p>
            <a:r>
              <a:rPr lang="en-US" dirty="0" smtClean="0"/>
              <a:t>et al. (2017):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1289" y="2709046"/>
            <a:ext cx="346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Ratios at nose from Malama et al. (2006):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"/>
            <a:ext cx="7886700" cy="897062"/>
          </a:xfrm>
        </p:spPr>
        <p:txBody>
          <a:bodyPr/>
          <a:lstStyle/>
          <a:p>
            <a:r>
              <a:rPr lang="en-US" dirty="0" smtClean="0"/>
              <a:t>ENA Modeling of the “Croissant”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9" y="1646679"/>
            <a:ext cx="3968151" cy="2645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8" y="4292113"/>
            <a:ext cx="3968151" cy="2645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0" y="1996522"/>
            <a:ext cx="4487916" cy="2364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7" y="4722719"/>
            <a:ext cx="4400253" cy="2158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139" y="960732"/>
            <a:ext cx="400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Maps from Schwadron et al. (2014)</a:t>
            </a:r>
          </a:p>
          <a:p>
            <a:pPr algn="ctr"/>
            <a:r>
              <a:rPr lang="en-US" sz="2400" b="1" dirty="0" smtClean="0"/>
              <a:t>Using IBEX Data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47198" y="874633"/>
            <a:ext cx="403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Maps from Kornbleuth et al. (2018)</a:t>
            </a:r>
          </a:p>
          <a:p>
            <a:pPr algn="ctr"/>
            <a:r>
              <a:rPr lang="en-US" sz="2400" b="1" dirty="0" smtClean="0"/>
              <a:t>Using “Croissant” Heliosphere</a:t>
            </a:r>
            <a:endParaRPr lang="en-US" sz="2400" b="1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9" y="1655304"/>
            <a:ext cx="3968151" cy="2645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8" y="4300738"/>
            <a:ext cx="3968151" cy="2645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93"/>
            <a:ext cx="4614416" cy="2364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7" y="4652616"/>
            <a:ext cx="4400253" cy="22812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7198" y="874633"/>
            <a:ext cx="403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Maps from Kornbleuth et al. (2018)</a:t>
            </a:r>
          </a:p>
          <a:p>
            <a:pPr algn="ctr"/>
            <a:r>
              <a:rPr lang="en-US" sz="2400" b="1" dirty="0" smtClean="0"/>
              <a:t>Using “Croissant” Heliosphere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139" y="960732"/>
            <a:ext cx="4003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Maps from Schwadron et al. (2014)</a:t>
            </a:r>
          </a:p>
          <a:p>
            <a:pPr algn="ctr"/>
            <a:r>
              <a:rPr lang="en-US" sz="2400" b="1" dirty="0" smtClean="0"/>
              <a:t>Using IBEX Data</a:t>
            </a:r>
            <a:endParaRPr lang="en-US" sz="24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4"/>
            <a:ext cx="7886700" cy="897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ENA Modeling of the “Croissant”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67" y="201225"/>
            <a:ext cx="4297033" cy="1325563"/>
          </a:xfrm>
        </p:spPr>
        <p:txBody>
          <a:bodyPr/>
          <a:lstStyle/>
          <a:p>
            <a:pPr algn="ctr"/>
            <a:r>
              <a:rPr lang="en-US" dirty="0" smtClean="0"/>
              <a:t>ENA Modeling of the </a:t>
            </a:r>
            <a:br>
              <a:rPr lang="en-US" dirty="0" smtClean="0"/>
            </a:br>
            <a:r>
              <a:rPr lang="en-US" dirty="0" smtClean="0"/>
              <a:t>“Croissant”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1" y="1802919"/>
            <a:ext cx="4520577" cy="4019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58" y="316226"/>
            <a:ext cx="3678267" cy="3270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59" y="3587113"/>
            <a:ext cx="3678267" cy="3270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325" y="6098959"/>
            <a:ext cx="269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Kornbleuth et al. (2018)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Between the Lobes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61904"/>
            <a:ext cx="7886700" cy="367878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61A02-108B-404F-917F-570485C846E0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4957" y="5913851"/>
            <a:ext cx="181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et al. (2018)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36192" y="1904071"/>
            <a:ext cx="158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X=1000 AU 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T Sans Narrow"/>
        <a:ea typeface=""/>
        <a:cs typeface=""/>
      </a:majorFont>
      <a:minorFont>
        <a:latin typeface="PT Sans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453</Words>
  <Application>Microsoft Office PowerPoint</Application>
  <PresentationFormat>On-screen Show (4:3)</PresentationFormat>
  <Paragraphs>106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PT Sans Narrow</vt:lpstr>
      <vt:lpstr>Office Theme</vt:lpstr>
      <vt:lpstr>Predicting the ENAs from the “Croissant” Heliosphere</vt:lpstr>
      <vt:lpstr>Collaborators</vt:lpstr>
      <vt:lpstr>Views of the Heliosphere</vt:lpstr>
      <vt:lpstr>Features of the “Croissant” Heliosphere</vt:lpstr>
      <vt:lpstr>ENA Modeling of the “Croissant”</vt:lpstr>
      <vt:lpstr>ENA Modeling of the “Croissant”</vt:lpstr>
      <vt:lpstr>PowerPoint Presentation</vt:lpstr>
      <vt:lpstr>ENA Modeling of the  “Croissant”</vt:lpstr>
      <vt:lpstr>Material Between the Lobes</vt:lpstr>
      <vt:lpstr>ENA Modeling of the “Croissant”</vt:lpstr>
      <vt:lpstr>Effect of Fast/Slow Wind</vt:lpstr>
      <vt:lpstr>PowerPoint Presentation</vt:lpstr>
      <vt:lpstr>PowerPoint Presentation</vt:lpstr>
      <vt:lpstr>Conclusions</vt:lpstr>
      <vt:lpstr>Termination Shock Comparison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Effects of the “Croissant” Heliosphere</dc:title>
  <dc:creator>Marc Kornbleuth</dc:creator>
  <cp:lastModifiedBy>Marc Kornbleuth</cp:lastModifiedBy>
  <cp:revision>22</cp:revision>
  <dcterms:created xsi:type="dcterms:W3CDTF">2018-11-15T15:40:02Z</dcterms:created>
  <dcterms:modified xsi:type="dcterms:W3CDTF">2018-11-19T15:30:31Z</dcterms:modified>
</cp:coreProperties>
</file>