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handoutMasterIdLst>
    <p:handoutMasterId r:id="rId20"/>
  </p:handoutMasterIdLst>
  <p:sldIdLst>
    <p:sldId id="256" r:id="rId2"/>
    <p:sldId id="264" r:id="rId3"/>
    <p:sldId id="267" r:id="rId4"/>
    <p:sldId id="266" r:id="rId5"/>
    <p:sldId id="278" r:id="rId6"/>
    <p:sldId id="262" r:id="rId7"/>
    <p:sldId id="279" r:id="rId8"/>
    <p:sldId id="271" r:id="rId9"/>
    <p:sldId id="272" r:id="rId10"/>
    <p:sldId id="280" r:id="rId11"/>
    <p:sldId id="273" r:id="rId12"/>
    <p:sldId id="275" r:id="rId13"/>
    <p:sldId id="276" r:id="rId14"/>
    <p:sldId id="265" r:id="rId15"/>
    <p:sldId id="277" r:id="rId16"/>
    <p:sldId id="259" r:id="rId17"/>
    <p:sldId id="257"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1152"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B3D4DB-DA1D-E046-9256-33E280EFDE20}" type="datetimeFigureOut">
              <a:rPr lang="en-US" smtClean="0"/>
              <a:t>11/18/18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36B5F4-4FA9-164A-AC9B-16DCF4D70A1A}" type="slidenum">
              <a:rPr lang="en-US" smtClean="0"/>
              <a:t>‹#›</a:t>
            </a:fld>
            <a:endParaRPr lang="en-US"/>
          </a:p>
        </p:txBody>
      </p:sp>
    </p:spTree>
    <p:extLst>
      <p:ext uri="{BB962C8B-B14F-4D97-AF65-F5344CB8AC3E}">
        <p14:creationId xmlns:p14="http://schemas.microsoft.com/office/powerpoint/2010/main" val="12567988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6BE2F1-13AC-7044-A8F2-E8646E45B686}" type="datetimeFigureOut">
              <a:rPr lang="en-US" smtClean="0"/>
              <a:t>11/18/18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7963B6-67D2-B148-8C64-FC95281AE314}" type="slidenum">
              <a:rPr lang="en-US" smtClean="0"/>
              <a:t>‹#›</a:t>
            </a:fld>
            <a:endParaRPr lang="en-US"/>
          </a:p>
        </p:txBody>
      </p:sp>
    </p:spTree>
    <p:extLst>
      <p:ext uri="{BB962C8B-B14F-4D97-AF65-F5344CB8AC3E}">
        <p14:creationId xmlns:p14="http://schemas.microsoft.com/office/powerpoint/2010/main" val="2667081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en.wikipedia.org/wiki/Supernova"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Treat plasma as a fluid that responds to E and M forces</a:t>
            </a:r>
          </a:p>
          <a:p>
            <a:endParaRPr lang="en-US" dirty="0"/>
          </a:p>
        </p:txBody>
      </p:sp>
      <p:sp>
        <p:nvSpPr>
          <p:cNvPr id="4" name="Slide Number Placeholder 3"/>
          <p:cNvSpPr>
            <a:spLocks noGrp="1"/>
          </p:cNvSpPr>
          <p:nvPr>
            <p:ph type="sldNum" sz="quarter" idx="10"/>
          </p:nvPr>
        </p:nvSpPr>
        <p:spPr/>
        <p:txBody>
          <a:bodyPr/>
          <a:lstStyle/>
          <a:p>
            <a:fld id="{1716D461-E35A-1A45-AB46-2DB198B9FAC2}" type="slidenum">
              <a:rPr lang="en-US" smtClean="0"/>
              <a:t>3</a:t>
            </a:fld>
            <a:endParaRPr lang="en-US"/>
          </a:p>
        </p:txBody>
      </p:sp>
    </p:spTree>
    <p:extLst>
      <p:ext uri="{BB962C8B-B14F-4D97-AF65-F5344CB8AC3E}">
        <p14:creationId xmlns:p14="http://schemas.microsoft.com/office/powerpoint/2010/main" val="81320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a:t>
            </a:r>
            <a:r>
              <a:rPr lang="en-US" dirty="0" smtClean="0"/>
              <a:t>ike all stars,</a:t>
            </a:r>
            <a:r>
              <a:rPr lang="en-US" baseline="0" dirty="0" smtClean="0"/>
              <a:t> the </a:t>
            </a:r>
            <a:r>
              <a:rPr lang="en-US" dirty="0" smtClean="0"/>
              <a:t>Sun moves</a:t>
            </a:r>
            <a:r>
              <a:rPr lang="en-US" baseline="0" dirty="0" smtClean="0"/>
              <a:t> through partially ionized ISM. on the left shows the sun’s location in the MW while the right is a blow up of the local vicinity around the sun. As the sun moves through the ISM at 26 km/s it creates a “wind”. This interstellar wind interacts with the SW and forms the heliosphere. </a:t>
            </a:r>
          </a:p>
          <a:p>
            <a:endParaRPr lang="en-US" baseline="0" dirty="0" smtClean="0"/>
          </a:p>
          <a:p>
            <a:r>
              <a:rPr lang="en-US" sz="1200" kern="1200" dirty="0" smtClean="0">
                <a:solidFill>
                  <a:schemeClr val="tx1"/>
                </a:solidFill>
                <a:latin typeface="+mn-lt"/>
                <a:ea typeface="+mn-ea"/>
                <a:cs typeface="+mn-cs"/>
              </a:rPr>
              <a:t>The very sparse, hot gas of the Local Bubble is the result of </a:t>
            </a:r>
            <a:r>
              <a:rPr lang="en-US" sz="1200" kern="1200" dirty="0" smtClean="0">
                <a:solidFill>
                  <a:schemeClr val="tx1"/>
                </a:solidFill>
                <a:latin typeface="+mn-lt"/>
                <a:ea typeface="+mn-ea"/>
                <a:cs typeface="+mn-cs"/>
                <a:hlinkClick r:id="rId3"/>
              </a:rPr>
              <a:t>supernovae that exploded within the past ten to twenty million years</a:t>
            </a:r>
            <a:r>
              <a:rPr lang="en-US" sz="1200" kern="1200" dirty="0" smtClean="0">
                <a:solidFill>
                  <a:schemeClr val="tx1"/>
                </a:solidFill>
                <a:latin typeface="+mn-lt"/>
                <a:ea typeface="+mn-ea"/>
                <a:cs typeface="+mn-cs"/>
              </a:rPr>
              <a:t>, 300 light years across, we have been moving</a:t>
            </a:r>
            <a:r>
              <a:rPr lang="en-US" sz="1200" kern="1200" baseline="0" dirty="0" smtClean="0">
                <a:solidFill>
                  <a:schemeClr val="tx1"/>
                </a:solidFill>
                <a:latin typeface="+mn-lt"/>
                <a:ea typeface="+mn-ea"/>
                <a:cs typeface="+mn-cs"/>
              </a:rPr>
              <a:t> through it for the last </a:t>
            </a:r>
            <a:r>
              <a:rPr lang="en-US" sz="1200" kern="1200" dirty="0" smtClean="0">
                <a:solidFill>
                  <a:schemeClr val="tx1"/>
                </a:solidFill>
                <a:latin typeface="+mn-lt"/>
                <a:ea typeface="+mn-ea"/>
                <a:cs typeface="+mn-cs"/>
              </a:rPr>
              <a:t>five to ten million years</a:t>
            </a:r>
            <a:endParaRPr lang="en-US" dirty="0"/>
          </a:p>
        </p:txBody>
      </p:sp>
      <p:sp>
        <p:nvSpPr>
          <p:cNvPr id="4" name="Slide Number Placeholder 3"/>
          <p:cNvSpPr>
            <a:spLocks noGrp="1"/>
          </p:cNvSpPr>
          <p:nvPr>
            <p:ph type="sldNum" sz="quarter" idx="10"/>
          </p:nvPr>
        </p:nvSpPr>
        <p:spPr/>
        <p:txBody>
          <a:bodyPr/>
          <a:lstStyle/>
          <a:p>
            <a:fld id="{1716D461-E35A-1A45-AB46-2DB198B9FAC2}" type="slidenum">
              <a:rPr lang="en-US" smtClean="0"/>
              <a:t>17</a:t>
            </a:fld>
            <a:endParaRPr lang="en-US"/>
          </a:p>
        </p:txBody>
      </p:sp>
    </p:spTree>
    <p:extLst>
      <p:ext uri="{BB962C8B-B14F-4D97-AF65-F5344CB8AC3E}">
        <p14:creationId xmlns:p14="http://schemas.microsoft.com/office/powerpoint/2010/main" val="4052665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 is a method for computing the motion of neutral flows directly using simulation particles instead of solving fluid conservation equations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DSMC method models fluid flows using simulation molecules which represent a large number of real molecules in a probabilistic simulation to solve the Boltzmann equation. Molecules are moved through a simulation of physical space in a realistic manner that is directly coupled to physical time such that unsteady flow characteristics can be modeled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Solves the neutrals kinetically without assuming anything about their distribution function (unlike</a:t>
            </a:r>
            <a:r>
              <a:rPr lang="en-US" sz="1200" kern="1200" baseline="0" dirty="0" smtClean="0">
                <a:solidFill>
                  <a:schemeClr val="tx1"/>
                </a:solidFill>
                <a:latin typeface="+mn-lt"/>
                <a:ea typeface="+mn-ea"/>
                <a:cs typeface="+mn-cs"/>
              </a:rPr>
              <a:t> a fluid, naturally)</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Need to apply this to outer heliosphere where there is </a:t>
            </a:r>
            <a:r>
              <a:rPr lang="en-US" sz="1200" kern="1200" baseline="0" dirty="0" smtClean="0">
                <a:solidFill>
                  <a:schemeClr val="tx1"/>
                </a:solidFill>
                <a:latin typeface="+mn-lt"/>
                <a:ea typeface="+mn-ea"/>
                <a:cs typeface="+mn-cs"/>
              </a:rPr>
              <a:t>no neutral neutral collision and no force acting on them (travel on straight lines) just need charge-exchange </a:t>
            </a:r>
            <a:endParaRPr lang="en-US" dirty="0"/>
          </a:p>
        </p:txBody>
      </p:sp>
      <p:sp>
        <p:nvSpPr>
          <p:cNvPr id="4" name="Slide Number Placeholder 3"/>
          <p:cNvSpPr>
            <a:spLocks noGrp="1"/>
          </p:cNvSpPr>
          <p:nvPr>
            <p:ph type="sldNum" sz="quarter" idx="10"/>
          </p:nvPr>
        </p:nvSpPr>
        <p:spPr/>
        <p:txBody>
          <a:bodyPr/>
          <a:lstStyle/>
          <a:p>
            <a:fld id="{987963B6-67D2-B148-8C64-FC95281AE314}" type="slidenum">
              <a:rPr lang="en-US" smtClean="0"/>
              <a:t>5</a:t>
            </a:fld>
            <a:endParaRPr lang="en-US"/>
          </a:p>
        </p:txBody>
      </p:sp>
    </p:spTree>
    <p:extLst>
      <p:ext uri="{BB962C8B-B14F-4D97-AF65-F5344CB8AC3E}">
        <p14:creationId xmlns:p14="http://schemas.microsoft.com/office/powerpoint/2010/main" val="2090642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ct val="70000"/>
              </a:spcBef>
            </a:pPr>
            <a:r>
              <a:rPr lang="en-US" i="1" dirty="0" smtClean="0">
                <a:solidFill>
                  <a:srgbClr val="3366FF"/>
                </a:solidFill>
              </a:rPr>
              <a:t>A software framework is a universal, reusable software environment that provides particular functionality (Wikipedia)</a:t>
            </a:r>
          </a:p>
          <a:p>
            <a:pPr>
              <a:lnSpc>
                <a:spcPct val="110000"/>
              </a:lnSpc>
              <a:spcBef>
                <a:spcPct val="70000"/>
              </a:spcBef>
            </a:pPr>
            <a:r>
              <a:rPr lang="en-US" dirty="0" smtClean="0"/>
              <a:t>The Sun-Earth system consists of many different interconnecting domains that are </a:t>
            </a:r>
            <a:r>
              <a:rPr lang="en-US" dirty="0" smtClean="0">
                <a:solidFill>
                  <a:srgbClr val="ED181E"/>
                </a:solidFill>
              </a:rPr>
              <a:t>independently</a:t>
            </a:r>
            <a:r>
              <a:rPr lang="en-US" dirty="0" smtClean="0"/>
              <a:t> modeled traditionally. </a:t>
            </a:r>
          </a:p>
          <a:p>
            <a:pPr>
              <a:lnSpc>
                <a:spcPct val="110000"/>
              </a:lnSpc>
              <a:spcBef>
                <a:spcPct val="70000"/>
              </a:spcBef>
            </a:pPr>
            <a:r>
              <a:rPr lang="en-US" dirty="0" smtClean="0"/>
              <a:t>Each physics domain model is a separate application, which has its own </a:t>
            </a:r>
            <a:r>
              <a:rPr lang="en-US" dirty="0" smtClean="0">
                <a:solidFill>
                  <a:srgbClr val="ED181E"/>
                </a:solidFill>
              </a:rPr>
              <a:t>optimal</a:t>
            </a:r>
            <a:r>
              <a:rPr lang="en-US" dirty="0" smtClean="0"/>
              <a:t> mathematical and numerical representation. </a:t>
            </a:r>
          </a:p>
          <a:p>
            <a:pPr>
              <a:lnSpc>
                <a:spcPct val="110000"/>
              </a:lnSpc>
              <a:spcBef>
                <a:spcPct val="70000"/>
              </a:spcBef>
            </a:pPr>
            <a:r>
              <a:rPr lang="en-US" dirty="0" smtClean="0"/>
              <a:t>Our goal is to integrate models into a flexible </a:t>
            </a:r>
            <a:r>
              <a:rPr lang="en-US" dirty="0" smtClean="0">
                <a:solidFill>
                  <a:srgbClr val="ED181E"/>
                </a:solidFill>
              </a:rPr>
              <a:t>software framework.</a:t>
            </a:r>
            <a:r>
              <a:rPr lang="en-US" dirty="0" smtClean="0"/>
              <a:t> </a:t>
            </a:r>
          </a:p>
          <a:p>
            <a:pPr>
              <a:lnSpc>
                <a:spcPct val="110000"/>
              </a:lnSpc>
              <a:spcBef>
                <a:spcPct val="70000"/>
              </a:spcBef>
            </a:pPr>
            <a:r>
              <a:rPr lang="en-US" dirty="0" smtClean="0"/>
              <a:t>The framework incorporates physics models with </a:t>
            </a:r>
            <a:r>
              <a:rPr lang="en-US" dirty="0" smtClean="0">
                <a:solidFill>
                  <a:srgbClr val="ED181E"/>
                </a:solidFill>
              </a:rPr>
              <a:t>minimal changes. </a:t>
            </a:r>
          </a:p>
          <a:p>
            <a:endParaRPr lang="en-US" dirty="0"/>
          </a:p>
        </p:txBody>
      </p:sp>
      <p:sp>
        <p:nvSpPr>
          <p:cNvPr id="4" name="Slide Number Placeholder 3"/>
          <p:cNvSpPr>
            <a:spLocks noGrp="1"/>
          </p:cNvSpPr>
          <p:nvPr>
            <p:ph type="sldNum" sz="quarter" idx="10"/>
          </p:nvPr>
        </p:nvSpPr>
        <p:spPr/>
        <p:txBody>
          <a:bodyPr/>
          <a:lstStyle/>
          <a:p>
            <a:fld id="{987963B6-67D2-B148-8C64-FC95281AE314}" type="slidenum">
              <a:rPr lang="en-US" smtClean="0"/>
              <a:t>6</a:t>
            </a:fld>
            <a:endParaRPr lang="en-US"/>
          </a:p>
        </p:txBody>
      </p:sp>
    </p:spTree>
    <p:extLst>
      <p:ext uri="{BB962C8B-B14F-4D97-AF65-F5344CB8AC3E}">
        <p14:creationId xmlns:p14="http://schemas.microsoft.com/office/powerpoint/2010/main" val="970448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2" indent="-342900"/>
            <a:r>
              <a:rPr lang="en-US" sz="1200" dirty="0" smtClean="0"/>
              <a:t>AMPS has photo-ionization and photo-dissociatio</a:t>
            </a:r>
            <a:r>
              <a:rPr lang="en-US" sz="1200" baseline="0" dirty="0" smtClean="0"/>
              <a:t>n and </a:t>
            </a:r>
            <a:r>
              <a:rPr lang="en-US" sz="1200" dirty="0" smtClean="0"/>
              <a:t>3 different molecular and collisional models</a:t>
            </a:r>
          </a:p>
          <a:p>
            <a:endParaRPr lang="en-US" dirty="0"/>
          </a:p>
        </p:txBody>
      </p:sp>
      <p:sp>
        <p:nvSpPr>
          <p:cNvPr id="4" name="Slide Number Placeholder 3"/>
          <p:cNvSpPr>
            <a:spLocks noGrp="1"/>
          </p:cNvSpPr>
          <p:nvPr>
            <p:ph type="sldNum" sz="quarter" idx="10"/>
          </p:nvPr>
        </p:nvSpPr>
        <p:spPr/>
        <p:txBody>
          <a:bodyPr/>
          <a:lstStyle/>
          <a:p>
            <a:fld id="{987963B6-67D2-B148-8C64-FC95281AE314}" type="slidenum">
              <a:rPr lang="en-US" smtClean="0"/>
              <a:t>7</a:t>
            </a:fld>
            <a:endParaRPr lang="en-US"/>
          </a:p>
        </p:txBody>
      </p:sp>
    </p:spTree>
    <p:extLst>
      <p:ext uri="{BB962C8B-B14F-4D97-AF65-F5344CB8AC3E}">
        <p14:creationId xmlns:p14="http://schemas.microsoft.com/office/powerpoint/2010/main" val="970448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OH-PT model couples the BATS-R-US solution for the plasma with the AMPS kinetic solution of the neutrals to form a self-consistent model of the heliosphere. Every time the components are coupled, BATS-R-US passes the plasma parameters to AMPS. The charge-exchange process occurs within AMPS which handles which handles each event on a particle by particle basis, as done by </a:t>
            </a:r>
            <a:r>
              <a:rPr lang="en-US" sz="1200" kern="1200" dirty="0" err="1" smtClean="0">
                <a:solidFill>
                  <a:schemeClr val="tx1"/>
                </a:solidFill>
                <a:effectLst/>
                <a:latin typeface="+mn-lt"/>
                <a:ea typeface="+mn-ea"/>
                <a:cs typeface="+mn-cs"/>
              </a:rPr>
              <a:t>Malama</a:t>
            </a:r>
            <a:r>
              <a:rPr lang="en-US" sz="1200" kern="1200" dirty="0" smtClean="0">
                <a:solidFill>
                  <a:schemeClr val="tx1"/>
                </a:solidFill>
                <a:effectLst/>
                <a:latin typeface="+mn-lt"/>
                <a:ea typeface="+mn-ea"/>
                <a:cs typeface="+mn-cs"/>
              </a:rPr>
              <a:t> (1991). AMPS calculates the charge exchange rate using the charge exchange cross section between a proton and a neutral hydrogen from Lindsay &amp; </a:t>
            </a:r>
            <a:r>
              <a:rPr lang="en-US" sz="1200" kern="1200" dirty="0" err="1" smtClean="0">
                <a:solidFill>
                  <a:schemeClr val="tx1"/>
                </a:solidFill>
                <a:effectLst/>
                <a:latin typeface="+mn-lt"/>
                <a:ea typeface="+mn-ea"/>
                <a:cs typeface="+mn-cs"/>
              </a:rPr>
              <a:t>Stebbings</a:t>
            </a:r>
            <a:r>
              <a:rPr lang="en-US" sz="1200" kern="1200" dirty="0" smtClean="0">
                <a:solidFill>
                  <a:schemeClr val="tx1"/>
                </a:solidFill>
                <a:effectLst/>
                <a:latin typeface="+mn-lt"/>
                <a:ea typeface="+mn-ea"/>
                <a:cs typeface="+mn-cs"/>
              </a:rPr>
              <a:t> (2005) and determines when and where an atoms will undergo charge exchange. When an event occurs, AMPS selects a random proton from the local plasma distribution and creates an energetic neutral atom (ENA) with the same properties as well as calculate the loss of momentum and energy to plasma. The source terms to the continuity, momentum, and energy equations of the plasma are a sum of individual events over a period of time that occur in each cell. AMPS then passes the source terms back to BATS-R-US and are used to update the corresponding continuity, momentum, or energy equation. </a:t>
            </a:r>
          </a:p>
          <a:p>
            <a:endParaRPr lang="en-US" dirty="0"/>
          </a:p>
        </p:txBody>
      </p:sp>
      <p:sp>
        <p:nvSpPr>
          <p:cNvPr id="4" name="Slide Number Placeholder 3"/>
          <p:cNvSpPr>
            <a:spLocks noGrp="1"/>
          </p:cNvSpPr>
          <p:nvPr>
            <p:ph type="sldNum" sz="quarter" idx="10"/>
          </p:nvPr>
        </p:nvSpPr>
        <p:spPr/>
        <p:txBody>
          <a:bodyPr/>
          <a:lstStyle/>
          <a:p>
            <a:fld id="{987963B6-67D2-B148-8C64-FC95281AE314}" type="slidenum">
              <a:rPr lang="en-US" smtClean="0"/>
              <a:t>8</a:t>
            </a:fld>
            <a:endParaRPr lang="en-US"/>
          </a:p>
        </p:txBody>
      </p:sp>
    </p:spTree>
    <p:extLst>
      <p:ext uri="{BB962C8B-B14F-4D97-AF65-F5344CB8AC3E}">
        <p14:creationId xmlns:p14="http://schemas.microsoft.com/office/powerpoint/2010/main" val="3263024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OH output is exactly</a:t>
            </a:r>
            <a:r>
              <a:rPr lang="en-US" baseline="0" dirty="0" smtClean="0"/>
              <a:t> the same as previous model</a:t>
            </a:r>
            <a:endParaRPr lang="en-US" dirty="0"/>
          </a:p>
        </p:txBody>
      </p:sp>
      <p:sp>
        <p:nvSpPr>
          <p:cNvPr id="4" name="Slide Number Placeholder 3"/>
          <p:cNvSpPr>
            <a:spLocks noGrp="1"/>
          </p:cNvSpPr>
          <p:nvPr>
            <p:ph type="sldNum" sz="quarter" idx="10"/>
          </p:nvPr>
        </p:nvSpPr>
        <p:spPr/>
        <p:txBody>
          <a:bodyPr/>
          <a:lstStyle/>
          <a:p>
            <a:fld id="{987963B6-67D2-B148-8C64-FC95281AE314}" type="slidenum">
              <a:rPr lang="en-US" smtClean="0"/>
              <a:t>9</a:t>
            </a:fld>
            <a:endParaRPr lang="en-US"/>
          </a:p>
        </p:txBody>
      </p:sp>
    </p:spTree>
    <p:extLst>
      <p:ext uri="{BB962C8B-B14F-4D97-AF65-F5344CB8AC3E}">
        <p14:creationId xmlns:p14="http://schemas.microsoft.com/office/powerpoint/2010/main" val="2017264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data</a:t>
            </a:r>
            <a:r>
              <a:rPr lang="en-US" baseline="0" dirty="0" smtClean="0"/>
              <a:t> with which to calibrate, V1V2 don</a:t>
            </a:r>
            <a:r>
              <a:rPr lang="fr-FR" baseline="0" dirty="0" smtClean="0"/>
              <a:t>’</a:t>
            </a:r>
            <a:r>
              <a:rPr lang="en-US" baseline="0" dirty="0" smtClean="0"/>
              <a:t>t measure the neutrals</a:t>
            </a:r>
            <a:endParaRPr lang="en-US" dirty="0" smtClean="0"/>
          </a:p>
          <a:p>
            <a:r>
              <a:rPr lang="en-US" dirty="0" smtClean="0"/>
              <a:t>Also can compare 1D</a:t>
            </a:r>
            <a:r>
              <a:rPr lang="en-US" baseline="0" dirty="0" smtClean="0"/>
              <a:t> cuts of each population to see how they evolve with distance</a:t>
            </a:r>
            <a:endParaRPr lang="en-US" dirty="0"/>
          </a:p>
        </p:txBody>
      </p:sp>
      <p:sp>
        <p:nvSpPr>
          <p:cNvPr id="4" name="Slide Number Placeholder 3"/>
          <p:cNvSpPr>
            <a:spLocks noGrp="1"/>
          </p:cNvSpPr>
          <p:nvPr>
            <p:ph type="sldNum" sz="quarter" idx="10"/>
          </p:nvPr>
        </p:nvSpPr>
        <p:spPr/>
        <p:txBody>
          <a:bodyPr/>
          <a:lstStyle/>
          <a:p>
            <a:fld id="{987963B6-67D2-B148-8C64-FC95281AE314}" type="slidenum">
              <a:rPr lang="en-US" smtClean="0"/>
              <a:t>11</a:t>
            </a:fld>
            <a:endParaRPr lang="en-US"/>
          </a:p>
        </p:txBody>
      </p:sp>
    </p:spTree>
    <p:extLst>
      <p:ext uri="{BB962C8B-B14F-4D97-AF65-F5344CB8AC3E}">
        <p14:creationId xmlns:p14="http://schemas.microsoft.com/office/powerpoint/2010/main" val="3806109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AE77154-A965-E34E-8240-4F5009E9CB7B}" type="slidenum">
              <a:rPr lang="en-US"/>
              <a:pPr/>
              <a:t>15</a:t>
            </a:fld>
            <a:endParaRPr lang="en-US"/>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GCRs are high energy particles that persist throughout the</a:t>
            </a:r>
            <a:r>
              <a:rPr lang="en-US" baseline="0" dirty="0" smtClean="0"/>
              <a:t> Galaxy, higher energy than the CRs generally in the solar system, particles could remove particles from the atmosphere and destroy spacecraft and satellites, very harmful to humans </a:t>
            </a:r>
            <a:endParaRPr lang="en-US" dirty="0" smtClean="0"/>
          </a:p>
          <a:p>
            <a:r>
              <a:rPr lang="en-US" baseline="0" dirty="0" smtClean="0"/>
              <a:t>Therefore important to study the Solar wind magnetic field in the HS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Like to think of us as both data rich, with the high resolution data that we have from the V1&amp;V2, and data poor since we only have them in two directions with much of the </a:t>
            </a:r>
            <a:r>
              <a:rPr lang="en-US" baseline="0" dirty="0" err="1" smtClean="0"/>
              <a:t>hleiosphere</a:t>
            </a:r>
            <a:r>
              <a:rPr lang="en-US" baseline="0" dirty="0" smtClean="0"/>
              <a:t> with no </a:t>
            </a:r>
            <a:r>
              <a:rPr lang="en-US" baseline="0" dirty="0" err="1" smtClean="0"/>
              <a:t>insitu</a:t>
            </a:r>
            <a:r>
              <a:rPr lang="en-US" baseline="0" dirty="0" smtClean="0"/>
              <a:t> data. We are not only the boundary of the solar system but potentially the boundary between space physics and astronomy, therefore we use numerical models to help us understand the environment</a:t>
            </a:r>
          </a:p>
          <a:p>
            <a:endParaRPr lang="en-US" baseline="0" dirty="0" smtClean="0"/>
          </a:p>
        </p:txBody>
      </p:sp>
      <p:sp>
        <p:nvSpPr>
          <p:cNvPr id="4" name="Slide Number Placeholder 3"/>
          <p:cNvSpPr>
            <a:spLocks noGrp="1"/>
          </p:cNvSpPr>
          <p:nvPr>
            <p:ph type="sldNum" sz="quarter" idx="10"/>
          </p:nvPr>
        </p:nvSpPr>
        <p:spPr/>
        <p:txBody>
          <a:bodyPr/>
          <a:lstStyle/>
          <a:p>
            <a:fld id="{1716D461-E35A-1A45-AB46-2DB198B9FAC2}" type="slidenum">
              <a:rPr lang="en-US" smtClean="0"/>
              <a:t>16</a:t>
            </a:fld>
            <a:endParaRPr lang="en-US"/>
          </a:p>
        </p:txBody>
      </p:sp>
    </p:spTree>
    <p:extLst>
      <p:ext uri="{BB962C8B-B14F-4D97-AF65-F5344CB8AC3E}">
        <p14:creationId xmlns:p14="http://schemas.microsoft.com/office/powerpoint/2010/main" val="2812519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2/9/18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DD0CF-BA9C-304D-97D6-B47291EC3438}" type="slidenum">
              <a:rPr lang="en-US" smtClean="0"/>
              <a:t>‹#›</a:t>
            </a:fld>
            <a:endParaRPr lang="en-US"/>
          </a:p>
        </p:txBody>
      </p:sp>
    </p:spTree>
    <p:extLst>
      <p:ext uri="{BB962C8B-B14F-4D97-AF65-F5344CB8AC3E}">
        <p14:creationId xmlns:p14="http://schemas.microsoft.com/office/powerpoint/2010/main" val="2042849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2/9/18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DD0CF-BA9C-304D-97D6-B47291EC3438}" type="slidenum">
              <a:rPr lang="en-US" smtClean="0"/>
              <a:t>‹#›</a:t>
            </a:fld>
            <a:endParaRPr lang="en-US"/>
          </a:p>
        </p:txBody>
      </p:sp>
    </p:spTree>
    <p:extLst>
      <p:ext uri="{BB962C8B-B14F-4D97-AF65-F5344CB8AC3E}">
        <p14:creationId xmlns:p14="http://schemas.microsoft.com/office/powerpoint/2010/main" val="807125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2/9/18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DD0CF-BA9C-304D-97D6-B47291EC3438}" type="slidenum">
              <a:rPr lang="en-US" smtClean="0"/>
              <a:t>‹#›</a:t>
            </a:fld>
            <a:endParaRPr lang="en-US"/>
          </a:p>
        </p:txBody>
      </p:sp>
    </p:spTree>
    <p:extLst>
      <p:ext uri="{BB962C8B-B14F-4D97-AF65-F5344CB8AC3E}">
        <p14:creationId xmlns:p14="http://schemas.microsoft.com/office/powerpoint/2010/main" val="529418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2/9/18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DD0CF-BA9C-304D-97D6-B47291EC3438}" type="slidenum">
              <a:rPr lang="en-US" smtClean="0"/>
              <a:t>‹#›</a:t>
            </a:fld>
            <a:endParaRPr lang="en-US"/>
          </a:p>
        </p:txBody>
      </p:sp>
    </p:spTree>
    <p:extLst>
      <p:ext uri="{BB962C8B-B14F-4D97-AF65-F5344CB8AC3E}">
        <p14:creationId xmlns:p14="http://schemas.microsoft.com/office/powerpoint/2010/main" val="99121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2/9/18</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DD0CF-BA9C-304D-97D6-B47291EC3438}" type="slidenum">
              <a:rPr lang="en-US" smtClean="0"/>
              <a:t>‹#›</a:t>
            </a:fld>
            <a:endParaRPr lang="en-US"/>
          </a:p>
        </p:txBody>
      </p:sp>
    </p:spTree>
    <p:extLst>
      <p:ext uri="{BB962C8B-B14F-4D97-AF65-F5344CB8AC3E}">
        <p14:creationId xmlns:p14="http://schemas.microsoft.com/office/powerpoint/2010/main" val="2409728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2/9/18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DD0CF-BA9C-304D-97D6-B47291EC3438}" type="slidenum">
              <a:rPr lang="en-US" smtClean="0"/>
              <a:t>‹#›</a:t>
            </a:fld>
            <a:endParaRPr lang="en-US"/>
          </a:p>
        </p:txBody>
      </p:sp>
    </p:spTree>
    <p:extLst>
      <p:ext uri="{BB962C8B-B14F-4D97-AF65-F5344CB8AC3E}">
        <p14:creationId xmlns:p14="http://schemas.microsoft.com/office/powerpoint/2010/main" val="2765882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2/9/18</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BDD0CF-BA9C-304D-97D6-B47291EC3438}" type="slidenum">
              <a:rPr lang="en-US" smtClean="0"/>
              <a:t>‹#›</a:t>
            </a:fld>
            <a:endParaRPr lang="en-US"/>
          </a:p>
        </p:txBody>
      </p:sp>
    </p:spTree>
    <p:extLst>
      <p:ext uri="{BB962C8B-B14F-4D97-AF65-F5344CB8AC3E}">
        <p14:creationId xmlns:p14="http://schemas.microsoft.com/office/powerpoint/2010/main" val="85379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2/9/18</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BDD0CF-BA9C-304D-97D6-B47291EC3438}" type="slidenum">
              <a:rPr lang="en-US" smtClean="0"/>
              <a:t>‹#›</a:t>
            </a:fld>
            <a:endParaRPr lang="en-US"/>
          </a:p>
        </p:txBody>
      </p:sp>
    </p:spTree>
    <p:extLst>
      <p:ext uri="{BB962C8B-B14F-4D97-AF65-F5344CB8AC3E}">
        <p14:creationId xmlns:p14="http://schemas.microsoft.com/office/powerpoint/2010/main" val="3787830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2/9/18</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BDD0CF-BA9C-304D-97D6-B47291EC3438}" type="slidenum">
              <a:rPr lang="en-US" smtClean="0"/>
              <a:t>‹#›</a:t>
            </a:fld>
            <a:endParaRPr lang="en-US"/>
          </a:p>
        </p:txBody>
      </p:sp>
    </p:spTree>
    <p:extLst>
      <p:ext uri="{BB962C8B-B14F-4D97-AF65-F5344CB8AC3E}">
        <p14:creationId xmlns:p14="http://schemas.microsoft.com/office/powerpoint/2010/main" val="3210543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2/9/18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DD0CF-BA9C-304D-97D6-B47291EC3438}" type="slidenum">
              <a:rPr lang="en-US" smtClean="0"/>
              <a:t>‹#›</a:t>
            </a:fld>
            <a:endParaRPr lang="en-US"/>
          </a:p>
        </p:txBody>
      </p:sp>
    </p:spTree>
    <p:extLst>
      <p:ext uri="{BB962C8B-B14F-4D97-AF65-F5344CB8AC3E}">
        <p14:creationId xmlns:p14="http://schemas.microsoft.com/office/powerpoint/2010/main" val="3278207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2/9/18</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DD0CF-BA9C-304D-97D6-B47291EC3438}" type="slidenum">
              <a:rPr lang="en-US" smtClean="0"/>
              <a:t>‹#›</a:t>
            </a:fld>
            <a:endParaRPr lang="en-US"/>
          </a:p>
        </p:txBody>
      </p:sp>
    </p:spTree>
    <p:extLst>
      <p:ext uri="{BB962C8B-B14F-4D97-AF65-F5344CB8AC3E}">
        <p14:creationId xmlns:p14="http://schemas.microsoft.com/office/powerpoint/2010/main" val="4515022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30586" y="274638"/>
            <a:ext cx="7356213"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2/9/18</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DD0CF-BA9C-304D-97D6-B47291EC3438}" type="slidenum">
              <a:rPr lang="en-US" smtClean="0"/>
              <a:t>‹#›</a:t>
            </a:fld>
            <a:endParaRPr lang="en-US"/>
          </a:p>
        </p:txBody>
      </p:sp>
      <p:pic>
        <p:nvPicPr>
          <p:cNvPr id="9" name="Picture 8" descr="OhPt_couple_figure.pdf"/>
          <p:cNvPicPr>
            <a:picLocks noChangeAspect="1"/>
          </p:cNvPicPr>
          <p:nvPr userDrawn="1"/>
        </p:nvPicPr>
        <p:blipFill rotWithShape="1">
          <a:blip r:embed="rId13">
            <a:extLst>
              <a:ext uri="{28A0092B-C50C-407E-A947-70E740481C1C}">
                <a14:useLocalDpi xmlns:a14="http://schemas.microsoft.com/office/drawing/2010/main" val="0"/>
              </a:ext>
            </a:extLst>
          </a:blip>
          <a:srcRect l="18960" t="15402" r="22585" b="24929"/>
          <a:stretch/>
        </p:blipFill>
        <p:spPr>
          <a:xfrm>
            <a:off x="78386" y="373566"/>
            <a:ext cx="1176347" cy="927867"/>
          </a:xfrm>
          <a:prstGeom prst="rect">
            <a:avLst/>
          </a:prstGeom>
        </p:spPr>
      </p:pic>
    </p:spTree>
    <p:extLst>
      <p:ext uri="{BB962C8B-B14F-4D97-AF65-F5344CB8AC3E}">
        <p14:creationId xmlns:p14="http://schemas.microsoft.com/office/powerpoint/2010/main" val="3240024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i="0" u="sng" kern="1200">
          <a:solidFill>
            <a:schemeClr val="tx1"/>
          </a:solidFill>
          <a:latin typeface="Franklin Gothic Medium"/>
          <a:ea typeface="+mj-ea"/>
          <a:cs typeface="Franklin Gothic Medium"/>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png"/><Relationship Id="rId1" Type="http://schemas.microsoft.com/office/2007/relationships/media" Target="../media/media1.mov"/><Relationship Id="rId2" Type="http://schemas.openxmlformats.org/officeDocument/2006/relationships/video" Target="../media/media1.mov"/></Relationships>
</file>

<file path=ppt/slides/_rels/slide11.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jp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tiff"/><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tiff"/><Relationship Id="rId15" Type="http://schemas.openxmlformats.org/officeDocument/2006/relationships/image" Target="../media/image19.png"/><Relationship Id="rId16"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7.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tiff"/><Relationship Id="rId15" Type="http://schemas.openxmlformats.org/officeDocument/2006/relationships/image" Target="../media/image19.png"/><Relationship Id="rId16"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21.emf"/><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24033"/>
            <a:ext cx="7772400" cy="1470025"/>
          </a:xfrm>
        </p:spPr>
        <p:txBody>
          <a:bodyPr/>
          <a:lstStyle/>
          <a:p>
            <a:r>
              <a:rPr lang="en-US" b="1" dirty="0" smtClean="0">
                <a:latin typeface="Arial"/>
                <a:cs typeface="Arial"/>
              </a:rPr>
              <a:t>The OH-PT Model</a:t>
            </a:r>
            <a:endParaRPr lang="en-US" b="1" dirty="0">
              <a:latin typeface="Arial"/>
              <a:cs typeface="Arial"/>
            </a:endParaRPr>
          </a:p>
        </p:txBody>
      </p:sp>
      <p:sp>
        <p:nvSpPr>
          <p:cNvPr id="3" name="Subtitle 2"/>
          <p:cNvSpPr>
            <a:spLocks noGrp="1"/>
          </p:cNvSpPr>
          <p:nvPr>
            <p:ph type="subTitle" idx="1"/>
          </p:nvPr>
        </p:nvSpPr>
        <p:spPr>
          <a:xfrm>
            <a:off x="1371600" y="2904075"/>
            <a:ext cx="6400800" cy="1752600"/>
          </a:xfrm>
        </p:spPr>
        <p:txBody>
          <a:bodyPr/>
          <a:lstStyle/>
          <a:p>
            <a:r>
              <a:rPr lang="en-US" b="1" dirty="0" smtClean="0">
                <a:solidFill>
                  <a:srgbClr val="FF0000"/>
                </a:solidFill>
                <a:latin typeface="Big Caslon"/>
                <a:cs typeface="Big Caslon"/>
              </a:rPr>
              <a:t>A Kinetic-MHD Model of the Outer Heliosphere</a:t>
            </a:r>
            <a:endParaRPr lang="en-US" b="1" dirty="0">
              <a:solidFill>
                <a:srgbClr val="FF0000"/>
              </a:solidFill>
              <a:latin typeface="Big Caslon"/>
              <a:cs typeface="Big Caslon"/>
            </a:endParaRPr>
          </a:p>
        </p:txBody>
      </p:sp>
      <p:sp>
        <p:nvSpPr>
          <p:cNvPr id="4" name="TextBox 3"/>
          <p:cNvSpPr txBox="1"/>
          <p:nvPr/>
        </p:nvSpPr>
        <p:spPr>
          <a:xfrm>
            <a:off x="3176009" y="4935666"/>
            <a:ext cx="2775119" cy="1200328"/>
          </a:xfrm>
          <a:prstGeom prst="rect">
            <a:avLst/>
          </a:prstGeom>
          <a:noFill/>
        </p:spPr>
        <p:txBody>
          <a:bodyPr wrap="none" rtlCol="0">
            <a:spAutoFit/>
          </a:bodyPr>
          <a:lstStyle/>
          <a:p>
            <a:pPr algn="ctr"/>
            <a:r>
              <a:rPr lang="en-US" sz="2400" b="1" dirty="0">
                <a:latin typeface="Big Caslon"/>
                <a:cs typeface="Big Caslon"/>
              </a:rPr>
              <a:t>Adam Michael</a:t>
            </a:r>
          </a:p>
          <a:p>
            <a:pPr algn="ctr"/>
            <a:r>
              <a:rPr lang="en-US" sz="2400" b="1" dirty="0" smtClean="0">
                <a:latin typeface="Big Caslon"/>
                <a:cs typeface="Big Caslon"/>
              </a:rPr>
              <a:t>NESSC Meeting 27</a:t>
            </a:r>
            <a:endParaRPr lang="en-US" sz="2400" b="1" dirty="0">
              <a:latin typeface="Big Caslon"/>
              <a:cs typeface="Big Caslon"/>
            </a:endParaRPr>
          </a:p>
          <a:p>
            <a:pPr algn="ctr"/>
            <a:r>
              <a:rPr lang="en-US" sz="2400" b="1" dirty="0" smtClean="0">
                <a:latin typeface="Big Caslon"/>
                <a:cs typeface="Big Caslon"/>
              </a:rPr>
              <a:t>11/19/2018</a:t>
            </a:r>
            <a:endParaRPr lang="en-US" sz="2400" b="1" dirty="0">
              <a:latin typeface="Big Caslon"/>
              <a:cs typeface="Big Caslon"/>
            </a:endParaRPr>
          </a:p>
        </p:txBody>
      </p:sp>
      <p:sp>
        <p:nvSpPr>
          <p:cNvPr id="5" name="TextBox 4"/>
          <p:cNvSpPr txBox="1"/>
          <p:nvPr/>
        </p:nvSpPr>
        <p:spPr>
          <a:xfrm>
            <a:off x="55577" y="6350387"/>
            <a:ext cx="8905002" cy="400110"/>
          </a:xfrm>
          <a:prstGeom prst="rect">
            <a:avLst/>
          </a:prstGeom>
          <a:noFill/>
        </p:spPr>
        <p:txBody>
          <a:bodyPr wrap="none" rtlCol="0">
            <a:spAutoFit/>
          </a:bodyPr>
          <a:lstStyle/>
          <a:p>
            <a:r>
              <a:rPr lang="en-US" sz="2000" b="1" dirty="0" smtClean="0">
                <a:latin typeface="Big Caslon"/>
                <a:cs typeface="Big Caslon"/>
              </a:rPr>
              <a:t>Collaborators: </a:t>
            </a:r>
            <a:r>
              <a:rPr lang="en-US" sz="2000" b="1" dirty="0">
                <a:latin typeface="Big Caslon"/>
                <a:cs typeface="Big Caslon"/>
              </a:rPr>
              <a:t>Dr. M. </a:t>
            </a:r>
            <a:r>
              <a:rPr lang="en-US" sz="2000" b="1" dirty="0" err="1" smtClean="0">
                <a:latin typeface="Big Caslon"/>
                <a:cs typeface="Big Caslon"/>
              </a:rPr>
              <a:t>Opher</a:t>
            </a:r>
            <a:r>
              <a:rPr lang="en-US" sz="2000" b="1" dirty="0" smtClean="0">
                <a:latin typeface="Big Caslon"/>
                <a:cs typeface="Big Caslon"/>
              </a:rPr>
              <a:t>, Dr. V, </a:t>
            </a:r>
            <a:r>
              <a:rPr lang="en-US" sz="2000" b="1" dirty="0" err="1" smtClean="0">
                <a:latin typeface="Big Caslon"/>
                <a:cs typeface="Big Caslon"/>
              </a:rPr>
              <a:t>Tenishev</a:t>
            </a:r>
            <a:r>
              <a:rPr lang="en-US" sz="2000" b="1" dirty="0" smtClean="0">
                <a:latin typeface="Big Caslon"/>
                <a:cs typeface="Big Caslon"/>
              </a:rPr>
              <a:t>, Dr. G. </a:t>
            </a:r>
            <a:r>
              <a:rPr lang="en-US" sz="2000" b="1" dirty="0" err="1" smtClean="0">
                <a:latin typeface="Big Caslon"/>
                <a:cs typeface="Big Caslon"/>
              </a:rPr>
              <a:t>Toth</a:t>
            </a:r>
            <a:r>
              <a:rPr lang="en-US" sz="2000" b="1" dirty="0" smtClean="0">
                <a:latin typeface="Big Caslon"/>
                <a:cs typeface="Big Caslon"/>
              </a:rPr>
              <a:t>,  and Dr. D. </a:t>
            </a:r>
            <a:r>
              <a:rPr lang="en-US" sz="2000" b="1" dirty="0" err="1" smtClean="0">
                <a:latin typeface="Big Caslon"/>
                <a:cs typeface="Big Caslon"/>
              </a:rPr>
              <a:t>Borovikov</a:t>
            </a:r>
            <a:endParaRPr lang="en-US" sz="2000" b="1" dirty="0">
              <a:latin typeface="Big Caslon"/>
              <a:cs typeface="Big Caslon"/>
            </a:endParaRPr>
          </a:p>
        </p:txBody>
      </p:sp>
    </p:spTree>
    <p:extLst>
      <p:ext uri="{BB962C8B-B14F-4D97-AF65-F5344CB8AC3E}">
        <p14:creationId xmlns:p14="http://schemas.microsoft.com/office/powerpoint/2010/main" val="27526341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Run</a:t>
            </a:r>
            <a:endParaRPr lang="en-US" dirty="0"/>
          </a:p>
        </p:txBody>
      </p:sp>
      <p:pic>
        <p:nvPicPr>
          <p:cNvPr id="8" name="y=0_den_Vstreamlines_n0_200_openflowBCs_1OhStepsPerIter_6AU50AU100AU_STABLE.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86892" y="1365283"/>
            <a:ext cx="6025011" cy="5356192"/>
          </a:xfrm>
        </p:spPr>
      </p:pic>
      <p:sp>
        <p:nvSpPr>
          <p:cNvPr id="5" name="Slide Number Placeholder 4"/>
          <p:cNvSpPr>
            <a:spLocks noGrp="1"/>
          </p:cNvSpPr>
          <p:nvPr>
            <p:ph type="sldNum" sz="quarter" idx="12"/>
          </p:nvPr>
        </p:nvSpPr>
        <p:spPr/>
        <p:txBody>
          <a:bodyPr/>
          <a:lstStyle/>
          <a:p>
            <a:fld id="{15BDD0CF-BA9C-304D-97D6-B47291EC3438}" type="slidenum">
              <a:rPr lang="en-US" smtClean="0"/>
              <a:t>10</a:t>
            </a:fld>
            <a:endParaRPr lang="en-US"/>
          </a:p>
        </p:txBody>
      </p:sp>
    </p:spTree>
    <p:extLst>
      <p:ext uri="{BB962C8B-B14F-4D97-AF65-F5344CB8AC3E}">
        <p14:creationId xmlns:p14="http://schemas.microsoft.com/office/powerpoint/2010/main" val="285848936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Calibration &amp; Comparison to Multi-Fluid Model</a:t>
            </a:r>
            <a:endParaRPr lang="en-US" dirty="0"/>
          </a:p>
        </p:txBody>
      </p:sp>
      <p:sp>
        <p:nvSpPr>
          <p:cNvPr id="4" name="Slide Number Placeholder 3"/>
          <p:cNvSpPr>
            <a:spLocks noGrp="1"/>
          </p:cNvSpPr>
          <p:nvPr>
            <p:ph type="sldNum" sz="quarter" idx="12"/>
          </p:nvPr>
        </p:nvSpPr>
        <p:spPr/>
        <p:txBody>
          <a:bodyPr/>
          <a:lstStyle/>
          <a:p>
            <a:fld id="{15BDD0CF-BA9C-304D-97D6-B47291EC3438}" type="slidenum">
              <a:rPr lang="en-US" smtClean="0"/>
              <a:t>11</a:t>
            </a:fld>
            <a:endParaRPr lang="en-US"/>
          </a:p>
        </p:txBody>
      </p:sp>
      <p:pic>
        <p:nvPicPr>
          <p:cNvPr id="5" name="Picture 4" descr="A&amp;I2005_de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865" y="3953844"/>
            <a:ext cx="2825496" cy="2756883"/>
          </a:xfrm>
          <a:prstGeom prst="rect">
            <a:avLst/>
          </a:prstGeom>
        </p:spPr>
      </p:pic>
      <p:pic>
        <p:nvPicPr>
          <p:cNvPr id="6" name="Picture 5" descr="A&amp;I2005_temp.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471" y="3703651"/>
            <a:ext cx="2825496" cy="3154349"/>
          </a:xfrm>
          <a:prstGeom prst="rect">
            <a:avLst/>
          </a:prstGeom>
        </p:spPr>
      </p:pic>
      <p:sp>
        <p:nvSpPr>
          <p:cNvPr id="7" name="TextBox 6"/>
          <p:cNvSpPr txBox="1"/>
          <p:nvPr/>
        </p:nvSpPr>
        <p:spPr>
          <a:xfrm>
            <a:off x="150055" y="6063962"/>
            <a:ext cx="2890810" cy="584776"/>
          </a:xfrm>
          <a:prstGeom prst="rect">
            <a:avLst/>
          </a:prstGeom>
          <a:noFill/>
        </p:spPr>
        <p:txBody>
          <a:bodyPr wrap="none" rtlCol="0">
            <a:spAutoFit/>
          </a:bodyPr>
          <a:lstStyle/>
          <a:p>
            <a:pPr algn="ctr"/>
            <a:r>
              <a:rPr lang="en-US" sz="1600" b="1" dirty="0" smtClean="0">
                <a:latin typeface="Times"/>
                <a:cs typeface="Times"/>
              </a:rPr>
              <a:t>From</a:t>
            </a:r>
          </a:p>
          <a:p>
            <a:r>
              <a:rPr lang="en-US" sz="1600" b="1" i="1" dirty="0" err="1" smtClean="0">
                <a:latin typeface="Times"/>
                <a:cs typeface="Times"/>
              </a:rPr>
              <a:t>Alexashov</a:t>
            </a:r>
            <a:r>
              <a:rPr lang="en-US" sz="1600" b="1" i="1" dirty="0" smtClean="0">
                <a:latin typeface="Times"/>
                <a:cs typeface="Times"/>
              </a:rPr>
              <a:t> &amp; </a:t>
            </a:r>
            <a:r>
              <a:rPr lang="en-US" sz="1600" b="1" i="1" dirty="0" err="1" smtClean="0">
                <a:latin typeface="Times"/>
                <a:cs typeface="Times"/>
              </a:rPr>
              <a:t>Izmodenov</a:t>
            </a:r>
            <a:r>
              <a:rPr lang="en-US" sz="1600" b="1" i="1" dirty="0" smtClean="0">
                <a:latin typeface="Times"/>
                <a:cs typeface="Times"/>
              </a:rPr>
              <a:t> (2005)</a:t>
            </a:r>
            <a:endParaRPr lang="en-US" sz="1600" b="1" i="1" dirty="0"/>
          </a:p>
        </p:txBody>
      </p:sp>
      <p:pic>
        <p:nvPicPr>
          <p:cNvPr id="8" name="Picture 7" descr="1D_nose_y=z=0_den_AMPS_MF_totalSolution_comp_AI2005axi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0865" y="1471960"/>
            <a:ext cx="2825496" cy="2512866"/>
          </a:xfrm>
          <a:prstGeom prst="rect">
            <a:avLst/>
          </a:prstGeom>
        </p:spPr>
      </p:pic>
      <p:pic>
        <p:nvPicPr>
          <p:cNvPr id="9" name="Picture 8" descr="1D_nose_y=z=0_temp_AMPS_MF_totalSolution_comp_AI2005axi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7399" y="1471960"/>
            <a:ext cx="2825496" cy="2512866"/>
          </a:xfrm>
          <a:prstGeom prst="rect">
            <a:avLst/>
          </a:prstGeom>
        </p:spPr>
      </p:pic>
      <p:sp>
        <p:nvSpPr>
          <p:cNvPr id="10" name="TextBox 9"/>
          <p:cNvSpPr txBox="1"/>
          <p:nvPr/>
        </p:nvSpPr>
        <p:spPr>
          <a:xfrm>
            <a:off x="7493776" y="4062374"/>
            <a:ext cx="1339053" cy="461665"/>
          </a:xfrm>
          <a:prstGeom prst="rect">
            <a:avLst/>
          </a:prstGeom>
          <a:noFill/>
        </p:spPr>
        <p:txBody>
          <a:bodyPr wrap="none" rtlCol="0">
            <a:spAutoFit/>
          </a:bodyPr>
          <a:lstStyle/>
          <a:p>
            <a:r>
              <a:rPr lang="en-US" sz="1200" b="1" dirty="0" smtClean="0">
                <a:latin typeface="Helvetica"/>
                <a:cs typeface="Helvetica"/>
              </a:rPr>
              <a:t>Kinetic</a:t>
            </a:r>
          </a:p>
          <a:p>
            <a:r>
              <a:rPr lang="en-US" sz="1200" b="1" dirty="0" smtClean="0">
                <a:latin typeface="Helvetica"/>
                <a:cs typeface="Helvetica"/>
              </a:rPr>
              <a:t>4 Neutral Fluids</a:t>
            </a:r>
            <a:endParaRPr lang="en-US" sz="1200" b="1" dirty="0">
              <a:latin typeface="Helvetica"/>
              <a:cs typeface="Helvetica"/>
            </a:endParaRPr>
          </a:p>
        </p:txBody>
      </p:sp>
      <p:cxnSp>
        <p:nvCxnSpPr>
          <p:cNvPr id="11" name="Straight Connector 10"/>
          <p:cNvCxnSpPr/>
          <p:nvPr/>
        </p:nvCxnSpPr>
        <p:spPr>
          <a:xfrm>
            <a:off x="6894878" y="4204432"/>
            <a:ext cx="61961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907578" y="4401043"/>
            <a:ext cx="619616"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727200" y="1836800"/>
            <a:ext cx="1471326" cy="338554"/>
          </a:xfrm>
          <a:prstGeom prst="rect">
            <a:avLst/>
          </a:prstGeom>
          <a:noFill/>
        </p:spPr>
        <p:txBody>
          <a:bodyPr wrap="none" rtlCol="0">
            <a:spAutoFit/>
          </a:bodyPr>
          <a:lstStyle/>
          <a:p>
            <a:pPr algn="ctr"/>
            <a:r>
              <a:rPr lang="en-US" sz="1600" b="1" dirty="0" smtClean="0">
                <a:latin typeface="Times"/>
                <a:cs typeface="Times"/>
              </a:rPr>
              <a:t>OH-PT Model</a:t>
            </a:r>
            <a:endParaRPr lang="en-US" sz="1600" b="1" i="1" dirty="0"/>
          </a:p>
        </p:txBody>
      </p:sp>
      <p:pic>
        <p:nvPicPr>
          <p:cNvPr id="14" name="Picture 13" descr="y=0_nH_AMPS_6AU100AUgrid.jpg"/>
          <p:cNvPicPr>
            <a:picLocks noChangeAspect="1"/>
          </p:cNvPicPr>
          <p:nvPr/>
        </p:nvPicPr>
        <p:blipFill rotWithShape="1">
          <a:blip r:embed="rId7">
            <a:extLst>
              <a:ext uri="{28A0092B-C50C-407E-A947-70E740481C1C}">
                <a14:useLocalDpi xmlns:a14="http://schemas.microsoft.com/office/drawing/2010/main" val="0"/>
              </a:ext>
            </a:extLst>
          </a:blip>
          <a:srcRect r="7046"/>
          <a:stretch/>
        </p:blipFill>
        <p:spPr>
          <a:xfrm>
            <a:off x="354160" y="2797305"/>
            <a:ext cx="2473837" cy="2313077"/>
          </a:xfrm>
          <a:prstGeom prst="rect">
            <a:avLst/>
          </a:prstGeom>
        </p:spPr>
      </p:pic>
      <p:cxnSp>
        <p:nvCxnSpPr>
          <p:cNvPr id="16" name="Straight Connector 15"/>
          <p:cNvCxnSpPr/>
          <p:nvPr/>
        </p:nvCxnSpPr>
        <p:spPr>
          <a:xfrm flipH="1">
            <a:off x="1092200" y="3953844"/>
            <a:ext cx="635000"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32798" y="3086100"/>
            <a:ext cx="907821" cy="369332"/>
          </a:xfrm>
          <a:prstGeom prst="rect">
            <a:avLst/>
          </a:prstGeom>
          <a:noFill/>
        </p:spPr>
        <p:txBody>
          <a:bodyPr wrap="none" rtlCol="0">
            <a:spAutoFit/>
          </a:bodyPr>
          <a:lstStyle/>
          <a:p>
            <a:r>
              <a:rPr lang="en-US" dirty="0" smtClean="0"/>
              <a:t>1D Cuts</a:t>
            </a:r>
            <a:endParaRPr lang="en-US" dirty="0"/>
          </a:p>
        </p:txBody>
      </p:sp>
      <p:cxnSp>
        <p:nvCxnSpPr>
          <p:cNvPr id="19" name="Straight Arrow Connector 18"/>
          <p:cNvCxnSpPr>
            <a:stCxn id="17" idx="2"/>
          </p:cNvCxnSpPr>
          <p:nvPr/>
        </p:nvCxnSpPr>
        <p:spPr>
          <a:xfrm>
            <a:off x="1186709" y="3455432"/>
            <a:ext cx="143877" cy="44981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053848" y="3224768"/>
            <a:ext cx="1575296" cy="369332"/>
          </a:xfrm>
          <a:prstGeom prst="rect">
            <a:avLst/>
          </a:prstGeom>
          <a:noFill/>
          <a:ln>
            <a:noFill/>
          </a:ln>
        </p:spPr>
        <p:txBody>
          <a:bodyPr wrap="none" rtlCol="0">
            <a:spAutoFit/>
          </a:bodyPr>
          <a:lstStyle/>
          <a:p>
            <a:r>
              <a:rPr lang="en-US" dirty="0" smtClean="0"/>
              <a:t>Hydrogen Wall</a:t>
            </a:r>
            <a:endParaRPr lang="en-US" dirty="0"/>
          </a:p>
        </p:txBody>
      </p:sp>
      <p:cxnSp>
        <p:nvCxnSpPr>
          <p:cNvPr id="21" name="Straight Arrow Connector 20"/>
          <p:cNvCxnSpPr>
            <a:stCxn id="20" idx="0"/>
          </p:cNvCxnSpPr>
          <p:nvPr/>
        </p:nvCxnSpPr>
        <p:spPr>
          <a:xfrm flipH="1" flipV="1">
            <a:off x="4406900" y="2514600"/>
            <a:ext cx="434596" cy="710168"/>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167708" y="2855436"/>
            <a:ext cx="1862259" cy="369332"/>
          </a:xfrm>
          <a:prstGeom prst="rect">
            <a:avLst/>
          </a:prstGeom>
          <a:noFill/>
          <a:ln>
            <a:noFill/>
          </a:ln>
        </p:spPr>
        <p:txBody>
          <a:bodyPr wrap="none" rtlCol="0">
            <a:spAutoFit/>
          </a:bodyPr>
          <a:lstStyle/>
          <a:p>
            <a:r>
              <a:rPr lang="en-US" dirty="0" smtClean="0"/>
              <a:t>Inner Heliosphere</a:t>
            </a:r>
            <a:endParaRPr lang="en-US" dirty="0"/>
          </a:p>
        </p:txBody>
      </p:sp>
      <p:cxnSp>
        <p:nvCxnSpPr>
          <p:cNvPr id="25" name="Straight Arrow Connector 24"/>
          <p:cNvCxnSpPr>
            <a:stCxn id="24" idx="0"/>
          </p:cNvCxnSpPr>
          <p:nvPr/>
        </p:nvCxnSpPr>
        <p:spPr>
          <a:xfrm flipH="1" flipV="1">
            <a:off x="6788150" y="2628938"/>
            <a:ext cx="1310688" cy="226498"/>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376863" y="1714775"/>
            <a:ext cx="485980" cy="400110"/>
          </a:xfrm>
          <a:prstGeom prst="rect">
            <a:avLst/>
          </a:prstGeom>
          <a:noFill/>
        </p:spPr>
        <p:txBody>
          <a:bodyPr wrap="none" rtlCol="0">
            <a:spAutoFit/>
          </a:bodyPr>
          <a:lstStyle/>
          <a:p>
            <a:pPr algn="ctr"/>
            <a:r>
              <a:rPr lang="en-US" sz="2000" b="1" dirty="0" err="1" smtClean="0">
                <a:latin typeface="Times"/>
                <a:cs typeface="Times"/>
              </a:rPr>
              <a:t>n</a:t>
            </a:r>
            <a:r>
              <a:rPr lang="en-US" sz="2000" b="1" baseline="-25000" dirty="0" err="1" smtClean="0">
                <a:latin typeface="Times"/>
                <a:cs typeface="Times"/>
              </a:rPr>
              <a:t>H</a:t>
            </a:r>
            <a:endParaRPr lang="en-US" sz="2000" b="1" i="1" dirty="0"/>
          </a:p>
        </p:txBody>
      </p:sp>
      <p:sp>
        <p:nvSpPr>
          <p:cNvPr id="23" name="TextBox 22"/>
          <p:cNvSpPr txBox="1"/>
          <p:nvPr/>
        </p:nvSpPr>
        <p:spPr>
          <a:xfrm>
            <a:off x="3489014" y="4123929"/>
            <a:ext cx="485980" cy="400110"/>
          </a:xfrm>
          <a:prstGeom prst="rect">
            <a:avLst/>
          </a:prstGeom>
          <a:noFill/>
        </p:spPr>
        <p:txBody>
          <a:bodyPr wrap="none" rtlCol="0">
            <a:spAutoFit/>
          </a:bodyPr>
          <a:lstStyle/>
          <a:p>
            <a:pPr algn="ctr"/>
            <a:r>
              <a:rPr lang="en-US" sz="2000" b="1" dirty="0" err="1" smtClean="0">
                <a:latin typeface="Times"/>
                <a:cs typeface="Times"/>
              </a:rPr>
              <a:t>n</a:t>
            </a:r>
            <a:r>
              <a:rPr lang="en-US" sz="2000" b="1" baseline="-25000" dirty="0" err="1" smtClean="0">
                <a:latin typeface="Times"/>
                <a:cs typeface="Times"/>
              </a:rPr>
              <a:t>H</a:t>
            </a:r>
            <a:endParaRPr lang="en-US" sz="2000" b="1" i="1" dirty="0"/>
          </a:p>
        </p:txBody>
      </p:sp>
      <p:sp>
        <p:nvSpPr>
          <p:cNvPr id="26" name="TextBox 25"/>
          <p:cNvSpPr txBox="1"/>
          <p:nvPr/>
        </p:nvSpPr>
        <p:spPr>
          <a:xfrm>
            <a:off x="6512951" y="1714775"/>
            <a:ext cx="514408" cy="400110"/>
          </a:xfrm>
          <a:prstGeom prst="rect">
            <a:avLst/>
          </a:prstGeom>
          <a:noFill/>
        </p:spPr>
        <p:txBody>
          <a:bodyPr wrap="none" rtlCol="0">
            <a:spAutoFit/>
          </a:bodyPr>
          <a:lstStyle/>
          <a:p>
            <a:pPr algn="ctr"/>
            <a:r>
              <a:rPr lang="en-US" sz="2000" b="1" dirty="0" smtClean="0">
                <a:latin typeface="Times"/>
                <a:cs typeface="Times"/>
              </a:rPr>
              <a:t>T</a:t>
            </a:r>
            <a:r>
              <a:rPr lang="en-US" sz="2000" b="1" baseline="-25000" dirty="0" smtClean="0">
                <a:latin typeface="Times"/>
                <a:cs typeface="Times"/>
              </a:rPr>
              <a:t>H</a:t>
            </a:r>
            <a:endParaRPr lang="en-US" sz="2000" b="1" i="1" dirty="0"/>
          </a:p>
        </p:txBody>
      </p:sp>
      <p:sp>
        <p:nvSpPr>
          <p:cNvPr id="27" name="TextBox 26"/>
          <p:cNvSpPr txBox="1"/>
          <p:nvPr/>
        </p:nvSpPr>
        <p:spPr>
          <a:xfrm>
            <a:off x="5868874" y="4048894"/>
            <a:ext cx="514408" cy="400110"/>
          </a:xfrm>
          <a:prstGeom prst="rect">
            <a:avLst/>
          </a:prstGeom>
          <a:noFill/>
        </p:spPr>
        <p:txBody>
          <a:bodyPr wrap="none" rtlCol="0">
            <a:spAutoFit/>
          </a:bodyPr>
          <a:lstStyle/>
          <a:p>
            <a:pPr algn="ctr"/>
            <a:r>
              <a:rPr lang="en-US" sz="2000" b="1" dirty="0" smtClean="0">
                <a:latin typeface="Times"/>
                <a:cs typeface="Times"/>
              </a:rPr>
              <a:t>T</a:t>
            </a:r>
            <a:r>
              <a:rPr lang="en-US" sz="2000" b="1" baseline="-25000" dirty="0" smtClean="0">
                <a:latin typeface="Times"/>
                <a:cs typeface="Times"/>
              </a:rPr>
              <a:t>H</a:t>
            </a:r>
            <a:endParaRPr lang="en-US" sz="2000" b="1" i="1" dirty="0"/>
          </a:p>
        </p:txBody>
      </p:sp>
    </p:spTree>
    <p:extLst>
      <p:ext uri="{BB962C8B-B14F-4D97-AF65-F5344CB8AC3E}">
        <p14:creationId xmlns:p14="http://schemas.microsoft.com/office/powerpoint/2010/main" val="8476811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Future Directions for the OH-PT Model</a:t>
            </a:r>
            <a:endParaRPr lang="en-US" dirty="0"/>
          </a:p>
        </p:txBody>
      </p:sp>
      <p:sp>
        <p:nvSpPr>
          <p:cNvPr id="5" name="Content Placeholder 4"/>
          <p:cNvSpPr>
            <a:spLocks noGrp="1"/>
          </p:cNvSpPr>
          <p:nvPr>
            <p:ph idx="1"/>
          </p:nvPr>
        </p:nvSpPr>
        <p:spPr>
          <a:xfrm>
            <a:off x="457200" y="1600200"/>
            <a:ext cx="8229600" cy="4756150"/>
          </a:xfrm>
        </p:spPr>
        <p:txBody>
          <a:bodyPr>
            <a:normAutofit fontScale="77500" lnSpcReduction="20000"/>
          </a:bodyPr>
          <a:lstStyle/>
          <a:p>
            <a:r>
              <a:rPr lang="en-US" dirty="0" smtClean="0"/>
              <a:t>Test how the kinetic neutrals affect the                  shape of the heliosphere</a:t>
            </a:r>
          </a:p>
          <a:p>
            <a:pPr marL="0" indent="0">
              <a:buNone/>
            </a:pPr>
            <a:endParaRPr lang="en-US" dirty="0" smtClean="0"/>
          </a:p>
          <a:p>
            <a:endParaRPr lang="en-US" dirty="0"/>
          </a:p>
          <a:p>
            <a:r>
              <a:rPr lang="en-US" dirty="0" smtClean="0"/>
              <a:t>Provides a much more accurate neutral solution from which we can compare to the ENA maps of IBEX</a:t>
            </a:r>
          </a:p>
          <a:p>
            <a:pPr marL="0" indent="0">
              <a:buNone/>
            </a:pPr>
            <a:endParaRPr lang="en-US" dirty="0"/>
          </a:p>
          <a:p>
            <a:r>
              <a:rPr lang="en-US" dirty="0" smtClean="0"/>
              <a:t>Long term: Extend the OH-PT model to describe the plasma as two fluids – thermal solar wind and pick up ions (PUIs)</a:t>
            </a:r>
          </a:p>
          <a:p>
            <a:endParaRPr lang="en-US" dirty="0"/>
          </a:p>
          <a:p>
            <a:r>
              <a:rPr lang="en-US" dirty="0" smtClean="0"/>
              <a:t>Even Longer term: Allow AMPS to model the PUIs kinetically</a:t>
            </a:r>
          </a:p>
        </p:txBody>
      </p:sp>
      <p:sp>
        <p:nvSpPr>
          <p:cNvPr id="4" name="Slide Number Placeholder 3"/>
          <p:cNvSpPr>
            <a:spLocks noGrp="1"/>
          </p:cNvSpPr>
          <p:nvPr>
            <p:ph type="sldNum" sz="quarter" idx="12"/>
          </p:nvPr>
        </p:nvSpPr>
        <p:spPr/>
        <p:txBody>
          <a:bodyPr/>
          <a:lstStyle/>
          <a:p>
            <a:fld id="{15BDD0CF-BA9C-304D-97D6-B47291EC3438}" type="slidenum">
              <a:rPr lang="en-US" smtClean="0"/>
              <a:t>12</a:t>
            </a:fld>
            <a:endParaRPr lang="en-US"/>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6553201" y="835577"/>
            <a:ext cx="2590800" cy="2104528"/>
          </a:xfrm>
          <a:prstGeom prst="rect">
            <a:avLst/>
          </a:prstGeom>
          <a:ln w="3175" cmpd="sng"/>
          <a:extLst>
            <a:ext uri="{FAA26D3D-D897-4be2-8F04-BA451C77F1D7}">
              <ma14:placeholderFlag xmlns:ma14="http://schemas.microsoft.com/office/mac/drawingml/2011/main"/>
            </a:ext>
          </a:extLst>
        </p:spPr>
      </p:pic>
      <p:sp>
        <p:nvSpPr>
          <p:cNvPr id="7" name="TextBox 6"/>
          <p:cNvSpPr txBox="1"/>
          <p:nvPr/>
        </p:nvSpPr>
        <p:spPr>
          <a:xfrm>
            <a:off x="5847282" y="2537744"/>
            <a:ext cx="1476102" cy="276999"/>
          </a:xfrm>
          <a:prstGeom prst="rect">
            <a:avLst/>
          </a:prstGeom>
          <a:noFill/>
        </p:spPr>
        <p:txBody>
          <a:bodyPr wrap="square" rtlCol="0">
            <a:spAutoFit/>
          </a:bodyPr>
          <a:lstStyle/>
          <a:p>
            <a:r>
              <a:rPr lang="en-US" sz="1200" b="1" i="1" dirty="0" err="1">
                <a:latin typeface="Times"/>
                <a:cs typeface="Times"/>
              </a:rPr>
              <a:t>Opher</a:t>
            </a:r>
            <a:r>
              <a:rPr lang="en-US" sz="1200" b="1" i="1" dirty="0">
                <a:latin typeface="Times"/>
                <a:cs typeface="Times"/>
              </a:rPr>
              <a:t> et al. (2015)</a:t>
            </a:r>
            <a:endParaRPr lang="en-US" sz="1200" b="1" i="1" dirty="0"/>
          </a:p>
        </p:txBody>
      </p:sp>
    </p:spTree>
    <p:extLst>
      <p:ext uri="{BB962C8B-B14F-4D97-AF65-F5344CB8AC3E}">
        <p14:creationId xmlns:p14="http://schemas.microsoft.com/office/powerpoint/2010/main" val="38839740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Extra Slides</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7356202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Impact of Neutrals on the Plasma</a:t>
            </a:r>
            <a:endParaRPr lang="en-US" sz="3600" dirty="0"/>
          </a:p>
        </p:txBody>
      </p:sp>
      <p:grpSp>
        <p:nvGrpSpPr>
          <p:cNvPr id="6" name="Group 5"/>
          <p:cNvGrpSpPr/>
          <p:nvPr/>
        </p:nvGrpSpPr>
        <p:grpSpPr>
          <a:xfrm>
            <a:off x="1146147" y="1417638"/>
            <a:ext cx="6861395" cy="923270"/>
            <a:chOff x="303551" y="3362325"/>
            <a:chExt cx="4509221" cy="92327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362325"/>
              <a:ext cx="37496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03551" y="3762375"/>
              <a:ext cx="853431" cy="523220"/>
            </a:xfrm>
            <a:prstGeom prst="rect">
              <a:avLst/>
            </a:prstGeom>
            <a:noFill/>
          </p:spPr>
          <p:txBody>
            <a:bodyPr wrap="none" rtlCol="0">
              <a:spAutoFit/>
            </a:bodyPr>
            <a:lstStyle/>
            <a:p>
              <a:pPr algn="ctr"/>
              <a:r>
                <a:rPr lang="en-US" sz="1400" b="1" i="1" dirty="0" smtClean="0">
                  <a:latin typeface="Baskerville"/>
                  <a:cs typeface="Baskerville"/>
                </a:rPr>
                <a:t>ISM</a:t>
              </a:r>
            </a:p>
            <a:p>
              <a:pPr algn="ctr"/>
              <a:r>
                <a:rPr lang="en-US" sz="1400" b="1" i="1" dirty="0" smtClean="0">
                  <a:latin typeface="Baskerville"/>
                  <a:cs typeface="Baskerville"/>
                </a:rPr>
                <a:t>neutral</a:t>
              </a:r>
            </a:p>
          </p:txBody>
        </p:sp>
        <p:sp>
          <p:nvSpPr>
            <p:cNvPr id="9" name="TextBox 8"/>
            <p:cNvSpPr txBox="1"/>
            <p:nvPr/>
          </p:nvSpPr>
          <p:spPr>
            <a:xfrm>
              <a:off x="1322097" y="3793272"/>
              <a:ext cx="498093" cy="307777"/>
            </a:xfrm>
            <a:prstGeom prst="rect">
              <a:avLst/>
            </a:prstGeom>
            <a:noFill/>
          </p:spPr>
          <p:txBody>
            <a:bodyPr wrap="square" rtlCol="0">
              <a:spAutoFit/>
            </a:bodyPr>
            <a:lstStyle/>
            <a:p>
              <a:r>
                <a:rPr lang="en-US" sz="1400" b="1" i="1" dirty="0" smtClean="0">
                  <a:solidFill>
                    <a:srgbClr val="000000"/>
                  </a:solidFill>
                  <a:latin typeface="Baskerville"/>
                  <a:cs typeface="Baskerville"/>
                </a:rPr>
                <a:t>SW ion</a:t>
              </a:r>
            </a:p>
          </p:txBody>
        </p:sp>
        <p:sp>
          <p:nvSpPr>
            <p:cNvPr id="10" name="TextBox 9"/>
            <p:cNvSpPr txBox="1"/>
            <p:nvPr/>
          </p:nvSpPr>
          <p:spPr>
            <a:xfrm>
              <a:off x="2652251" y="3760886"/>
              <a:ext cx="879555" cy="523220"/>
            </a:xfrm>
            <a:prstGeom prst="rect">
              <a:avLst/>
            </a:prstGeom>
            <a:noFill/>
          </p:spPr>
          <p:txBody>
            <a:bodyPr wrap="none" rtlCol="0">
              <a:spAutoFit/>
            </a:bodyPr>
            <a:lstStyle/>
            <a:p>
              <a:pPr algn="ctr"/>
              <a:r>
                <a:rPr lang="en-US" sz="1400" b="1" i="1" dirty="0" smtClean="0">
                  <a:latin typeface="Baskerville"/>
                  <a:cs typeface="Baskerville"/>
                </a:rPr>
                <a:t>Pick-up</a:t>
              </a:r>
            </a:p>
            <a:p>
              <a:pPr algn="ctr"/>
              <a:r>
                <a:rPr lang="en-US" sz="1400" b="1" i="1" dirty="0" smtClean="0">
                  <a:latin typeface="Baskerville"/>
                  <a:cs typeface="Baskerville"/>
                </a:rPr>
                <a:t>ion</a:t>
              </a:r>
            </a:p>
          </p:txBody>
        </p:sp>
        <p:sp>
          <p:nvSpPr>
            <p:cNvPr id="11" name="TextBox 10"/>
            <p:cNvSpPr txBox="1"/>
            <p:nvPr/>
          </p:nvSpPr>
          <p:spPr>
            <a:xfrm>
              <a:off x="3556396" y="3760033"/>
              <a:ext cx="1256376" cy="523220"/>
            </a:xfrm>
            <a:prstGeom prst="rect">
              <a:avLst/>
            </a:prstGeom>
            <a:noFill/>
          </p:spPr>
          <p:txBody>
            <a:bodyPr wrap="square" rtlCol="0">
              <a:spAutoFit/>
            </a:bodyPr>
            <a:lstStyle/>
            <a:p>
              <a:pPr algn="ctr"/>
              <a:r>
                <a:rPr lang="en-US" sz="1400" b="1" i="1" dirty="0" smtClean="0">
                  <a:solidFill>
                    <a:srgbClr val="000000"/>
                  </a:solidFill>
                  <a:latin typeface="Baskerville"/>
                  <a:cs typeface="Baskerville"/>
                </a:rPr>
                <a:t>Energetic Neutral</a:t>
              </a:r>
            </a:p>
            <a:p>
              <a:pPr algn="ctr"/>
              <a:r>
                <a:rPr lang="en-US" sz="1400" b="1" i="1" dirty="0" smtClean="0">
                  <a:solidFill>
                    <a:srgbClr val="000000"/>
                  </a:solidFill>
                  <a:latin typeface="Baskerville"/>
                  <a:cs typeface="Baskerville"/>
                </a:rPr>
                <a:t>Atom</a:t>
              </a:r>
            </a:p>
          </p:txBody>
        </p:sp>
        <p:sp>
          <p:nvSpPr>
            <p:cNvPr id="12" name="Rectangle 11"/>
            <p:cNvSpPr/>
            <p:nvPr/>
          </p:nvSpPr>
          <p:spPr>
            <a:xfrm>
              <a:off x="2078479" y="3568379"/>
              <a:ext cx="144022" cy="1757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2460247" y="2338566"/>
            <a:ext cx="1328370" cy="307777"/>
          </a:xfrm>
          <a:prstGeom prst="rect">
            <a:avLst/>
          </a:prstGeom>
          <a:noFill/>
        </p:spPr>
        <p:txBody>
          <a:bodyPr wrap="square" rtlCol="0">
            <a:spAutoFit/>
          </a:bodyPr>
          <a:lstStyle/>
          <a:p>
            <a:pPr algn="ctr"/>
            <a:r>
              <a:rPr lang="en-US" sz="1400" b="1" dirty="0" err="1" smtClean="0">
                <a:latin typeface="Baskerville"/>
                <a:cs typeface="Baskerville"/>
              </a:rPr>
              <a:t>V</a:t>
            </a:r>
            <a:r>
              <a:rPr lang="en-US" sz="1400" b="1" baseline="-25000" dirty="0" err="1" smtClean="0">
                <a:latin typeface="Baskerville"/>
                <a:cs typeface="Baskerville"/>
              </a:rPr>
              <a:t>p</a:t>
            </a:r>
            <a:r>
              <a:rPr lang="en-US" sz="1400" b="1" dirty="0" smtClean="0">
                <a:latin typeface="Baskerville"/>
                <a:cs typeface="Baskerville"/>
              </a:rPr>
              <a:t>=500 km/s</a:t>
            </a:r>
          </a:p>
        </p:txBody>
      </p:sp>
      <p:sp>
        <p:nvSpPr>
          <p:cNvPr id="15" name="TextBox 14"/>
          <p:cNvSpPr txBox="1"/>
          <p:nvPr/>
        </p:nvSpPr>
        <p:spPr>
          <a:xfrm>
            <a:off x="1115171" y="2376210"/>
            <a:ext cx="1268900" cy="307777"/>
          </a:xfrm>
          <a:prstGeom prst="rect">
            <a:avLst/>
          </a:prstGeom>
          <a:noFill/>
        </p:spPr>
        <p:txBody>
          <a:bodyPr wrap="square" rtlCol="0">
            <a:spAutoFit/>
          </a:bodyPr>
          <a:lstStyle/>
          <a:p>
            <a:pPr algn="ctr"/>
            <a:r>
              <a:rPr lang="en-US" sz="1400" b="1" dirty="0" smtClean="0">
                <a:latin typeface="Baskerville"/>
                <a:cs typeface="Baskerville"/>
              </a:rPr>
              <a:t>V</a:t>
            </a:r>
            <a:r>
              <a:rPr lang="en-US" sz="1400" b="1" baseline="-25000" dirty="0" smtClean="0">
                <a:latin typeface="Baskerville"/>
                <a:cs typeface="Baskerville"/>
              </a:rPr>
              <a:t>H</a:t>
            </a:r>
            <a:r>
              <a:rPr lang="en-US" sz="1400" b="1" dirty="0" smtClean="0">
                <a:latin typeface="Baskerville"/>
                <a:cs typeface="Baskerville"/>
              </a:rPr>
              <a:t>=25 km/s</a:t>
            </a:r>
          </a:p>
        </p:txBody>
      </p:sp>
      <p:sp>
        <p:nvSpPr>
          <p:cNvPr id="16" name="TextBox 15"/>
          <p:cNvSpPr txBox="1"/>
          <p:nvPr/>
        </p:nvSpPr>
        <p:spPr>
          <a:xfrm>
            <a:off x="4736446" y="2376430"/>
            <a:ext cx="1328370" cy="307777"/>
          </a:xfrm>
          <a:prstGeom prst="rect">
            <a:avLst/>
          </a:prstGeom>
          <a:noFill/>
        </p:spPr>
        <p:txBody>
          <a:bodyPr wrap="square" rtlCol="0">
            <a:spAutoFit/>
          </a:bodyPr>
          <a:lstStyle/>
          <a:p>
            <a:pPr algn="ctr"/>
            <a:r>
              <a:rPr lang="en-US" sz="1400" b="1" dirty="0" err="1" smtClean="0">
                <a:latin typeface="Baskerville"/>
                <a:cs typeface="Baskerville"/>
              </a:rPr>
              <a:t>V</a:t>
            </a:r>
            <a:r>
              <a:rPr lang="en-US" sz="1400" b="1" baseline="-25000" dirty="0" err="1" smtClean="0">
                <a:latin typeface="Baskerville"/>
                <a:cs typeface="Baskerville"/>
              </a:rPr>
              <a:t>p</a:t>
            </a:r>
            <a:r>
              <a:rPr lang="en-US" sz="1400" b="1" dirty="0" smtClean="0">
                <a:latin typeface="Baskerville"/>
                <a:cs typeface="Baskerville"/>
              </a:rPr>
              <a:t>=25 km/s</a:t>
            </a:r>
          </a:p>
        </p:txBody>
      </p:sp>
      <p:sp>
        <p:nvSpPr>
          <p:cNvPr id="17" name="TextBox 16"/>
          <p:cNvSpPr txBox="1"/>
          <p:nvPr/>
        </p:nvSpPr>
        <p:spPr>
          <a:xfrm>
            <a:off x="6405562" y="2376210"/>
            <a:ext cx="1400628" cy="307777"/>
          </a:xfrm>
          <a:prstGeom prst="rect">
            <a:avLst/>
          </a:prstGeom>
          <a:noFill/>
        </p:spPr>
        <p:txBody>
          <a:bodyPr wrap="square" rtlCol="0">
            <a:spAutoFit/>
          </a:bodyPr>
          <a:lstStyle/>
          <a:p>
            <a:pPr algn="ctr"/>
            <a:r>
              <a:rPr lang="en-US" sz="1400" b="1" dirty="0" smtClean="0">
                <a:latin typeface="Baskerville"/>
                <a:cs typeface="Baskerville"/>
              </a:rPr>
              <a:t>V</a:t>
            </a:r>
            <a:r>
              <a:rPr lang="en-US" sz="1400" b="1" baseline="-25000" dirty="0" smtClean="0">
                <a:latin typeface="Baskerville"/>
                <a:cs typeface="Baskerville"/>
              </a:rPr>
              <a:t>H</a:t>
            </a:r>
            <a:r>
              <a:rPr lang="en-US" sz="1400" b="1" dirty="0" smtClean="0">
                <a:latin typeface="Baskerville"/>
                <a:cs typeface="Baskerville"/>
              </a:rPr>
              <a:t>=500 km/s</a:t>
            </a:r>
          </a:p>
        </p:txBody>
      </p:sp>
      <p:pic>
        <p:nvPicPr>
          <p:cNvPr id="18" name="Content Placeholder 6" descr="mhd_eqs.tiff"/>
          <p:cNvPicPr>
            <a:picLocks noGrp="1" noChangeAspect="1"/>
          </p:cNvPicPr>
          <p:nvPr>
            <p:ph idx="1"/>
          </p:nvPr>
        </p:nvPicPr>
        <p:blipFill>
          <a:blip r:embed="rId3">
            <a:extLst>
              <a:ext uri="{28A0092B-C50C-407E-A947-70E740481C1C}">
                <a14:useLocalDpi xmlns:a14="http://schemas.microsoft.com/office/drawing/2010/main" val="0"/>
              </a:ext>
            </a:extLst>
          </a:blip>
          <a:srcRect l="-22482" r="-22482"/>
          <a:stretch>
            <a:fillRect/>
          </a:stretch>
        </p:blipFill>
        <p:spPr>
          <a:xfrm>
            <a:off x="457199" y="3035732"/>
            <a:ext cx="8911535" cy="3396835"/>
          </a:xfrm>
        </p:spPr>
      </p:pic>
      <p:sp>
        <p:nvSpPr>
          <p:cNvPr id="19" name="TextBox 18"/>
          <p:cNvSpPr txBox="1"/>
          <p:nvPr/>
        </p:nvSpPr>
        <p:spPr>
          <a:xfrm>
            <a:off x="293357" y="3097693"/>
            <a:ext cx="1540806" cy="369332"/>
          </a:xfrm>
          <a:prstGeom prst="rect">
            <a:avLst/>
          </a:prstGeom>
          <a:noFill/>
        </p:spPr>
        <p:txBody>
          <a:bodyPr wrap="none" rtlCol="0">
            <a:spAutoFit/>
          </a:bodyPr>
          <a:lstStyle/>
          <a:p>
            <a:r>
              <a:rPr lang="en-US" dirty="0" smtClean="0">
                <a:latin typeface="Franklin Gothic Medium"/>
                <a:cs typeface="Franklin Gothic Medium"/>
              </a:rPr>
              <a:t>Continuity Eq.</a:t>
            </a:r>
          </a:p>
        </p:txBody>
      </p:sp>
      <p:sp>
        <p:nvSpPr>
          <p:cNvPr id="20" name="TextBox 19"/>
          <p:cNvSpPr txBox="1"/>
          <p:nvPr/>
        </p:nvSpPr>
        <p:spPr>
          <a:xfrm>
            <a:off x="293357" y="4012175"/>
            <a:ext cx="1700405" cy="369332"/>
          </a:xfrm>
          <a:prstGeom prst="rect">
            <a:avLst/>
          </a:prstGeom>
          <a:noFill/>
        </p:spPr>
        <p:txBody>
          <a:bodyPr wrap="none" rtlCol="0">
            <a:spAutoFit/>
          </a:bodyPr>
          <a:lstStyle/>
          <a:p>
            <a:r>
              <a:rPr lang="en-US" dirty="0" smtClean="0">
                <a:latin typeface="Franklin Gothic Medium"/>
                <a:cs typeface="Franklin Gothic Medium"/>
              </a:rPr>
              <a:t>Momentum Eq.</a:t>
            </a:r>
            <a:endParaRPr lang="en-US" dirty="0">
              <a:latin typeface="Franklin Gothic Medium"/>
              <a:cs typeface="Franklin Gothic Medium"/>
            </a:endParaRPr>
          </a:p>
        </p:txBody>
      </p:sp>
      <p:sp>
        <p:nvSpPr>
          <p:cNvPr id="21" name="TextBox 20"/>
          <p:cNvSpPr txBox="1"/>
          <p:nvPr/>
        </p:nvSpPr>
        <p:spPr>
          <a:xfrm>
            <a:off x="293357" y="4883416"/>
            <a:ext cx="1467657" cy="369332"/>
          </a:xfrm>
          <a:prstGeom prst="rect">
            <a:avLst/>
          </a:prstGeom>
          <a:noFill/>
        </p:spPr>
        <p:txBody>
          <a:bodyPr wrap="none" rtlCol="0">
            <a:spAutoFit/>
          </a:bodyPr>
          <a:lstStyle/>
          <a:p>
            <a:r>
              <a:rPr lang="en-US" dirty="0" smtClean="0">
                <a:latin typeface="Franklin Gothic Medium"/>
                <a:cs typeface="Franklin Gothic Medium"/>
              </a:rPr>
              <a:t>Induction Eq.</a:t>
            </a:r>
            <a:endParaRPr lang="en-US" dirty="0">
              <a:latin typeface="Franklin Gothic Medium"/>
              <a:cs typeface="Franklin Gothic Medium"/>
            </a:endParaRPr>
          </a:p>
        </p:txBody>
      </p:sp>
      <p:sp>
        <p:nvSpPr>
          <p:cNvPr id="22" name="TextBox 21"/>
          <p:cNvSpPr txBox="1"/>
          <p:nvPr/>
        </p:nvSpPr>
        <p:spPr>
          <a:xfrm>
            <a:off x="293357" y="5768926"/>
            <a:ext cx="1214846" cy="369332"/>
          </a:xfrm>
          <a:prstGeom prst="rect">
            <a:avLst/>
          </a:prstGeom>
          <a:noFill/>
        </p:spPr>
        <p:txBody>
          <a:bodyPr wrap="none" rtlCol="0">
            <a:spAutoFit/>
          </a:bodyPr>
          <a:lstStyle/>
          <a:p>
            <a:r>
              <a:rPr lang="en-US" dirty="0" smtClean="0">
                <a:latin typeface="Franklin Gothic Medium"/>
                <a:cs typeface="Franklin Gothic Medium"/>
              </a:rPr>
              <a:t>Energy Eq.</a:t>
            </a:r>
            <a:endParaRPr lang="en-US" dirty="0">
              <a:latin typeface="Franklin Gothic Medium"/>
              <a:cs typeface="Franklin Gothic Medium"/>
            </a:endParaRPr>
          </a:p>
        </p:txBody>
      </p:sp>
      <p:sp>
        <p:nvSpPr>
          <p:cNvPr id="23" name="TextBox 22"/>
          <p:cNvSpPr txBox="1"/>
          <p:nvPr/>
        </p:nvSpPr>
        <p:spPr>
          <a:xfrm>
            <a:off x="5714432" y="3128673"/>
            <a:ext cx="1620957" cy="400110"/>
          </a:xfrm>
          <a:prstGeom prst="rect">
            <a:avLst/>
          </a:prstGeom>
          <a:solidFill>
            <a:schemeClr val="bg1"/>
          </a:solidFill>
        </p:spPr>
        <p:txBody>
          <a:bodyPr wrap="none" rtlCol="0">
            <a:spAutoFit/>
          </a:bodyPr>
          <a:lstStyle/>
          <a:p>
            <a:r>
              <a:rPr lang="en-US" sz="2000" dirty="0" err="1" smtClean="0">
                <a:solidFill>
                  <a:srgbClr val="FF0000"/>
                </a:solidFill>
                <a:latin typeface="Helvetica"/>
                <a:cs typeface="Helvetica"/>
              </a:rPr>
              <a:t>S</a:t>
            </a:r>
            <a:r>
              <a:rPr lang="en-US" sz="2000" baseline="-25000" dirty="0" err="1" smtClean="0">
                <a:solidFill>
                  <a:srgbClr val="FF0000"/>
                </a:solidFill>
                <a:latin typeface="Helvetica"/>
                <a:cs typeface="Helvetica"/>
              </a:rPr>
              <a:t>n</a:t>
            </a:r>
            <a:r>
              <a:rPr lang="en-US" sz="2000" dirty="0" smtClean="0">
                <a:solidFill>
                  <a:srgbClr val="FF0000"/>
                </a:solidFill>
                <a:latin typeface="Helvetica"/>
                <a:cs typeface="Helvetica"/>
              </a:rPr>
              <a:t> ~ ∆n/t = 0</a:t>
            </a:r>
            <a:endParaRPr lang="en-US" sz="2000" dirty="0">
              <a:solidFill>
                <a:srgbClr val="FF0000"/>
              </a:solidFill>
              <a:latin typeface="Helvetica"/>
              <a:cs typeface="Helvetica"/>
            </a:endParaRPr>
          </a:p>
        </p:txBody>
      </p:sp>
      <p:sp>
        <p:nvSpPr>
          <p:cNvPr id="24" name="TextBox 23"/>
          <p:cNvSpPr txBox="1"/>
          <p:nvPr/>
        </p:nvSpPr>
        <p:spPr>
          <a:xfrm>
            <a:off x="7320967" y="3996887"/>
            <a:ext cx="1555275" cy="400110"/>
          </a:xfrm>
          <a:prstGeom prst="rect">
            <a:avLst/>
          </a:prstGeom>
          <a:solidFill>
            <a:schemeClr val="bg1"/>
          </a:solidFill>
        </p:spPr>
        <p:txBody>
          <a:bodyPr wrap="none" rtlCol="0">
            <a:spAutoFit/>
          </a:bodyPr>
          <a:lstStyle/>
          <a:p>
            <a:r>
              <a:rPr lang="en-US" sz="2000" dirty="0" err="1" smtClean="0">
                <a:solidFill>
                  <a:srgbClr val="FF0000"/>
                </a:solidFill>
                <a:latin typeface="Helvetica"/>
                <a:cs typeface="Helvetica"/>
              </a:rPr>
              <a:t>S</a:t>
            </a:r>
            <a:r>
              <a:rPr lang="en-US" sz="2000" baseline="-25000" dirty="0" err="1">
                <a:solidFill>
                  <a:srgbClr val="FF0000"/>
                </a:solidFill>
                <a:latin typeface="Helvetica"/>
                <a:cs typeface="Helvetica"/>
              </a:rPr>
              <a:t>p</a:t>
            </a:r>
            <a:r>
              <a:rPr lang="en-US" sz="2000" dirty="0" smtClean="0">
                <a:solidFill>
                  <a:srgbClr val="FF0000"/>
                </a:solidFill>
                <a:latin typeface="Helvetica"/>
                <a:cs typeface="Helvetica"/>
              </a:rPr>
              <a:t> ~ ∆(mv)/t</a:t>
            </a:r>
            <a:endParaRPr lang="en-US" sz="2000" dirty="0">
              <a:solidFill>
                <a:srgbClr val="FF0000"/>
              </a:solidFill>
              <a:latin typeface="Helvetica"/>
              <a:cs typeface="Helvetica"/>
            </a:endParaRPr>
          </a:p>
        </p:txBody>
      </p:sp>
      <p:sp>
        <p:nvSpPr>
          <p:cNvPr id="25" name="TextBox 24"/>
          <p:cNvSpPr txBox="1"/>
          <p:nvPr/>
        </p:nvSpPr>
        <p:spPr>
          <a:xfrm>
            <a:off x="7059528" y="5737946"/>
            <a:ext cx="2025865" cy="400110"/>
          </a:xfrm>
          <a:prstGeom prst="rect">
            <a:avLst/>
          </a:prstGeom>
          <a:solidFill>
            <a:schemeClr val="bg1"/>
          </a:solidFill>
        </p:spPr>
        <p:txBody>
          <a:bodyPr wrap="none" rtlCol="0">
            <a:spAutoFit/>
          </a:bodyPr>
          <a:lstStyle/>
          <a:p>
            <a:r>
              <a:rPr lang="en-US" sz="2000" dirty="0" smtClean="0">
                <a:solidFill>
                  <a:srgbClr val="FF0000"/>
                </a:solidFill>
                <a:latin typeface="Helvetica"/>
                <a:cs typeface="Helvetica"/>
              </a:rPr>
              <a:t>S</a:t>
            </a:r>
            <a:r>
              <a:rPr lang="en-US" sz="2000" baseline="-25000" dirty="0" smtClean="0">
                <a:solidFill>
                  <a:srgbClr val="FF0000"/>
                </a:solidFill>
                <a:latin typeface="Helvetica"/>
                <a:cs typeface="Helvetica"/>
              </a:rPr>
              <a:t>E</a:t>
            </a:r>
            <a:r>
              <a:rPr lang="en-US" sz="2000" dirty="0" smtClean="0">
                <a:solidFill>
                  <a:srgbClr val="FF0000"/>
                </a:solidFill>
                <a:latin typeface="Helvetica"/>
                <a:cs typeface="Helvetica"/>
              </a:rPr>
              <a:t> ~ ∆(1/2mv</a:t>
            </a:r>
            <a:r>
              <a:rPr lang="en-US" sz="2000" baseline="30000" dirty="0" smtClean="0">
                <a:solidFill>
                  <a:srgbClr val="FF0000"/>
                </a:solidFill>
                <a:latin typeface="Helvetica"/>
                <a:cs typeface="Helvetica"/>
              </a:rPr>
              <a:t>2</a:t>
            </a:r>
            <a:r>
              <a:rPr lang="en-US" sz="2000" dirty="0" smtClean="0">
                <a:solidFill>
                  <a:srgbClr val="FF0000"/>
                </a:solidFill>
                <a:latin typeface="Helvetica"/>
                <a:cs typeface="Helvetica"/>
              </a:rPr>
              <a:t>)/t</a:t>
            </a:r>
            <a:endParaRPr lang="en-US" sz="2000" dirty="0">
              <a:solidFill>
                <a:srgbClr val="FF0000"/>
              </a:solidFill>
              <a:latin typeface="Helvetica"/>
              <a:cs typeface="Helvetica"/>
            </a:endParaRPr>
          </a:p>
        </p:txBody>
      </p:sp>
      <p:sp>
        <p:nvSpPr>
          <p:cNvPr id="26" name="Frame 25"/>
          <p:cNvSpPr/>
          <p:nvPr/>
        </p:nvSpPr>
        <p:spPr>
          <a:xfrm>
            <a:off x="2337607" y="1208184"/>
            <a:ext cx="1682021" cy="1641893"/>
          </a:xfrm>
          <a:prstGeom prst="frame">
            <a:avLst>
              <a:gd name="adj1" fmla="val 7783"/>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Frame 26"/>
          <p:cNvSpPr/>
          <p:nvPr/>
        </p:nvSpPr>
        <p:spPr>
          <a:xfrm>
            <a:off x="4565461" y="1208184"/>
            <a:ext cx="1682021" cy="1641893"/>
          </a:xfrm>
          <a:prstGeom prst="frame">
            <a:avLst>
              <a:gd name="adj1" fmla="val 7783"/>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Slide Number Placeholder 3"/>
          <p:cNvSpPr>
            <a:spLocks noGrp="1"/>
          </p:cNvSpPr>
          <p:nvPr>
            <p:ph type="sldNum" sz="quarter" idx="12"/>
          </p:nvPr>
        </p:nvSpPr>
        <p:spPr/>
        <p:txBody>
          <a:bodyPr/>
          <a:lstStyle/>
          <a:p>
            <a:fld id="{15BDD0CF-BA9C-304D-97D6-B47291EC3438}" type="slidenum">
              <a:rPr lang="en-US" smtClean="0"/>
              <a:t>14</a:t>
            </a:fld>
            <a:endParaRPr lang="en-US"/>
          </a:p>
        </p:txBody>
      </p:sp>
    </p:spTree>
    <p:extLst>
      <p:ext uri="{BB962C8B-B14F-4D97-AF65-F5344CB8AC3E}">
        <p14:creationId xmlns:p14="http://schemas.microsoft.com/office/powerpoint/2010/main" val="4130483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animBg="1"/>
      <p:bldP spid="24" grpId="0" animBg="1"/>
      <p:bldP spid="25"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1"/>
          </p:nvPr>
        </p:nvSpPr>
        <p:spPr>
          <a:noFill/>
        </p:spPr>
        <p:txBody>
          <a:bodyPr/>
          <a:lstStyle/>
          <a:p>
            <a:fld id="{75EB580F-635E-EA45-AEA2-7E18128AFB86}" type="slidenum">
              <a:rPr lang="en-US" smtClean="0"/>
              <a:pPr/>
              <a:t>15</a:t>
            </a:fld>
            <a:endParaRPr lang="en-US" smtClean="0"/>
          </a:p>
        </p:txBody>
      </p:sp>
      <p:sp>
        <p:nvSpPr>
          <p:cNvPr id="44035" name="Rectangle 58"/>
          <p:cNvSpPr>
            <a:spLocks noChangeArrowheads="1"/>
          </p:cNvSpPr>
          <p:nvPr/>
        </p:nvSpPr>
        <p:spPr bwMode="auto">
          <a:xfrm>
            <a:off x="4876800" y="1371600"/>
            <a:ext cx="3657600" cy="4800600"/>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a:p>
        </p:txBody>
      </p:sp>
      <p:sp>
        <p:nvSpPr>
          <p:cNvPr id="44036" name="Rectangle 2"/>
          <p:cNvSpPr>
            <a:spLocks noGrp="1" noChangeArrowheads="1"/>
          </p:cNvSpPr>
          <p:nvPr>
            <p:ph type="title"/>
          </p:nvPr>
        </p:nvSpPr>
        <p:spPr/>
        <p:txBody>
          <a:bodyPr/>
          <a:lstStyle/>
          <a:p>
            <a:r>
              <a:rPr lang="en-US" dirty="0"/>
              <a:t>Parallel Layout and Execution</a:t>
            </a:r>
          </a:p>
        </p:txBody>
      </p:sp>
      <p:sp>
        <p:nvSpPr>
          <p:cNvPr id="44037" name="Text Box 3"/>
          <p:cNvSpPr txBox="1">
            <a:spLocks noChangeArrowheads="1"/>
          </p:cNvSpPr>
          <p:nvPr/>
        </p:nvSpPr>
        <p:spPr bwMode="auto">
          <a:xfrm>
            <a:off x="611188" y="1393825"/>
            <a:ext cx="3621087" cy="3598863"/>
          </a:xfrm>
          <a:prstGeom prst="rect">
            <a:avLst/>
          </a:prstGeom>
          <a:solidFill>
            <a:schemeClr val="bg1"/>
          </a:solidFill>
          <a:ln w="25400">
            <a:solidFill>
              <a:schemeClr val="tx2"/>
            </a:solidFill>
            <a:miter lim="800000"/>
            <a:headEnd/>
            <a:tailEnd/>
          </a:ln>
        </p:spPr>
        <p:txBody>
          <a:bodyPr lIns="91435" tIns="90008" rIns="91435" bIns="45718">
            <a:prstTxWarp prst="textNoShape">
              <a:avLst/>
            </a:prstTxWarp>
          </a:bodyPr>
          <a:lstStyle/>
          <a:p>
            <a:r>
              <a:rPr lang="en-US" sz="2000" b="1">
                <a:solidFill>
                  <a:schemeClr val="tx2"/>
                </a:solidFill>
                <a:latin typeface="Courier New" pitchFamily="-112" charset="0"/>
              </a:rPr>
              <a:t> LAYOUT.in for 20 PE-s</a:t>
            </a:r>
            <a:endParaRPr lang="en-US" sz="2000">
              <a:solidFill>
                <a:schemeClr val="tx2"/>
              </a:solidFill>
              <a:latin typeface="Courier New" pitchFamily="-112" charset="0"/>
            </a:endParaRPr>
          </a:p>
        </p:txBody>
      </p:sp>
      <p:grpSp>
        <p:nvGrpSpPr>
          <p:cNvPr id="2" name="Group 4"/>
          <p:cNvGrpSpPr>
            <a:grpSpLocks/>
          </p:cNvGrpSpPr>
          <p:nvPr/>
        </p:nvGrpSpPr>
        <p:grpSpPr bwMode="auto">
          <a:xfrm>
            <a:off x="250825" y="5229225"/>
            <a:ext cx="4319588" cy="936625"/>
            <a:chOff x="225" y="4685"/>
            <a:chExt cx="3870" cy="839"/>
          </a:xfrm>
        </p:grpSpPr>
        <p:sp>
          <p:nvSpPr>
            <p:cNvPr id="44066" name="Rectangle 5"/>
            <p:cNvSpPr>
              <a:spLocks noChangeArrowheads="1"/>
            </p:cNvSpPr>
            <p:nvPr/>
          </p:nvSpPr>
          <p:spPr bwMode="auto">
            <a:xfrm>
              <a:off x="225" y="4685"/>
              <a:ext cx="3806" cy="839"/>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4067" name="Rectangle 6"/>
            <p:cNvSpPr>
              <a:spLocks noChangeArrowheads="1"/>
            </p:cNvSpPr>
            <p:nvPr/>
          </p:nvSpPr>
          <p:spPr bwMode="auto">
            <a:xfrm>
              <a:off x="225" y="5137"/>
              <a:ext cx="1934" cy="387"/>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44068" name="Rectangle 7"/>
            <p:cNvSpPr>
              <a:spLocks noChangeArrowheads="1"/>
            </p:cNvSpPr>
            <p:nvPr/>
          </p:nvSpPr>
          <p:spPr bwMode="auto">
            <a:xfrm>
              <a:off x="2159" y="4685"/>
              <a:ext cx="1549" cy="839"/>
            </a:xfrm>
            <a:prstGeom prst="rect">
              <a:avLst/>
            </a:prstGeom>
            <a:solidFill>
              <a:srgbClr val="FF6600"/>
            </a:solidFill>
            <a:ln w="9525">
              <a:solidFill>
                <a:schemeClr val="tx1"/>
              </a:solidFill>
              <a:miter lim="800000"/>
              <a:headEnd/>
              <a:tailEnd/>
            </a:ln>
          </p:spPr>
          <p:txBody>
            <a:bodyPr wrap="none" anchor="ctr">
              <a:prstTxWarp prst="textNoShape">
                <a:avLst/>
              </a:prstTxWarp>
            </a:bodyPr>
            <a:lstStyle/>
            <a:p>
              <a:endParaRPr lang="en-US"/>
            </a:p>
          </p:txBody>
        </p:sp>
        <p:sp>
          <p:nvSpPr>
            <p:cNvPr id="44069" name="Rectangle 8"/>
            <p:cNvSpPr>
              <a:spLocks noChangeArrowheads="1"/>
            </p:cNvSpPr>
            <p:nvPr/>
          </p:nvSpPr>
          <p:spPr bwMode="auto">
            <a:xfrm>
              <a:off x="3708" y="4685"/>
              <a:ext cx="387" cy="839"/>
            </a:xfrm>
            <a:prstGeom prst="rect">
              <a:avLst/>
            </a:prstGeom>
            <a:solidFill>
              <a:srgbClr val="00FF00"/>
            </a:solidFill>
            <a:ln w="9525">
              <a:solidFill>
                <a:schemeClr val="tx1"/>
              </a:solidFill>
              <a:miter lim="800000"/>
              <a:headEnd/>
              <a:tailEnd/>
            </a:ln>
          </p:spPr>
          <p:txBody>
            <a:bodyPr wrap="none" anchor="ctr">
              <a:prstTxWarp prst="textNoShape">
                <a:avLst/>
              </a:prstTxWarp>
            </a:bodyPr>
            <a:lstStyle/>
            <a:p>
              <a:endParaRPr lang="en-US"/>
            </a:p>
          </p:txBody>
        </p:sp>
        <p:sp>
          <p:nvSpPr>
            <p:cNvPr id="44070" name="Rectangle 9"/>
            <p:cNvSpPr>
              <a:spLocks noChangeArrowheads="1"/>
            </p:cNvSpPr>
            <p:nvPr/>
          </p:nvSpPr>
          <p:spPr bwMode="auto">
            <a:xfrm>
              <a:off x="3902" y="4685"/>
              <a:ext cx="193" cy="452"/>
            </a:xfrm>
            <a:prstGeom prst="rect">
              <a:avLst/>
            </a:prstGeom>
            <a:solidFill>
              <a:srgbClr val="800080"/>
            </a:solidFill>
            <a:ln w="9525">
              <a:solidFill>
                <a:schemeClr val="tx1"/>
              </a:solidFill>
              <a:miter lim="800000"/>
              <a:headEnd/>
              <a:tailEnd/>
            </a:ln>
          </p:spPr>
          <p:txBody>
            <a:bodyPr wrap="none" anchor="ctr">
              <a:prstTxWarp prst="textNoShape">
                <a:avLst/>
              </a:prstTxWarp>
            </a:bodyPr>
            <a:lstStyle/>
            <a:p>
              <a:endParaRPr lang="en-US"/>
            </a:p>
          </p:txBody>
        </p:sp>
        <p:sp>
          <p:nvSpPr>
            <p:cNvPr id="44071" name="Line 10"/>
            <p:cNvSpPr>
              <a:spLocks noChangeShapeType="1"/>
            </p:cNvSpPr>
            <p:nvPr/>
          </p:nvSpPr>
          <p:spPr bwMode="auto">
            <a:xfrm>
              <a:off x="418"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72" name="Line 11"/>
            <p:cNvSpPr>
              <a:spLocks noChangeShapeType="1"/>
            </p:cNvSpPr>
            <p:nvPr/>
          </p:nvSpPr>
          <p:spPr bwMode="auto">
            <a:xfrm>
              <a:off x="612"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73" name="Line 12"/>
            <p:cNvSpPr>
              <a:spLocks noChangeShapeType="1"/>
            </p:cNvSpPr>
            <p:nvPr/>
          </p:nvSpPr>
          <p:spPr bwMode="auto">
            <a:xfrm>
              <a:off x="805"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74" name="Line 13"/>
            <p:cNvSpPr>
              <a:spLocks noChangeShapeType="1"/>
            </p:cNvSpPr>
            <p:nvPr/>
          </p:nvSpPr>
          <p:spPr bwMode="auto">
            <a:xfrm>
              <a:off x="999"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75" name="Line 14"/>
            <p:cNvSpPr>
              <a:spLocks noChangeShapeType="1"/>
            </p:cNvSpPr>
            <p:nvPr/>
          </p:nvSpPr>
          <p:spPr bwMode="auto">
            <a:xfrm>
              <a:off x="1192"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76" name="Line 15"/>
            <p:cNvSpPr>
              <a:spLocks noChangeShapeType="1"/>
            </p:cNvSpPr>
            <p:nvPr/>
          </p:nvSpPr>
          <p:spPr bwMode="auto">
            <a:xfrm>
              <a:off x="1386"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77" name="Line 16"/>
            <p:cNvSpPr>
              <a:spLocks noChangeShapeType="1"/>
            </p:cNvSpPr>
            <p:nvPr/>
          </p:nvSpPr>
          <p:spPr bwMode="auto">
            <a:xfrm>
              <a:off x="1579"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78" name="Line 17"/>
            <p:cNvSpPr>
              <a:spLocks noChangeShapeType="1"/>
            </p:cNvSpPr>
            <p:nvPr/>
          </p:nvSpPr>
          <p:spPr bwMode="auto">
            <a:xfrm>
              <a:off x="1772"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79" name="Line 18"/>
            <p:cNvSpPr>
              <a:spLocks noChangeShapeType="1"/>
            </p:cNvSpPr>
            <p:nvPr/>
          </p:nvSpPr>
          <p:spPr bwMode="auto">
            <a:xfrm>
              <a:off x="1966"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80" name="Line 19"/>
            <p:cNvSpPr>
              <a:spLocks noChangeShapeType="1"/>
            </p:cNvSpPr>
            <p:nvPr/>
          </p:nvSpPr>
          <p:spPr bwMode="auto">
            <a:xfrm>
              <a:off x="2159"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81" name="Line 20"/>
            <p:cNvSpPr>
              <a:spLocks noChangeShapeType="1"/>
            </p:cNvSpPr>
            <p:nvPr/>
          </p:nvSpPr>
          <p:spPr bwMode="auto">
            <a:xfrm>
              <a:off x="2353"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82" name="Line 21"/>
            <p:cNvSpPr>
              <a:spLocks noChangeShapeType="1"/>
            </p:cNvSpPr>
            <p:nvPr/>
          </p:nvSpPr>
          <p:spPr bwMode="auto">
            <a:xfrm>
              <a:off x="2546"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83" name="Line 22"/>
            <p:cNvSpPr>
              <a:spLocks noChangeShapeType="1"/>
            </p:cNvSpPr>
            <p:nvPr/>
          </p:nvSpPr>
          <p:spPr bwMode="auto">
            <a:xfrm>
              <a:off x="2741"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84" name="Line 23"/>
            <p:cNvSpPr>
              <a:spLocks noChangeShapeType="1"/>
            </p:cNvSpPr>
            <p:nvPr/>
          </p:nvSpPr>
          <p:spPr bwMode="auto">
            <a:xfrm>
              <a:off x="2934"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85" name="Line 24"/>
            <p:cNvSpPr>
              <a:spLocks noChangeShapeType="1"/>
            </p:cNvSpPr>
            <p:nvPr/>
          </p:nvSpPr>
          <p:spPr bwMode="auto">
            <a:xfrm>
              <a:off x="3128"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86" name="Line 25"/>
            <p:cNvSpPr>
              <a:spLocks noChangeShapeType="1"/>
            </p:cNvSpPr>
            <p:nvPr/>
          </p:nvSpPr>
          <p:spPr bwMode="auto">
            <a:xfrm>
              <a:off x="3321"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87" name="Line 26"/>
            <p:cNvSpPr>
              <a:spLocks noChangeShapeType="1"/>
            </p:cNvSpPr>
            <p:nvPr/>
          </p:nvSpPr>
          <p:spPr bwMode="auto">
            <a:xfrm>
              <a:off x="3515"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88" name="Line 27"/>
            <p:cNvSpPr>
              <a:spLocks noChangeShapeType="1"/>
            </p:cNvSpPr>
            <p:nvPr/>
          </p:nvSpPr>
          <p:spPr bwMode="auto">
            <a:xfrm>
              <a:off x="3708"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89" name="Line 28"/>
            <p:cNvSpPr>
              <a:spLocks noChangeShapeType="1"/>
            </p:cNvSpPr>
            <p:nvPr/>
          </p:nvSpPr>
          <p:spPr bwMode="auto">
            <a:xfrm>
              <a:off x="3902" y="4685"/>
              <a:ext cx="0" cy="839"/>
            </a:xfrm>
            <a:prstGeom prst="line">
              <a:avLst/>
            </a:prstGeom>
            <a:noFill/>
            <a:ln w="12700">
              <a:solidFill>
                <a:schemeClr val="bg1"/>
              </a:solidFill>
              <a:round/>
              <a:headEnd/>
              <a:tailEnd/>
            </a:ln>
          </p:spPr>
          <p:txBody>
            <a:bodyPr>
              <a:prstTxWarp prst="textNoShape">
                <a:avLst/>
              </a:prstTxWarp>
            </a:bodyPr>
            <a:lstStyle/>
            <a:p>
              <a:endParaRPr lang="en-US"/>
            </a:p>
          </p:txBody>
        </p:sp>
        <p:sp>
          <p:nvSpPr>
            <p:cNvPr id="44090" name="Line 29"/>
            <p:cNvSpPr>
              <a:spLocks noChangeShapeType="1"/>
            </p:cNvSpPr>
            <p:nvPr/>
          </p:nvSpPr>
          <p:spPr bwMode="auto">
            <a:xfrm>
              <a:off x="4095" y="4685"/>
              <a:ext cx="0" cy="839"/>
            </a:xfrm>
            <a:prstGeom prst="line">
              <a:avLst/>
            </a:prstGeom>
            <a:noFill/>
            <a:ln w="12700">
              <a:solidFill>
                <a:schemeClr val="bg1"/>
              </a:solidFill>
              <a:round/>
              <a:headEnd/>
              <a:tailEnd/>
            </a:ln>
          </p:spPr>
          <p:txBody>
            <a:bodyPr>
              <a:prstTxWarp prst="textNoShape">
                <a:avLst/>
              </a:prstTxWarp>
            </a:bodyPr>
            <a:lstStyle/>
            <a:p>
              <a:endParaRPr lang="en-US"/>
            </a:p>
          </p:txBody>
        </p:sp>
      </p:grpSp>
      <p:sp>
        <p:nvSpPr>
          <p:cNvPr id="44039" name="Text Box 30"/>
          <p:cNvSpPr txBox="1">
            <a:spLocks noChangeArrowheads="1"/>
          </p:cNvSpPr>
          <p:nvPr/>
        </p:nvSpPr>
        <p:spPr bwMode="auto">
          <a:xfrm>
            <a:off x="5076825" y="1484313"/>
            <a:ext cx="3311525" cy="457200"/>
          </a:xfrm>
          <a:prstGeom prst="rect">
            <a:avLst/>
          </a:prstGeom>
          <a:noFill/>
          <a:ln w="9525">
            <a:noFill/>
            <a:miter lim="800000"/>
            <a:headEnd/>
            <a:tailEnd/>
          </a:ln>
        </p:spPr>
        <p:txBody>
          <a:bodyPr lIns="91435" tIns="45718" rIns="91435" bIns="45718">
            <a:prstTxWarp prst="textNoShape">
              <a:avLst/>
            </a:prstTxWarp>
            <a:spAutoFit/>
          </a:bodyPr>
          <a:lstStyle/>
          <a:p>
            <a:pPr>
              <a:spcBef>
                <a:spcPct val="50000"/>
              </a:spcBef>
            </a:pPr>
            <a:r>
              <a:rPr lang="en-US" sz="2400">
                <a:solidFill>
                  <a:schemeClr val="accent1"/>
                </a:solidFill>
              </a:rPr>
              <a:t>SC</a:t>
            </a:r>
            <a:r>
              <a:rPr lang="en-US" sz="2400"/>
              <a:t>/</a:t>
            </a:r>
            <a:r>
              <a:rPr lang="en-US" sz="2400">
                <a:solidFill>
                  <a:srgbClr val="FFBE02"/>
                </a:solidFill>
              </a:rPr>
              <a:t>IH </a:t>
            </a:r>
            <a:r>
              <a:rPr lang="en-US" sz="2400"/>
              <a:t>      </a:t>
            </a:r>
            <a:r>
              <a:rPr lang="en-US" sz="2400">
                <a:solidFill>
                  <a:srgbClr val="CC6600"/>
                </a:solidFill>
              </a:rPr>
              <a:t>GM</a:t>
            </a:r>
            <a:r>
              <a:rPr lang="en-US" sz="2400"/>
              <a:t>      </a:t>
            </a:r>
            <a:r>
              <a:rPr lang="en-US" sz="2400">
                <a:solidFill>
                  <a:srgbClr val="FF0066"/>
                </a:solidFill>
              </a:rPr>
              <a:t>IM</a:t>
            </a:r>
            <a:r>
              <a:rPr lang="en-US" sz="2400"/>
              <a:t>/</a:t>
            </a:r>
            <a:r>
              <a:rPr lang="en-US" sz="2400">
                <a:solidFill>
                  <a:srgbClr val="00FF00"/>
                </a:solidFill>
              </a:rPr>
              <a:t>IE</a:t>
            </a:r>
          </a:p>
        </p:txBody>
      </p:sp>
      <p:sp>
        <p:nvSpPr>
          <p:cNvPr id="44040" name="Line 31"/>
          <p:cNvSpPr>
            <a:spLocks noChangeShapeType="1"/>
          </p:cNvSpPr>
          <p:nvPr/>
        </p:nvSpPr>
        <p:spPr bwMode="auto">
          <a:xfrm>
            <a:off x="5292725" y="2060575"/>
            <a:ext cx="0" cy="3816350"/>
          </a:xfrm>
          <a:prstGeom prst="line">
            <a:avLst/>
          </a:prstGeom>
          <a:noFill/>
          <a:ln w="50800">
            <a:solidFill>
              <a:schemeClr val="accent1"/>
            </a:solidFill>
            <a:prstDash val="dash"/>
            <a:round/>
            <a:headEnd/>
            <a:tailEnd type="triangle" w="lg" len="lg"/>
          </a:ln>
        </p:spPr>
        <p:txBody>
          <a:bodyPr>
            <a:prstTxWarp prst="textNoShape">
              <a:avLst/>
            </a:prstTxWarp>
          </a:bodyPr>
          <a:lstStyle/>
          <a:p>
            <a:endParaRPr lang="en-US"/>
          </a:p>
        </p:txBody>
      </p:sp>
      <p:sp>
        <p:nvSpPr>
          <p:cNvPr id="44041" name="Line 32"/>
          <p:cNvSpPr>
            <a:spLocks noChangeShapeType="1"/>
          </p:cNvSpPr>
          <p:nvPr/>
        </p:nvSpPr>
        <p:spPr bwMode="auto">
          <a:xfrm>
            <a:off x="6732588" y="2060575"/>
            <a:ext cx="0" cy="3816350"/>
          </a:xfrm>
          <a:prstGeom prst="line">
            <a:avLst/>
          </a:prstGeom>
          <a:noFill/>
          <a:ln w="50800">
            <a:solidFill>
              <a:srgbClr val="CC3300"/>
            </a:solidFill>
            <a:round/>
            <a:headEnd/>
            <a:tailEnd type="triangle" w="lg" len="lg"/>
          </a:ln>
        </p:spPr>
        <p:txBody>
          <a:bodyPr>
            <a:prstTxWarp prst="textNoShape">
              <a:avLst/>
            </a:prstTxWarp>
          </a:bodyPr>
          <a:lstStyle/>
          <a:p>
            <a:endParaRPr lang="en-US"/>
          </a:p>
        </p:txBody>
      </p:sp>
      <p:sp>
        <p:nvSpPr>
          <p:cNvPr id="44042" name="Line 33"/>
          <p:cNvSpPr>
            <a:spLocks noChangeShapeType="1"/>
          </p:cNvSpPr>
          <p:nvPr/>
        </p:nvSpPr>
        <p:spPr bwMode="auto">
          <a:xfrm>
            <a:off x="7524750" y="2060575"/>
            <a:ext cx="0" cy="3816350"/>
          </a:xfrm>
          <a:prstGeom prst="line">
            <a:avLst/>
          </a:prstGeom>
          <a:noFill/>
          <a:ln w="50800">
            <a:solidFill>
              <a:srgbClr val="800080"/>
            </a:solidFill>
            <a:prstDash val="dash"/>
            <a:round/>
            <a:headEnd/>
            <a:tailEnd type="triangle" w="lg" len="lg"/>
          </a:ln>
        </p:spPr>
        <p:txBody>
          <a:bodyPr>
            <a:prstTxWarp prst="textNoShape">
              <a:avLst/>
            </a:prstTxWarp>
          </a:bodyPr>
          <a:lstStyle/>
          <a:p>
            <a:endParaRPr lang="en-US"/>
          </a:p>
        </p:txBody>
      </p:sp>
      <p:sp>
        <p:nvSpPr>
          <p:cNvPr id="44043" name="Line 34"/>
          <p:cNvSpPr>
            <a:spLocks noChangeShapeType="1"/>
          </p:cNvSpPr>
          <p:nvPr/>
        </p:nvSpPr>
        <p:spPr bwMode="auto">
          <a:xfrm>
            <a:off x="8172450" y="2060575"/>
            <a:ext cx="0" cy="3816350"/>
          </a:xfrm>
          <a:prstGeom prst="line">
            <a:avLst/>
          </a:prstGeom>
          <a:noFill/>
          <a:ln w="50800">
            <a:solidFill>
              <a:srgbClr val="00FF00"/>
            </a:solidFill>
            <a:prstDash val="dash"/>
            <a:round/>
            <a:headEnd/>
            <a:tailEnd type="triangle" w="lg" len="lg"/>
          </a:ln>
        </p:spPr>
        <p:txBody>
          <a:bodyPr>
            <a:prstTxWarp prst="textNoShape">
              <a:avLst/>
            </a:prstTxWarp>
          </a:bodyPr>
          <a:lstStyle/>
          <a:p>
            <a:endParaRPr lang="en-US"/>
          </a:p>
        </p:txBody>
      </p:sp>
      <p:sp>
        <p:nvSpPr>
          <p:cNvPr id="44044" name="Line 35"/>
          <p:cNvSpPr>
            <a:spLocks noChangeShapeType="1"/>
          </p:cNvSpPr>
          <p:nvPr/>
        </p:nvSpPr>
        <p:spPr bwMode="auto">
          <a:xfrm>
            <a:off x="5940425" y="2781300"/>
            <a:ext cx="792163" cy="0"/>
          </a:xfrm>
          <a:prstGeom prst="line">
            <a:avLst/>
          </a:prstGeom>
          <a:noFill/>
          <a:ln w="25400">
            <a:solidFill>
              <a:schemeClr val="tx1"/>
            </a:solidFill>
            <a:round/>
            <a:headEnd/>
            <a:tailEnd type="triangle" w="lg" len="med"/>
          </a:ln>
        </p:spPr>
        <p:txBody>
          <a:bodyPr>
            <a:prstTxWarp prst="textNoShape">
              <a:avLst/>
            </a:prstTxWarp>
          </a:bodyPr>
          <a:lstStyle/>
          <a:p>
            <a:endParaRPr lang="en-US"/>
          </a:p>
        </p:txBody>
      </p:sp>
      <p:sp>
        <p:nvSpPr>
          <p:cNvPr id="44045" name="Line 36"/>
          <p:cNvSpPr>
            <a:spLocks noChangeShapeType="1"/>
          </p:cNvSpPr>
          <p:nvPr/>
        </p:nvSpPr>
        <p:spPr bwMode="auto">
          <a:xfrm>
            <a:off x="5940425" y="2060575"/>
            <a:ext cx="792163" cy="0"/>
          </a:xfrm>
          <a:prstGeom prst="line">
            <a:avLst/>
          </a:prstGeom>
          <a:noFill/>
          <a:ln w="25400">
            <a:solidFill>
              <a:schemeClr val="tx1"/>
            </a:solidFill>
            <a:round/>
            <a:headEnd/>
            <a:tailEnd type="triangle" w="lg" len="med"/>
          </a:ln>
        </p:spPr>
        <p:txBody>
          <a:bodyPr>
            <a:prstTxWarp prst="textNoShape">
              <a:avLst/>
            </a:prstTxWarp>
          </a:bodyPr>
          <a:lstStyle/>
          <a:p>
            <a:endParaRPr lang="en-US"/>
          </a:p>
        </p:txBody>
      </p:sp>
      <p:sp>
        <p:nvSpPr>
          <p:cNvPr id="44046" name="Line 37"/>
          <p:cNvSpPr>
            <a:spLocks noChangeShapeType="1"/>
          </p:cNvSpPr>
          <p:nvPr/>
        </p:nvSpPr>
        <p:spPr bwMode="auto">
          <a:xfrm>
            <a:off x="5940425" y="3573463"/>
            <a:ext cx="792163" cy="0"/>
          </a:xfrm>
          <a:prstGeom prst="line">
            <a:avLst/>
          </a:prstGeom>
          <a:noFill/>
          <a:ln w="25400">
            <a:solidFill>
              <a:schemeClr val="tx1"/>
            </a:solidFill>
            <a:round/>
            <a:headEnd/>
            <a:tailEnd type="triangle" w="lg" len="med"/>
          </a:ln>
        </p:spPr>
        <p:txBody>
          <a:bodyPr>
            <a:prstTxWarp prst="textNoShape">
              <a:avLst/>
            </a:prstTxWarp>
          </a:bodyPr>
          <a:lstStyle/>
          <a:p>
            <a:endParaRPr lang="en-US"/>
          </a:p>
        </p:txBody>
      </p:sp>
      <p:sp>
        <p:nvSpPr>
          <p:cNvPr id="44047" name="Line 38"/>
          <p:cNvSpPr>
            <a:spLocks noChangeShapeType="1"/>
          </p:cNvSpPr>
          <p:nvPr/>
        </p:nvSpPr>
        <p:spPr bwMode="auto">
          <a:xfrm>
            <a:off x="5940425" y="4437063"/>
            <a:ext cx="792163" cy="0"/>
          </a:xfrm>
          <a:prstGeom prst="line">
            <a:avLst/>
          </a:prstGeom>
          <a:noFill/>
          <a:ln w="25400">
            <a:solidFill>
              <a:schemeClr val="tx1"/>
            </a:solidFill>
            <a:round/>
            <a:headEnd/>
            <a:tailEnd type="triangle" w="lg" len="med"/>
          </a:ln>
        </p:spPr>
        <p:txBody>
          <a:bodyPr>
            <a:prstTxWarp prst="textNoShape">
              <a:avLst/>
            </a:prstTxWarp>
          </a:bodyPr>
          <a:lstStyle/>
          <a:p>
            <a:endParaRPr lang="en-US"/>
          </a:p>
        </p:txBody>
      </p:sp>
      <p:sp>
        <p:nvSpPr>
          <p:cNvPr id="44048" name="Line 39"/>
          <p:cNvSpPr>
            <a:spLocks noChangeShapeType="1"/>
          </p:cNvSpPr>
          <p:nvPr/>
        </p:nvSpPr>
        <p:spPr bwMode="auto">
          <a:xfrm>
            <a:off x="5940425" y="5229225"/>
            <a:ext cx="792163" cy="0"/>
          </a:xfrm>
          <a:prstGeom prst="line">
            <a:avLst/>
          </a:prstGeom>
          <a:noFill/>
          <a:ln w="25400">
            <a:solidFill>
              <a:schemeClr val="tx1"/>
            </a:solidFill>
            <a:round/>
            <a:headEnd/>
            <a:tailEnd type="triangle" w="lg" len="med"/>
          </a:ln>
        </p:spPr>
        <p:txBody>
          <a:bodyPr>
            <a:prstTxWarp prst="textNoShape">
              <a:avLst/>
            </a:prstTxWarp>
          </a:bodyPr>
          <a:lstStyle/>
          <a:p>
            <a:endParaRPr lang="en-US"/>
          </a:p>
        </p:txBody>
      </p:sp>
      <p:sp>
        <p:nvSpPr>
          <p:cNvPr id="44049" name="Line 40"/>
          <p:cNvSpPr>
            <a:spLocks noChangeShapeType="1"/>
          </p:cNvSpPr>
          <p:nvPr/>
        </p:nvSpPr>
        <p:spPr bwMode="auto">
          <a:xfrm>
            <a:off x="6732588" y="2636838"/>
            <a:ext cx="792162" cy="0"/>
          </a:xfrm>
          <a:prstGeom prst="line">
            <a:avLst/>
          </a:prstGeom>
          <a:noFill/>
          <a:ln w="25400">
            <a:solidFill>
              <a:schemeClr val="tx1"/>
            </a:solidFill>
            <a:round/>
            <a:headEnd type="triangle" w="lg" len="med"/>
            <a:tailEnd type="triangle" w="lg" len="med"/>
          </a:ln>
        </p:spPr>
        <p:txBody>
          <a:bodyPr>
            <a:prstTxWarp prst="textNoShape">
              <a:avLst/>
            </a:prstTxWarp>
          </a:bodyPr>
          <a:lstStyle/>
          <a:p>
            <a:endParaRPr lang="en-US"/>
          </a:p>
        </p:txBody>
      </p:sp>
      <p:sp>
        <p:nvSpPr>
          <p:cNvPr id="44050" name="Line 41"/>
          <p:cNvSpPr>
            <a:spLocks noChangeShapeType="1"/>
          </p:cNvSpPr>
          <p:nvPr/>
        </p:nvSpPr>
        <p:spPr bwMode="auto">
          <a:xfrm>
            <a:off x="6732588" y="3284538"/>
            <a:ext cx="792162" cy="0"/>
          </a:xfrm>
          <a:prstGeom prst="line">
            <a:avLst/>
          </a:prstGeom>
          <a:noFill/>
          <a:ln w="25400">
            <a:solidFill>
              <a:schemeClr val="tx1"/>
            </a:solidFill>
            <a:round/>
            <a:headEnd type="triangle" w="lg" len="med"/>
            <a:tailEnd type="triangle" w="lg" len="med"/>
          </a:ln>
        </p:spPr>
        <p:txBody>
          <a:bodyPr>
            <a:prstTxWarp prst="textNoShape">
              <a:avLst/>
            </a:prstTxWarp>
          </a:bodyPr>
          <a:lstStyle/>
          <a:p>
            <a:endParaRPr lang="en-US"/>
          </a:p>
        </p:txBody>
      </p:sp>
      <p:sp>
        <p:nvSpPr>
          <p:cNvPr id="44051" name="Line 42"/>
          <p:cNvSpPr>
            <a:spLocks noChangeShapeType="1"/>
          </p:cNvSpPr>
          <p:nvPr/>
        </p:nvSpPr>
        <p:spPr bwMode="auto">
          <a:xfrm>
            <a:off x="6732588" y="4005263"/>
            <a:ext cx="792162" cy="0"/>
          </a:xfrm>
          <a:prstGeom prst="line">
            <a:avLst/>
          </a:prstGeom>
          <a:noFill/>
          <a:ln w="25400">
            <a:solidFill>
              <a:schemeClr val="tx1"/>
            </a:solidFill>
            <a:round/>
            <a:headEnd type="triangle" w="lg" len="med"/>
            <a:tailEnd type="triangle" w="lg" len="med"/>
          </a:ln>
        </p:spPr>
        <p:txBody>
          <a:bodyPr>
            <a:prstTxWarp prst="textNoShape">
              <a:avLst/>
            </a:prstTxWarp>
          </a:bodyPr>
          <a:lstStyle/>
          <a:p>
            <a:endParaRPr lang="en-US"/>
          </a:p>
        </p:txBody>
      </p:sp>
      <p:sp>
        <p:nvSpPr>
          <p:cNvPr id="44052" name="Line 43"/>
          <p:cNvSpPr>
            <a:spLocks noChangeShapeType="1"/>
          </p:cNvSpPr>
          <p:nvPr/>
        </p:nvSpPr>
        <p:spPr bwMode="auto">
          <a:xfrm>
            <a:off x="6732588" y="4724400"/>
            <a:ext cx="792162" cy="0"/>
          </a:xfrm>
          <a:prstGeom prst="line">
            <a:avLst/>
          </a:prstGeom>
          <a:noFill/>
          <a:ln w="25400">
            <a:solidFill>
              <a:schemeClr val="tx1"/>
            </a:solidFill>
            <a:round/>
            <a:headEnd type="triangle" w="lg" len="med"/>
            <a:tailEnd type="triangle" w="lg" len="med"/>
          </a:ln>
        </p:spPr>
        <p:txBody>
          <a:bodyPr>
            <a:prstTxWarp prst="textNoShape">
              <a:avLst/>
            </a:prstTxWarp>
          </a:bodyPr>
          <a:lstStyle/>
          <a:p>
            <a:endParaRPr lang="en-US"/>
          </a:p>
        </p:txBody>
      </p:sp>
      <p:sp>
        <p:nvSpPr>
          <p:cNvPr id="44053" name="Line 44"/>
          <p:cNvSpPr>
            <a:spLocks noChangeShapeType="1"/>
          </p:cNvSpPr>
          <p:nvPr/>
        </p:nvSpPr>
        <p:spPr bwMode="auto">
          <a:xfrm>
            <a:off x="6732588" y="2060575"/>
            <a:ext cx="792162" cy="0"/>
          </a:xfrm>
          <a:prstGeom prst="line">
            <a:avLst/>
          </a:prstGeom>
          <a:noFill/>
          <a:ln w="25400">
            <a:solidFill>
              <a:schemeClr val="tx1"/>
            </a:solidFill>
            <a:round/>
            <a:headEnd type="triangle" w="lg" len="med"/>
            <a:tailEnd type="triangle" w="lg" len="med"/>
          </a:ln>
        </p:spPr>
        <p:txBody>
          <a:bodyPr>
            <a:prstTxWarp prst="textNoShape">
              <a:avLst/>
            </a:prstTxWarp>
          </a:bodyPr>
          <a:lstStyle/>
          <a:p>
            <a:endParaRPr lang="en-US"/>
          </a:p>
        </p:txBody>
      </p:sp>
      <p:sp>
        <p:nvSpPr>
          <p:cNvPr id="44054" name="Line 45"/>
          <p:cNvSpPr>
            <a:spLocks noChangeShapeType="1"/>
          </p:cNvSpPr>
          <p:nvPr/>
        </p:nvSpPr>
        <p:spPr bwMode="auto">
          <a:xfrm>
            <a:off x="5940425" y="2060575"/>
            <a:ext cx="6350" cy="3833813"/>
          </a:xfrm>
          <a:prstGeom prst="line">
            <a:avLst/>
          </a:prstGeom>
          <a:noFill/>
          <a:ln w="50800">
            <a:solidFill>
              <a:srgbClr val="FFBE02"/>
            </a:solidFill>
            <a:prstDash val="dash"/>
            <a:round/>
            <a:headEnd/>
            <a:tailEnd type="triangle" w="lg" len="lg"/>
          </a:ln>
        </p:spPr>
        <p:txBody>
          <a:bodyPr>
            <a:prstTxWarp prst="textNoShape">
              <a:avLst/>
            </a:prstTxWarp>
          </a:bodyPr>
          <a:lstStyle/>
          <a:p>
            <a:endParaRPr lang="en-US"/>
          </a:p>
        </p:txBody>
      </p:sp>
      <p:sp>
        <p:nvSpPr>
          <p:cNvPr id="44055" name="Line 46"/>
          <p:cNvSpPr>
            <a:spLocks noChangeShapeType="1"/>
          </p:cNvSpPr>
          <p:nvPr/>
        </p:nvSpPr>
        <p:spPr bwMode="auto">
          <a:xfrm>
            <a:off x="5292725" y="2060575"/>
            <a:ext cx="647700" cy="0"/>
          </a:xfrm>
          <a:prstGeom prst="line">
            <a:avLst/>
          </a:prstGeom>
          <a:noFill/>
          <a:ln w="25400">
            <a:solidFill>
              <a:schemeClr val="tx1"/>
            </a:solidFill>
            <a:round/>
            <a:headEnd/>
            <a:tailEnd type="triangle" w="lg" len="med"/>
          </a:ln>
        </p:spPr>
        <p:txBody>
          <a:bodyPr>
            <a:prstTxWarp prst="textNoShape">
              <a:avLst/>
            </a:prstTxWarp>
          </a:bodyPr>
          <a:lstStyle/>
          <a:p>
            <a:endParaRPr lang="en-US"/>
          </a:p>
        </p:txBody>
      </p:sp>
      <p:sp>
        <p:nvSpPr>
          <p:cNvPr id="44056" name="Line 47"/>
          <p:cNvSpPr>
            <a:spLocks noChangeShapeType="1"/>
          </p:cNvSpPr>
          <p:nvPr/>
        </p:nvSpPr>
        <p:spPr bwMode="auto">
          <a:xfrm>
            <a:off x="5292725" y="3213100"/>
            <a:ext cx="647700" cy="0"/>
          </a:xfrm>
          <a:prstGeom prst="line">
            <a:avLst/>
          </a:prstGeom>
          <a:noFill/>
          <a:ln w="25400">
            <a:solidFill>
              <a:schemeClr val="tx1"/>
            </a:solidFill>
            <a:round/>
            <a:headEnd/>
            <a:tailEnd type="triangle" w="lg" len="med"/>
          </a:ln>
        </p:spPr>
        <p:txBody>
          <a:bodyPr>
            <a:prstTxWarp prst="textNoShape">
              <a:avLst/>
            </a:prstTxWarp>
          </a:bodyPr>
          <a:lstStyle/>
          <a:p>
            <a:endParaRPr lang="en-US"/>
          </a:p>
        </p:txBody>
      </p:sp>
      <p:sp>
        <p:nvSpPr>
          <p:cNvPr id="44057" name="Line 48"/>
          <p:cNvSpPr>
            <a:spLocks noChangeShapeType="1"/>
          </p:cNvSpPr>
          <p:nvPr/>
        </p:nvSpPr>
        <p:spPr bwMode="auto">
          <a:xfrm>
            <a:off x="5292725" y="4437063"/>
            <a:ext cx="647700" cy="0"/>
          </a:xfrm>
          <a:prstGeom prst="line">
            <a:avLst/>
          </a:prstGeom>
          <a:noFill/>
          <a:ln w="25400">
            <a:solidFill>
              <a:schemeClr val="tx1"/>
            </a:solidFill>
            <a:round/>
            <a:headEnd/>
            <a:tailEnd type="triangle" w="lg" len="med"/>
          </a:ln>
        </p:spPr>
        <p:txBody>
          <a:bodyPr>
            <a:prstTxWarp prst="textNoShape">
              <a:avLst/>
            </a:prstTxWarp>
          </a:bodyPr>
          <a:lstStyle/>
          <a:p>
            <a:endParaRPr lang="en-US"/>
          </a:p>
        </p:txBody>
      </p:sp>
      <p:sp>
        <p:nvSpPr>
          <p:cNvPr id="44058" name="Line 49"/>
          <p:cNvSpPr>
            <a:spLocks noChangeShapeType="1"/>
          </p:cNvSpPr>
          <p:nvPr/>
        </p:nvSpPr>
        <p:spPr bwMode="auto">
          <a:xfrm>
            <a:off x="7524750" y="2060575"/>
            <a:ext cx="647700" cy="0"/>
          </a:xfrm>
          <a:prstGeom prst="line">
            <a:avLst/>
          </a:prstGeom>
          <a:noFill/>
          <a:ln w="25400">
            <a:solidFill>
              <a:schemeClr val="tx1"/>
            </a:solidFill>
            <a:round/>
            <a:headEnd type="triangle" w="lg" len="med"/>
            <a:tailEnd type="none" w="lg" len="med"/>
          </a:ln>
        </p:spPr>
        <p:txBody>
          <a:bodyPr>
            <a:prstTxWarp prst="textNoShape">
              <a:avLst/>
            </a:prstTxWarp>
          </a:bodyPr>
          <a:lstStyle/>
          <a:p>
            <a:endParaRPr lang="en-US"/>
          </a:p>
        </p:txBody>
      </p:sp>
      <p:sp>
        <p:nvSpPr>
          <p:cNvPr id="44059" name="Line 50"/>
          <p:cNvSpPr>
            <a:spLocks noChangeShapeType="1"/>
          </p:cNvSpPr>
          <p:nvPr/>
        </p:nvSpPr>
        <p:spPr bwMode="auto">
          <a:xfrm>
            <a:off x="7524750" y="2636838"/>
            <a:ext cx="647700" cy="0"/>
          </a:xfrm>
          <a:prstGeom prst="line">
            <a:avLst/>
          </a:prstGeom>
          <a:noFill/>
          <a:ln w="25400">
            <a:solidFill>
              <a:schemeClr val="tx1"/>
            </a:solidFill>
            <a:round/>
            <a:headEnd type="triangle" w="lg" len="med"/>
            <a:tailEnd type="none" w="lg" len="med"/>
          </a:ln>
        </p:spPr>
        <p:txBody>
          <a:bodyPr>
            <a:prstTxWarp prst="textNoShape">
              <a:avLst/>
            </a:prstTxWarp>
          </a:bodyPr>
          <a:lstStyle/>
          <a:p>
            <a:endParaRPr lang="en-US"/>
          </a:p>
        </p:txBody>
      </p:sp>
      <p:sp>
        <p:nvSpPr>
          <p:cNvPr id="44060" name="Line 51"/>
          <p:cNvSpPr>
            <a:spLocks noChangeShapeType="1"/>
          </p:cNvSpPr>
          <p:nvPr/>
        </p:nvSpPr>
        <p:spPr bwMode="auto">
          <a:xfrm>
            <a:off x="7524750" y="4005263"/>
            <a:ext cx="647700" cy="0"/>
          </a:xfrm>
          <a:prstGeom prst="line">
            <a:avLst/>
          </a:prstGeom>
          <a:noFill/>
          <a:ln w="25400">
            <a:solidFill>
              <a:schemeClr val="tx1"/>
            </a:solidFill>
            <a:round/>
            <a:headEnd type="triangle" w="lg" len="med"/>
            <a:tailEnd type="none" w="lg" len="med"/>
          </a:ln>
        </p:spPr>
        <p:txBody>
          <a:bodyPr>
            <a:prstTxWarp prst="textNoShape">
              <a:avLst/>
            </a:prstTxWarp>
          </a:bodyPr>
          <a:lstStyle/>
          <a:p>
            <a:endParaRPr lang="en-US"/>
          </a:p>
        </p:txBody>
      </p:sp>
      <p:sp>
        <p:nvSpPr>
          <p:cNvPr id="44061" name="Line 52"/>
          <p:cNvSpPr>
            <a:spLocks noChangeShapeType="1"/>
          </p:cNvSpPr>
          <p:nvPr/>
        </p:nvSpPr>
        <p:spPr bwMode="auto">
          <a:xfrm>
            <a:off x="7524750" y="3284538"/>
            <a:ext cx="647700" cy="0"/>
          </a:xfrm>
          <a:prstGeom prst="line">
            <a:avLst/>
          </a:prstGeom>
          <a:noFill/>
          <a:ln w="25400">
            <a:solidFill>
              <a:schemeClr val="tx1"/>
            </a:solidFill>
            <a:round/>
            <a:headEnd type="triangle" w="lg" len="med"/>
            <a:tailEnd type="none" w="lg" len="med"/>
          </a:ln>
        </p:spPr>
        <p:txBody>
          <a:bodyPr>
            <a:prstTxWarp prst="textNoShape">
              <a:avLst/>
            </a:prstTxWarp>
          </a:bodyPr>
          <a:lstStyle/>
          <a:p>
            <a:endParaRPr lang="en-US"/>
          </a:p>
        </p:txBody>
      </p:sp>
      <p:sp>
        <p:nvSpPr>
          <p:cNvPr id="44062" name="Line 53"/>
          <p:cNvSpPr>
            <a:spLocks noChangeShapeType="1"/>
          </p:cNvSpPr>
          <p:nvPr/>
        </p:nvSpPr>
        <p:spPr bwMode="auto">
          <a:xfrm>
            <a:off x="7524750" y="5445125"/>
            <a:ext cx="647700" cy="0"/>
          </a:xfrm>
          <a:prstGeom prst="line">
            <a:avLst/>
          </a:prstGeom>
          <a:noFill/>
          <a:ln w="25400">
            <a:solidFill>
              <a:schemeClr val="tx1"/>
            </a:solidFill>
            <a:round/>
            <a:headEnd type="triangle" w="lg" len="med"/>
            <a:tailEnd type="none" w="lg" len="med"/>
          </a:ln>
        </p:spPr>
        <p:txBody>
          <a:bodyPr>
            <a:prstTxWarp prst="textNoShape">
              <a:avLst/>
            </a:prstTxWarp>
          </a:bodyPr>
          <a:lstStyle/>
          <a:p>
            <a:endParaRPr lang="en-US"/>
          </a:p>
        </p:txBody>
      </p:sp>
      <p:sp>
        <p:nvSpPr>
          <p:cNvPr id="44063" name="Line 54"/>
          <p:cNvSpPr>
            <a:spLocks noChangeShapeType="1"/>
          </p:cNvSpPr>
          <p:nvPr/>
        </p:nvSpPr>
        <p:spPr bwMode="auto">
          <a:xfrm>
            <a:off x="7524750" y="4724400"/>
            <a:ext cx="647700" cy="0"/>
          </a:xfrm>
          <a:prstGeom prst="line">
            <a:avLst/>
          </a:prstGeom>
          <a:noFill/>
          <a:ln w="25400">
            <a:solidFill>
              <a:schemeClr val="tx1"/>
            </a:solidFill>
            <a:round/>
            <a:headEnd type="triangle" w="lg" len="med"/>
            <a:tailEnd type="none" w="lg" len="med"/>
          </a:ln>
        </p:spPr>
        <p:txBody>
          <a:bodyPr>
            <a:prstTxWarp prst="textNoShape">
              <a:avLst/>
            </a:prstTxWarp>
          </a:bodyPr>
          <a:lstStyle/>
          <a:p>
            <a:endParaRPr lang="en-US"/>
          </a:p>
        </p:txBody>
      </p:sp>
      <p:sp>
        <p:nvSpPr>
          <p:cNvPr id="44064" name="Line 55"/>
          <p:cNvSpPr>
            <a:spLocks noChangeShapeType="1"/>
          </p:cNvSpPr>
          <p:nvPr/>
        </p:nvSpPr>
        <p:spPr bwMode="auto">
          <a:xfrm>
            <a:off x="6732588" y="5445125"/>
            <a:ext cx="792162" cy="0"/>
          </a:xfrm>
          <a:prstGeom prst="line">
            <a:avLst/>
          </a:prstGeom>
          <a:noFill/>
          <a:ln w="25400">
            <a:solidFill>
              <a:schemeClr val="tx1"/>
            </a:solidFill>
            <a:round/>
            <a:headEnd type="triangle" w="lg" len="med"/>
            <a:tailEnd type="triangle" w="lg" len="med"/>
          </a:ln>
        </p:spPr>
        <p:txBody>
          <a:bodyPr>
            <a:prstTxWarp prst="textNoShape">
              <a:avLst/>
            </a:prstTxWarp>
          </a:bodyPr>
          <a:lstStyle/>
          <a:p>
            <a:endParaRPr lang="en-US"/>
          </a:p>
        </p:txBody>
      </p:sp>
      <p:sp>
        <p:nvSpPr>
          <p:cNvPr id="44065" name="Text Box 56"/>
          <p:cNvSpPr txBox="1">
            <a:spLocks/>
          </p:cNvSpPr>
          <p:nvPr/>
        </p:nvSpPr>
        <p:spPr bwMode="auto">
          <a:xfrm>
            <a:off x="762000" y="1905000"/>
            <a:ext cx="3352800" cy="2971800"/>
          </a:xfrm>
          <a:prstGeom prst="rect">
            <a:avLst/>
          </a:prstGeom>
          <a:solidFill>
            <a:schemeClr val="bg1"/>
          </a:solidFill>
          <a:ln w="38100">
            <a:noFill/>
            <a:miter lim="800000"/>
            <a:headEnd/>
            <a:tailEnd/>
          </a:ln>
        </p:spPr>
        <p:txBody>
          <a:bodyPr wrap="none" anchor="ctr">
            <a:prstTxWarp prst="textNoShape">
              <a:avLst/>
            </a:prstTxWarp>
          </a:bodyPr>
          <a:lstStyle/>
          <a:p>
            <a:pPr defTabSz="642938" eaLnBrk="1" hangingPunct="1">
              <a:lnSpc>
                <a:spcPct val="30000"/>
              </a:lnSpc>
              <a:spcBef>
                <a:spcPts val="2463"/>
              </a:spcBef>
              <a:buClr>
                <a:srgbClr val="43412C"/>
              </a:buClr>
              <a:buSzPct val="125000"/>
              <a:buFont typeface="Lucida Grande" pitchFamily="-112" charset="0"/>
              <a:buNone/>
            </a:pPr>
            <a:r>
              <a:rPr lang="en-US" b="1">
                <a:solidFill>
                  <a:schemeClr val="tx2"/>
                </a:solidFill>
                <a:latin typeface="Courier New" pitchFamily="-112" charset="0"/>
                <a:ea typeface="Hoefler Text" pitchFamily="-112" charset="0"/>
                <a:cs typeface="Hoefler Text" pitchFamily="-112" charset="0"/>
                <a:sym typeface="Hoefler Text" pitchFamily="-112" charset="0"/>
              </a:rPr>
              <a:t>ID  ROOT  LAST STRIDE</a:t>
            </a:r>
          </a:p>
          <a:p>
            <a:pPr defTabSz="642938" eaLnBrk="1" hangingPunct="1">
              <a:lnSpc>
                <a:spcPct val="30000"/>
              </a:lnSpc>
              <a:spcBef>
                <a:spcPts val="2463"/>
              </a:spcBef>
              <a:buClr>
                <a:srgbClr val="43412C"/>
              </a:buClr>
              <a:buSzPct val="125000"/>
              <a:buFont typeface="Lucida Grande" pitchFamily="-112" charset="0"/>
              <a:buNone/>
            </a:pPr>
            <a:r>
              <a:rPr lang="en-US" b="1">
                <a:solidFill>
                  <a:schemeClr val="tx2"/>
                </a:solidFill>
                <a:latin typeface="Courier New" pitchFamily="-112" charset="0"/>
                <a:ea typeface="Hoefler Text" pitchFamily="-112" charset="0"/>
                <a:cs typeface="Hoefler Text" pitchFamily="-112" charset="0"/>
                <a:sym typeface="Hoefler Text" pitchFamily="-112" charset="0"/>
              </a:rPr>
              <a:t>#COMPONENTMAP</a:t>
            </a:r>
            <a:r>
              <a:rPr lang="en-US" b="1">
                <a:solidFill>
                  <a:schemeClr val="bg2"/>
                </a:solidFill>
                <a:latin typeface="Courier New" pitchFamily="-112" charset="0"/>
                <a:ea typeface="Hoefler Text" pitchFamily="-112" charset="0"/>
                <a:cs typeface="Hoefler Text" pitchFamily="-112" charset="0"/>
                <a:sym typeface="Hoefler Text" pitchFamily="-112" charset="0"/>
              </a:rPr>
              <a:t>  </a:t>
            </a:r>
          </a:p>
          <a:p>
            <a:pPr defTabSz="642938" eaLnBrk="1" hangingPunct="1">
              <a:lnSpc>
                <a:spcPct val="30000"/>
              </a:lnSpc>
              <a:spcBef>
                <a:spcPts val="2463"/>
              </a:spcBef>
              <a:buClr>
                <a:srgbClr val="43412C"/>
              </a:buClr>
              <a:buSzPct val="125000"/>
              <a:buFont typeface="Lucida Grande" pitchFamily="-112" charset="0"/>
              <a:buNone/>
            </a:pPr>
            <a:r>
              <a:rPr lang="en-US" b="1">
                <a:solidFill>
                  <a:schemeClr val="accent1"/>
                </a:solidFill>
                <a:latin typeface="Courier New" pitchFamily="-112" charset="0"/>
                <a:ea typeface="Hoefler Text" pitchFamily="-112" charset="0"/>
                <a:cs typeface="Hoefler Text" pitchFamily="-112" charset="0"/>
              </a:rPr>
              <a:t>SC     0     9      1</a:t>
            </a:r>
            <a:r>
              <a:rPr lang="en-US" b="1">
                <a:solidFill>
                  <a:schemeClr val="bg2"/>
                </a:solidFill>
                <a:latin typeface="Courier New" pitchFamily="-112" charset="0"/>
                <a:ea typeface="Hoefler Text" pitchFamily="-112" charset="0"/>
                <a:cs typeface="Hoefler Text" pitchFamily="-112" charset="0"/>
              </a:rPr>
              <a:t> </a:t>
            </a:r>
          </a:p>
          <a:p>
            <a:pPr defTabSz="642938" eaLnBrk="1" hangingPunct="1">
              <a:lnSpc>
                <a:spcPct val="30000"/>
              </a:lnSpc>
              <a:spcBef>
                <a:spcPts val="2463"/>
              </a:spcBef>
              <a:buClr>
                <a:srgbClr val="43412C"/>
              </a:buClr>
              <a:buSzPct val="125000"/>
              <a:buFont typeface="Lucida Grande" pitchFamily="-112" charset="0"/>
              <a:buNone/>
            </a:pPr>
            <a:r>
              <a:rPr lang="en-US" b="1">
                <a:solidFill>
                  <a:srgbClr val="FFBE02"/>
                </a:solidFill>
                <a:latin typeface="Courier New" pitchFamily="-112" charset="0"/>
                <a:ea typeface="Hoefler Text" pitchFamily="-112" charset="0"/>
                <a:cs typeface="Hoefler Text" pitchFamily="-112" charset="0"/>
              </a:rPr>
              <a:t>IH     0     9      1</a:t>
            </a:r>
          </a:p>
          <a:p>
            <a:pPr defTabSz="642938" eaLnBrk="1" hangingPunct="1">
              <a:lnSpc>
                <a:spcPct val="30000"/>
              </a:lnSpc>
              <a:spcBef>
                <a:spcPts val="2463"/>
              </a:spcBef>
              <a:buClr>
                <a:srgbClr val="43412C"/>
              </a:buClr>
              <a:buSzPct val="125000"/>
              <a:buFont typeface="Lucida Grande" pitchFamily="-112" charset="0"/>
              <a:buNone/>
            </a:pPr>
            <a:r>
              <a:rPr lang="en-US" b="1">
                <a:solidFill>
                  <a:srgbClr val="CC6600"/>
                </a:solidFill>
                <a:latin typeface="Courier New" pitchFamily="-112" charset="0"/>
                <a:ea typeface="Hoefler Text" pitchFamily="-112" charset="0"/>
                <a:cs typeface="Hoefler Text" pitchFamily="-112" charset="0"/>
              </a:rPr>
              <a:t>GM    10    17      1</a:t>
            </a:r>
          </a:p>
          <a:p>
            <a:pPr defTabSz="642938" eaLnBrk="1" hangingPunct="1">
              <a:lnSpc>
                <a:spcPct val="30000"/>
              </a:lnSpc>
              <a:spcBef>
                <a:spcPts val="2463"/>
              </a:spcBef>
              <a:buClr>
                <a:srgbClr val="43412C"/>
              </a:buClr>
              <a:buSzPct val="125000"/>
              <a:buFont typeface="Lucida Grande" pitchFamily="-112" charset="0"/>
              <a:buNone/>
            </a:pPr>
            <a:r>
              <a:rPr lang="en-US" b="1">
                <a:solidFill>
                  <a:srgbClr val="00FF00"/>
                </a:solidFill>
                <a:latin typeface="Courier New" pitchFamily="-112" charset="0"/>
                <a:ea typeface="Hoefler Text" pitchFamily="-112" charset="0"/>
                <a:cs typeface="Hoefler Text" pitchFamily="-112" charset="0"/>
              </a:rPr>
              <a:t>IE    18    19      1</a:t>
            </a:r>
          </a:p>
          <a:p>
            <a:pPr defTabSz="642938" eaLnBrk="1" hangingPunct="1">
              <a:lnSpc>
                <a:spcPct val="30000"/>
              </a:lnSpc>
              <a:spcBef>
                <a:spcPts val="2463"/>
              </a:spcBef>
              <a:buClr>
                <a:srgbClr val="43412C"/>
              </a:buClr>
              <a:buSzPct val="125000"/>
              <a:buFont typeface="Lucida Grande" pitchFamily="-112" charset="0"/>
              <a:buNone/>
            </a:pPr>
            <a:r>
              <a:rPr lang="en-US" b="1">
                <a:solidFill>
                  <a:srgbClr val="FF0066"/>
                </a:solidFill>
                <a:latin typeface="Courier New" pitchFamily="-112" charset="0"/>
                <a:ea typeface="Hoefler Text" pitchFamily="-112" charset="0"/>
                <a:cs typeface="Hoefler Text" pitchFamily="-112" charset="0"/>
              </a:rPr>
              <a:t>IM    19    19      1</a:t>
            </a:r>
            <a:endParaRPr lang="en-US" b="1">
              <a:solidFill>
                <a:srgbClr val="FF0066"/>
              </a:solidFill>
              <a:latin typeface="Courier New" pitchFamily="-112" charset="0"/>
              <a:ea typeface="Hoefler Text" pitchFamily="-112" charset="0"/>
              <a:cs typeface="Hoefler Text" pitchFamily="-112" charset="0"/>
              <a:sym typeface="Hoefler Text" pitchFamily="-112" charset="0"/>
            </a:endParaRPr>
          </a:p>
          <a:p>
            <a:pPr defTabSz="642938" eaLnBrk="1" hangingPunct="1">
              <a:lnSpc>
                <a:spcPct val="30000"/>
              </a:lnSpc>
              <a:spcBef>
                <a:spcPts val="2463"/>
              </a:spcBef>
              <a:buClr>
                <a:srgbClr val="43412C"/>
              </a:buClr>
              <a:buSzPct val="125000"/>
              <a:buFont typeface="Lucida Grande" pitchFamily="-112" charset="0"/>
              <a:buNone/>
            </a:pPr>
            <a:r>
              <a:rPr lang="en-US" b="1">
                <a:solidFill>
                  <a:schemeClr val="tx2"/>
                </a:solidFill>
                <a:latin typeface="Courier New" pitchFamily="-112" charset="0"/>
                <a:ea typeface="Hoefler Text" pitchFamily="-112" charset="0"/>
                <a:cs typeface="Hoefler Text" pitchFamily="-112" charset="0"/>
                <a:sym typeface="Hoefler Text" pitchFamily="-112" charset="0"/>
              </a:rPr>
              <a:t>#END</a:t>
            </a:r>
            <a:endParaRPr lang="en-US" sz="800">
              <a:latin typeface="Lucida Grande" pitchFamily="-112" charset="0"/>
              <a:ea typeface="Lucida Grande" pitchFamily="-112" charset="0"/>
              <a:cs typeface="Lucida Grande" pitchFamily="-112" charset="0"/>
            </a:endParaRPr>
          </a:p>
        </p:txBody>
      </p:sp>
      <p:sp>
        <p:nvSpPr>
          <p:cNvPr id="59" name="TextBox 58"/>
          <p:cNvSpPr txBox="1"/>
          <p:nvPr/>
        </p:nvSpPr>
        <p:spPr>
          <a:xfrm>
            <a:off x="5939038" y="6409066"/>
            <a:ext cx="2254512" cy="400110"/>
          </a:xfrm>
          <a:prstGeom prst="rect">
            <a:avLst/>
          </a:prstGeom>
          <a:noFill/>
        </p:spPr>
        <p:txBody>
          <a:bodyPr wrap="none" rtlCol="0">
            <a:spAutoFit/>
          </a:bodyPr>
          <a:lstStyle/>
          <a:p>
            <a:r>
              <a:rPr lang="en-US" sz="2000" b="1" i="1" dirty="0" smtClean="0">
                <a:latin typeface="Times"/>
                <a:cs typeface="Times"/>
              </a:rPr>
              <a:t>Credit: Gabor </a:t>
            </a:r>
            <a:r>
              <a:rPr lang="en-US" sz="2000" b="1" i="1" dirty="0" err="1" smtClean="0">
                <a:latin typeface="Times"/>
                <a:cs typeface="Times"/>
              </a:rPr>
              <a:t>Toth</a:t>
            </a:r>
            <a:endParaRPr lang="en-US" sz="2000" b="1" i="1" dirty="0"/>
          </a:p>
        </p:txBody>
      </p:sp>
    </p:spTree>
    <p:extLst>
      <p:ext uri="{BB962C8B-B14F-4D97-AF65-F5344CB8AC3E}">
        <p14:creationId xmlns:p14="http://schemas.microsoft.com/office/powerpoint/2010/main" val="968106181"/>
      </p:ext>
    </p:extLst>
  </p:cSld>
  <p:clrMapOvr>
    <a:masterClrMapping/>
  </p:clrMapOvr>
  <mc:AlternateContent xmlns:mc="http://schemas.openxmlformats.org/markup-compatibility/2006" xmlns:p14="http://schemas.microsoft.com/office/powerpoint/2010/main">
    <mc:Choice Requires="p14">
      <p:transition spd="slow" p14:dur="2000" advTm="75118"/>
    </mc:Choice>
    <mc:Fallback xmlns="">
      <p:transition xmlns:p14="http://schemas.microsoft.com/office/powerpoint/2010/main" spd="slow" advTm="75118"/>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Cosmic Ray Diffusion in the HS</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905" y="2109610"/>
            <a:ext cx="5959096" cy="3920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140078" y="2457347"/>
            <a:ext cx="3154065" cy="308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350">
              <a:solidFill>
                <a:srgbClr val="FFFFFF"/>
              </a:solidFill>
            </a:endParaRPr>
          </a:p>
        </p:txBody>
      </p:sp>
      <p:cxnSp>
        <p:nvCxnSpPr>
          <p:cNvPr id="10" name="Straight Arrow Connector 9"/>
          <p:cNvCxnSpPr/>
          <p:nvPr/>
        </p:nvCxnSpPr>
        <p:spPr>
          <a:xfrm>
            <a:off x="4372449" y="2624948"/>
            <a:ext cx="0" cy="2089035"/>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02833" y="2794367"/>
            <a:ext cx="3050649" cy="1323439"/>
          </a:xfrm>
          <a:prstGeom prst="rect">
            <a:avLst/>
          </a:prstGeom>
          <a:noFill/>
        </p:spPr>
        <p:txBody>
          <a:bodyPr wrap="square" rtlCol="0">
            <a:spAutoFit/>
          </a:bodyPr>
          <a:lstStyle/>
          <a:p>
            <a:pPr eaLnBrk="1" hangingPunct="1"/>
            <a:r>
              <a:rPr lang="en-US" sz="2000" dirty="0">
                <a:solidFill>
                  <a:srgbClr val="FF0000"/>
                </a:solidFill>
                <a:latin typeface="Helvetica"/>
                <a:cs typeface="Helvetica"/>
              </a:rPr>
              <a:t>The heliosphere is a </a:t>
            </a:r>
            <a:r>
              <a:rPr lang="en-US" sz="2000" dirty="0" smtClean="0">
                <a:solidFill>
                  <a:srgbClr val="FF0000"/>
                </a:solidFill>
                <a:latin typeface="Helvetica"/>
                <a:cs typeface="Helvetica"/>
              </a:rPr>
              <a:t>shields </a:t>
            </a:r>
            <a:r>
              <a:rPr lang="en-US" sz="2000" dirty="0">
                <a:solidFill>
                  <a:srgbClr val="FF0000"/>
                </a:solidFill>
                <a:latin typeface="Helvetica"/>
                <a:cs typeface="Helvetica"/>
              </a:rPr>
              <a:t>&gt;75% of the cosmic rays from the Milky Way</a:t>
            </a:r>
          </a:p>
        </p:txBody>
      </p:sp>
      <p:sp>
        <p:nvSpPr>
          <p:cNvPr id="11" name="TextBox 10"/>
          <p:cNvSpPr txBox="1"/>
          <p:nvPr/>
        </p:nvSpPr>
        <p:spPr>
          <a:xfrm>
            <a:off x="4140078" y="1719265"/>
            <a:ext cx="4092249" cy="369332"/>
          </a:xfrm>
          <a:prstGeom prst="rect">
            <a:avLst/>
          </a:prstGeom>
          <a:noFill/>
        </p:spPr>
        <p:txBody>
          <a:bodyPr wrap="none" rtlCol="0">
            <a:spAutoFit/>
          </a:bodyPr>
          <a:lstStyle/>
          <a:p>
            <a:r>
              <a:rPr lang="en-US" b="1" dirty="0" smtClean="0">
                <a:latin typeface="Franklin Gothic Book"/>
                <a:cs typeface="Franklin Gothic Book"/>
              </a:rPr>
              <a:t>Cosmic Ray measurements at Voyager 1</a:t>
            </a:r>
            <a:endParaRPr lang="en-US" b="1" dirty="0">
              <a:latin typeface="Franklin Gothic Book"/>
              <a:cs typeface="Franklin Gothic Book"/>
            </a:endParaRPr>
          </a:p>
        </p:txBody>
      </p:sp>
      <p:sp>
        <p:nvSpPr>
          <p:cNvPr id="15" name="Rectangle 14"/>
          <p:cNvSpPr/>
          <p:nvPr/>
        </p:nvSpPr>
        <p:spPr>
          <a:xfrm>
            <a:off x="7553482" y="2332892"/>
            <a:ext cx="959754" cy="3248997"/>
          </a:xfrm>
          <a:prstGeom prst="rect">
            <a:avLst/>
          </a:prstGeom>
          <a:solidFill>
            <a:schemeClr val="accent1">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6" name="TextBox 15"/>
          <p:cNvSpPr txBox="1"/>
          <p:nvPr/>
        </p:nvSpPr>
        <p:spPr>
          <a:xfrm>
            <a:off x="7479759" y="5166319"/>
            <a:ext cx="1219910" cy="292388"/>
          </a:xfrm>
          <a:prstGeom prst="rect">
            <a:avLst/>
          </a:prstGeom>
          <a:noFill/>
        </p:spPr>
        <p:txBody>
          <a:bodyPr wrap="square" rtlCol="0">
            <a:spAutoFit/>
          </a:bodyPr>
          <a:lstStyle/>
          <a:p>
            <a:r>
              <a:rPr lang="en-US" sz="1300" b="1" dirty="0" err="1" smtClean="0">
                <a:latin typeface="Baskerville"/>
                <a:cs typeface="Baskerville"/>
              </a:rPr>
              <a:t>Heliosheath</a:t>
            </a:r>
            <a:endParaRPr lang="en-US" sz="1300" b="1" dirty="0">
              <a:latin typeface="Baskerville"/>
              <a:cs typeface="Baskerville"/>
            </a:endParaRPr>
          </a:p>
        </p:txBody>
      </p:sp>
      <p:sp>
        <p:nvSpPr>
          <p:cNvPr id="5" name="Slide Number Placeholder 4"/>
          <p:cNvSpPr>
            <a:spLocks noGrp="1"/>
          </p:cNvSpPr>
          <p:nvPr>
            <p:ph type="sldNum" sz="quarter" idx="12"/>
          </p:nvPr>
        </p:nvSpPr>
        <p:spPr/>
        <p:txBody>
          <a:bodyPr/>
          <a:lstStyle/>
          <a:p>
            <a:fld id="{E4F44F56-8812-3A40-95D5-632C4B1099EA}" type="slidenum">
              <a:rPr lang="en-US" smtClean="0"/>
              <a:t>16</a:t>
            </a:fld>
            <a:endParaRPr lang="en-US"/>
          </a:p>
        </p:txBody>
      </p:sp>
      <p:sp>
        <p:nvSpPr>
          <p:cNvPr id="3" name="TextBox 2"/>
          <p:cNvSpPr txBox="1"/>
          <p:nvPr/>
        </p:nvSpPr>
        <p:spPr>
          <a:xfrm>
            <a:off x="7899877" y="5791297"/>
            <a:ext cx="1346492" cy="276999"/>
          </a:xfrm>
          <a:prstGeom prst="rect">
            <a:avLst/>
          </a:prstGeom>
          <a:noFill/>
        </p:spPr>
        <p:txBody>
          <a:bodyPr wrap="none" rtlCol="0">
            <a:spAutoFit/>
          </a:bodyPr>
          <a:lstStyle/>
          <a:p>
            <a:r>
              <a:rPr lang="en-US" sz="1200" i="1" dirty="0" smtClean="0">
                <a:latin typeface="Helvetica"/>
                <a:cs typeface="Helvetica"/>
              </a:rPr>
              <a:t>Credit: Ed Stone</a:t>
            </a:r>
            <a:endParaRPr lang="en-US" sz="1200" i="1" dirty="0">
              <a:latin typeface="Helvetica"/>
              <a:cs typeface="Helvetica"/>
            </a:endParaRPr>
          </a:p>
        </p:txBody>
      </p:sp>
      <p:sp>
        <p:nvSpPr>
          <p:cNvPr id="6" name="Content Placeholder 5"/>
          <p:cNvSpPr>
            <a:spLocks noGrp="1"/>
          </p:cNvSpPr>
          <p:nvPr>
            <p:ph sz="half" idx="2"/>
          </p:nvPr>
        </p:nvSpPr>
        <p:spPr>
          <a:xfrm>
            <a:off x="128066" y="2043504"/>
            <a:ext cx="3056839" cy="4349031"/>
          </a:xfrm>
        </p:spPr>
        <p:txBody>
          <a:bodyPr>
            <a:normAutofit/>
          </a:bodyPr>
          <a:lstStyle/>
          <a:p>
            <a:r>
              <a:rPr lang="en-US" sz="1800" dirty="0" smtClean="0"/>
              <a:t>Galactic cosmic rays (GCRs) - highly energetic charged particles that permeate the ISM</a:t>
            </a:r>
          </a:p>
          <a:p>
            <a:endParaRPr lang="en-US" sz="1800" dirty="0"/>
          </a:p>
          <a:p>
            <a:r>
              <a:rPr lang="en-US" sz="1800" dirty="0" smtClean="0"/>
              <a:t>Harmful to us </a:t>
            </a:r>
          </a:p>
          <a:p>
            <a:pPr lvl="1"/>
            <a:r>
              <a:rPr lang="en-US" sz="1600" dirty="0" smtClean="0"/>
              <a:t>Damaging to satellites </a:t>
            </a:r>
          </a:p>
          <a:p>
            <a:pPr lvl="1"/>
            <a:r>
              <a:rPr lang="en-US" sz="1600" dirty="0" smtClean="0"/>
              <a:t>major obstacle to long term human spaceflight</a:t>
            </a:r>
          </a:p>
          <a:p>
            <a:endParaRPr lang="en-US" sz="1800" b="1" dirty="0"/>
          </a:p>
          <a:p>
            <a:r>
              <a:rPr lang="en-US" sz="1800" b="1" dirty="0" smtClean="0"/>
              <a:t>75</a:t>
            </a:r>
            <a:r>
              <a:rPr lang="en-US" sz="1800" b="1" dirty="0"/>
              <a:t>% of GCRs entering the heliosphere are </a:t>
            </a:r>
            <a:r>
              <a:rPr lang="en-US" sz="1800" b="1" dirty="0" smtClean="0"/>
              <a:t>shielded by </a:t>
            </a:r>
            <a:r>
              <a:rPr lang="en-US" sz="1800" b="1" dirty="0"/>
              <a:t>the HS</a:t>
            </a:r>
          </a:p>
          <a:p>
            <a:endParaRPr lang="en-US" dirty="0"/>
          </a:p>
        </p:txBody>
      </p:sp>
    </p:spTree>
    <p:extLst>
      <p:ext uri="{BB962C8B-B14F-4D97-AF65-F5344CB8AC3E}">
        <p14:creationId xmlns:p14="http://schemas.microsoft.com/office/powerpoint/2010/main" val="31062443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a:bodyPr>
          <a:lstStyle/>
          <a:p>
            <a:r>
              <a:rPr lang="en-US" dirty="0" smtClean="0"/>
              <a:t>The Interstellar Wind</a:t>
            </a:r>
            <a:endParaRPr lang="en-US" dirty="0"/>
          </a:p>
        </p:txBody>
      </p:sp>
      <p:grpSp>
        <p:nvGrpSpPr>
          <p:cNvPr id="16" name="Group 15"/>
          <p:cNvGrpSpPr/>
          <p:nvPr/>
        </p:nvGrpSpPr>
        <p:grpSpPr>
          <a:xfrm>
            <a:off x="0" y="1634708"/>
            <a:ext cx="9144000" cy="4687960"/>
            <a:chOff x="1801776" y="2134402"/>
            <a:chExt cx="5026992" cy="2589195"/>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1776" y="2134402"/>
              <a:ext cx="2523833" cy="2589195"/>
            </a:xfrm>
            <a:prstGeom prst="rect">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4935" y="2134402"/>
              <a:ext cx="2523833" cy="2589195"/>
            </a:xfrm>
            <a:prstGeom prst="rect">
              <a:avLst/>
            </a:prstGeom>
            <a:noFill/>
            <a:ln>
              <a:noFill/>
            </a:ln>
          </p:spPr>
        </p:pic>
        <p:cxnSp>
          <p:nvCxnSpPr>
            <p:cNvPr id="10" name="Straight Connector 9"/>
            <p:cNvCxnSpPr/>
            <p:nvPr/>
          </p:nvCxnSpPr>
          <p:spPr>
            <a:xfrm flipV="1">
              <a:off x="3036720" y="2423175"/>
              <a:ext cx="1543725" cy="16700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036720" y="4093189"/>
              <a:ext cx="1543725" cy="34522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6553200" y="6302448"/>
            <a:ext cx="1881119" cy="276999"/>
          </a:xfrm>
          <a:prstGeom prst="rect">
            <a:avLst/>
          </a:prstGeom>
          <a:noFill/>
        </p:spPr>
        <p:txBody>
          <a:bodyPr wrap="none" rtlCol="0">
            <a:spAutoFit/>
          </a:bodyPr>
          <a:lstStyle/>
          <a:p>
            <a:r>
              <a:rPr lang="en-US" sz="1200" dirty="0" smtClean="0">
                <a:latin typeface="Baskerville"/>
                <a:cs typeface="Baskerville"/>
              </a:rPr>
              <a:t>Image credit: Seth Redfield</a:t>
            </a:r>
            <a:endParaRPr lang="en-US" sz="1200" dirty="0">
              <a:latin typeface="Baskerville"/>
              <a:cs typeface="Baskerville"/>
            </a:endParaRPr>
          </a:p>
        </p:txBody>
      </p:sp>
      <p:sp>
        <p:nvSpPr>
          <p:cNvPr id="4" name="Slide Number Placeholder 3"/>
          <p:cNvSpPr>
            <a:spLocks noGrp="1"/>
          </p:cNvSpPr>
          <p:nvPr>
            <p:ph type="sldNum" sz="quarter" idx="12"/>
          </p:nvPr>
        </p:nvSpPr>
        <p:spPr/>
        <p:txBody>
          <a:bodyPr/>
          <a:lstStyle/>
          <a:p>
            <a:fld id="{E4F44F56-8812-3A40-95D5-632C4B1099EA}" type="slidenum">
              <a:rPr lang="en-US" smtClean="0"/>
              <a:t>17</a:t>
            </a:fld>
            <a:endParaRPr lang="en-US"/>
          </a:p>
        </p:txBody>
      </p:sp>
    </p:spTree>
    <p:extLst>
      <p:ext uri="{BB962C8B-B14F-4D97-AF65-F5344CB8AC3E}">
        <p14:creationId xmlns:p14="http://schemas.microsoft.com/office/powerpoint/2010/main" val="3867563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Importance of Neutral Hydrogen</a:t>
            </a:r>
            <a:endParaRPr lang="en-US" dirty="0"/>
          </a:p>
        </p:txBody>
      </p:sp>
      <p:pic>
        <p:nvPicPr>
          <p:cNvPr id="6" name="Content Placeholder 5" descr="withNeutrals_onlyMHD_comp.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5990" t="3401" r="13900" b="6925"/>
          <a:stretch/>
        </p:blipFill>
        <p:spPr>
          <a:xfrm>
            <a:off x="1330586" y="1239164"/>
            <a:ext cx="6212295" cy="5436834"/>
          </a:xfrm>
        </p:spPr>
      </p:pic>
      <p:sp>
        <p:nvSpPr>
          <p:cNvPr id="7" name="TextBox 6"/>
          <p:cNvSpPr txBox="1"/>
          <p:nvPr/>
        </p:nvSpPr>
        <p:spPr>
          <a:xfrm rot="16200000">
            <a:off x="1243719" y="3781264"/>
            <a:ext cx="486206" cy="276999"/>
          </a:xfrm>
          <a:prstGeom prst="rect">
            <a:avLst/>
          </a:prstGeom>
          <a:noFill/>
        </p:spPr>
        <p:txBody>
          <a:bodyPr wrap="none" rtlCol="0">
            <a:spAutoFit/>
          </a:bodyPr>
          <a:lstStyle/>
          <a:p>
            <a:r>
              <a:rPr lang="en-US" sz="1200" b="1" dirty="0" smtClean="0">
                <a:latin typeface="Franklin Gothic Medium"/>
                <a:cs typeface="Franklin Gothic Medium"/>
              </a:rPr>
              <a:t>Z AU</a:t>
            </a:r>
            <a:endParaRPr lang="en-US" sz="1200" b="1" dirty="0">
              <a:latin typeface="Franklin Gothic Medium"/>
              <a:cs typeface="Franklin Gothic Medium"/>
            </a:endParaRPr>
          </a:p>
        </p:txBody>
      </p:sp>
      <p:sp>
        <p:nvSpPr>
          <p:cNvPr id="8" name="TextBox 7"/>
          <p:cNvSpPr txBox="1"/>
          <p:nvPr/>
        </p:nvSpPr>
        <p:spPr>
          <a:xfrm>
            <a:off x="4850020" y="3267087"/>
            <a:ext cx="429925" cy="369332"/>
          </a:xfrm>
          <a:prstGeom prst="rect">
            <a:avLst/>
          </a:prstGeom>
          <a:noFill/>
        </p:spPr>
        <p:txBody>
          <a:bodyPr wrap="none" rtlCol="0">
            <a:spAutoFit/>
          </a:bodyPr>
          <a:lstStyle/>
          <a:p>
            <a:r>
              <a:rPr lang="en-US" b="1" dirty="0" smtClean="0">
                <a:solidFill>
                  <a:schemeClr val="bg1"/>
                </a:solidFill>
                <a:latin typeface="Franklin Gothic Medium"/>
                <a:cs typeface="Franklin Gothic Medium"/>
              </a:rPr>
              <a:t>TS</a:t>
            </a:r>
            <a:endParaRPr lang="en-US" b="1" dirty="0">
              <a:solidFill>
                <a:schemeClr val="bg1"/>
              </a:solidFill>
              <a:latin typeface="Franklin Gothic Medium"/>
              <a:cs typeface="Franklin Gothic Medium"/>
            </a:endParaRPr>
          </a:p>
        </p:txBody>
      </p:sp>
      <p:sp>
        <p:nvSpPr>
          <p:cNvPr id="9" name="TextBox 8"/>
          <p:cNvSpPr txBox="1"/>
          <p:nvPr/>
        </p:nvSpPr>
        <p:spPr>
          <a:xfrm>
            <a:off x="4940468" y="4143750"/>
            <a:ext cx="429925" cy="369332"/>
          </a:xfrm>
          <a:prstGeom prst="rect">
            <a:avLst/>
          </a:prstGeom>
          <a:noFill/>
        </p:spPr>
        <p:txBody>
          <a:bodyPr wrap="none" rtlCol="0">
            <a:spAutoFit/>
          </a:bodyPr>
          <a:lstStyle/>
          <a:p>
            <a:r>
              <a:rPr lang="en-US" b="1" dirty="0" smtClean="0">
                <a:solidFill>
                  <a:schemeClr val="bg1"/>
                </a:solidFill>
                <a:latin typeface="Franklin Gothic Medium"/>
                <a:cs typeface="Franklin Gothic Medium"/>
              </a:rPr>
              <a:t>TS</a:t>
            </a:r>
            <a:endParaRPr lang="en-US" b="1" dirty="0">
              <a:solidFill>
                <a:schemeClr val="bg1"/>
              </a:solidFill>
              <a:latin typeface="Franklin Gothic Medium"/>
              <a:cs typeface="Franklin Gothic Medium"/>
            </a:endParaRPr>
          </a:p>
        </p:txBody>
      </p:sp>
      <p:sp>
        <p:nvSpPr>
          <p:cNvPr id="10" name="TextBox 9"/>
          <p:cNvSpPr txBox="1"/>
          <p:nvPr/>
        </p:nvSpPr>
        <p:spPr>
          <a:xfrm>
            <a:off x="2555243" y="2366197"/>
            <a:ext cx="479618" cy="369332"/>
          </a:xfrm>
          <a:prstGeom prst="rect">
            <a:avLst/>
          </a:prstGeom>
          <a:noFill/>
        </p:spPr>
        <p:txBody>
          <a:bodyPr wrap="none" rtlCol="0">
            <a:spAutoFit/>
          </a:bodyPr>
          <a:lstStyle/>
          <a:p>
            <a:r>
              <a:rPr lang="en-US" b="1" dirty="0" smtClean="0">
                <a:latin typeface="Franklin Gothic Medium"/>
                <a:cs typeface="Franklin Gothic Medium"/>
              </a:rPr>
              <a:t>HP</a:t>
            </a:r>
            <a:endParaRPr lang="en-US" b="1" dirty="0">
              <a:latin typeface="Franklin Gothic Medium"/>
              <a:cs typeface="Franklin Gothic Medium"/>
            </a:endParaRPr>
          </a:p>
        </p:txBody>
      </p:sp>
      <p:cxnSp>
        <p:nvCxnSpPr>
          <p:cNvPr id="12" name="Straight Arrow Connector 11"/>
          <p:cNvCxnSpPr/>
          <p:nvPr/>
        </p:nvCxnSpPr>
        <p:spPr>
          <a:xfrm>
            <a:off x="2941933" y="2627099"/>
            <a:ext cx="744323" cy="362382"/>
          </a:xfrm>
          <a:prstGeom prst="straightConnector1">
            <a:avLst/>
          </a:prstGeom>
          <a:ln w="38100" cmpd="sng">
            <a:solidFill>
              <a:srgbClr val="0000FF"/>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093977" y="5306717"/>
            <a:ext cx="479618" cy="369332"/>
          </a:xfrm>
          <a:prstGeom prst="rect">
            <a:avLst/>
          </a:prstGeom>
          <a:noFill/>
        </p:spPr>
        <p:txBody>
          <a:bodyPr wrap="none" rtlCol="0">
            <a:spAutoFit/>
          </a:bodyPr>
          <a:lstStyle/>
          <a:p>
            <a:r>
              <a:rPr lang="en-US" b="1" dirty="0" smtClean="0">
                <a:latin typeface="Franklin Gothic Medium"/>
                <a:cs typeface="Franklin Gothic Medium"/>
              </a:rPr>
              <a:t>HP</a:t>
            </a:r>
            <a:endParaRPr lang="en-US" b="1" dirty="0">
              <a:latin typeface="Franklin Gothic Medium"/>
              <a:cs typeface="Franklin Gothic Medium"/>
            </a:endParaRPr>
          </a:p>
        </p:txBody>
      </p:sp>
      <p:cxnSp>
        <p:nvCxnSpPr>
          <p:cNvPr id="14" name="Straight Arrow Connector 13"/>
          <p:cNvCxnSpPr/>
          <p:nvPr/>
        </p:nvCxnSpPr>
        <p:spPr>
          <a:xfrm flipV="1">
            <a:off x="3480667" y="5306717"/>
            <a:ext cx="744323" cy="260902"/>
          </a:xfrm>
          <a:prstGeom prst="straightConnector1">
            <a:avLst/>
          </a:prstGeom>
          <a:ln w="38100" cmpd="sng">
            <a:solidFill>
              <a:srgbClr val="0000FF"/>
            </a:solidFill>
            <a:tailEnd type="triangle" w="lg" len="lg"/>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15BDD0CF-BA9C-304D-97D6-B47291EC3438}" type="slidenum">
              <a:rPr lang="en-US" smtClean="0"/>
              <a:t>2</a:t>
            </a:fld>
            <a:endParaRPr lang="en-US"/>
          </a:p>
        </p:txBody>
      </p:sp>
      <p:cxnSp>
        <p:nvCxnSpPr>
          <p:cNvPr id="15" name="Straight Arrow Connector 14"/>
          <p:cNvCxnSpPr/>
          <p:nvPr/>
        </p:nvCxnSpPr>
        <p:spPr>
          <a:xfrm>
            <a:off x="116963" y="3691141"/>
            <a:ext cx="1364775" cy="0"/>
          </a:xfrm>
          <a:prstGeom prst="straightConnector1">
            <a:avLst/>
          </a:prstGeom>
          <a:ln w="76200" cap="flat" cmpd="sng">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16963" y="3960421"/>
            <a:ext cx="1364775" cy="0"/>
          </a:xfrm>
          <a:prstGeom prst="straightConnector1">
            <a:avLst/>
          </a:prstGeom>
          <a:ln w="76200" cap="flat" cmpd="sng">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16963" y="4284379"/>
            <a:ext cx="1364775" cy="0"/>
          </a:xfrm>
          <a:prstGeom prst="straightConnector1">
            <a:avLst/>
          </a:prstGeom>
          <a:ln w="76200" cap="flat" cmpd="sng">
            <a:solidFill>
              <a:srgbClr val="FF0000"/>
            </a:solidFill>
            <a:tailEnd type="stealth"/>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30824" y="2921323"/>
            <a:ext cx="1058102" cy="646331"/>
          </a:xfrm>
          <a:prstGeom prst="rect">
            <a:avLst/>
          </a:prstGeom>
          <a:noFill/>
        </p:spPr>
        <p:txBody>
          <a:bodyPr wrap="none" rtlCol="0">
            <a:spAutoFit/>
          </a:bodyPr>
          <a:lstStyle/>
          <a:p>
            <a:r>
              <a:rPr lang="en-US" sz="3600" dirty="0" smtClean="0">
                <a:solidFill>
                  <a:srgbClr val="FF0000"/>
                </a:solidFill>
              </a:rPr>
              <a:t>V</a:t>
            </a:r>
            <a:r>
              <a:rPr lang="en-US" sz="3600" baseline="-25000" dirty="0" smtClean="0">
                <a:solidFill>
                  <a:srgbClr val="FF0000"/>
                </a:solidFill>
              </a:rPr>
              <a:t>LISM</a:t>
            </a:r>
            <a:endParaRPr lang="en-US" sz="3600" dirty="0">
              <a:solidFill>
                <a:srgbClr val="FF0000"/>
              </a:solidFill>
            </a:endParaRPr>
          </a:p>
        </p:txBody>
      </p:sp>
      <p:sp>
        <p:nvSpPr>
          <p:cNvPr id="3" name="TextBox 2"/>
          <p:cNvSpPr txBox="1"/>
          <p:nvPr/>
        </p:nvSpPr>
        <p:spPr>
          <a:xfrm>
            <a:off x="0" y="6611981"/>
            <a:ext cx="3262432" cy="276999"/>
          </a:xfrm>
          <a:prstGeom prst="rect">
            <a:avLst/>
          </a:prstGeom>
          <a:noFill/>
        </p:spPr>
        <p:txBody>
          <a:bodyPr wrap="none" rtlCol="0">
            <a:spAutoFit/>
          </a:bodyPr>
          <a:lstStyle/>
          <a:p>
            <a:r>
              <a:rPr lang="en-US" sz="1200" dirty="0" smtClean="0">
                <a:latin typeface="Helvetica"/>
                <a:cs typeface="Helvetica"/>
              </a:rPr>
              <a:t>Baranov &amp; </a:t>
            </a:r>
            <a:r>
              <a:rPr lang="en-US" sz="1200" dirty="0" err="1" smtClean="0">
                <a:latin typeface="Helvetica"/>
                <a:cs typeface="Helvetica"/>
              </a:rPr>
              <a:t>Malama</a:t>
            </a:r>
            <a:r>
              <a:rPr lang="en-US" sz="1200" dirty="0" smtClean="0">
                <a:latin typeface="Helvetica"/>
                <a:cs typeface="Helvetica"/>
              </a:rPr>
              <a:t> 1993  &amp;  </a:t>
            </a:r>
            <a:r>
              <a:rPr lang="en-US" sz="1200" dirty="0" err="1" smtClean="0">
                <a:latin typeface="Helvetica"/>
                <a:cs typeface="Helvetica"/>
              </a:rPr>
              <a:t>Zank</a:t>
            </a:r>
            <a:r>
              <a:rPr lang="en-US" sz="1200" dirty="0" smtClean="0">
                <a:latin typeface="Helvetica"/>
                <a:cs typeface="Helvetica"/>
              </a:rPr>
              <a:t> et al. 1996</a:t>
            </a:r>
            <a:endParaRPr lang="en-US" sz="1200" dirty="0">
              <a:latin typeface="Helvetica"/>
              <a:cs typeface="Helvetica"/>
            </a:endParaRPr>
          </a:p>
        </p:txBody>
      </p:sp>
    </p:spTree>
    <p:extLst>
      <p:ext uri="{BB962C8B-B14F-4D97-AF65-F5344CB8AC3E}">
        <p14:creationId xmlns:p14="http://schemas.microsoft.com/office/powerpoint/2010/main" val="22653548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Outer Heliosphere Model</a:t>
            </a:r>
            <a:endParaRPr lang="en-US" dirty="0"/>
          </a:p>
        </p:txBody>
      </p:sp>
      <p:sp>
        <p:nvSpPr>
          <p:cNvPr id="3" name="Content Placeholder 2"/>
          <p:cNvSpPr>
            <a:spLocks noGrp="1"/>
          </p:cNvSpPr>
          <p:nvPr>
            <p:ph sz="half" idx="1"/>
          </p:nvPr>
        </p:nvSpPr>
        <p:spPr>
          <a:xfrm>
            <a:off x="457200" y="1476279"/>
            <a:ext cx="4038600" cy="5121275"/>
          </a:xfrm>
        </p:spPr>
        <p:txBody>
          <a:bodyPr>
            <a:normAutofit fontScale="70000" lnSpcReduction="20000"/>
          </a:bodyPr>
          <a:lstStyle/>
          <a:p>
            <a:pPr marL="285750" indent="-285750"/>
            <a:r>
              <a:rPr lang="en-US" sz="2900" dirty="0"/>
              <a:t>3D multi-fluid </a:t>
            </a:r>
            <a:r>
              <a:rPr lang="en-US" sz="2900" dirty="0" smtClean="0"/>
              <a:t>ideal </a:t>
            </a:r>
            <a:r>
              <a:rPr lang="en-US" sz="2900" dirty="0" err="1" smtClean="0"/>
              <a:t>magnetohydrodynamic</a:t>
            </a:r>
            <a:r>
              <a:rPr lang="en-US" sz="2900" dirty="0" smtClean="0"/>
              <a:t> (MHD) </a:t>
            </a:r>
            <a:r>
              <a:rPr lang="en-US" sz="2900" dirty="0"/>
              <a:t>simulation </a:t>
            </a:r>
            <a:endParaRPr lang="en-US" sz="2900" dirty="0" smtClean="0"/>
          </a:p>
          <a:p>
            <a:pPr marL="685800" lvl="1"/>
            <a:r>
              <a:rPr lang="en-US" sz="2500" dirty="0" smtClean="0"/>
              <a:t>Based on BATS-R-US solver </a:t>
            </a:r>
            <a:r>
              <a:rPr lang="en-US" sz="2500" dirty="0"/>
              <a:t>w</a:t>
            </a:r>
            <a:r>
              <a:rPr lang="en-US" sz="2500" dirty="0" smtClean="0"/>
              <a:t>ithin the Space Weather Modeling Framework (SWMF)</a:t>
            </a:r>
          </a:p>
          <a:p>
            <a:pPr marL="1085850" lvl="2"/>
            <a:r>
              <a:rPr lang="en-US" sz="2100" dirty="0" err="1" smtClean="0"/>
              <a:t>Opher</a:t>
            </a:r>
            <a:r>
              <a:rPr lang="en-US" sz="2100" dirty="0" smtClean="0"/>
              <a:t> et al. 2003, </a:t>
            </a:r>
            <a:r>
              <a:rPr lang="en-US" sz="2100" dirty="0" err="1" smtClean="0"/>
              <a:t>Toth</a:t>
            </a:r>
            <a:r>
              <a:rPr lang="en-US" sz="2100" dirty="0" smtClean="0"/>
              <a:t> et al. 2012</a:t>
            </a:r>
          </a:p>
          <a:p>
            <a:pPr marL="285750" indent="-285750"/>
            <a:endParaRPr lang="en-US" sz="2900" dirty="0"/>
          </a:p>
          <a:p>
            <a:pPr marL="285750" indent="-285750"/>
            <a:r>
              <a:rPr lang="en-US" dirty="0" smtClean="0"/>
              <a:t>Single plasma fluid</a:t>
            </a:r>
          </a:p>
          <a:p>
            <a:pPr marL="685800" lvl="1"/>
            <a:r>
              <a:rPr lang="en-US" dirty="0" smtClean="0"/>
              <a:t>Pick up ions assimilated immediately into the solar wind</a:t>
            </a:r>
          </a:p>
          <a:p>
            <a:pPr marL="285750" indent="-285750"/>
            <a:endParaRPr lang="en-US" dirty="0"/>
          </a:p>
          <a:p>
            <a:pPr marL="285750" indent="-285750"/>
            <a:r>
              <a:rPr lang="en-US" dirty="0"/>
              <a:t>Four-fluid approximation for </a:t>
            </a:r>
            <a:r>
              <a:rPr lang="en-US" dirty="0" smtClean="0"/>
              <a:t>interstellar neutral hydrogen</a:t>
            </a:r>
          </a:p>
          <a:p>
            <a:pPr marL="857250" lvl="1" indent="-457200">
              <a:buFont typeface="+mj-lt"/>
              <a:buAutoNum type="arabicPeriod"/>
            </a:pPr>
            <a:r>
              <a:rPr lang="en-US" dirty="0" smtClean="0"/>
              <a:t>Supersonic solar wind</a:t>
            </a:r>
          </a:p>
          <a:p>
            <a:pPr marL="857250" lvl="1" indent="-457200">
              <a:buFont typeface="+mj-lt"/>
              <a:buAutoNum type="arabicPeriod"/>
            </a:pPr>
            <a:r>
              <a:rPr lang="en-US" dirty="0" err="1" smtClean="0"/>
              <a:t>Heliosheath</a:t>
            </a:r>
            <a:endParaRPr lang="en-US" dirty="0" smtClean="0"/>
          </a:p>
          <a:p>
            <a:pPr marL="857250" lvl="1" indent="-457200">
              <a:buFont typeface="+mj-lt"/>
              <a:buAutoNum type="arabicPeriod"/>
            </a:pPr>
            <a:r>
              <a:rPr lang="en-US" dirty="0" smtClean="0"/>
              <a:t>ISM in between bow shock and </a:t>
            </a:r>
            <a:r>
              <a:rPr lang="en-US" dirty="0" err="1" smtClean="0"/>
              <a:t>heliopause</a:t>
            </a:r>
            <a:endParaRPr lang="en-US" dirty="0" smtClean="0"/>
          </a:p>
          <a:p>
            <a:pPr marL="857250" lvl="1" indent="-457200">
              <a:buFont typeface="+mj-lt"/>
              <a:buAutoNum type="arabicPeriod"/>
            </a:pPr>
            <a:r>
              <a:rPr lang="en-US" dirty="0" smtClean="0"/>
              <a:t>Pristine ISM</a:t>
            </a:r>
          </a:p>
        </p:txBody>
      </p:sp>
      <p:sp>
        <p:nvSpPr>
          <p:cNvPr id="6" name="Slide Number Placeholder 5"/>
          <p:cNvSpPr>
            <a:spLocks noGrp="1"/>
          </p:cNvSpPr>
          <p:nvPr>
            <p:ph type="sldNum" sz="quarter" idx="12"/>
          </p:nvPr>
        </p:nvSpPr>
        <p:spPr/>
        <p:txBody>
          <a:bodyPr/>
          <a:lstStyle/>
          <a:p>
            <a:fld id="{E4F44F56-8812-3A40-95D5-632C4B1099EA}" type="slidenum">
              <a:rPr lang="en-US" smtClean="0"/>
              <a:t>3</a:t>
            </a:fld>
            <a:endParaRPr lang="en-US"/>
          </a:p>
        </p:txBody>
      </p:sp>
      <p:pic>
        <p:nvPicPr>
          <p:cNvPr id="5" name="Content Placeholder 4" descr="CompDomain_y=0slice.jpg"/>
          <p:cNvPicPr>
            <a:picLocks noGrp="1" noChangeAspect="1"/>
          </p:cNvPicPr>
          <p:nvPr>
            <p:ph sz="half" idx="2"/>
          </p:nvPr>
        </p:nvPicPr>
        <p:blipFill>
          <a:blip r:embed="rId3">
            <a:extLst>
              <a:ext uri="{28A0092B-C50C-407E-A947-70E740481C1C}">
                <a14:useLocalDpi xmlns:a14="http://schemas.microsoft.com/office/drawing/2010/main" val="0"/>
              </a:ext>
            </a:extLst>
          </a:blip>
          <a:srcRect l="11223" r="11223"/>
          <a:stretch>
            <a:fillRect/>
          </a:stretch>
        </p:blipFill>
        <p:spPr/>
      </p:pic>
      <p:sp>
        <p:nvSpPr>
          <p:cNvPr id="9" name="TextBox 8"/>
          <p:cNvSpPr txBox="1"/>
          <p:nvPr/>
        </p:nvSpPr>
        <p:spPr>
          <a:xfrm>
            <a:off x="4513080" y="3323453"/>
            <a:ext cx="864339" cy="400110"/>
          </a:xfrm>
          <a:prstGeom prst="rect">
            <a:avLst/>
          </a:prstGeom>
          <a:noFill/>
        </p:spPr>
        <p:txBody>
          <a:bodyPr wrap="none" rtlCol="0">
            <a:spAutoFit/>
          </a:bodyPr>
          <a:lstStyle/>
          <a:p>
            <a:r>
              <a:rPr lang="en-US" sz="2000" b="1" dirty="0" smtClean="0">
                <a:solidFill>
                  <a:srgbClr val="FF0000"/>
                </a:solidFill>
                <a:latin typeface="Franklin Gothic Medium"/>
                <a:cs typeface="Franklin Gothic Medium"/>
              </a:rPr>
              <a:t>Inflow</a:t>
            </a:r>
            <a:endParaRPr lang="en-US" sz="2000" b="1" dirty="0">
              <a:solidFill>
                <a:srgbClr val="FF0000"/>
              </a:solidFill>
              <a:latin typeface="Franklin Gothic Medium"/>
              <a:cs typeface="Franklin Gothic Medium"/>
            </a:endParaRPr>
          </a:p>
        </p:txBody>
      </p:sp>
      <p:cxnSp>
        <p:nvCxnSpPr>
          <p:cNvPr id="11" name="Straight Arrow Connector 10"/>
          <p:cNvCxnSpPr>
            <a:stCxn id="5" idx="1"/>
          </p:cNvCxnSpPr>
          <p:nvPr/>
        </p:nvCxnSpPr>
        <p:spPr>
          <a:xfrm>
            <a:off x="4648200" y="3863182"/>
            <a:ext cx="594315" cy="670"/>
          </a:xfrm>
          <a:prstGeom prst="straightConnector1">
            <a:avLst/>
          </a:prstGeom>
          <a:ln w="76200" cmpd="sng">
            <a:solidFill>
              <a:srgbClr val="FF0000"/>
            </a:solidFill>
            <a:tailEnd type="triangle"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21413845">
            <a:off x="6472074" y="5647168"/>
            <a:ext cx="1055472" cy="369332"/>
          </a:xfrm>
          <a:prstGeom prst="rect">
            <a:avLst/>
          </a:prstGeom>
          <a:noFill/>
        </p:spPr>
        <p:txBody>
          <a:bodyPr wrap="none" rtlCol="0">
            <a:spAutoFit/>
          </a:bodyPr>
          <a:lstStyle/>
          <a:p>
            <a:r>
              <a:rPr lang="en-US" b="1" dirty="0" smtClean="0">
                <a:latin typeface="Franklin Gothic Medium"/>
                <a:cs typeface="Franklin Gothic Medium"/>
              </a:rPr>
              <a:t>3000 AU</a:t>
            </a:r>
            <a:endParaRPr lang="en-US" b="1" dirty="0">
              <a:latin typeface="Franklin Gothic Medium"/>
              <a:cs typeface="Franklin Gothic Medium"/>
            </a:endParaRPr>
          </a:p>
        </p:txBody>
      </p:sp>
      <p:sp>
        <p:nvSpPr>
          <p:cNvPr id="4" name="TextBox 3"/>
          <p:cNvSpPr txBox="1"/>
          <p:nvPr/>
        </p:nvSpPr>
        <p:spPr>
          <a:xfrm>
            <a:off x="5416420" y="2916341"/>
            <a:ext cx="395235" cy="523220"/>
          </a:xfrm>
          <a:prstGeom prst="rect">
            <a:avLst/>
          </a:prstGeom>
          <a:noFill/>
        </p:spPr>
        <p:txBody>
          <a:bodyPr wrap="none" rtlCol="0">
            <a:spAutoFit/>
          </a:bodyPr>
          <a:lstStyle/>
          <a:p>
            <a:r>
              <a:rPr lang="en-US" sz="2800" b="1" dirty="0" smtClean="0">
                <a:latin typeface="Franklin Gothic Medium"/>
                <a:cs typeface="Franklin Gothic Medium"/>
              </a:rPr>
              <a:t>4</a:t>
            </a:r>
            <a:endParaRPr lang="en-US" sz="2800" b="1" dirty="0">
              <a:latin typeface="Franklin Gothic Medium"/>
              <a:cs typeface="Franklin Gothic Medium"/>
            </a:endParaRPr>
          </a:p>
        </p:txBody>
      </p:sp>
      <p:sp>
        <p:nvSpPr>
          <p:cNvPr id="10" name="TextBox 9"/>
          <p:cNvSpPr txBox="1"/>
          <p:nvPr/>
        </p:nvSpPr>
        <p:spPr>
          <a:xfrm>
            <a:off x="6265234" y="3099721"/>
            <a:ext cx="395235" cy="523220"/>
          </a:xfrm>
          <a:prstGeom prst="rect">
            <a:avLst/>
          </a:prstGeom>
          <a:noFill/>
        </p:spPr>
        <p:txBody>
          <a:bodyPr wrap="none" rtlCol="0">
            <a:spAutoFit/>
          </a:bodyPr>
          <a:lstStyle/>
          <a:p>
            <a:r>
              <a:rPr lang="en-US" sz="2800" b="1" dirty="0" smtClean="0">
                <a:latin typeface="Franklin Gothic Medium"/>
                <a:cs typeface="Franklin Gothic Medium"/>
              </a:rPr>
              <a:t>3</a:t>
            </a:r>
            <a:endParaRPr lang="en-US" sz="2800" b="1" dirty="0">
              <a:latin typeface="Franklin Gothic Medium"/>
              <a:cs typeface="Franklin Gothic Medium"/>
            </a:endParaRPr>
          </a:p>
        </p:txBody>
      </p:sp>
      <p:sp>
        <p:nvSpPr>
          <p:cNvPr id="13" name="TextBox 12"/>
          <p:cNvSpPr txBox="1"/>
          <p:nvPr/>
        </p:nvSpPr>
        <p:spPr>
          <a:xfrm>
            <a:off x="6931804" y="3723563"/>
            <a:ext cx="395235" cy="523220"/>
          </a:xfrm>
          <a:prstGeom prst="rect">
            <a:avLst/>
          </a:prstGeom>
          <a:noFill/>
        </p:spPr>
        <p:txBody>
          <a:bodyPr wrap="none" rtlCol="0">
            <a:spAutoFit/>
          </a:bodyPr>
          <a:lstStyle/>
          <a:p>
            <a:r>
              <a:rPr lang="en-US" sz="2800" b="1" dirty="0" smtClean="0">
                <a:latin typeface="Franklin Gothic Medium"/>
                <a:cs typeface="Franklin Gothic Medium"/>
              </a:rPr>
              <a:t>2</a:t>
            </a:r>
            <a:endParaRPr lang="en-US" sz="2800" b="1" dirty="0">
              <a:latin typeface="Franklin Gothic Medium"/>
              <a:cs typeface="Franklin Gothic Medium"/>
            </a:endParaRPr>
          </a:p>
        </p:txBody>
      </p:sp>
      <p:sp>
        <p:nvSpPr>
          <p:cNvPr id="14" name="TextBox 13"/>
          <p:cNvSpPr txBox="1"/>
          <p:nvPr/>
        </p:nvSpPr>
        <p:spPr>
          <a:xfrm>
            <a:off x="7113933" y="3177951"/>
            <a:ext cx="395235" cy="523220"/>
          </a:xfrm>
          <a:prstGeom prst="rect">
            <a:avLst/>
          </a:prstGeom>
          <a:noFill/>
        </p:spPr>
        <p:txBody>
          <a:bodyPr wrap="none" rtlCol="0">
            <a:spAutoFit/>
          </a:bodyPr>
          <a:lstStyle/>
          <a:p>
            <a:r>
              <a:rPr lang="en-US" sz="2800" b="1" dirty="0" smtClean="0">
                <a:latin typeface="Franklin Gothic Medium"/>
                <a:cs typeface="Franklin Gothic Medium"/>
              </a:rPr>
              <a:t>1</a:t>
            </a:r>
            <a:endParaRPr lang="en-US" sz="2800" b="1" dirty="0">
              <a:latin typeface="Franklin Gothic Medium"/>
              <a:cs typeface="Franklin Gothic Medium"/>
            </a:endParaRPr>
          </a:p>
        </p:txBody>
      </p:sp>
      <p:cxnSp>
        <p:nvCxnSpPr>
          <p:cNvPr id="8" name="Straight Arrow Connector 7"/>
          <p:cNvCxnSpPr>
            <a:stCxn id="14" idx="1"/>
          </p:cNvCxnSpPr>
          <p:nvPr/>
        </p:nvCxnSpPr>
        <p:spPr>
          <a:xfrm flipH="1">
            <a:off x="6722421" y="3439561"/>
            <a:ext cx="391512" cy="408131"/>
          </a:xfrm>
          <a:prstGeom prst="straightConnector1">
            <a:avLst/>
          </a:prstGeom>
          <a:ln w="38100" cmpd="sng">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95241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Problem with the Fluid Approximation</a:t>
            </a:r>
            <a:endParaRPr lang="en-US" sz="3600" dirty="0"/>
          </a:p>
        </p:txBody>
      </p:sp>
      <p:sp>
        <p:nvSpPr>
          <p:cNvPr id="3" name="Content Placeholder 2"/>
          <p:cNvSpPr>
            <a:spLocks noGrp="1"/>
          </p:cNvSpPr>
          <p:nvPr>
            <p:ph sz="half" idx="1"/>
          </p:nvPr>
        </p:nvSpPr>
        <p:spPr>
          <a:xfrm>
            <a:off x="163083" y="1614488"/>
            <a:ext cx="4038600" cy="4525963"/>
          </a:xfrm>
        </p:spPr>
        <p:txBody>
          <a:bodyPr>
            <a:normAutofit fontScale="85000" lnSpcReduction="20000"/>
          </a:bodyPr>
          <a:lstStyle/>
          <a:p>
            <a:r>
              <a:rPr lang="en-US" dirty="0" smtClean="0"/>
              <a:t>Originally described neutrals as a separate fluid(s)</a:t>
            </a:r>
          </a:p>
          <a:p>
            <a:endParaRPr lang="en-US" dirty="0"/>
          </a:p>
          <a:p>
            <a:r>
              <a:rPr lang="en-US" dirty="0" smtClean="0"/>
              <a:t>Mean free path of neutrals through the heliosphere ~100 AU</a:t>
            </a:r>
          </a:p>
          <a:p>
            <a:pPr lvl="1"/>
            <a:r>
              <a:rPr lang="en-US" dirty="0" err="1" smtClean="0"/>
              <a:t>Izmodenov</a:t>
            </a:r>
            <a:r>
              <a:rPr lang="en-US" dirty="0" smtClean="0"/>
              <a:t> et al. (2000)</a:t>
            </a:r>
          </a:p>
          <a:p>
            <a:endParaRPr lang="en-US" dirty="0"/>
          </a:p>
          <a:p>
            <a:r>
              <a:rPr lang="en-US" dirty="0" smtClean="0"/>
              <a:t>On scale of heliosphere: dominant interaction for neutrals is charge-exchange </a:t>
            </a:r>
            <a:endParaRPr lang="en-US" dirty="0"/>
          </a:p>
        </p:txBody>
      </p:sp>
      <p:pic>
        <p:nvPicPr>
          <p:cNvPr id="5" name="Picture 4" descr="Izmodenov2009_distfuncPop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9308" y="1668425"/>
            <a:ext cx="4635500" cy="4988199"/>
          </a:xfrm>
          <a:prstGeom prst="rect">
            <a:avLst/>
          </a:prstGeom>
        </p:spPr>
      </p:pic>
      <p:sp>
        <p:nvSpPr>
          <p:cNvPr id="6" name="TextBox 5"/>
          <p:cNvSpPr txBox="1"/>
          <p:nvPr/>
        </p:nvSpPr>
        <p:spPr>
          <a:xfrm>
            <a:off x="6424617" y="6454541"/>
            <a:ext cx="2719383" cy="400110"/>
          </a:xfrm>
          <a:prstGeom prst="rect">
            <a:avLst/>
          </a:prstGeom>
          <a:noFill/>
        </p:spPr>
        <p:txBody>
          <a:bodyPr wrap="none" rtlCol="0">
            <a:spAutoFit/>
          </a:bodyPr>
          <a:lstStyle/>
          <a:p>
            <a:r>
              <a:rPr lang="en-US" sz="2000" b="1" i="1" dirty="0" err="1" smtClean="0">
                <a:latin typeface="Times"/>
                <a:cs typeface="Times"/>
              </a:rPr>
              <a:t>Izmodenov</a:t>
            </a:r>
            <a:r>
              <a:rPr lang="en-US" sz="2000" b="1" i="1" dirty="0" smtClean="0">
                <a:latin typeface="Times"/>
                <a:cs typeface="Times"/>
              </a:rPr>
              <a:t> et al. (2009)</a:t>
            </a:r>
            <a:endParaRPr lang="en-US" sz="2000" b="1" i="1" dirty="0"/>
          </a:p>
        </p:txBody>
      </p:sp>
      <p:sp>
        <p:nvSpPr>
          <p:cNvPr id="7" name="TextBox 6"/>
          <p:cNvSpPr txBox="1"/>
          <p:nvPr/>
        </p:nvSpPr>
        <p:spPr>
          <a:xfrm>
            <a:off x="5175250" y="1299093"/>
            <a:ext cx="3166076" cy="369332"/>
          </a:xfrm>
          <a:prstGeom prst="rect">
            <a:avLst/>
          </a:prstGeom>
          <a:noFill/>
        </p:spPr>
        <p:txBody>
          <a:bodyPr wrap="none" rtlCol="0">
            <a:spAutoFit/>
          </a:bodyPr>
          <a:lstStyle/>
          <a:p>
            <a:r>
              <a:rPr lang="en-US" b="1" dirty="0" smtClean="0">
                <a:latin typeface="Franklin Gothic Medium"/>
                <a:cs typeface="Franklin Gothic Medium"/>
              </a:rPr>
              <a:t>Velocity Distribution Functions</a:t>
            </a:r>
            <a:endParaRPr lang="en-US" b="1" dirty="0">
              <a:latin typeface="Franklin Gothic Medium"/>
              <a:cs typeface="Franklin Gothic Medium"/>
            </a:endParaRPr>
          </a:p>
        </p:txBody>
      </p:sp>
      <p:sp>
        <p:nvSpPr>
          <p:cNvPr id="9" name="Slide Number Placeholder 8"/>
          <p:cNvSpPr>
            <a:spLocks noGrp="1"/>
          </p:cNvSpPr>
          <p:nvPr>
            <p:ph type="sldNum" sz="quarter" idx="12"/>
          </p:nvPr>
        </p:nvSpPr>
        <p:spPr/>
        <p:txBody>
          <a:bodyPr/>
          <a:lstStyle/>
          <a:p>
            <a:fld id="{15BDD0CF-BA9C-304D-97D6-B47291EC3438}" type="slidenum">
              <a:rPr lang="en-US" smtClean="0"/>
              <a:t>4</a:t>
            </a:fld>
            <a:endParaRPr lang="en-US"/>
          </a:p>
        </p:txBody>
      </p:sp>
    </p:spTree>
    <p:extLst>
      <p:ext uri="{BB962C8B-B14F-4D97-AF65-F5344CB8AC3E}">
        <p14:creationId xmlns:p14="http://schemas.microsoft.com/office/powerpoint/2010/main" val="18583703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3"/>
          <a:srcRect t="-25340" b="-25340"/>
          <a:stretch>
            <a:fillRect/>
          </a:stretch>
        </p:blipFill>
        <p:spPr/>
      </p:pic>
      <p:sp>
        <p:nvSpPr>
          <p:cNvPr id="2" name="Title 1"/>
          <p:cNvSpPr>
            <a:spLocks noGrp="1"/>
          </p:cNvSpPr>
          <p:nvPr>
            <p:ph type="title"/>
          </p:nvPr>
        </p:nvSpPr>
        <p:spPr/>
        <p:txBody>
          <a:bodyPr>
            <a:normAutofit fontScale="90000"/>
          </a:bodyPr>
          <a:lstStyle/>
          <a:p>
            <a:r>
              <a:rPr lang="en-US" dirty="0" smtClean="0"/>
              <a:t>Modeling the Neutrals Kinetically</a:t>
            </a:r>
            <a:endParaRPr lang="en-US" dirty="0"/>
          </a:p>
        </p:txBody>
      </p:sp>
      <p:sp>
        <p:nvSpPr>
          <p:cNvPr id="3" name="Text Placeholder 2"/>
          <p:cNvSpPr>
            <a:spLocks noGrp="1"/>
          </p:cNvSpPr>
          <p:nvPr>
            <p:ph sz="half" idx="1"/>
          </p:nvPr>
        </p:nvSpPr>
        <p:spPr>
          <a:xfrm>
            <a:off x="457200" y="1600199"/>
            <a:ext cx="4038600" cy="5121275"/>
          </a:xfrm>
        </p:spPr>
        <p:txBody>
          <a:bodyPr>
            <a:normAutofit fontScale="77500" lnSpcReduction="20000"/>
          </a:bodyPr>
          <a:lstStyle/>
          <a:p>
            <a:pPr marL="342900" lvl="1" indent="-342900">
              <a:buFont typeface="Arial"/>
              <a:buChar char="•"/>
            </a:pPr>
            <a:r>
              <a:rPr lang="en-US" sz="3300" dirty="0" smtClean="0"/>
              <a:t>Has bee done using </a:t>
            </a:r>
            <a:r>
              <a:rPr lang="en-US" sz="3200" dirty="0"/>
              <a:t>Direct Simulation Monte Carlo </a:t>
            </a:r>
            <a:r>
              <a:rPr lang="en-US" sz="3200" dirty="0" smtClean="0"/>
              <a:t>(DSMC) model</a:t>
            </a:r>
            <a:r>
              <a:rPr lang="en-US" sz="2900" dirty="0" smtClean="0"/>
              <a:t>s</a:t>
            </a:r>
            <a:endParaRPr lang="en-US" sz="3300" dirty="0" smtClean="0"/>
          </a:p>
          <a:p>
            <a:endParaRPr lang="en-US" sz="3300" dirty="0"/>
          </a:p>
          <a:p>
            <a:r>
              <a:rPr lang="en-US" sz="3300" dirty="0"/>
              <a:t>Solves the Boltzmann Equation</a:t>
            </a:r>
          </a:p>
          <a:p>
            <a:pPr lvl="1"/>
            <a:r>
              <a:rPr lang="en-US" sz="2800" dirty="0"/>
              <a:t>Does not assume a </a:t>
            </a:r>
            <a:r>
              <a:rPr lang="en-US" sz="2800" dirty="0" err="1"/>
              <a:t>Maxwellian</a:t>
            </a:r>
            <a:r>
              <a:rPr lang="en-US" sz="2800" dirty="0"/>
              <a:t> Distribution </a:t>
            </a:r>
            <a:r>
              <a:rPr lang="en-US" sz="2800" dirty="0" smtClean="0"/>
              <a:t>Function</a:t>
            </a:r>
          </a:p>
          <a:p>
            <a:pPr lvl="1"/>
            <a:endParaRPr lang="en-US" sz="2800" dirty="0" smtClean="0"/>
          </a:p>
          <a:p>
            <a:pPr lvl="1"/>
            <a:endParaRPr lang="en-US" sz="2800" dirty="0"/>
          </a:p>
          <a:p>
            <a:pPr marL="0" indent="0">
              <a:buNone/>
            </a:pPr>
            <a:endParaRPr lang="en-US" dirty="0"/>
          </a:p>
          <a:p>
            <a:pPr marL="342900" lvl="1" indent="-342900">
              <a:buFont typeface="Arial"/>
              <a:buChar char="•"/>
            </a:pPr>
            <a:r>
              <a:rPr lang="en-US" sz="3300" dirty="0" smtClean="0"/>
              <a:t>The flow is modeled by the movement of simulation particles</a:t>
            </a:r>
            <a:endParaRPr lang="en-US" dirty="0"/>
          </a:p>
          <a:p>
            <a:pPr marL="0" lvl="1" indent="0">
              <a:buNone/>
            </a:pPr>
            <a:endParaRPr lang="en-US" dirty="0"/>
          </a:p>
          <a:p>
            <a:endParaRPr lang="en-US" dirty="0" smtClean="0"/>
          </a:p>
        </p:txBody>
      </p:sp>
      <p:sp>
        <p:nvSpPr>
          <p:cNvPr id="8" name="TextBox 7"/>
          <p:cNvSpPr txBox="1"/>
          <p:nvPr/>
        </p:nvSpPr>
        <p:spPr>
          <a:xfrm>
            <a:off x="5346323" y="1929001"/>
            <a:ext cx="2413754" cy="369332"/>
          </a:xfrm>
          <a:prstGeom prst="rect">
            <a:avLst/>
          </a:prstGeom>
          <a:noFill/>
        </p:spPr>
        <p:txBody>
          <a:bodyPr wrap="none" rtlCol="0">
            <a:spAutoFit/>
          </a:bodyPr>
          <a:lstStyle/>
          <a:p>
            <a:r>
              <a:rPr lang="en-US" dirty="0" smtClean="0"/>
              <a:t>DSMC model Schematic</a:t>
            </a:r>
            <a:endParaRPr lang="en-US" dirty="0"/>
          </a:p>
        </p:txBody>
      </p:sp>
      <p:sp>
        <p:nvSpPr>
          <p:cNvPr id="9" name="TextBox 8"/>
          <p:cNvSpPr txBox="1"/>
          <p:nvPr/>
        </p:nvSpPr>
        <p:spPr>
          <a:xfrm>
            <a:off x="6967747" y="5488438"/>
            <a:ext cx="1719053" cy="307777"/>
          </a:xfrm>
          <a:prstGeom prst="rect">
            <a:avLst/>
          </a:prstGeom>
          <a:noFill/>
        </p:spPr>
        <p:txBody>
          <a:bodyPr wrap="none" rtlCol="0">
            <a:spAutoFit/>
          </a:bodyPr>
          <a:lstStyle/>
          <a:p>
            <a:r>
              <a:rPr lang="en-US" sz="1400" b="1" i="1" dirty="0" smtClean="0">
                <a:latin typeface="Helvetica"/>
                <a:cs typeface="Helvetica"/>
              </a:rPr>
              <a:t>Credit: M. Pfeiffer</a:t>
            </a:r>
            <a:endParaRPr lang="en-US" sz="1400" b="1" i="1" dirty="0">
              <a:latin typeface="Helvetica"/>
              <a:cs typeface="Helvetica"/>
            </a:endParaRPr>
          </a:p>
        </p:txBody>
      </p:sp>
      <p:sp>
        <p:nvSpPr>
          <p:cNvPr id="5" name="Slide Number Placeholder 4"/>
          <p:cNvSpPr>
            <a:spLocks noGrp="1"/>
          </p:cNvSpPr>
          <p:nvPr>
            <p:ph type="sldNum" sz="quarter" idx="12"/>
          </p:nvPr>
        </p:nvSpPr>
        <p:spPr/>
        <p:txBody>
          <a:bodyPr/>
          <a:lstStyle/>
          <a:p>
            <a:fld id="{15BDD0CF-BA9C-304D-97D6-B47291EC3438}" type="slidenum">
              <a:rPr lang="en-US" smtClean="0"/>
              <a:t>5</a:t>
            </a:fld>
            <a:endParaRPr lang="en-US"/>
          </a:p>
        </p:txBody>
      </p:sp>
      <p:pic>
        <p:nvPicPr>
          <p:cNvPr id="10" name="Picture 9" descr="BoltzmannEq.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766" y="4610829"/>
            <a:ext cx="4223988" cy="861114"/>
          </a:xfrm>
          <a:prstGeom prst="rect">
            <a:avLst/>
          </a:prstGeom>
        </p:spPr>
      </p:pic>
    </p:spTree>
    <p:extLst>
      <p:ext uri="{BB962C8B-B14F-4D97-AF65-F5344CB8AC3E}">
        <p14:creationId xmlns:p14="http://schemas.microsoft.com/office/powerpoint/2010/main" val="4699660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4926457" y="6409066"/>
            <a:ext cx="2988262" cy="400110"/>
          </a:xfrm>
          <a:prstGeom prst="rect">
            <a:avLst/>
          </a:prstGeom>
          <a:noFill/>
        </p:spPr>
        <p:txBody>
          <a:bodyPr wrap="none" rtlCol="0">
            <a:spAutoFit/>
          </a:bodyPr>
          <a:lstStyle/>
          <a:p>
            <a:r>
              <a:rPr lang="en-US" sz="2000" b="1" i="1" dirty="0" smtClean="0">
                <a:latin typeface="Times"/>
                <a:cs typeface="Times"/>
              </a:rPr>
              <a:t>Image Credit: Gabor </a:t>
            </a:r>
            <a:r>
              <a:rPr lang="en-US" sz="2000" b="1" i="1" dirty="0" err="1" smtClean="0">
                <a:latin typeface="Times"/>
                <a:cs typeface="Times"/>
              </a:rPr>
              <a:t>Toth</a:t>
            </a:r>
            <a:endParaRPr lang="en-US" sz="2000" b="1" i="1" dirty="0"/>
          </a:p>
        </p:txBody>
      </p:sp>
      <p:grpSp>
        <p:nvGrpSpPr>
          <p:cNvPr id="3" name="Group 2"/>
          <p:cNvGrpSpPr/>
          <p:nvPr/>
        </p:nvGrpSpPr>
        <p:grpSpPr>
          <a:xfrm>
            <a:off x="2400496" y="1741543"/>
            <a:ext cx="6743503" cy="4472015"/>
            <a:chOff x="-24379" y="1009650"/>
            <a:chExt cx="9015979" cy="5467350"/>
          </a:xfrm>
        </p:grpSpPr>
        <p:grpSp>
          <p:nvGrpSpPr>
            <p:cNvPr id="5" name="Group 2"/>
            <p:cNvGrpSpPr>
              <a:grpSpLocks/>
            </p:cNvGrpSpPr>
            <p:nvPr/>
          </p:nvGrpSpPr>
          <p:grpSpPr bwMode="auto">
            <a:xfrm>
              <a:off x="457200" y="1371600"/>
              <a:ext cx="8077200" cy="4419600"/>
              <a:chOff x="288" y="864"/>
              <a:chExt cx="5088" cy="2784"/>
            </a:xfrm>
          </p:grpSpPr>
          <p:sp>
            <p:nvSpPr>
              <p:cNvPr id="75" name="AutoShape 3"/>
              <p:cNvSpPr>
                <a:spLocks noChangeArrowheads="1"/>
              </p:cNvSpPr>
              <p:nvPr/>
            </p:nvSpPr>
            <p:spPr bwMode="auto">
              <a:xfrm>
                <a:off x="288" y="864"/>
                <a:ext cx="5088" cy="2784"/>
              </a:xfrm>
              <a:prstGeom prst="roundRect">
                <a:avLst>
                  <a:gd name="adj" fmla="val 16667"/>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sp>
            <p:nvSpPr>
              <p:cNvPr id="76" name="Text Box 4"/>
              <p:cNvSpPr txBox="1">
                <a:spLocks noChangeArrowheads="1"/>
              </p:cNvSpPr>
              <p:nvPr/>
            </p:nvSpPr>
            <p:spPr bwMode="auto">
              <a:xfrm>
                <a:off x="2872" y="864"/>
                <a:ext cx="2120" cy="240"/>
              </a:xfrm>
              <a:prstGeom prst="rect">
                <a:avLst/>
              </a:prstGeom>
              <a:noFill/>
              <a:ln w="9525">
                <a:noFill/>
                <a:miter lim="800000"/>
                <a:headEnd/>
                <a:tailEnd/>
              </a:ln>
            </p:spPr>
            <p:txBody>
              <a:bodyPr wrap="none" lIns="91430" tIns="45716" rIns="91430" bIns="45716" anchor="ctr">
                <a:prstTxWarp prst="textNoShape">
                  <a:avLst/>
                </a:prstTxWarp>
              </a:bodyPr>
              <a:lstStyle/>
              <a:p>
                <a:pPr algn="ctr">
                  <a:spcBef>
                    <a:spcPct val="50000"/>
                  </a:spcBef>
                </a:pPr>
                <a:r>
                  <a:rPr lang="en-US" sz="1200" b="1" dirty="0">
                    <a:solidFill>
                      <a:schemeClr val="bg1"/>
                    </a:solidFill>
                    <a:latin typeface="Verdana" charset="0"/>
                    <a:ea typeface="Osaka" charset="-128"/>
                    <a:cs typeface="Osaka" charset="-128"/>
                  </a:rPr>
                  <a:t>SWMF Control &amp; Infrastructure</a:t>
                </a:r>
              </a:p>
            </p:txBody>
          </p:sp>
        </p:grpSp>
        <p:grpSp>
          <p:nvGrpSpPr>
            <p:cNvPr id="6" name="Group 21"/>
            <p:cNvGrpSpPr>
              <a:grpSpLocks/>
            </p:cNvGrpSpPr>
            <p:nvPr/>
          </p:nvGrpSpPr>
          <p:grpSpPr bwMode="auto">
            <a:xfrm>
              <a:off x="990600" y="1828800"/>
              <a:ext cx="990600" cy="949325"/>
              <a:chOff x="864" y="1344"/>
              <a:chExt cx="624" cy="598"/>
            </a:xfrm>
          </p:grpSpPr>
          <p:pic>
            <p:nvPicPr>
              <p:cNvPr id="73" name="Picture 22" descr="EE"/>
              <p:cNvPicPr>
                <a:picLocks noChangeAspect="1" noChangeArrowheads="1"/>
              </p:cNvPicPr>
              <p:nvPr/>
            </p:nvPicPr>
            <p:blipFill>
              <a:blip r:embed="rId3"/>
              <a:srcRect l="14749" r="7808"/>
              <a:stretch>
                <a:fillRect/>
              </a:stretch>
            </p:blipFill>
            <p:spPr bwMode="auto">
              <a:xfrm>
                <a:off x="869" y="1363"/>
                <a:ext cx="596" cy="579"/>
              </a:xfrm>
              <a:prstGeom prst="rect">
                <a:avLst/>
              </a:prstGeom>
              <a:noFill/>
              <a:ln w="28575">
                <a:solidFill>
                  <a:srgbClr val="969696"/>
                </a:solidFill>
                <a:miter lim="800000"/>
                <a:headEnd/>
                <a:tailEnd/>
              </a:ln>
            </p:spPr>
          </p:pic>
          <p:sp>
            <p:nvSpPr>
              <p:cNvPr id="74" name="Text Box 23"/>
              <p:cNvSpPr txBox="1">
                <a:spLocks noChangeArrowheads="1"/>
              </p:cNvSpPr>
              <p:nvPr/>
            </p:nvSpPr>
            <p:spPr bwMode="auto">
              <a:xfrm>
                <a:off x="864" y="1344"/>
                <a:ext cx="624" cy="252"/>
              </a:xfrm>
              <a:prstGeom prst="rect">
                <a:avLst/>
              </a:prstGeom>
              <a:noFill/>
              <a:ln w="9525">
                <a:noFill/>
                <a:miter lim="800000"/>
                <a:headEnd/>
                <a:tailEnd/>
              </a:ln>
            </p:spPr>
            <p:txBody>
              <a:bodyPr wrap="square" lIns="91435" tIns="45718" rIns="91435" bIns="45718">
                <a:prstTxWarp prst="textNoShape">
                  <a:avLst/>
                </a:prstTxWarp>
                <a:spAutoFit/>
              </a:bodyPr>
              <a:lstStyle/>
              <a:p>
                <a:pPr algn="ctr"/>
                <a:r>
                  <a:rPr lang="en-US" sz="1000" b="1" dirty="0">
                    <a:solidFill>
                      <a:schemeClr val="bg1"/>
                    </a:solidFill>
                    <a:latin typeface="+mj-lt"/>
                    <a:ea typeface="Osaka" charset="-128"/>
                    <a:cs typeface="Osaka" charset="-128"/>
                  </a:rPr>
                  <a:t>Eruption</a:t>
                </a:r>
              </a:p>
              <a:p>
                <a:pPr algn="ctr"/>
                <a:r>
                  <a:rPr lang="en-US" sz="1000" b="1" dirty="0">
                    <a:solidFill>
                      <a:schemeClr val="bg1"/>
                    </a:solidFill>
                    <a:latin typeface="+mj-lt"/>
                    <a:ea typeface="Osaka" charset="-128"/>
                    <a:cs typeface="Osaka" charset="-128"/>
                  </a:rPr>
                  <a:t>Generator</a:t>
                </a:r>
              </a:p>
            </p:txBody>
          </p:sp>
        </p:grpSp>
        <p:grpSp>
          <p:nvGrpSpPr>
            <p:cNvPr id="7" name="Group 24"/>
            <p:cNvGrpSpPr>
              <a:grpSpLocks/>
            </p:cNvGrpSpPr>
            <p:nvPr/>
          </p:nvGrpSpPr>
          <p:grpSpPr bwMode="auto">
            <a:xfrm>
              <a:off x="914400" y="3236913"/>
              <a:ext cx="1025525" cy="914400"/>
              <a:chOff x="816" y="2231"/>
              <a:chExt cx="646" cy="576"/>
            </a:xfrm>
          </p:grpSpPr>
          <p:pic>
            <p:nvPicPr>
              <p:cNvPr id="71" name="Picture 25"/>
              <p:cNvPicPr>
                <a:picLocks noChangeAspect="1" noChangeArrowheads="1"/>
              </p:cNvPicPr>
              <p:nvPr/>
            </p:nvPicPr>
            <p:blipFill>
              <a:blip r:embed="rId4"/>
              <a:srcRect/>
              <a:stretch>
                <a:fillRect/>
              </a:stretch>
            </p:blipFill>
            <p:spPr bwMode="auto">
              <a:xfrm>
                <a:off x="864" y="2231"/>
                <a:ext cx="577" cy="576"/>
              </a:xfrm>
              <a:prstGeom prst="rect">
                <a:avLst/>
              </a:prstGeom>
              <a:noFill/>
              <a:ln w="28575">
                <a:solidFill>
                  <a:srgbClr val="969696"/>
                </a:solidFill>
                <a:miter lim="800000"/>
                <a:headEnd/>
                <a:tailEnd/>
              </a:ln>
            </p:spPr>
          </p:pic>
          <p:sp>
            <p:nvSpPr>
              <p:cNvPr id="72" name="Text Box 26"/>
              <p:cNvSpPr txBox="1">
                <a:spLocks noChangeArrowheads="1"/>
              </p:cNvSpPr>
              <p:nvPr/>
            </p:nvSpPr>
            <p:spPr bwMode="auto">
              <a:xfrm>
                <a:off x="816" y="2640"/>
                <a:ext cx="646" cy="155"/>
              </a:xfrm>
              <a:prstGeom prst="rect">
                <a:avLst/>
              </a:prstGeom>
              <a:noFill/>
              <a:ln w="9525">
                <a:noFill/>
                <a:miter lim="800000"/>
                <a:headEnd/>
                <a:tailEnd/>
              </a:ln>
            </p:spPr>
            <p:txBody>
              <a:bodyPr wrap="none" lIns="91435" tIns="45718" rIns="91435" bIns="45718">
                <a:prstTxWarp prst="textNoShape">
                  <a:avLst/>
                </a:prstTxWarp>
                <a:spAutoFit/>
              </a:bodyPr>
              <a:lstStyle/>
              <a:p>
                <a:r>
                  <a:rPr lang="en-US" sz="1000" b="1" dirty="0" smtClean="0">
                    <a:solidFill>
                      <a:schemeClr val="bg1"/>
                    </a:solidFill>
                    <a:latin typeface="+mj-lt"/>
                    <a:ea typeface="Osaka" charset="-128"/>
                    <a:cs typeface="Osaka" charset="-128"/>
                  </a:rPr>
                  <a:t> Solar </a:t>
                </a:r>
                <a:r>
                  <a:rPr lang="en-US" sz="1000" b="1" dirty="0">
                    <a:solidFill>
                      <a:schemeClr val="bg1"/>
                    </a:solidFill>
                    <a:latin typeface="+mj-lt"/>
                    <a:ea typeface="Osaka" charset="-128"/>
                    <a:cs typeface="Osaka" charset="-128"/>
                  </a:rPr>
                  <a:t>Corona</a:t>
                </a:r>
              </a:p>
            </p:txBody>
          </p:sp>
        </p:grpSp>
        <p:grpSp>
          <p:nvGrpSpPr>
            <p:cNvPr id="8" name="Group 27"/>
            <p:cNvGrpSpPr>
              <a:grpSpLocks/>
            </p:cNvGrpSpPr>
            <p:nvPr/>
          </p:nvGrpSpPr>
          <p:grpSpPr bwMode="auto">
            <a:xfrm>
              <a:off x="2590800" y="3200400"/>
              <a:ext cx="919163" cy="950913"/>
              <a:chOff x="1872" y="2208"/>
              <a:chExt cx="579" cy="599"/>
            </a:xfrm>
          </p:grpSpPr>
          <p:pic>
            <p:nvPicPr>
              <p:cNvPr id="69" name="Picture 28"/>
              <p:cNvPicPr>
                <a:picLocks noChangeAspect="1" noChangeArrowheads="1"/>
              </p:cNvPicPr>
              <p:nvPr/>
            </p:nvPicPr>
            <p:blipFill>
              <a:blip r:embed="rId5"/>
              <a:srcRect/>
              <a:stretch>
                <a:fillRect/>
              </a:stretch>
            </p:blipFill>
            <p:spPr bwMode="auto">
              <a:xfrm>
                <a:off x="1872" y="2231"/>
                <a:ext cx="576" cy="576"/>
              </a:xfrm>
              <a:prstGeom prst="rect">
                <a:avLst/>
              </a:prstGeom>
              <a:noFill/>
              <a:ln w="28575">
                <a:solidFill>
                  <a:srgbClr val="969696"/>
                </a:solidFill>
                <a:miter lim="800000"/>
                <a:headEnd/>
                <a:tailEnd/>
              </a:ln>
            </p:spPr>
          </p:pic>
          <p:sp>
            <p:nvSpPr>
              <p:cNvPr id="70" name="Text Box 29"/>
              <p:cNvSpPr txBox="1">
                <a:spLocks noChangeArrowheads="1"/>
              </p:cNvSpPr>
              <p:nvPr/>
            </p:nvSpPr>
            <p:spPr bwMode="auto">
              <a:xfrm>
                <a:off x="1872" y="2208"/>
                <a:ext cx="579" cy="252"/>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dirty="0">
                    <a:solidFill>
                      <a:schemeClr val="bg1"/>
                    </a:solidFill>
                    <a:latin typeface="Verdana" charset="0"/>
                  </a:rPr>
                  <a:t> </a:t>
                </a:r>
                <a:r>
                  <a:rPr lang="en-US" sz="1000" b="1" dirty="0">
                    <a:solidFill>
                      <a:schemeClr val="bg1"/>
                    </a:solidFill>
                    <a:latin typeface="+mj-lt"/>
                  </a:rPr>
                  <a:t>Inner</a:t>
                </a:r>
              </a:p>
              <a:p>
                <a:pPr algn="ctr"/>
                <a:r>
                  <a:rPr lang="en-US" sz="1000" b="1" dirty="0">
                    <a:solidFill>
                      <a:schemeClr val="bg1"/>
                    </a:solidFill>
                    <a:latin typeface="+mj-lt"/>
                  </a:rPr>
                  <a:t>Heliosphere</a:t>
                </a:r>
              </a:p>
            </p:txBody>
          </p:sp>
        </p:grpSp>
        <p:pic>
          <p:nvPicPr>
            <p:cNvPr id="9" name="Picture 31"/>
            <p:cNvPicPr>
              <a:picLocks noChangeAspect="1" noChangeArrowheads="1"/>
            </p:cNvPicPr>
            <p:nvPr/>
          </p:nvPicPr>
          <p:blipFill>
            <a:blip r:embed="rId6"/>
            <a:srcRect/>
            <a:stretch>
              <a:fillRect/>
            </a:stretch>
          </p:blipFill>
          <p:spPr bwMode="auto">
            <a:xfrm>
              <a:off x="4191001" y="3236913"/>
              <a:ext cx="914400" cy="912813"/>
            </a:xfrm>
            <a:prstGeom prst="rect">
              <a:avLst/>
            </a:prstGeom>
            <a:noFill/>
            <a:ln w="28575">
              <a:solidFill>
                <a:srgbClr val="969696"/>
              </a:solidFill>
              <a:miter lim="800000"/>
              <a:headEnd/>
              <a:tailEnd/>
            </a:ln>
          </p:spPr>
        </p:pic>
        <p:sp>
          <p:nvSpPr>
            <p:cNvPr id="10" name="Text Box 32"/>
            <p:cNvSpPr txBox="1">
              <a:spLocks noChangeArrowheads="1"/>
            </p:cNvSpPr>
            <p:nvPr/>
          </p:nvSpPr>
          <p:spPr bwMode="auto">
            <a:xfrm>
              <a:off x="4075718" y="3803651"/>
              <a:ext cx="1155597" cy="413901"/>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800" b="1" dirty="0">
                  <a:solidFill>
                    <a:schemeClr val="bg1"/>
                  </a:solidFill>
                  <a:latin typeface="+mj-lt"/>
                </a:rPr>
                <a:t>Global</a:t>
              </a:r>
            </a:p>
            <a:p>
              <a:pPr algn="ctr"/>
              <a:r>
                <a:rPr lang="en-US" sz="800" b="1" dirty="0">
                  <a:solidFill>
                    <a:schemeClr val="bg1"/>
                  </a:solidFill>
                  <a:latin typeface="+mj-lt"/>
                </a:rPr>
                <a:t>Magnetosphere</a:t>
              </a:r>
            </a:p>
          </p:txBody>
        </p:sp>
        <p:grpSp>
          <p:nvGrpSpPr>
            <p:cNvPr id="11" name="Group 33"/>
            <p:cNvGrpSpPr>
              <a:grpSpLocks/>
            </p:cNvGrpSpPr>
            <p:nvPr/>
          </p:nvGrpSpPr>
          <p:grpSpPr bwMode="auto">
            <a:xfrm>
              <a:off x="5561016" y="1865317"/>
              <a:ext cx="923926" cy="969964"/>
              <a:chOff x="3743" y="1367"/>
              <a:chExt cx="582" cy="611"/>
            </a:xfrm>
          </p:grpSpPr>
          <p:pic>
            <p:nvPicPr>
              <p:cNvPr id="67" name="Picture 34"/>
              <p:cNvPicPr>
                <a:picLocks noChangeAspect="1" noChangeArrowheads="1"/>
              </p:cNvPicPr>
              <p:nvPr/>
            </p:nvPicPr>
            <p:blipFill>
              <a:blip r:embed="rId7"/>
              <a:srcRect/>
              <a:stretch>
                <a:fillRect/>
              </a:stretch>
            </p:blipFill>
            <p:spPr bwMode="auto">
              <a:xfrm>
                <a:off x="3743" y="1367"/>
                <a:ext cx="576" cy="576"/>
              </a:xfrm>
              <a:prstGeom prst="rect">
                <a:avLst/>
              </a:prstGeom>
              <a:noFill/>
              <a:ln w="28575">
                <a:solidFill>
                  <a:srgbClr val="969696"/>
                </a:solidFill>
                <a:miter lim="800000"/>
                <a:headEnd/>
                <a:tailEnd/>
              </a:ln>
            </p:spPr>
          </p:pic>
          <p:sp>
            <p:nvSpPr>
              <p:cNvPr id="68" name="Text Box 35"/>
              <p:cNvSpPr txBox="1">
                <a:spLocks noChangeArrowheads="1"/>
              </p:cNvSpPr>
              <p:nvPr/>
            </p:nvSpPr>
            <p:spPr bwMode="auto">
              <a:xfrm>
                <a:off x="3749" y="1812"/>
                <a:ext cx="576" cy="166"/>
              </a:xfrm>
              <a:prstGeom prst="rect">
                <a:avLst/>
              </a:prstGeom>
              <a:noFill/>
              <a:ln w="9525">
                <a:noFill/>
                <a:miter lim="800000"/>
                <a:headEnd/>
                <a:tailEnd/>
              </a:ln>
            </p:spPr>
            <p:txBody>
              <a:bodyPr wrap="square" lIns="91435" tIns="45718" rIns="91435" bIns="45718">
                <a:prstTxWarp prst="textNoShape">
                  <a:avLst/>
                </a:prstTxWarp>
                <a:spAutoFit/>
              </a:bodyPr>
              <a:lstStyle/>
              <a:p>
                <a:pPr algn="ctr"/>
                <a:r>
                  <a:rPr lang="en-US" sz="800" b="1" dirty="0">
                    <a:solidFill>
                      <a:schemeClr val="bg1"/>
                    </a:solidFill>
                    <a:latin typeface="+mj-lt"/>
                  </a:rPr>
                  <a:t>Polar Wind</a:t>
                </a:r>
              </a:p>
            </p:txBody>
          </p:sp>
        </p:grpSp>
        <p:grpSp>
          <p:nvGrpSpPr>
            <p:cNvPr id="12" name="Group 36"/>
            <p:cNvGrpSpPr>
              <a:grpSpLocks/>
            </p:cNvGrpSpPr>
            <p:nvPr/>
          </p:nvGrpSpPr>
          <p:grpSpPr bwMode="auto">
            <a:xfrm>
              <a:off x="6823079" y="4552950"/>
              <a:ext cx="1155701" cy="971550"/>
              <a:chOff x="2810" y="3060"/>
              <a:chExt cx="728" cy="612"/>
            </a:xfrm>
          </p:grpSpPr>
          <p:pic>
            <p:nvPicPr>
              <p:cNvPr id="65" name="Picture 37"/>
              <p:cNvPicPr>
                <a:picLocks noChangeAspect="1" noChangeArrowheads="1"/>
              </p:cNvPicPr>
              <p:nvPr/>
            </p:nvPicPr>
            <p:blipFill>
              <a:blip r:embed="rId8"/>
              <a:srcRect/>
              <a:stretch>
                <a:fillRect/>
              </a:stretch>
            </p:blipFill>
            <p:spPr bwMode="auto">
              <a:xfrm>
                <a:off x="2881" y="3096"/>
                <a:ext cx="576" cy="576"/>
              </a:xfrm>
              <a:prstGeom prst="rect">
                <a:avLst/>
              </a:prstGeom>
              <a:noFill/>
              <a:ln w="28575">
                <a:solidFill>
                  <a:srgbClr val="969696"/>
                </a:solidFill>
                <a:miter lim="800000"/>
                <a:headEnd/>
                <a:tailEnd/>
              </a:ln>
            </p:spPr>
          </p:pic>
          <p:sp>
            <p:nvSpPr>
              <p:cNvPr id="66" name="Text Box 38"/>
              <p:cNvSpPr txBox="1">
                <a:spLocks noChangeArrowheads="1"/>
              </p:cNvSpPr>
              <p:nvPr/>
            </p:nvSpPr>
            <p:spPr bwMode="auto">
              <a:xfrm>
                <a:off x="2810" y="3060"/>
                <a:ext cx="728" cy="261"/>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800" b="1" dirty="0">
                    <a:solidFill>
                      <a:schemeClr val="bg1"/>
                    </a:solidFill>
                    <a:latin typeface="+mj-lt"/>
                  </a:rPr>
                  <a:t>Inner</a:t>
                </a:r>
              </a:p>
              <a:p>
                <a:pPr algn="ctr"/>
                <a:r>
                  <a:rPr lang="en-US" sz="800" b="1" dirty="0">
                    <a:solidFill>
                      <a:schemeClr val="bg1"/>
                    </a:solidFill>
                    <a:latin typeface="+mj-lt"/>
                  </a:rPr>
                  <a:t>Magnetosphere</a:t>
                </a:r>
              </a:p>
            </p:txBody>
          </p:sp>
        </p:grpSp>
        <p:grpSp>
          <p:nvGrpSpPr>
            <p:cNvPr id="13" name="Group 39"/>
            <p:cNvGrpSpPr>
              <a:grpSpLocks/>
            </p:cNvGrpSpPr>
            <p:nvPr/>
          </p:nvGrpSpPr>
          <p:grpSpPr bwMode="auto">
            <a:xfrm>
              <a:off x="5426076" y="4608513"/>
              <a:ext cx="1181100" cy="962025"/>
              <a:chOff x="3658" y="3095"/>
              <a:chExt cx="744" cy="606"/>
            </a:xfrm>
          </p:grpSpPr>
          <p:pic>
            <p:nvPicPr>
              <p:cNvPr id="63" name="Picture 40"/>
              <p:cNvPicPr>
                <a:picLocks noChangeAspect="1" noChangeArrowheads="1"/>
              </p:cNvPicPr>
              <p:nvPr/>
            </p:nvPicPr>
            <p:blipFill>
              <a:blip r:embed="rId9"/>
              <a:srcRect/>
              <a:stretch>
                <a:fillRect/>
              </a:stretch>
            </p:blipFill>
            <p:spPr bwMode="auto">
              <a:xfrm>
                <a:off x="3743" y="3095"/>
                <a:ext cx="576" cy="575"/>
              </a:xfrm>
              <a:prstGeom prst="rect">
                <a:avLst/>
              </a:prstGeom>
              <a:noFill/>
              <a:ln w="28575">
                <a:solidFill>
                  <a:srgbClr val="969696"/>
                </a:solidFill>
                <a:miter lim="800000"/>
                <a:headEnd/>
                <a:tailEnd/>
              </a:ln>
            </p:spPr>
          </p:pic>
          <p:sp>
            <p:nvSpPr>
              <p:cNvPr id="64" name="Text Box 41"/>
              <p:cNvSpPr txBox="1">
                <a:spLocks noChangeArrowheads="1"/>
              </p:cNvSpPr>
              <p:nvPr/>
            </p:nvSpPr>
            <p:spPr bwMode="auto">
              <a:xfrm>
                <a:off x="3658" y="3440"/>
                <a:ext cx="744" cy="261"/>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800" b="1" dirty="0">
                    <a:solidFill>
                      <a:schemeClr val="bg1"/>
                    </a:solidFill>
                    <a:latin typeface="+mj-lt"/>
                  </a:rPr>
                  <a:t>Ionospheric</a:t>
                </a:r>
              </a:p>
              <a:p>
                <a:pPr algn="ctr"/>
                <a:r>
                  <a:rPr lang="en-US" sz="800" b="1" dirty="0">
                    <a:solidFill>
                      <a:schemeClr val="bg1"/>
                    </a:solidFill>
                    <a:latin typeface="+mj-lt"/>
                  </a:rPr>
                  <a:t>Electrodynamics</a:t>
                </a:r>
              </a:p>
            </p:txBody>
          </p:sp>
        </p:grpSp>
        <p:grpSp>
          <p:nvGrpSpPr>
            <p:cNvPr id="14" name="Group 42"/>
            <p:cNvGrpSpPr>
              <a:grpSpLocks/>
            </p:cNvGrpSpPr>
            <p:nvPr/>
          </p:nvGrpSpPr>
          <p:grpSpPr bwMode="auto">
            <a:xfrm>
              <a:off x="6850066" y="3236915"/>
              <a:ext cx="1087438" cy="949326"/>
              <a:chOff x="4555" y="2231"/>
              <a:chExt cx="685" cy="598"/>
            </a:xfrm>
          </p:grpSpPr>
          <p:pic>
            <p:nvPicPr>
              <p:cNvPr id="61" name="Picture 43"/>
              <p:cNvPicPr>
                <a:picLocks noChangeAspect="1" noChangeArrowheads="1"/>
              </p:cNvPicPr>
              <p:nvPr/>
            </p:nvPicPr>
            <p:blipFill>
              <a:blip r:embed="rId10"/>
              <a:srcRect/>
              <a:stretch>
                <a:fillRect/>
              </a:stretch>
            </p:blipFill>
            <p:spPr bwMode="auto">
              <a:xfrm>
                <a:off x="4607" y="2231"/>
                <a:ext cx="576" cy="576"/>
              </a:xfrm>
              <a:prstGeom prst="rect">
                <a:avLst/>
              </a:prstGeom>
              <a:noFill/>
              <a:ln w="28575">
                <a:solidFill>
                  <a:srgbClr val="969696"/>
                </a:solidFill>
                <a:miter lim="800000"/>
                <a:headEnd/>
                <a:tailEnd/>
              </a:ln>
            </p:spPr>
          </p:pic>
          <p:sp>
            <p:nvSpPr>
              <p:cNvPr id="62" name="Text Box 44"/>
              <p:cNvSpPr txBox="1">
                <a:spLocks noChangeArrowheads="1"/>
              </p:cNvSpPr>
              <p:nvPr/>
            </p:nvSpPr>
            <p:spPr bwMode="auto">
              <a:xfrm>
                <a:off x="4555" y="2568"/>
                <a:ext cx="685" cy="261"/>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800" b="1" dirty="0">
                    <a:solidFill>
                      <a:schemeClr val="bg1"/>
                    </a:solidFill>
                    <a:latin typeface="+mj-lt"/>
                  </a:rPr>
                  <a:t>Thermosphere</a:t>
                </a:r>
              </a:p>
              <a:p>
                <a:pPr algn="ctr"/>
                <a:r>
                  <a:rPr lang="en-US" sz="800" b="1" dirty="0">
                    <a:solidFill>
                      <a:schemeClr val="bg1"/>
                    </a:solidFill>
                    <a:latin typeface="+mj-lt"/>
                  </a:rPr>
                  <a:t>&amp; Ionosphere</a:t>
                </a:r>
              </a:p>
            </p:txBody>
          </p:sp>
        </p:grpSp>
        <p:grpSp>
          <p:nvGrpSpPr>
            <p:cNvPr id="15" name="Group 45"/>
            <p:cNvGrpSpPr>
              <a:grpSpLocks/>
            </p:cNvGrpSpPr>
            <p:nvPr/>
          </p:nvGrpSpPr>
          <p:grpSpPr bwMode="auto">
            <a:xfrm>
              <a:off x="2619375" y="1838327"/>
              <a:ext cx="914400" cy="936626"/>
              <a:chOff x="1890" y="1350"/>
              <a:chExt cx="576" cy="590"/>
            </a:xfrm>
          </p:grpSpPr>
          <p:pic>
            <p:nvPicPr>
              <p:cNvPr id="59" name="Picture 46"/>
              <p:cNvPicPr>
                <a:picLocks noChangeAspect="1" noChangeArrowheads="1"/>
              </p:cNvPicPr>
              <p:nvPr/>
            </p:nvPicPr>
            <p:blipFill>
              <a:blip r:embed="rId11"/>
              <a:srcRect/>
              <a:stretch>
                <a:fillRect/>
              </a:stretch>
            </p:blipFill>
            <p:spPr bwMode="auto">
              <a:xfrm>
                <a:off x="1890" y="1350"/>
                <a:ext cx="576" cy="577"/>
              </a:xfrm>
              <a:prstGeom prst="rect">
                <a:avLst/>
              </a:prstGeom>
              <a:noFill/>
              <a:ln w="28575">
                <a:solidFill>
                  <a:srgbClr val="C0C0C0"/>
                </a:solidFill>
                <a:miter lim="800000"/>
                <a:headEnd/>
                <a:tailEnd/>
              </a:ln>
            </p:spPr>
          </p:pic>
          <p:sp>
            <p:nvSpPr>
              <p:cNvPr id="60" name="Text Box 47"/>
              <p:cNvSpPr txBox="1">
                <a:spLocks noChangeArrowheads="1"/>
              </p:cNvSpPr>
              <p:nvPr/>
            </p:nvSpPr>
            <p:spPr bwMode="auto">
              <a:xfrm>
                <a:off x="1920" y="1584"/>
                <a:ext cx="542" cy="356"/>
              </a:xfrm>
              <a:prstGeom prst="rect">
                <a:avLst/>
              </a:prstGeom>
              <a:noFill/>
              <a:ln w="9525">
                <a:noFill/>
                <a:miter lim="800000"/>
                <a:headEnd/>
                <a:tailEnd/>
              </a:ln>
            </p:spPr>
            <p:txBody>
              <a:bodyPr wrap="square" lIns="91435" tIns="45718" rIns="91435" bIns="45718">
                <a:prstTxWarp prst="textNoShape">
                  <a:avLst/>
                </a:prstTxWarp>
                <a:spAutoFit/>
              </a:bodyPr>
              <a:lstStyle/>
              <a:p>
                <a:pPr algn="ctr"/>
                <a:r>
                  <a:rPr lang="en-US" sz="800" b="1" dirty="0" smtClean="0">
                    <a:solidFill>
                      <a:schemeClr val="bg1"/>
                    </a:solidFill>
                    <a:latin typeface="+mj-lt"/>
                    <a:ea typeface="Osaka" charset="-128"/>
                    <a:cs typeface="Osaka" charset="-128"/>
                  </a:rPr>
                  <a:t>Solar</a:t>
                </a:r>
              </a:p>
              <a:p>
                <a:pPr algn="ctr"/>
                <a:r>
                  <a:rPr lang="en-US" sz="800" b="1" dirty="0" smtClean="0">
                    <a:solidFill>
                      <a:schemeClr val="bg1"/>
                    </a:solidFill>
                    <a:latin typeface="+mj-lt"/>
                    <a:ea typeface="Osaka" charset="-128"/>
                    <a:cs typeface="Osaka" charset="-128"/>
                  </a:rPr>
                  <a:t>Energetic</a:t>
                </a:r>
                <a:endParaRPr lang="en-US" sz="800" b="1" dirty="0">
                  <a:solidFill>
                    <a:schemeClr val="bg1"/>
                  </a:solidFill>
                  <a:latin typeface="+mj-lt"/>
                  <a:ea typeface="Osaka" charset="-128"/>
                  <a:cs typeface="Osaka" charset="-128"/>
                </a:endParaRPr>
              </a:p>
              <a:p>
                <a:pPr algn="ctr"/>
                <a:r>
                  <a:rPr lang="en-US" sz="800" b="1" dirty="0">
                    <a:solidFill>
                      <a:schemeClr val="bg1"/>
                    </a:solidFill>
                    <a:latin typeface="+mj-lt"/>
                    <a:ea typeface="Osaka" charset="-128"/>
                    <a:cs typeface="Osaka" charset="-128"/>
                  </a:rPr>
                  <a:t>Particles</a:t>
                </a:r>
              </a:p>
            </p:txBody>
          </p:sp>
        </p:grpSp>
        <p:grpSp>
          <p:nvGrpSpPr>
            <p:cNvPr id="16" name="Group 51"/>
            <p:cNvGrpSpPr>
              <a:grpSpLocks/>
            </p:cNvGrpSpPr>
            <p:nvPr/>
          </p:nvGrpSpPr>
          <p:grpSpPr bwMode="auto">
            <a:xfrm>
              <a:off x="6929440" y="1758951"/>
              <a:ext cx="965201" cy="1128713"/>
              <a:chOff x="2877" y="1300"/>
              <a:chExt cx="608" cy="711"/>
            </a:xfrm>
          </p:grpSpPr>
          <p:pic>
            <p:nvPicPr>
              <p:cNvPr id="57" name="Picture 52" descr="RB"/>
              <p:cNvPicPr>
                <a:picLocks noChangeAspect="1" noChangeArrowheads="1"/>
              </p:cNvPicPr>
              <p:nvPr/>
            </p:nvPicPr>
            <p:blipFill>
              <a:blip r:embed="rId12"/>
              <a:srcRect/>
              <a:stretch>
                <a:fillRect/>
              </a:stretch>
            </p:blipFill>
            <p:spPr bwMode="auto">
              <a:xfrm>
                <a:off x="2880" y="1353"/>
                <a:ext cx="605" cy="605"/>
              </a:xfrm>
              <a:prstGeom prst="rect">
                <a:avLst/>
              </a:prstGeom>
              <a:noFill/>
              <a:ln w="28575">
                <a:solidFill>
                  <a:srgbClr val="969696"/>
                </a:solidFill>
                <a:miter lim="800000"/>
                <a:headEnd/>
                <a:tailEnd/>
              </a:ln>
            </p:spPr>
          </p:pic>
          <p:sp>
            <p:nvSpPr>
              <p:cNvPr id="58" name="Text Box 53"/>
              <p:cNvSpPr txBox="1">
                <a:spLocks noChangeArrowheads="1"/>
              </p:cNvSpPr>
              <p:nvPr/>
            </p:nvSpPr>
            <p:spPr bwMode="auto">
              <a:xfrm>
                <a:off x="2877" y="1300"/>
                <a:ext cx="544" cy="711"/>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900" b="1" dirty="0">
                    <a:solidFill>
                      <a:schemeClr val="bg1"/>
                    </a:solidFill>
                    <a:latin typeface="+mj-lt"/>
                  </a:rPr>
                  <a:t>Radiation</a:t>
                </a:r>
              </a:p>
              <a:p>
                <a:pPr algn="ctr"/>
                <a:endParaRPr lang="en-US" sz="900" b="1" dirty="0">
                  <a:solidFill>
                    <a:schemeClr val="bg1"/>
                  </a:solidFill>
                  <a:latin typeface="Verdana" charset="0"/>
                </a:endParaRPr>
              </a:p>
              <a:p>
                <a:pPr algn="ctr"/>
                <a:endParaRPr lang="en-US" sz="900" b="1" dirty="0">
                  <a:solidFill>
                    <a:schemeClr val="bg1"/>
                  </a:solidFill>
                  <a:latin typeface="Verdana" charset="0"/>
                </a:endParaRPr>
              </a:p>
              <a:p>
                <a:pPr algn="ctr"/>
                <a:endParaRPr lang="en-US" sz="900" b="1" dirty="0">
                  <a:solidFill>
                    <a:schemeClr val="bg1"/>
                  </a:solidFill>
                  <a:latin typeface="Verdana" charset="0"/>
                </a:endParaRPr>
              </a:p>
              <a:p>
                <a:pPr algn="ctr"/>
                <a:endParaRPr lang="en-US" sz="900" b="1" dirty="0">
                  <a:solidFill>
                    <a:schemeClr val="bg1"/>
                  </a:solidFill>
                  <a:latin typeface="Verdana" charset="0"/>
                </a:endParaRPr>
              </a:p>
              <a:p>
                <a:pPr algn="ctr"/>
                <a:r>
                  <a:rPr lang="en-US" sz="900" b="1" dirty="0">
                    <a:solidFill>
                      <a:schemeClr val="bg1"/>
                    </a:solidFill>
                    <a:latin typeface="+mj-lt"/>
                  </a:rPr>
                  <a:t>Belts</a:t>
                </a:r>
              </a:p>
            </p:txBody>
          </p:sp>
        </p:grpSp>
        <p:grpSp>
          <p:nvGrpSpPr>
            <p:cNvPr id="17" name="Group 86"/>
            <p:cNvGrpSpPr>
              <a:grpSpLocks/>
            </p:cNvGrpSpPr>
            <p:nvPr/>
          </p:nvGrpSpPr>
          <p:grpSpPr bwMode="auto">
            <a:xfrm>
              <a:off x="2590801" y="4643261"/>
              <a:ext cx="919163" cy="870569"/>
              <a:chOff x="1632" y="2909"/>
              <a:chExt cx="579" cy="576"/>
            </a:xfrm>
          </p:grpSpPr>
          <p:pic>
            <p:nvPicPr>
              <p:cNvPr id="55" name="Picture 78" descr="OH"/>
              <p:cNvPicPr>
                <a:picLocks noChangeAspect="1" noChangeArrowheads="1"/>
              </p:cNvPicPr>
              <p:nvPr/>
            </p:nvPicPr>
            <p:blipFill>
              <a:blip r:embed="rId13"/>
              <a:srcRect/>
              <a:stretch>
                <a:fillRect/>
              </a:stretch>
            </p:blipFill>
            <p:spPr bwMode="auto">
              <a:xfrm>
                <a:off x="1632" y="2909"/>
                <a:ext cx="576" cy="576"/>
              </a:xfrm>
              <a:prstGeom prst="rect">
                <a:avLst/>
              </a:prstGeom>
              <a:noFill/>
              <a:ln w="28575">
                <a:solidFill>
                  <a:srgbClr val="969696"/>
                </a:solidFill>
                <a:miter lim="800000"/>
                <a:headEnd/>
                <a:tailEnd/>
              </a:ln>
            </p:spPr>
          </p:pic>
          <p:sp>
            <p:nvSpPr>
              <p:cNvPr id="56" name="Text Box 79"/>
              <p:cNvSpPr txBox="1">
                <a:spLocks noChangeArrowheads="1"/>
              </p:cNvSpPr>
              <p:nvPr/>
            </p:nvSpPr>
            <p:spPr bwMode="auto">
              <a:xfrm>
                <a:off x="1632" y="2912"/>
                <a:ext cx="579" cy="265"/>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dirty="0">
                    <a:solidFill>
                      <a:schemeClr val="bg1"/>
                    </a:solidFill>
                    <a:latin typeface="+mj-lt"/>
                  </a:rPr>
                  <a:t>3D Outer</a:t>
                </a:r>
              </a:p>
              <a:p>
                <a:pPr algn="ctr"/>
                <a:r>
                  <a:rPr lang="en-US" sz="1000" b="1" dirty="0">
                    <a:solidFill>
                      <a:schemeClr val="bg1"/>
                    </a:solidFill>
                    <a:latin typeface="+mj-lt"/>
                  </a:rPr>
                  <a:t>Heliosphere</a:t>
                </a:r>
              </a:p>
            </p:txBody>
          </p:sp>
        </p:grpSp>
        <p:sp>
          <p:nvSpPr>
            <p:cNvPr id="18" name="AutoShape 15"/>
            <p:cNvSpPr>
              <a:spLocks noChangeArrowheads="1"/>
            </p:cNvSpPr>
            <p:nvPr/>
          </p:nvSpPr>
          <p:spPr bwMode="auto">
            <a:xfrm>
              <a:off x="1905000" y="3446463"/>
              <a:ext cx="685800" cy="457200"/>
            </a:xfrm>
            <a:prstGeom prst="rightArrow">
              <a:avLst>
                <a:gd name="adj1" fmla="val 50000"/>
                <a:gd name="adj2" fmla="val 37500"/>
              </a:avLst>
            </a:prstGeom>
            <a:solidFill>
              <a:srgbClr val="66FF66"/>
            </a:solidFill>
            <a:ln w="9525">
              <a:noFill/>
              <a:miter lim="800000"/>
              <a:headEnd/>
              <a:tailEnd/>
            </a:ln>
          </p:spPr>
          <p:txBody>
            <a:bodyPr wrap="none" lIns="130046" tIns="65023" rIns="130046" bIns="65023">
              <a:prstTxWarp prst="textNoShape">
                <a:avLst/>
              </a:prstTxWarp>
              <a:spAutoFit/>
            </a:bodyPr>
            <a:lstStyle/>
            <a:p>
              <a:endParaRPr lang="en-US"/>
            </a:p>
          </p:txBody>
        </p:sp>
        <p:sp>
          <p:nvSpPr>
            <p:cNvPr id="19" name="AutoShape 17"/>
            <p:cNvSpPr>
              <a:spLocks noChangeArrowheads="1"/>
            </p:cNvSpPr>
            <p:nvPr/>
          </p:nvSpPr>
          <p:spPr bwMode="auto">
            <a:xfrm>
              <a:off x="5103813" y="2760663"/>
              <a:ext cx="1828800" cy="18288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9 w 21600"/>
                <a:gd name="T13" fmla="*/ 9600 h 21600"/>
                <a:gd name="T14" fmla="*/ 20831 w 21600"/>
                <a:gd name="T15" fmla="*/ 12000 h 21600"/>
              </a:gdLst>
              <a:ahLst/>
              <a:cxnLst>
                <a:cxn ang="T8">
                  <a:pos x="T0" y="T1"/>
                </a:cxn>
                <a:cxn ang="T9">
                  <a:pos x="T2" y="T3"/>
                </a:cxn>
                <a:cxn ang="T10">
                  <a:pos x="T4" y="T5"/>
                </a:cxn>
                <a:cxn ang="T11">
                  <a:pos x="T6" y="T7"/>
                </a:cxn>
              </a:cxnLst>
              <a:rect l="T12" t="T13" r="T14" b="T15"/>
              <a:pathLst>
                <a:path w="21600" h="21600">
                  <a:moveTo>
                    <a:pt x="10800" y="0"/>
                  </a:moveTo>
                  <a:lnTo>
                    <a:pt x="6480" y="2738"/>
                  </a:lnTo>
                  <a:lnTo>
                    <a:pt x="9600" y="2738"/>
                  </a:lnTo>
                  <a:lnTo>
                    <a:pt x="9600" y="9600"/>
                  </a:lnTo>
                  <a:lnTo>
                    <a:pt x="2738" y="9600"/>
                  </a:lnTo>
                  <a:lnTo>
                    <a:pt x="2738" y="6480"/>
                  </a:lnTo>
                  <a:lnTo>
                    <a:pt x="0" y="10800"/>
                  </a:lnTo>
                  <a:lnTo>
                    <a:pt x="2738" y="15120"/>
                  </a:lnTo>
                  <a:lnTo>
                    <a:pt x="2738" y="12000"/>
                  </a:lnTo>
                  <a:lnTo>
                    <a:pt x="9600" y="12000"/>
                  </a:lnTo>
                  <a:lnTo>
                    <a:pt x="9600" y="18862"/>
                  </a:lnTo>
                  <a:lnTo>
                    <a:pt x="6480" y="18862"/>
                  </a:lnTo>
                  <a:lnTo>
                    <a:pt x="10800" y="21600"/>
                  </a:lnTo>
                  <a:lnTo>
                    <a:pt x="15120" y="18862"/>
                  </a:lnTo>
                  <a:lnTo>
                    <a:pt x="12000" y="18862"/>
                  </a:lnTo>
                  <a:lnTo>
                    <a:pt x="12000" y="12000"/>
                  </a:lnTo>
                  <a:lnTo>
                    <a:pt x="18862" y="12000"/>
                  </a:lnTo>
                  <a:lnTo>
                    <a:pt x="18862" y="15120"/>
                  </a:lnTo>
                  <a:lnTo>
                    <a:pt x="21600" y="10800"/>
                  </a:lnTo>
                  <a:lnTo>
                    <a:pt x="18862" y="6480"/>
                  </a:lnTo>
                  <a:lnTo>
                    <a:pt x="18862" y="9600"/>
                  </a:lnTo>
                  <a:lnTo>
                    <a:pt x="12000" y="9600"/>
                  </a:lnTo>
                  <a:lnTo>
                    <a:pt x="12000" y="2738"/>
                  </a:lnTo>
                  <a:lnTo>
                    <a:pt x="15120" y="2738"/>
                  </a:lnTo>
                  <a:close/>
                </a:path>
              </a:pathLst>
            </a:custGeom>
            <a:solidFill>
              <a:srgbClr val="66FF66"/>
            </a:solidFill>
            <a:ln w="9525">
              <a:noFill/>
              <a:miter lim="800000"/>
              <a:headEnd/>
              <a:tailEnd/>
            </a:ln>
          </p:spPr>
          <p:txBody>
            <a:bodyPr wrap="none" lIns="91435" tIns="45718" rIns="91435" bIns="45718">
              <a:prstTxWarp prst="textNoShape">
                <a:avLst/>
              </a:prstTxWarp>
              <a:spAutoFit/>
            </a:bodyPr>
            <a:lstStyle/>
            <a:p>
              <a:endParaRPr lang="en-US"/>
            </a:p>
          </p:txBody>
        </p:sp>
        <p:sp>
          <p:nvSpPr>
            <p:cNvPr id="20" name="AutoShape 8"/>
            <p:cNvSpPr>
              <a:spLocks noChangeArrowheads="1"/>
            </p:cNvSpPr>
            <p:nvPr/>
          </p:nvSpPr>
          <p:spPr bwMode="auto">
            <a:xfrm rot="18900000">
              <a:off x="5867400" y="2971800"/>
              <a:ext cx="1219200" cy="568325"/>
            </a:xfrm>
            <a:prstGeom prst="rightArrow">
              <a:avLst>
                <a:gd name="adj1" fmla="val 48602"/>
                <a:gd name="adj2" fmla="val 46649"/>
              </a:avLst>
            </a:prstGeom>
            <a:solidFill>
              <a:srgbClr val="66FF66"/>
            </a:solidFill>
            <a:ln w="9525">
              <a:noFill/>
              <a:miter lim="800000"/>
              <a:headEnd/>
              <a:tailEnd/>
            </a:ln>
          </p:spPr>
          <p:txBody>
            <a:bodyPr lIns="130046" tIns="65023" rIns="130046" bIns="65023">
              <a:prstTxWarp prst="textNoShape">
                <a:avLst/>
              </a:prstTxWarp>
              <a:spAutoFit/>
            </a:bodyPr>
            <a:lstStyle/>
            <a:p>
              <a:endParaRPr lang="en-US"/>
            </a:p>
          </p:txBody>
        </p:sp>
        <p:sp>
          <p:nvSpPr>
            <p:cNvPr id="21" name="AutoShape 82"/>
            <p:cNvSpPr>
              <a:spLocks noChangeArrowheads="1"/>
            </p:cNvSpPr>
            <p:nvPr/>
          </p:nvSpPr>
          <p:spPr bwMode="auto">
            <a:xfrm rot="13500000">
              <a:off x="5008563" y="2992438"/>
              <a:ext cx="1219200" cy="568325"/>
            </a:xfrm>
            <a:prstGeom prst="rightArrow">
              <a:avLst>
                <a:gd name="adj1" fmla="val 48602"/>
                <a:gd name="adj2" fmla="val 46649"/>
              </a:avLst>
            </a:prstGeom>
            <a:solidFill>
              <a:srgbClr val="66FF66"/>
            </a:solidFill>
            <a:ln w="9525">
              <a:noFill/>
              <a:miter lim="800000"/>
              <a:headEnd/>
              <a:tailEnd/>
            </a:ln>
          </p:spPr>
          <p:txBody>
            <a:bodyPr lIns="130046" tIns="65023" rIns="130046" bIns="65023">
              <a:prstTxWarp prst="textNoShape">
                <a:avLst/>
              </a:prstTxWarp>
              <a:spAutoFit/>
            </a:bodyPr>
            <a:lstStyle/>
            <a:p>
              <a:endParaRPr lang="en-US"/>
            </a:p>
          </p:txBody>
        </p:sp>
        <p:sp>
          <p:nvSpPr>
            <p:cNvPr id="22" name="AutoShape 83"/>
            <p:cNvSpPr>
              <a:spLocks noChangeArrowheads="1"/>
            </p:cNvSpPr>
            <p:nvPr/>
          </p:nvSpPr>
          <p:spPr bwMode="auto">
            <a:xfrm rot="8100000">
              <a:off x="4940300" y="3859213"/>
              <a:ext cx="1295400" cy="568325"/>
            </a:xfrm>
            <a:prstGeom prst="rightArrow">
              <a:avLst>
                <a:gd name="adj1" fmla="val 48602"/>
                <a:gd name="adj2" fmla="val 49565"/>
              </a:avLst>
            </a:prstGeom>
            <a:solidFill>
              <a:srgbClr val="66FF66"/>
            </a:solidFill>
            <a:ln w="9525">
              <a:noFill/>
              <a:miter lim="800000"/>
              <a:headEnd/>
              <a:tailEnd/>
            </a:ln>
          </p:spPr>
          <p:txBody>
            <a:bodyPr lIns="130046" tIns="65023" rIns="130046" bIns="65023">
              <a:prstTxWarp prst="textNoShape">
                <a:avLst/>
              </a:prstTxWarp>
              <a:spAutoFit/>
            </a:bodyPr>
            <a:lstStyle/>
            <a:p>
              <a:endParaRPr lang="en-US"/>
            </a:p>
          </p:txBody>
        </p:sp>
        <p:sp>
          <p:nvSpPr>
            <p:cNvPr id="23" name="AutoShape 84"/>
            <p:cNvSpPr>
              <a:spLocks noChangeArrowheads="1"/>
            </p:cNvSpPr>
            <p:nvPr/>
          </p:nvSpPr>
          <p:spPr bwMode="auto">
            <a:xfrm rot="2700000">
              <a:off x="5846763" y="3830638"/>
              <a:ext cx="1219200" cy="568325"/>
            </a:xfrm>
            <a:prstGeom prst="rightArrow">
              <a:avLst>
                <a:gd name="adj1" fmla="val 48602"/>
                <a:gd name="adj2" fmla="val 46649"/>
              </a:avLst>
            </a:prstGeom>
            <a:solidFill>
              <a:srgbClr val="66FF66"/>
            </a:solidFill>
            <a:ln w="9525">
              <a:noFill/>
              <a:miter lim="800000"/>
              <a:headEnd/>
              <a:tailEnd/>
            </a:ln>
          </p:spPr>
          <p:txBody>
            <a:bodyPr lIns="130046" tIns="65023" rIns="130046" bIns="65023">
              <a:prstTxWarp prst="textNoShape">
                <a:avLst/>
              </a:prstTxWarp>
              <a:spAutoFit/>
            </a:bodyPr>
            <a:lstStyle/>
            <a:p>
              <a:endParaRPr lang="en-US"/>
            </a:p>
          </p:txBody>
        </p:sp>
        <p:sp>
          <p:nvSpPr>
            <p:cNvPr id="24" name="AutoShape 10"/>
            <p:cNvSpPr>
              <a:spLocks noChangeArrowheads="1"/>
            </p:cNvSpPr>
            <p:nvPr/>
          </p:nvSpPr>
          <p:spPr bwMode="auto">
            <a:xfrm>
              <a:off x="1981200" y="2074863"/>
              <a:ext cx="609600" cy="515937"/>
            </a:xfrm>
            <a:prstGeom prst="rightArrow">
              <a:avLst>
                <a:gd name="adj1" fmla="val 50000"/>
                <a:gd name="adj2" fmla="val 29538"/>
              </a:avLst>
            </a:prstGeom>
            <a:solidFill>
              <a:srgbClr val="66FF66"/>
            </a:solidFill>
            <a:ln w="9525">
              <a:noFill/>
              <a:miter lim="800000"/>
              <a:headEnd/>
              <a:tailEnd/>
            </a:ln>
          </p:spPr>
          <p:txBody>
            <a:bodyPr lIns="130046" tIns="65023" rIns="130046" bIns="65023">
              <a:prstTxWarp prst="textNoShape">
                <a:avLst/>
              </a:prstTxWarp>
              <a:spAutoFit/>
            </a:bodyPr>
            <a:lstStyle/>
            <a:p>
              <a:endParaRPr lang="en-US"/>
            </a:p>
          </p:txBody>
        </p:sp>
        <p:sp>
          <p:nvSpPr>
            <p:cNvPr id="26" name="AutoShape 12"/>
            <p:cNvSpPr>
              <a:spLocks noChangeArrowheads="1"/>
            </p:cNvSpPr>
            <p:nvPr/>
          </p:nvSpPr>
          <p:spPr bwMode="auto">
            <a:xfrm rot="16200000">
              <a:off x="2819400" y="2760663"/>
              <a:ext cx="457200" cy="457200"/>
            </a:xfrm>
            <a:prstGeom prst="rightArrow">
              <a:avLst>
                <a:gd name="adj1" fmla="val 50000"/>
                <a:gd name="adj2" fmla="val 25000"/>
              </a:avLst>
            </a:prstGeom>
            <a:solidFill>
              <a:srgbClr val="66FF66"/>
            </a:solidFill>
            <a:ln w="9525">
              <a:noFill/>
              <a:miter lim="800000"/>
              <a:headEnd/>
              <a:tailEnd/>
            </a:ln>
          </p:spPr>
          <p:txBody>
            <a:bodyPr wrap="none" lIns="130046" tIns="65023" rIns="130046" bIns="65023">
              <a:prstTxWarp prst="textNoShape">
                <a:avLst/>
              </a:prstTxWarp>
              <a:spAutoFit/>
            </a:bodyPr>
            <a:lstStyle/>
            <a:p>
              <a:endParaRPr lang="en-US"/>
            </a:p>
          </p:txBody>
        </p:sp>
        <p:sp>
          <p:nvSpPr>
            <p:cNvPr id="27" name="AutoShape 80"/>
            <p:cNvSpPr>
              <a:spLocks noChangeArrowheads="1"/>
            </p:cNvSpPr>
            <p:nvPr/>
          </p:nvSpPr>
          <p:spPr bwMode="auto">
            <a:xfrm rot="5400000">
              <a:off x="2819400" y="4149725"/>
              <a:ext cx="457200" cy="457200"/>
            </a:xfrm>
            <a:prstGeom prst="rightArrow">
              <a:avLst>
                <a:gd name="adj1" fmla="val 50000"/>
                <a:gd name="adj2" fmla="val 25000"/>
              </a:avLst>
            </a:prstGeom>
            <a:solidFill>
              <a:srgbClr val="66FF66"/>
            </a:solidFill>
            <a:ln w="9525">
              <a:noFill/>
              <a:miter lim="800000"/>
              <a:headEnd/>
              <a:tailEnd/>
            </a:ln>
          </p:spPr>
          <p:txBody>
            <a:bodyPr wrap="none" lIns="130046" tIns="65023" rIns="130046" bIns="65023">
              <a:prstTxWarp prst="textNoShape">
                <a:avLst/>
              </a:prstTxWarp>
              <a:spAutoFit/>
            </a:bodyPr>
            <a:lstStyle/>
            <a:p>
              <a:endParaRPr lang="en-US"/>
            </a:p>
          </p:txBody>
        </p:sp>
        <p:sp>
          <p:nvSpPr>
            <p:cNvPr id="28" name="AutoShape 16"/>
            <p:cNvSpPr>
              <a:spLocks noChangeArrowheads="1"/>
            </p:cNvSpPr>
            <p:nvPr/>
          </p:nvSpPr>
          <p:spPr bwMode="auto">
            <a:xfrm>
              <a:off x="3509963" y="3446463"/>
              <a:ext cx="685800" cy="457200"/>
            </a:xfrm>
            <a:prstGeom prst="rightArrow">
              <a:avLst>
                <a:gd name="adj1" fmla="val 50000"/>
                <a:gd name="adj2" fmla="val 37500"/>
              </a:avLst>
            </a:prstGeom>
            <a:solidFill>
              <a:srgbClr val="66FF66"/>
            </a:solidFill>
            <a:ln w="9525">
              <a:noFill/>
              <a:miter lim="800000"/>
              <a:headEnd/>
              <a:tailEnd/>
            </a:ln>
          </p:spPr>
          <p:txBody>
            <a:bodyPr wrap="none" lIns="130046" tIns="65023" rIns="130046" bIns="65023">
              <a:prstTxWarp prst="textNoShape">
                <a:avLst/>
              </a:prstTxWarp>
              <a:spAutoFit/>
            </a:bodyPr>
            <a:lstStyle/>
            <a:p>
              <a:endParaRPr lang="en-US"/>
            </a:p>
          </p:txBody>
        </p:sp>
        <p:sp>
          <p:nvSpPr>
            <p:cNvPr id="29" name="Text Box 18"/>
            <p:cNvSpPr txBox="1">
              <a:spLocks noChangeArrowheads="1"/>
            </p:cNvSpPr>
            <p:nvPr/>
          </p:nvSpPr>
          <p:spPr bwMode="auto">
            <a:xfrm>
              <a:off x="5474829" y="3483387"/>
              <a:ext cx="941474" cy="276995"/>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b="1" dirty="0">
                  <a:solidFill>
                    <a:schemeClr val="tx2"/>
                  </a:solidFill>
                  <a:latin typeface="Verdana" charset="0"/>
                  <a:ea typeface="Osaka" charset="-128"/>
                  <a:cs typeface="Osaka" charset="-128"/>
                </a:rPr>
                <a:t>Couplers</a:t>
              </a:r>
              <a:endParaRPr lang="en-US" sz="1200" b="1" dirty="0">
                <a:latin typeface="Verdana" charset="0"/>
                <a:ea typeface="Osaka" charset="-128"/>
                <a:cs typeface="Osaka" charset="-128"/>
              </a:endParaRPr>
            </a:p>
          </p:txBody>
        </p:sp>
        <p:grpSp>
          <p:nvGrpSpPr>
            <p:cNvPr id="30" name="Group 61"/>
            <p:cNvGrpSpPr>
              <a:grpSpLocks/>
            </p:cNvGrpSpPr>
            <p:nvPr/>
          </p:nvGrpSpPr>
          <p:grpSpPr bwMode="auto">
            <a:xfrm>
              <a:off x="990600" y="1009650"/>
              <a:ext cx="1084263" cy="844550"/>
              <a:chOff x="624" y="636"/>
              <a:chExt cx="683" cy="532"/>
            </a:xfrm>
          </p:grpSpPr>
          <p:sp>
            <p:nvSpPr>
              <p:cNvPr id="53" name="AutoShape 62"/>
              <p:cNvSpPr>
                <a:spLocks noChangeArrowheads="1"/>
              </p:cNvSpPr>
              <p:nvPr/>
            </p:nvSpPr>
            <p:spPr bwMode="auto">
              <a:xfrm>
                <a:off x="624" y="636"/>
                <a:ext cx="683" cy="532"/>
              </a:xfrm>
              <a:prstGeom prst="downArrowCallout">
                <a:avLst>
                  <a:gd name="adj1" fmla="val 32096"/>
                  <a:gd name="adj2" fmla="val 32096"/>
                  <a:gd name="adj3" fmla="val 16667"/>
                  <a:gd name="adj4" fmla="val 58083"/>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p>
            </p:txBody>
          </p:sp>
          <p:sp>
            <p:nvSpPr>
              <p:cNvPr id="54" name="Text Box 63"/>
              <p:cNvSpPr txBox="1">
                <a:spLocks noChangeArrowheads="1"/>
              </p:cNvSpPr>
              <p:nvPr/>
            </p:nvSpPr>
            <p:spPr bwMode="auto">
              <a:xfrm>
                <a:off x="624" y="672"/>
                <a:ext cx="683" cy="249"/>
              </a:xfrm>
              <a:prstGeom prst="rect">
                <a:avLst/>
              </a:prstGeom>
              <a:noFill/>
              <a:ln w="9525">
                <a:noFill/>
                <a:miter lim="800000"/>
                <a:headEnd/>
                <a:tailEnd/>
              </a:ln>
            </p:spPr>
            <p:txBody>
              <a:bodyPr lIns="0" tIns="0" rIns="0" bIns="0" anchor="ctr" anchorCtr="1">
                <a:prstTxWarp prst="textNoShape">
                  <a:avLst/>
                </a:prstTxWarp>
              </a:bodyPr>
              <a:lstStyle/>
              <a:p>
                <a:pPr algn="ctr"/>
                <a:r>
                  <a:rPr lang="en-US" sz="900" b="1" dirty="0">
                    <a:solidFill>
                      <a:schemeClr val="bg1"/>
                    </a:solidFill>
                    <a:latin typeface="Verdana" charset="0"/>
                    <a:ea typeface="Osaka" charset="-128"/>
                    <a:cs typeface="Osaka" charset="-128"/>
                  </a:rPr>
                  <a:t>Flare/CME</a:t>
                </a:r>
              </a:p>
              <a:p>
                <a:pPr algn="ctr"/>
                <a:r>
                  <a:rPr lang="en-US" sz="900" b="1" dirty="0">
                    <a:solidFill>
                      <a:schemeClr val="bg1"/>
                    </a:solidFill>
                    <a:latin typeface="Verdana" charset="0"/>
                    <a:ea typeface="Osaka" charset="-128"/>
                    <a:cs typeface="Osaka" charset="-128"/>
                  </a:rPr>
                  <a:t>Observations</a:t>
                </a:r>
              </a:p>
            </p:txBody>
          </p:sp>
        </p:grpSp>
        <p:grpSp>
          <p:nvGrpSpPr>
            <p:cNvPr id="31" name="Group 64"/>
            <p:cNvGrpSpPr>
              <a:grpSpLocks/>
            </p:cNvGrpSpPr>
            <p:nvPr/>
          </p:nvGrpSpPr>
          <p:grpSpPr bwMode="auto">
            <a:xfrm>
              <a:off x="3352800" y="1066800"/>
              <a:ext cx="927100" cy="2514600"/>
              <a:chOff x="3345" y="915"/>
              <a:chExt cx="831" cy="2595"/>
            </a:xfrm>
          </p:grpSpPr>
          <p:sp>
            <p:nvSpPr>
              <p:cNvPr id="51" name="AutoShape 65"/>
              <p:cNvSpPr>
                <a:spLocks noChangeArrowheads="1"/>
              </p:cNvSpPr>
              <p:nvPr/>
            </p:nvSpPr>
            <p:spPr bwMode="auto">
              <a:xfrm>
                <a:off x="3345" y="915"/>
                <a:ext cx="820" cy="2595"/>
              </a:xfrm>
              <a:prstGeom prst="downArrowCallout">
                <a:avLst>
                  <a:gd name="adj1" fmla="val 23259"/>
                  <a:gd name="adj2" fmla="val 25000"/>
                  <a:gd name="adj3" fmla="val 27446"/>
                  <a:gd name="adj4" fmla="val 16995"/>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p>
            </p:txBody>
          </p:sp>
          <p:sp>
            <p:nvSpPr>
              <p:cNvPr id="52" name="Text Box 66"/>
              <p:cNvSpPr txBox="1">
                <a:spLocks noChangeArrowheads="1"/>
              </p:cNvSpPr>
              <p:nvPr/>
            </p:nvSpPr>
            <p:spPr bwMode="auto">
              <a:xfrm>
                <a:off x="3360" y="915"/>
                <a:ext cx="816" cy="429"/>
              </a:xfrm>
              <a:prstGeom prst="rect">
                <a:avLst/>
              </a:prstGeom>
              <a:noFill/>
              <a:ln w="9525">
                <a:noFill/>
                <a:miter lim="800000"/>
                <a:headEnd/>
                <a:tailEnd/>
              </a:ln>
            </p:spPr>
            <p:txBody>
              <a:bodyPr lIns="0" tIns="0" rIns="0" bIns="0" anchor="ctr" anchorCtr="1">
                <a:prstTxWarp prst="textNoShape">
                  <a:avLst/>
                </a:prstTxWarp>
              </a:bodyPr>
              <a:lstStyle/>
              <a:p>
                <a:pPr algn="ctr"/>
                <a:r>
                  <a:rPr lang="en-US" sz="900" b="1" dirty="0">
                    <a:solidFill>
                      <a:schemeClr val="bg1"/>
                    </a:solidFill>
                    <a:latin typeface="Verdana" charset="0"/>
                    <a:ea typeface="Osaka" charset="-128"/>
                    <a:cs typeface="Osaka" charset="-128"/>
                  </a:rPr>
                  <a:t>Upstream</a:t>
                </a:r>
              </a:p>
              <a:p>
                <a:pPr algn="ctr"/>
                <a:r>
                  <a:rPr lang="en-US" sz="900" b="1" dirty="0">
                    <a:solidFill>
                      <a:schemeClr val="bg1"/>
                    </a:solidFill>
                    <a:latin typeface="Verdana" charset="0"/>
                    <a:ea typeface="Osaka" charset="-128"/>
                    <a:cs typeface="Osaka" charset="-128"/>
                  </a:rPr>
                  <a:t>Monitors</a:t>
                </a:r>
              </a:p>
            </p:txBody>
          </p:sp>
        </p:grpSp>
        <p:grpSp>
          <p:nvGrpSpPr>
            <p:cNvPr id="32" name="Group 67"/>
            <p:cNvGrpSpPr>
              <a:grpSpLocks/>
            </p:cNvGrpSpPr>
            <p:nvPr/>
          </p:nvGrpSpPr>
          <p:grpSpPr bwMode="auto">
            <a:xfrm>
              <a:off x="5257800" y="5562600"/>
              <a:ext cx="1524000" cy="914400"/>
              <a:chOff x="3312" y="3504"/>
              <a:chExt cx="960" cy="576"/>
            </a:xfrm>
          </p:grpSpPr>
          <p:sp>
            <p:nvSpPr>
              <p:cNvPr id="49" name="AutoShape 68"/>
              <p:cNvSpPr>
                <a:spLocks noChangeArrowheads="1"/>
              </p:cNvSpPr>
              <p:nvPr/>
            </p:nvSpPr>
            <p:spPr bwMode="auto">
              <a:xfrm rot="-10800000">
                <a:off x="3408" y="3504"/>
                <a:ext cx="776" cy="576"/>
              </a:xfrm>
              <a:prstGeom prst="downArrowCallout">
                <a:avLst>
                  <a:gd name="adj1" fmla="val 33681"/>
                  <a:gd name="adj2" fmla="val 33681"/>
                  <a:gd name="adj3" fmla="val 16667"/>
                  <a:gd name="adj4" fmla="val 65102"/>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p>
            </p:txBody>
          </p:sp>
          <p:sp>
            <p:nvSpPr>
              <p:cNvPr id="50" name="Text Box 69"/>
              <p:cNvSpPr txBox="1">
                <a:spLocks noChangeArrowheads="1"/>
              </p:cNvSpPr>
              <p:nvPr/>
            </p:nvSpPr>
            <p:spPr bwMode="auto">
              <a:xfrm>
                <a:off x="3312" y="3744"/>
                <a:ext cx="960" cy="328"/>
              </a:xfrm>
              <a:prstGeom prst="rect">
                <a:avLst/>
              </a:prstGeom>
              <a:noFill/>
              <a:ln w="9525">
                <a:noFill/>
                <a:miter lim="800000"/>
                <a:headEnd/>
                <a:tailEnd/>
              </a:ln>
            </p:spPr>
            <p:txBody>
              <a:bodyPr lIns="0" tIns="0" rIns="0" bIns="0" anchor="ctr" anchorCtr="1">
                <a:prstTxWarp prst="textNoShape">
                  <a:avLst/>
                </a:prstTxWarp>
              </a:bodyPr>
              <a:lstStyle/>
              <a:p>
                <a:pPr algn="ctr"/>
                <a:r>
                  <a:rPr lang="en-US" sz="800" b="1" dirty="0">
                    <a:solidFill>
                      <a:schemeClr val="bg1"/>
                    </a:solidFill>
                    <a:latin typeface="Verdana" charset="0"/>
                    <a:ea typeface="Osaka" charset="-128"/>
                    <a:cs typeface="Osaka" charset="-128"/>
                  </a:rPr>
                  <a:t>Radars</a:t>
                </a:r>
              </a:p>
              <a:p>
                <a:pPr algn="ctr"/>
                <a:r>
                  <a:rPr lang="en-US" sz="800" b="1" dirty="0">
                    <a:solidFill>
                      <a:schemeClr val="bg1"/>
                    </a:solidFill>
                    <a:latin typeface="Verdana" charset="0"/>
                    <a:ea typeface="Osaka" charset="-128"/>
                    <a:cs typeface="Osaka" charset="-128"/>
                  </a:rPr>
                  <a:t>Magnetometers</a:t>
                </a:r>
              </a:p>
              <a:p>
                <a:pPr algn="ctr"/>
                <a:r>
                  <a:rPr lang="en-US" sz="800" b="1" dirty="0">
                    <a:solidFill>
                      <a:schemeClr val="bg1"/>
                    </a:solidFill>
                    <a:latin typeface="Verdana" charset="0"/>
                    <a:ea typeface="Osaka" charset="-128"/>
                    <a:cs typeface="Osaka" charset="-128"/>
                  </a:rPr>
                  <a:t>In-situ</a:t>
                </a:r>
              </a:p>
            </p:txBody>
          </p:sp>
        </p:grpSp>
        <p:grpSp>
          <p:nvGrpSpPr>
            <p:cNvPr id="33" name="Group 70"/>
            <p:cNvGrpSpPr>
              <a:grpSpLocks/>
            </p:cNvGrpSpPr>
            <p:nvPr/>
          </p:nvGrpSpPr>
          <p:grpSpPr bwMode="auto">
            <a:xfrm>
              <a:off x="7848600" y="3276600"/>
              <a:ext cx="1143000" cy="685800"/>
              <a:chOff x="4944" y="2064"/>
              <a:chExt cx="720" cy="432"/>
            </a:xfrm>
          </p:grpSpPr>
          <p:sp>
            <p:nvSpPr>
              <p:cNvPr id="47" name="AutoShape 71"/>
              <p:cNvSpPr>
                <a:spLocks noChangeArrowheads="1"/>
              </p:cNvSpPr>
              <p:nvPr/>
            </p:nvSpPr>
            <p:spPr bwMode="auto">
              <a:xfrm rot="5400000">
                <a:off x="5088" y="1920"/>
                <a:ext cx="432" cy="720"/>
              </a:xfrm>
              <a:prstGeom prst="downArrowCallout">
                <a:avLst>
                  <a:gd name="adj1" fmla="val 44037"/>
                  <a:gd name="adj2" fmla="val 36569"/>
                  <a:gd name="adj3" fmla="val 28866"/>
                  <a:gd name="adj4" fmla="val 71940"/>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p>
            </p:txBody>
          </p:sp>
          <p:sp>
            <p:nvSpPr>
              <p:cNvPr id="48" name="Text Box 72"/>
              <p:cNvSpPr txBox="1">
                <a:spLocks noChangeArrowheads="1"/>
              </p:cNvSpPr>
              <p:nvPr/>
            </p:nvSpPr>
            <p:spPr bwMode="auto">
              <a:xfrm>
                <a:off x="5136" y="2148"/>
                <a:ext cx="528" cy="268"/>
              </a:xfrm>
              <a:prstGeom prst="rect">
                <a:avLst/>
              </a:prstGeom>
              <a:noFill/>
              <a:ln w="9525">
                <a:noFill/>
                <a:miter lim="800000"/>
                <a:headEnd/>
                <a:tailEnd/>
              </a:ln>
            </p:spPr>
            <p:txBody>
              <a:bodyPr lIns="0" tIns="0" rIns="0" bIns="0" anchor="ctr" anchorCtr="1">
                <a:prstTxWarp prst="textNoShape">
                  <a:avLst/>
                </a:prstTxWarp>
              </a:bodyPr>
              <a:lstStyle/>
              <a:p>
                <a:pPr algn="ctr"/>
                <a:r>
                  <a:rPr lang="en-US" sz="900" b="1" dirty="0">
                    <a:solidFill>
                      <a:schemeClr val="bg1"/>
                    </a:solidFill>
                    <a:latin typeface="Verdana" charset="0"/>
                    <a:ea typeface="Osaka" charset="-128"/>
                    <a:cs typeface="Osaka" charset="-128"/>
                  </a:rPr>
                  <a:t>F10.7 Flux</a:t>
                </a:r>
              </a:p>
              <a:p>
                <a:pPr algn="ctr"/>
                <a:r>
                  <a:rPr lang="en-US" sz="900" b="1" dirty="0">
                    <a:solidFill>
                      <a:schemeClr val="bg1"/>
                    </a:solidFill>
                    <a:latin typeface="Verdana" charset="0"/>
                    <a:ea typeface="Osaka" charset="-128"/>
                    <a:cs typeface="Osaka" charset="-128"/>
                  </a:rPr>
                  <a:t>Gravity </a:t>
                </a:r>
              </a:p>
              <a:p>
                <a:pPr algn="ctr"/>
                <a:r>
                  <a:rPr lang="en-US" sz="900" b="1" dirty="0">
                    <a:solidFill>
                      <a:schemeClr val="bg1"/>
                    </a:solidFill>
                    <a:latin typeface="Verdana" charset="0"/>
                    <a:ea typeface="Osaka" charset="-128"/>
                    <a:cs typeface="Osaka" charset="-128"/>
                  </a:rPr>
                  <a:t>Waves</a:t>
                </a:r>
              </a:p>
            </p:txBody>
          </p:sp>
        </p:grpSp>
        <p:sp>
          <p:nvSpPr>
            <p:cNvPr id="34" name="Rectangle 107"/>
            <p:cNvSpPr>
              <a:spLocks noChangeArrowheads="1"/>
            </p:cNvSpPr>
            <p:nvPr/>
          </p:nvSpPr>
          <p:spPr bwMode="auto">
            <a:xfrm>
              <a:off x="-9525" y="3201988"/>
              <a:ext cx="184150" cy="304800"/>
            </a:xfrm>
            <a:prstGeom prst="rect">
              <a:avLst/>
            </a:prstGeom>
            <a:noFill/>
            <a:ln w="9525">
              <a:noFill/>
              <a:miter lim="800000"/>
              <a:headEnd/>
              <a:tailEnd/>
            </a:ln>
          </p:spPr>
          <p:txBody>
            <a:bodyPr wrap="none">
              <a:prstTxWarp prst="textNoShape">
                <a:avLst/>
              </a:prstTxWarp>
              <a:spAutoFit/>
            </a:bodyPr>
            <a:lstStyle/>
            <a:p>
              <a:endParaRPr lang="en-US"/>
            </a:p>
          </p:txBody>
        </p:sp>
        <p:grpSp>
          <p:nvGrpSpPr>
            <p:cNvPr id="35" name="Group 70"/>
            <p:cNvGrpSpPr>
              <a:grpSpLocks/>
            </p:cNvGrpSpPr>
            <p:nvPr/>
          </p:nvGrpSpPr>
          <p:grpSpPr bwMode="auto">
            <a:xfrm flipH="1">
              <a:off x="-24379" y="3276600"/>
              <a:ext cx="1091988" cy="762000"/>
              <a:chOff x="4948" y="2016"/>
              <a:chExt cx="737" cy="480"/>
            </a:xfrm>
          </p:grpSpPr>
          <p:sp>
            <p:nvSpPr>
              <p:cNvPr id="45" name="AutoShape 71"/>
              <p:cNvSpPr>
                <a:spLocks noChangeArrowheads="1"/>
              </p:cNvSpPr>
              <p:nvPr/>
            </p:nvSpPr>
            <p:spPr bwMode="auto">
              <a:xfrm rot="5400000">
                <a:off x="5066" y="1898"/>
                <a:ext cx="480" cy="715"/>
              </a:xfrm>
              <a:prstGeom prst="downArrowCallout">
                <a:avLst>
                  <a:gd name="adj1" fmla="val 44037"/>
                  <a:gd name="adj2" fmla="val 36569"/>
                  <a:gd name="adj3" fmla="val 28866"/>
                  <a:gd name="adj4" fmla="val 77018"/>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p>
            </p:txBody>
          </p:sp>
          <p:sp>
            <p:nvSpPr>
              <p:cNvPr id="46" name="Text Box 72"/>
              <p:cNvSpPr txBox="1">
                <a:spLocks noChangeArrowheads="1"/>
              </p:cNvSpPr>
              <p:nvPr/>
            </p:nvSpPr>
            <p:spPr bwMode="auto">
              <a:xfrm>
                <a:off x="5010" y="2101"/>
                <a:ext cx="675" cy="277"/>
              </a:xfrm>
              <a:prstGeom prst="rect">
                <a:avLst/>
              </a:prstGeom>
              <a:noFill/>
              <a:ln w="9525">
                <a:noFill/>
                <a:miter lim="800000"/>
                <a:headEnd/>
                <a:tailEnd/>
              </a:ln>
            </p:spPr>
            <p:txBody>
              <a:bodyPr lIns="0" tIns="0" rIns="0" bIns="0" anchor="ctr" anchorCtr="1">
                <a:prstTxWarp prst="textNoShape">
                  <a:avLst/>
                </a:prstTxWarp>
              </a:bodyPr>
              <a:lstStyle/>
              <a:p>
                <a:pPr algn="ctr"/>
                <a:r>
                  <a:rPr lang="en-US" sz="600" b="1" dirty="0" smtClean="0">
                    <a:solidFill>
                      <a:schemeClr val="bg1"/>
                    </a:solidFill>
                    <a:latin typeface="Verdana" charset="0"/>
                    <a:ea typeface="Osaka" charset="-128"/>
                    <a:cs typeface="Osaka" charset="-128"/>
                  </a:rPr>
                  <a:t> Magneto-grams,</a:t>
                </a:r>
              </a:p>
              <a:p>
                <a:pPr algn="ctr"/>
                <a:r>
                  <a:rPr lang="en-US" sz="600" b="1" dirty="0" smtClean="0">
                    <a:solidFill>
                      <a:schemeClr val="bg1"/>
                    </a:solidFill>
                    <a:latin typeface="Verdana" charset="0"/>
                    <a:ea typeface="Osaka" charset="-128"/>
                    <a:cs typeface="Osaka" charset="-128"/>
                  </a:rPr>
                  <a:t>rotation tomography</a:t>
                </a:r>
                <a:endParaRPr lang="en-US" sz="600" b="1" dirty="0">
                  <a:solidFill>
                    <a:schemeClr val="bg1"/>
                  </a:solidFill>
                  <a:latin typeface="Verdana" charset="0"/>
                  <a:ea typeface="Osaka" charset="-128"/>
                  <a:cs typeface="Osaka" charset="-128"/>
                </a:endParaRPr>
              </a:p>
            </p:txBody>
          </p:sp>
        </p:grpSp>
        <p:grpSp>
          <p:nvGrpSpPr>
            <p:cNvPr id="36" name="Group 54"/>
            <p:cNvGrpSpPr>
              <a:grpSpLocks/>
            </p:cNvGrpSpPr>
            <p:nvPr/>
          </p:nvGrpSpPr>
          <p:grpSpPr bwMode="auto">
            <a:xfrm>
              <a:off x="4094167" y="1905003"/>
              <a:ext cx="1155703" cy="944563"/>
              <a:chOff x="4563" y="3092"/>
              <a:chExt cx="728" cy="595"/>
            </a:xfrm>
          </p:grpSpPr>
          <p:pic>
            <p:nvPicPr>
              <p:cNvPr id="43" name="Picture 55"/>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634" y="3092"/>
                <a:ext cx="572" cy="572"/>
              </a:xfrm>
              <a:prstGeom prst="rect">
                <a:avLst/>
              </a:prstGeom>
              <a:noFill/>
              <a:ln w="28575">
                <a:solidFill>
                  <a:srgbClr val="969696"/>
                </a:solidFill>
                <a:miter lim="800000"/>
                <a:headEnd/>
                <a:tailEnd/>
              </a:ln>
            </p:spPr>
          </p:pic>
          <p:sp>
            <p:nvSpPr>
              <p:cNvPr id="44" name="Text Box 56"/>
              <p:cNvSpPr txBox="1">
                <a:spLocks noChangeArrowheads="1"/>
              </p:cNvSpPr>
              <p:nvPr/>
            </p:nvSpPr>
            <p:spPr bwMode="auto">
              <a:xfrm>
                <a:off x="4563" y="3509"/>
                <a:ext cx="728" cy="178"/>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900" b="1" dirty="0" smtClean="0">
                    <a:solidFill>
                      <a:schemeClr val="bg1"/>
                    </a:solidFill>
                    <a:latin typeface="+mj-lt"/>
                    <a:ea typeface="Osaka" charset="-128"/>
                    <a:cs typeface="Osaka" charset="-128"/>
                  </a:rPr>
                  <a:t>Particle in Cell</a:t>
                </a:r>
                <a:endParaRPr lang="en-US" sz="900" b="1" dirty="0">
                  <a:solidFill>
                    <a:schemeClr val="bg1"/>
                  </a:solidFill>
                  <a:latin typeface="+mj-lt"/>
                  <a:ea typeface="Osaka" charset="-128"/>
                  <a:cs typeface="Osaka" charset="-128"/>
                </a:endParaRPr>
              </a:p>
            </p:txBody>
          </p:sp>
        </p:grpSp>
        <p:grpSp>
          <p:nvGrpSpPr>
            <p:cNvPr id="37" name="Group 54"/>
            <p:cNvGrpSpPr>
              <a:grpSpLocks/>
            </p:cNvGrpSpPr>
            <p:nvPr/>
          </p:nvGrpSpPr>
          <p:grpSpPr bwMode="auto">
            <a:xfrm>
              <a:off x="4191001" y="4608509"/>
              <a:ext cx="982666" cy="954088"/>
              <a:chOff x="4600" y="3074"/>
              <a:chExt cx="619" cy="601"/>
            </a:xfrm>
          </p:grpSpPr>
          <p:pic>
            <p:nvPicPr>
              <p:cNvPr id="41" name="Picture 55"/>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600" y="3099"/>
                <a:ext cx="575" cy="576"/>
              </a:xfrm>
              <a:prstGeom prst="rect">
                <a:avLst/>
              </a:prstGeom>
              <a:noFill/>
              <a:ln w="28575">
                <a:solidFill>
                  <a:srgbClr val="969696"/>
                </a:solidFill>
                <a:miter lim="800000"/>
                <a:headEnd/>
                <a:tailEnd/>
              </a:ln>
            </p:spPr>
          </p:pic>
          <p:sp>
            <p:nvSpPr>
              <p:cNvPr id="42" name="Text Box 56"/>
              <p:cNvSpPr txBox="1">
                <a:spLocks noChangeArrowheads="1"/>
              </p:cNvSpPr>
              <p:nvPr/>
            </p:nvSpPr>
            <p:spPr bwMode="auto">
              <a:xfrm>
                <a:off x="4628" y="3074"/>
                <a:ext cx="591" cy="308"/>
              </a:xfrm>
              <a:prstGeom prst="rect">
                <a:avLst/>
              </a:prstGeom>
              <a:noFill/>
              <a:ln w="9525">
                <a:noFill/>
                <a:miter lim="800000"/>
                <a:headEnd/>
                <a:tailEnd/>
              </a:ln>
            </p:spPr>
            <p:txBody>
              <a:bodyPr wrap="square" lIns="91435" tIns="45718" rIns="91435" bIns="45718">
                <a:prstTxWarp prst="textNoShape">
                  <a:avLst/>
                </a:prstTxWarp>
                <a:spAutoFit/>
              </a:bodyPr>
              <a:lstStyle/>
              <a:p>
                <a:pPr algn="ctr"/>
                <a:r>
                  <a:rPr lang="en-US" sz="1000" b="1" dirty="0" smtClean="0">
                    <a:solidFill>
                      <a:schemeClr val="bg1"/>
                    </a:solidFill>
                    <a:latin typeface="+mj-lt"/>
                    <a:ea typeface="Osaka" charset="-128"/>
                    <a:cs typeface="Osaka" charset="-128"/>
                  </a:rPr>
                  <a:t>Particle</a:t>
                </a:r>
              </a:p>
              <a:p>
                <a:pPr algn="ctr"/>
                <a:r>
                  <a:rPr lang="en-US" sz="1000" b="1" dirty="0" smtClean="0">
                    <a:solidFill>
                      <a:schemeClr val="bg1"/>
                    </a:solidFill>
                    <a:latin typeface="+mj-lt"/>
                    <a:ea typeface="Osaka" charset="-128"/>
                    <a:cs typeface="Osaka" charset="-128"/>
                  </a:rPr>
                  <a:t> Tracker</a:t>
                </a:r>
                <a:endParaRPr lang="en-US" sz="1000" b="1" dirty="0">
                  <a:solidFill>
                    <a:schemeClr val="bg1"/>
                  </a:solidFill>
                  <a:latin typeface="+mj-lt"/>
                  <a:ea typeface="Osaka" charset="-128"/>
                  <a:cs typeface="Osaka" charset="-128"/>
                </a:endParaRPr>
              </a:p>
            </p:txBody>
          </p:sp>
        </p:grpSp>
        <p:grpSp>
          <p:nvGrpSpPr>
            <p:cNvPr id="38" name="Group 24"/>
            <p:cNvGrpSpPr>
              <a:grpSpLocks/>
            </p:cNvGrpSpPr>
            <p:nvPr/>
          </p:nvGrpSpPr>
          <p:grpSpPr bwMode="auto">
            <a:xfrm>
              <a:off x="990526" y="4664458"/>
              <a:ext cx="919163" cy="828676"/>
              <a:chOff x="883" y="2246"/>
              <a:chExt cx="579" cy="522"/>
            </a:xfrm>
          </p:grpSpPr>
          <p:pic>
            <p:nvPicPr>
              <p:cNvPr id="39" name="Picture 25"/>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883" y="2246"/>
                <a:ext cx="576" cy="522"/>
              </a:xfrm>
              <a:prstGeom prst="rect">
                <a:avLst/>
              </a:prstGeom>
              <a:noFill/>
              <a:ln w="28575">
                <a:solidFill>
                  <a:srgbClr val="969696"/>
                </a:solidFill>
                <a:miter lim="800000"/>
                <a:headEnd/>
                <a:tailEnd/>
              </a:ln>
            </p:spPr>
          </p:pic>
          <p:sp>
            <p:nvSpPr>
              <p:cNvPr id="40" name="Text Box 26"/>
              <p:cNvSpPr txBox="1">
                <a:spLocks noChangeArrowheads="1"/>
              </p:cNvSpPr>
              <p:nvPr/>
            </p:nvSpPr>
            <p:spPr bwMode="auto">
              <a:xfrm>
                <a:off x="883" y="2508"/>
                <a:ext cx="579" cy="252"/>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dirty="0" smtClean="0">
                    <a:solidFill>
                      <a:schemeClr val="bg1"/>
                    </a:solidFill>
                    <a:latin typeface="+mj-lt"/>
                    <a:ea typeface="Osaka" charset="-128"/>
                    <a:cs typeface="Osaka" charset="-128"/>
                  </a:rPr>
                  <a:t> Convection</a:t>
                </a:r>
              </a:p>
              <a:p>
                <a:pPr algn="ctr"/>
                <a:r>
                  <a:rPr lang="en-US" sz="1000" b="1" dirty="0" smtClean="0">
                    <a:solidFill>
                      <a:schemeClr val="bg1"/>
                    </a:solidFill>
                    <a:latin typeface="+mj-lt"/>
                    <a:ea typeface="Osaka" charset="-128"/>
                    <a:cs typeface="Osaka" charset="-128"/>
                  </a:rPr>
                  <a:t>Zone</a:t>
                </a:r>
                <a:endParaRPr lang="en-US" sz="1000" b="1" dirty="0">
                  <a:solidFill>
                    <a:schemeClr val="bg1"/>
                  </a:solidFill>
                  <a:latin typeface="+mj-lt"/>
                  <a:ea typeface="Osaka" charset="-128"/>
                  <a:cs typeface="Osaka" charset="-128"/>
                </a:endParaRPr>
              </a:p>
            </p:txBody>
          </p:sp>
        </p:grpSp>
      </p:grpSp>
      <p:sp>
        <p:nvSpPr>
          <p:cNvPr id="78" name="Left-Right Arrow 77"/>
          <p:cNvSpPr/>
          <p:nvPr/>
        </p:nvSpPr>
        <p:spPr>
          <a:xfrm rot="16200000">
            <a:off x="3355202" y="3202562"/>
            <a:ext cx="352539" cy="350816"/>
          </a:xfrm>
          <a:prstGeom prst="leftRightArrow">
            <a:avLst>
              <a:gd name="adj1" fmla="val 34008"/>
              <a:gd name="adj2" fmla="val 34007"/>
            </a:avLst>
          </a:prstGeom>
          <a:solidFill>
            <a:srgbClr val="00FF66"/>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Left-Right Arrow 78"/>
          <p:cNvSpPr/>
          <p:nvPr/>
        </p:nvSpPr>
        <p:spPr>
          <a:xfrm rot="16200000">
            <a:off x="5744403" y="3213765"/>
            <a:ext cx="352539" cy="350816"/>
          </a:xfrm>
          <a:prstGeom prst="leftRightArrow">
            <a:avLst>
              <a:gd name="adj1" fmla="val 34008"/>
              <a:gd name="adj2" fmla="val 34007"/>
            </a:avLst>
          </a:prstGeom>
          <a:solidFill>
            <a:srgbClr val="00FF66"/>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itle 79"/>
          <p:cNvSpPr>
            <a:spLocks noGrp="1"/>
          </p:cNvSpPr>
          <p:nvPr>
            <p:ph type="title"/>
          </p:nvPr>
        </p:nvSpPr>
        <p:spPr/>
        <p:txBody>
          <a:bodyPr/>
          <a:lstStyle/>
          <a:p>
            <a:r>
              <a:rPr lang="en-US" dirty="0" smtClean="0"/>
              <a:t>SWMF </a:t>
            </a:r>
            <a:endParaRPr lang="en-US" dirty="0"/>
          </a:p>
        </p:txBody>
      </p:sp>
      <p:sp>
        <p:nvSpPr>
          <p:cNvPr id="81" name="Content Placeholder 80"/>
          <p:cNvSpPr>
            <a:spLocks noGrp="1"/>
          </p:cNvSpPr>
          <p:nvPr>
            <p:ph sz="half" idx="1"/>
          </p:nvPr>
        </p:nvSpPr>
        <p:spPr>
          <a:xfrm>
            <a:off x="112542" y="1600200"/>
            <a:ext cx="2299062" cy="5022703"/>
          </a:xfrm>
        </p:spPr>
        <p:txBody>
          <a:bodyPr>
            <a:noAutofit/>
          </a:bodyPr>
          <a:lstStyle/>
          <a:p>
            <a:r>
              <a:rPr lang="en-US" sz="1400" dirty="0"/>
              <a:t>The Sun-Earth system consists of many different interconnecting domains that are </a:t>
            </a:r>
            <a:r>
              <a:rPr lang="en-US" sz="1400" dirty="0">
                <a:solidFill>
                  <a:srgbClr val="ED181E"/>
                </a:solidFill>
              </a:rPr>
              <a:t>independently</a:t>
            </a:r>
            <a:r>
              <a:rPr lang="en-US" sz="1400" dirty="0"/>
              <a:t> modeled </a:t>
            </a:r>
            <a:r>
              <a:rPr lang="en-US" sz="1400" dirty="0" smtClean="0"/>
              <a:t>traditionally</a:t>
            </a:r>
          </a:p>
          <a:p>
            <a:pPr marL="0" indent="0">
              <a:buNone/>
            </a:pPr>
            <a:endParaRPr lang="en-US" sz="800" dirty="0" smtClean="0"/>
          </a:p>
          <a:p>
            <a:r>
              <a:rPr lang="en-US" sz="1400" dirty="0"/>
              <a:t>The framework incorporates physics models with </a:t>
            </a:r>
            <a:r>
              <a:rPr lang="en-US" sz="1400" dirty="0">
                <a:solidFill>
                  <a:srgbClr val="ED181E"/>
                </a:solidFill>
              </a:rPr>
              <a:t>minimal changes. </a:t>
            </a:r>
          </a:p>
          <a:p>
            <a:endParaRPr lang="en-US" sz="800" dirty="0" smtClean="0"/>
          </a:p>
          <a:p>
            <a:r>
              <a:rPr lang="en-US" sz="1400" dirty="0"/>
              <a:t>The framework can be </a:t>
            </a:r>
            <a:r>
              <a:rPr lang="en-US" sz="1400" dirty="0">
                <a:solidFill>
                  <a:srgbClr val="ED181E"/>
                </a:solidFill>
              </a:rPr>
              <a:t>extended</a:t>
            </a:r>
            <a:r>
              <a:rPr lang="en-US" sz="1400" dirty="0"/>
              <a:t> with new models and components. </a:t>
            </a:r>
            <a:endParaRPr lang="en-US" sz="1400" dirty="0" smtClean="0"/>
          </a:p>
          <a:p>
            <a:endParaRPr lang="en-US" sz="800" dirty="0"/>
          </a:p>
          <a:p>
            <a:r>
              <a:rPr lang="en-US" sz="1400" dirty="0" smtClean="0"/>
              <a:t>Compiles coupled codes into a single executable that runs both simultaneously</a:t>
            </a:r>
            <a:endParaRPr lang="en-US" sz="1400" dirty="0"/>
          </a:p>
        </p:txBody>
      </p:sp>
      <p:sp>
        <p:nvSpPr>
          <p:cNvPr id="83" name="Slide Number Placeholder 82"/>
          <p:cNvSpPr>
            <a:spLocks noGrp="1"/>
          </p:cNvSpPr>
          <p:nvPr>
            <p:ph type="sldNum" sz="quarter" idx="12"/>
          </p:nvPr>
        </p:nvSpPr>
        <p:spPr/>
        <p:txBody>
          <a:bodyPr/>
          <a:lstStyle/>
          <a:p>
            <a:fld id="{15BDD0CF-BA9C-304D-97D6-B47291EC3438}" type="slidenum">
              <a:rPr lang="en-US" smtClean="0"/>
              <a:t>6</a:t>
            </a:fld>
            <a:endParaRPr lang="en-US"/>
          </a:p>
        </p:txBody>
      </p:sp>
      <p:sp>
        <p:nvSpPr>
          <p:cNvPr id="84" name="Frame 83"/>
          <p:cNvSpPr/>
          <p:nvPr/>
        </p:nvSpPr>
        <p:spPr>
          <a:xfrm>
            <a:off x="4097963" y="4399251"/>
            <a:ext cx="2367326" cy="1378014"/>
          </a:xfrm>
          <a:prstGeom prst="frame">
            <a:avLst>
              <a:gd name="adj1" fmla="val 7783"/>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90982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4926457" y="6409066"/>
            <a:ext cx="2988262" cy="400110"/>
          </a:xfrm>
          <a:prstGeom prst="rect">
            <a:avLst/>
          </a:prstGeom>
          <a:noFill/>
        </p:spPr>
        <p:txBody>
          <a:bodyPr wrap="none" rtlCol="0">
            <a:spAutoFit/>
          </a:bodyPr>
          <a:lstStyle/>
          <a:p>
            <a:r>
              <a:rPr lang="en-US" sz="2000" b="1" i="1" dirty="0" smtClean="0">
                <a:latin typeface="Times"/>
                <a:cs typeface="Times"/>
              </a:rPr>
              <a:t>Image Credit: Gabor </a:t>
            </a:r>
            <a:r>
              <a:rPr lang="en-US" sz="2000" b="1" i="1" dirty="0" err="1" smtClean="0">
                <a:latin typeface="Times"/>
                <a:cs typeface="Times"/>
              </a:rPr>
              <a:t>Toth</a:t>
            </a:r>
            <a:endParaRPr lang="en-US" sz="2000" b="1" i="1" dirty="0"/>
          </a:p>
        </p:txBody>
      </p:sp>
      <p:grpSp>
        <p:nvGrpSpPr>
          <p:cNvPr id="3" name="Group 2"/>
          <p:cNvGrpSpPr/>
          <p:nvPr/>
        </p:nvGrpSpPr>
        <p:grpSpPr>
          <a:xfrm>
            <a:off x="2400496" y="1741543"/>
            <a:ext cx="6743503" cy="4472015"/>
            <a:chOff x="-24379" y="1009650"/>
            <a:chExt cx="9015979" cy="5467350"/>
          </a:xfrm>
        </p:grpSpPr>
        <p:grpSp>
          <p:nvGrpSpPr>
            <p:cNvPr id="5" name="Group 2"/>
            <p:cNvGrpSpPr>
              <a:grpSpLocks/>
            </p:cNvGrpSpPr>
            <p:nvPr/>
          </p:nvGrpSpPr>
          <p:grpSpPr bwMode="auto">
            <a:xfrm>
              <a:off x="457200" y="1371600"/>
              <a:ext cx="8077200" cy="4419600"/>
              <a:chOff x="288" y="864"/>
              <a:chExt cx="5088" cy="2784"/>
            </a:xfrm>
          </p:grpSpPr>
          <p:sp>
            <p:nvSpPr>
              <p:cNvPr id="75" name="AutoShape 3"/>
              <p:cNvSpPr>
                <a:spLocks noChangeArrowheads="1"/>
              </p:cNvSpPr>
              <p:nvPr/>
            </p:nvSpPr>
            <p:spPr bwMode="auto">
              <a:xfrm>
                <a:off x="288" y="864"/>
                <a:ext cx="5088" cy="2784"/>
              </a:xfrm>
              <a:prstGeom prst="roundRect">
                <a:avLst>
                  <a:gd name="adj" fmla="val 16667"/>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sp>
            <p:nvSpPr>
              <p:cNvPr id="76" name="Text Box 4"/>
              <p:cNvSpPr txBox="1">
                <a:spLocks noChangeArrowheads="1"/>
              </p:cNvSpPr>
              <p:nvPr/>
            </p:nvSpPr>
            <p:spPr bwMode="auto">
              <a:xfrm>
                <a:off x="2872" y="864"/>
                <a:ext cx="2120" cy="240"/>
              </a:xfrm>
              <a:prstGeom prst="rect">
                <a:avLst/>
              </a:prstGeom>
              <a:noFill/>
              <a:ln w="9525">
                <a:noFill/>
                <a:miter lim="800000"/>
                <a:headEnd/>
                <a:tailEnd/>
              </a:ln>
            </p:spPr>
            <p:txBody>
              <a:bodyPr wrap="none" lIns="91430" tIns="45716" rIns="91430" bIns="45716" anchor="ctr">
                <a:prstTxWarp prst="textNoShape">
                  <a:avLst/>
                </a:prstTxWarp>
              </a:bodyPr>
              <a:lstStyle/>
              <a:p>
                <a:pPr algn="ctr">
                  <a:spcBef>
                    <a:spcPct val="50000"/>
                  </a:spcBef>
                </a:pPr>
                <a:r>
                  <a:rPr lang="en-US" sz="1200" b="1" dirty="0">
                    <a:solidFill>
                      <a:schemeClr val="bg1"/>
                    </a:solidFill>
                    <a:latin typeface="Verdana" charset="0"/>
                    <a:ea typeface="Osaka" charset="-128"/>
                    <a:cs typeface="Osaka" charset="-128"/>
                  </a:rPr>
                  <a:t>SWMF Control &amp; Infrastructure</a:t>
                </a:r>
              </a:p>
            </p:txBody>
          </p:sp>
        </p:grpSp>
        <p:grpSp>
          <p:nvGrpSpPr>
            <p:cNvPr id="6" name="Group 21"/>
            <p:cNvGrpSpPr>
              <a:grpSpLocks/>
            </p:cNvGrpSpPr>
            <p:nvPr/>
          </p:nvGrpSpPr>
          <p:grpSpPr bwMode="auto">
            <a:xfrm>
              <a:off x="990600" y="1828800"/>
              <a:ext cx="990600" cy="949325"/>
              <a:chOff x="864" y="1344"/>
              <a:chExt cx="624" cy="598"/>
            </a:xfrm>
          </p:grpSpPr>
          <p:pic>
            <p:nvPicPr>
              <p:cNvPr id="73" name="Picture 22" descr="EE"/>
              <p:cNvPicPr>
                <a:picLocks noChangeAspect="1" noChangeArrowheads="1"/>
              </p:cNvPicPr>
              <p:nvPr/>
            </p:nvPicPr>
            <p:blipFill>
              <a:blip r:embed="rId3"/>
              <a:srcRect l="14749" r="7808"/>
              <a:stretch>
                <a:fillRect/>
              </a:stretch>
            </p:blipFill>
            <p:spPr bwMode="auto">
              <a:xfrm>
                <a:off x="869" y="1363"/>
                <a:ext cx="596" cy="579"/>
              </a:xfrm>
              <a:prstGeom prst="rect">
                <a:avLst/>
              </a:prstGeom>
              <a:noFill/>
              <a:ln w="28575">
                <a:solidFill>
                  <a:srgbClr val="969696"/>
                </a:solidFill>
                <a:miter lim="800000"/>
                <a:headEnd/>
                <a:tailEnd/>
              </a:ln>
            </p:spPr>
          </p:pic>
          <p:sp>
            <p:nvSpPr>
              <p:cNvPr id="74" name="Text Box 23"/>
              <p:cNvSpPr txBox="1">
                <a:spLocks noChangeArrowheads="1"/>
              </p:cNvSpPr>
              <p:nvPr/>
            </p:nvSpPr>
            <p:spPr bwMode="auto">
              <a:xfrm>
                <a:off x="864" y="1344"/>
                <a:ext cx="624" cy="252"/>
              </a:xfrm>
              <a:prstGeom prst="rect">
                <a:avLst/>
              </a:prstGeom>
              <a:noFill/>
              <a:ln w="9525">
                <a:noFill/>
                <a:miter lim="800000"/>
                <a:headEnd/>
                <a:tailEnd/>
              </a:ln>
            </p:spPr>
            <p:txBody>
              <a:bodyPr wrap="square" lIns="91435" tIns="45718" rIns="91435" bIns="45718">
                <a:prstTxWarp prst="textNoShape">
                  <a:avLst/>
                </a:prstTxWarp>
                <a:spAutoFit/>
              </a:bodyPr>
              <a:lstStyle/>
              <a:p>
                <a:pPr algn="ctr"/>
                <a:r>
                  <a:rPr lang="en-US" sz="1000" b="1" dirty="0">
                    <a:solidFill>
                      <a:schemeClr val="bg1"/>
                    </a:solidFill>
                    <a:latin typeface="+mj-lt"/>
                    <a:ea typeface="Osaka" charset="-128"/>
                    <a:cs typeface="Osaka" charset="-128"/>
                  </a:rPr>
                  <a:t>Eruption</a:t>
                </a:r>
              </a:p>
              <a:p>
                <a:pPr algn="ctr"/>
                <a:r>
                  <a:rPr lang="en-US" sz="1000" b="1" dirty="0">
                    <a:solidFill>
                      <a:schemeClr val="bg1"/>
                    </a:solidFill>
                    <a:latin typeface="+mj-lt"/>
                    <a:ea typeface="Osaka" charset="-128"/>
                    <a:cs typeface="Osaka" charset="-128"/>
                  </a:rPr>
                  <a:t>Generator</a:t>
                </a:r>
              </a:p>
            </p:txBody>
          </p:sp>
        </p:grpSp>
        <p:grpSp>
          <p:nvGrpSpPr>
            <p:cNvPr id="7" name="Group 24"/>
            <p:cNvGrpSpPr>
              <a:grpSpLocks/>
            </p:cNvGrpSpPr>
            <p:nvPr/>
          </p:nvGrpSpPr>
          <p:grpSpPr bwMode="auto">
            <a:xfrm>
              <a:off x="914400" y="3236913"/>
              <a:ext cx="1025525" cy="914400"/>
              <a:chOff x="816" y="2231"/>
              <a:chExt cx="646" cy="576"/>
            </a:xfrm>
          </p:grpSpPr>
          <p:pic>
            <p:nvPicPr>
              <p:cNvPr id="71" name="Picture 25"/>
              <p:cNvPicPr>
                <a:picLocks noChangeAspect="1" noChangeArrowheads="1"/>
              </p:cNvPicPr>
              <p:nvPr/>
            </p:nvPicPr>
            <p:blipFill>
              <a:blip r:embed="rId4"/>
              <a:srcRect/>
              <a:stretch>
                <a:fillRect/>
              </a:stretch>
            </p:blipFill>
            <p:spPr bwMode="auto">
              <a:xfrm>
                <a:off x="864" y="2231"/>
                <a:ext cx="577" cy="576"/>
              </a:xfrm>
              <a:prstGeom prst="rect">
                <a:avLst/>
              </a:prstGeom>
              <a:noFill/>
              <a:ln w="28575">
                <a:solidFill>
                  <a:srgbClr val="969696"/>
                </a:solidFill>
                <a:miter lim="800000"/>
                <a:headEnd/>
                <a:tailEnd/>
              </a:ln>
            </p:spPr>
          </p:pic>
          <p:sp>
            <p:nvSpPr>
              <p:cNvPr id="72" name="Text Box 26"/>
              <p:cNvSpPr txBox="1">
                <a:spLocks noChangeArrowheads="1"/>
              </p:cNvSpPr>
              <p:nvPr/>
            </p:nvSpPr>
            <p:spPr bwMode="auto">
              <a:xfrm>
                <a:off x="816" y="2640"/>
                <a:ext cx="646" cy="155"/>
              </a:xfrm>
              <a:prstGeom prst="rect">
                <a:avLst/>
              </a:prstGeom>
              <a:noFill/>
              <a:ln w="9525">
                <a:noFill/>
                <a:miter lim="800000"/>
                <a:headEnd/>
                <a:tailEnd/>
              </a:ln>
            </p:spPr>
            <p:txBody>
              <a:bodyPr wrap="none" lIns="91435" tIns="45718" rIns="91435" bIns="45718">
                <a:prstTxWarp prst="textNoShape">
                  <a:avLst/>
                </a:prstTxWarp>
                <a:spAutoFit/>
              </a:bodyPr>
              <a:lstStyle/>
              <a:p>
                <a:r>
                  <a:rPr lang="en-US" sz="1000" b="1" dirty="0" smtClean="0">
                    <a:solidFill>
                      <a:schemeClr val="bg1"/>
                    </a:solidFill>
                    <a:latin typeface="+mj-lt"/>
                    <a:ea typeface="Osaka" charset="-128"/>
                    <a:cs typeface="Osaka" charset="-128"/>
                  </a:rPr>
                  <a:t> Solar </a:t>
                </a:r>
                <a:r>
                  <a:rPr lang="en-US" sz="1000" b="1" dirty="0">
                    <a:solidFill>
                      <a:schemeClr val="bg1"/>
                    </a:solidFill>
                    <a:latin typeface="+mj-lt"/>
                    <a:ea typeface="Osaka" charset="-128"/>
                    <a:cs typeface="Osaka" charset="-128"/>
                  </a:rPr>
                  <a:t>Corona</a:t>
                </a:r>
              </a:p>
            </p:txBody>
          </p:sp>
        </p:grpSp>
        <p:grpSp>
          <p:nvGrpSpPr>
            <p:cNvPr id="8" name="Group 27"/>
            <p:cNvGrpSpPr>
              <a:grpSpLocks/>
            </p:cNvGrpSpPr>
            <p:nvPr/>
          </p:nvGrpSpPr>
          <p:grpSpPr bwMode="auto">
            <a:xfrm>
              <a:off x="2590800" y="3200400"/>
              <a:ext cx="919163" cy="950913"/>
              <a:chOff x="1872" y="2208"/>
              <a:chExt cx="579" cy="599"/>
            </a:xfrm>
          </p:grpSpPr>
          <p:pic>
            <p:nvPicPr>
              <p:cNvPr id="69" name="Picture 28"/>
              <p:cNvPicPr>
                <a:picLocks noChangeAspect="1" noChangeArrowheads="1"/>
              </p:cNvPicPr>
              <p:nvPr/>
            </p:nvPicPr>
            <p:blipFill>
              <a:blip r:embed="rId5"/>
              <a:srcRect/>
              <a:stretch>
                <a:fillRect/>
              </a:stretch>
            </p:blipFill>
            <p:spPr bwMode="auto">
              <a:xfrm>
                <a:off x="1872" y="2231"/>
                <a:ext cx="576" cy="576"/>
              </a:xfrm>
              <a:prstGeom prst="rect">
                <a:avLst/>
              </a:prstGeom>
              <a:noFill/>
              <a:ln w="28575">
                <a:solidFill>
                  <a:srgbClr val="969696"/>
                </a:solidFill>
                <a:miter lim="800000"/>
                <a:headEnd/>
                <a:tailEnd/>
              </a:ln>
            </p:spPr>
          </p:pic>
          <p:sp>
            <p:nvSpPr>
              <p:cNvPr id="70" name="Text Box 29"/>
              <p:cNvSpPr txBox="1">
                <a:spLocks noChangeArrowheads="1"/>
              </p:cNvSpPr>
              <p:nvPr/>
            </p:nvSpPr>
            <p:spPr bwMode="auto">
              <a:xfrm>
                <a:off x="1872" y="2208"/>
                <a:ext cx="579" cy="252"/>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dirty="0">
                    <a:solidFill>
                      <a:schemeClr val="bg1"/>
                    </a:solidFill>
                    <a:latin typeface="Verdana" charset="0"/>
                  </a:rPr>
                  <a:t> </a:t>
                </a:r>
                <a:r>
                  <a:rPr lang="en-US" sz="1000" b="1" dirty="0">
                    <a:solidFill>
                      <a:schemeClr val="bg1"/>
                    </a:solidFill>
                    <a:latin typeface="+mj-lt"/>
                  </a:rPr>
                  <a:t>Inner</a:t>
                </a:r>
              </a:p>
              <a:p>
                <a:pPr algn="ctr"/>
                <a:r>
                  <a:rPr lang="en-US" sz="1000" b="1" dirty="0">
                    <a:solidFill>
                      <a:schemeClr val="bg1"/>
                    </a:solidFill>
                    <a:latin typeface="+mj-lt"/>
                  </a:rPr>
                  <a:t>Heliosphere</a:t>
                </a:r>
              </a:p>
            </p:txBody>
          </p:sp>
        </p:grpSp>
        <p:pic>
          <p:nvPicPr>
            <p:cNvPr id="9" name="Picture 31"/>
            <p:cNvPicPr>
              <a:picLocks noChangeAspect="1" noChangeArrowheads="1"/>
            </p:cNvPicPr>
            <p:nvPr/>
          </p:nvPicPr>
          <p:blipFill>
            <a:blip r:embed="rId6"/>
            <a:srcRect/>
            <a:stretch>
              <a:fillRect/>
            </a:stretch>
          </p:blipFill>
          <p:spPr bwMode="auto">
            <a:xfrm>
              <a:off x="4191001" y="3236913"/>
              <a:ext cx="914400" cy="912813"/>
            </a:xfrm>
            <a:prstGeom prst="rect">
              <a:avLst/>
            </a:prstGeom>
            <a:noFill/>
            <a:ln w="28575">
              <a:solidFill>
                <a:srgbClr val="969696"/>
              </a:solidFill>
              <a:miter lim="800000"/>
              <a:headEnd/>
              <a:tailEnd/>
            </a:ln>
          </p:spPr>
        </p:pic>
        <p:sp>
          <p:nvSpPr>
            <p:cNvPr id="10" name="Text Box 32"/>
            <p:cNvSpPr txBox="1">
              <a:spLocks noChangeArrowheads="1"/>
            </p:cNvSpPr>
            <p:nvPr/>
          </p:nvSpPr>
          <p:spPr bwMode="auto">
            <a:xfrm>
              <a:off x="4075718" y="3803651"/>
              <a:ext cx="1155597" cy="413901"/>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800" b="1" dirty="0">
                  <a:solidFill>
                    <a:schemeClr val="bg1"/>
                  </a:solidFill>
                  <a:latin typeface="+mj-lt"/>
                </a:rPr>
                <a:t>Global</a:t>
              </a:r>
            </a:p>
            <a:p>
              <a:pPr algn="ctr"/>
              <a:r>
                <a:rPr lang="en-US" sz="800" b="1" dirty="0">
                  <a:solidFill>
                    <a:schemeClr val="bg1"/>
                  </a:solidFill>
                  <a:latin typeface="+mj-lt"/>
                </a:rPr>
                <a:t>Magnetosphere</a:t>
              </a:r>
            </a:p>
          </p:txBody>
        </p:sp>
        <p:grpSp>
          <p:nvGrpSpPr>
            <p:cNvPr id="11" name="Group 33"/>
            <p:cNvGrpSpPr>
              <a:grpSpLocks/>
            </p:cNvGrpSpPr>
            <p:nvPr/>
          </p:nvGrpSpPr>
          <p:grpSpPr bwMode="auto">
            <a:xfrm>
              <a:off x="5561016" y="1865317"/>
              <a:ext cx="923926" cy="969964"/>
              <a:chOff x="3743" y="1367"/>
              <a:chExt cx="582" cy="611"/>
            </a:xfrm>
          </p:grpSpPr>
          <p:pic>
            <p:nvPicPr>
              <p:cNvPr id="67" name="Picture 34"/>
              <p:cNvPicPr>
                <a:picLocks noChangeAspect="1" noChangeArrowheads="1"/>
              </p:cNvPicPr>
              <p:nvPr/>
            </p:nvPicPr>
            <p:blipFill>
              <a:blip r:embed="rId7"/>
              <a:srcRect/>
              <a:stretch>
                <a:fillRect/>
              </a:stretch>
            </p:blipFill>
            <p:spPr bwMode="auto">
              <a:xfrm>
                <a:off x="3743" y="1367"/>
                <a:ext cx="576" cy="576"/>
              </a:xfrm>
              <a:prstGeom prst="rect">
                <a:avLst/>
              </a:prstGeom>
              <a:noFill/>
              <a:ln w="28575">
                <a:solidFill>
                  <a:srgbClr val="969696"/>
                </a:solidFill>
                <a:miter lim="800000"/>
                <a:headEnd/>
                <a:tailEnd/>
              </a:ln>
            </p:spPr>
          </p:pic>
          <p:sp>
            <p:nvSpPr>
              <p:cNvPr id="68" name="Text Box 35"/>
              <p:cNvSpPr txBox="1">
                <a:spLocks noChangeArrowheads="1"/>
              </p:cNvSpPr>
              <p:nvPr/>
            </p:nvSpPr>
            <p:spPr bwMode="auto">
              <a:xfrm>
                <a:off x="3749" y="1812"/>
                <a:ext cx="576" cy="166"/>
              </a:xfrm>
              <a:prstGeom prst="rect">
                <a:avLst/>
              </a:prstGeom>
              <a:noFill/>
              <a:ln w="9525">
                <a:noFill/>
                <a:miter lim="800000"/>
                <a:headEnd/>
                <a:tailEnd/>
              </a:ln>
            </p:spPr>
            <p:txBody>
              <a:bodyPr wrap="square" lIns="91435" tIns="45718" rIns="91435" bIns="45718">
                <a:prstTxWarp prst="textNoShape">
                  <a:avLst/>
                </a:prstTxWarp>
                <a:spAutoFit/>
              </a:bodyPr>
              <a:lstStyle/>
              <a:p>
                <a:pPr algn="ctr"/>
                <a:r>
                  <a:rPr lang="en-US" sz="800" b="1" dirty="0">
                    <a:solidFill>
                      <a:schemeClr val="bg1"/>
                    </a:solidFill>
                    <a:latin typeface="+mj-lt"/>
                  </a:rPr>
                  <a:t>Polar Wind</a:t>
                </a:r>
              </a:p>
            </p:txBody>
          </p:sp>
        </p:grpSp>
        <p:grpSp>
          <p:nvGrpSpPr>
            <p:cNvPr id="12" name="Group 36"/>
            <p:cNvGrpSpPr>
              <a:grpSpLocks/>
            </p:cNvGrpSpPr>
            <p:nvPr/>
          </p:nvGrpSpPr>
          <p:grpSpPr bwMode="auto">
            <a:xfrm>
              <a:off x="6823079" y="4552950"/>
              <a:ext cx="1155701" cy="971550"/>
              <a:chOff x="2810" y="3060"/>
              <a:chExt cx="728" cy="612"/>
            </a:xfrm>
          </p:grpSpPr>
          <p:pic>
            <p:nvPicPr>
              <p:cNvPr id="65" name="Picture 37"/>
              <p:cNvPicPr>
                <a:picLocks noChangeAspect="1" noChangeArrowheads="1"/>
              </p:cNvPicPr>
              <p:nvPr/>
            </p:nvPicPr>
            <p:blipFill>
              <a:blip r:embed="rId8"/>
              <a:srcRect/>
              <a:stretch>
                <a:fillRect/>
              </a:stretch>
            </p:blipFill>
            <p:spPr bwMode="auto">
              <a:xfrm>
                <a:off x="2881" y="3096"/>
                <a:ext cx="576" cy="576"/>
              </a:xfrm>
              <a:prstGeom prst="rect">
                <a:avLst/>
              </a:prstGeom>
              <a:noFill/>
              <a:ln w="28575">
                <a:solidFill>
                  <a:srgbClr val="969696"/>
                </a:solidFill>
                <a:miter lim="800000"/>
                <a:headEnd/>
                <a:tailEnd/>
              </a:ln>
            </p:spPr>
          </p:pic>
          <p:sp>
            <p:nvSpPr>
              <p:cNvPr id="66" name="Text Box 38"/>
              <p:cNvSpPr txBox="1">
                <a:spLocks noChangeArrowheads="1"/>
              </p:cNvSpPr>
              <p:nvPr/>
            </p:nvSpPr>
            <p:spPr bwMode="auto">
              <a:xfrm>
                <a:off x="2810" y="3060"/>
                <a:ext cx="728" cy="261"/>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800" b="1" dirty="0">
                    <a:solidFill>
                      <a:schemeClr val="bg1"/>
                    </a:solidFill>
                    <a:latin typeface="+mj-lt"/>
                  </a:rPr>
                  <a:t>Inner</a:t>
                </a:r>
              </a:p>
              <a:p>
                <a:pPr algn="ctr"/>
                <a:r>
                  <a:rPr lang="en-US" sz="800" b="1" dirty="0">
                    <a:solidFill>
                      <a:schemeClr val="bg1"/>
                    </a:solidFill>
                    <a:latin typeface="+mj-lt"/>
                  </a:rPr>
                  <a:t>Magnetosphere</a:t>
                </a:r>
              </a:p>
            </p:txBody>
          </p:sp>
        </p:grpSp>
        <p:grpSp>
          <p:nvGrpSpPr>
            <p:cNvPr id="13" name="Group 39"/>
            <p:cNvGrpSpPr>
              <a:grpSpLocks/>
            </p:cNvGrpSpPr>
            <p:nvPr/>
          </p:nvGrpSpPr>
          <p:grpSpPr bwMode="auto">
            <a:xfrm>
              <a:off x="5426076" y="4608513"/>
              <a:ext cx="1181100" cy="962025"/>
              <a:chOff x="3658" y="3095"/>
              <a:chExt cx="744" cy="606"/>
            </a:xfrm>
          </p:grpSpPr>
          <p:pic>
            <p:nvPicPr>
              <p:cNvPr id="63" name="Picture 40"/>
              <p:cNvPicPr>
                <a:picLocks noChangeAspect="1" noChangeArrowheads="1"/>
              </p:cNvPicPr>
              <p:nvPr/>
            </p:nvPicPr>
            <p:blipFill>
              <a:blip r:embed="rId9"/>
              <a:srcRect/>
              <a:stretch>
                <a:fillRect/>
              </a:stretch>
            </p:blipFill>
            <p:spPr bwMode="auto">
              <a:xfrm>
                <a:off x="3743" y="3095"/>
                <a:ext cx="576" cy="575"/>
              </a:xfrm>
              <a:prstGeom prst="rect">
                <a:avLst/>
              </a:prstGeom>
              <a:noFill/>
              <a:ln w="28575">
                <a:solidFill>
                  <a:srgbClr val="969696"/>
                </a:solidFill>
                <a:miter lim="800000"/>
                <a:headEnd/>
                <a:tailEnd/>
              </a:ln>
            </p:spPr>
          </p:pic>
          <p:sp>
            <p:nvSpPr>
              <p:cNvPr id="64" name="Text Box 41"/>
              <p:cNvSpPr txBox="1">
                <a:spLocks noChangeArrowheads="1"/>
              </p:cNvSpPr>
              <p:nvPr/>
            </p:nvSpPr>
            <p:spPr bwMode="auto">
              <a:xfrm>
                <a:off x="3658" y="3440"/>
                <a:ext cx="744" cy="261"/>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800" b="1" dirty="0">
                    <a:solidFill>
                      <a:schemeClr val="bg1"/>
                    </a:solidFill>
                    <a:latin typeface="+mj-lt"/>
                  </a:rPr>
                  <a:t>Ionospheric</a:t>
                </a:r>
              </a:p>
              <a:p>
                <a:pPr algn="ctr"/>
                <a:r>
                  <a:rPr lang="en-US" sz="800" b="1" dirty="0">
                    <a:solidFill>
                      <a:schemeClr val="bg1"/>
                    </a:solidFill>
                    <a:latin typeface="+mj-lt"/>
                  </a:rPr>
                  <a:t>Electrodynamics</a:t>
                </a:r>
              </a:p>
            </p:txBody>
          </p:sp>
        </p:grpSp>
        <p:grpSp>
          <p:nvGrpSpPr>
            <p:cNvPr id="14" name="Group 42"/>
            <p:cNvGrpSpPr>
              <a:grpSpLocks/>
            </p:cNvGrpSpPr>
            <p:nvPr/>
          </p:nvGrpSpPr>
          <p:grpSpPr bwMode="auto">
            <a:xfrm>
              <a:off x="6850066" y="3236915"/>
              <a:ext cx="1087438" cy="949326"/>
              <a:chOff x="4555" y="2231"/>
              <a:chExt cx="685" cy="598"/>
            </a:xfrm>
          </p:grpSpPr>
          <p:pic>
            <p:nvPicPr>
              <p:cNvPr id="61" name="Picture 43"/>
              <p:cNvPicPr>
                <a:picLocks noChangeAspect="1" noChangeArrowheads="1"/>
              </p:cNvPicPr>
              <p:nvPr/>
            </p:nvPicPr>
            <p:blipFill>
              <a:blip r:embed="rId10"/>
              <a:srcRect/>
              <a:stretch>
                <a:fillRect/>
              </a:stretch>
            </p:blipFill>
            <p:spPr bwMode="auto">
              <a:xfrm>
                <a:off x="4607" y="2231"/>
                <a:ext cx="576" cy="576"/>
              </a:xfrm>
              <a:prstGeom prst="rect">
                <a:avLst/>
              </a:prstGeom>
              <a:noFill/>
              <a:ln w="28575">
                <a:solidFill>
                  <a:srgbClr val="969696"/>
                </a:solidFill>
                <a:miter lim="800000"/>
                <a:headEnd/>
                <a:tailEnd/>
              </a:ln>
            </p:spPr>
          </p:pic>
          <p:sp>
            <p:nvSpPr>
              <p:cNvPr id="62" name="Text Box 44"/>
              <p:cNvSpPr txBox="1">
                <a:spLocks noChangeArrowheads="1"/>
              </p:cNvSpPr>
              <p:nvPr/>
            </p:nvSpPr>
            <p:spPr bwMode="auto">
              <a:xfrm>
                <a:off x="4555" y="2568"/>
                <a:ext cx="685" cy="261"/>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800" b="1" dirty="0">
                    <a:solidFill>
                      <a:schemeClr val="bg1"/>
                    </a:solidFill>
                    <a:latin typeface="+mj-lt"/>
                  </a:rPr>
                  <a:t>Thermosphere</a:t>
                </a:r>
              </a:p>
              <a:p>
                <a:pPr algn="ctr"/>
                <a:r>
                  <a:rPr lang="en-US" sz="800" b="1" dirty="0">
                    <a:solidFill>
                      <a:schemeClr val="bg1"/>
                    </a:solidFill>
                    <a:latin typeface="+mj-lt"/>
                  </a:rPr>
                  <a:t>&amp; Ionosphere</a:t>
                </a:r>
              </a:p>
            </p:txBody>
          </p:sp>
        </p:grpSp>
        <p:grpSp>
          <p:nvGrpSpPr>
            <p:cNvPr id="15" name="Group 45"/>
            <p:cNvGrpSpPr>
              <a:grpSpLocks/>
            </p:cNvGrpSpPr>
            <p:nvPr/>
          </p:nvGrpSpPr>
          <p:grpSpPr bwMode="auto">
            <a:xfrm>
              <a:off x="2619375" y="1838327"/>
              <a:ext cx="914400" cy="936626"/>
              <a:chOff x="1890" y="1350"/>
              <a:chExt cx="576" cy="590"/>
            </a:xfrm>
          </p:grpSpPr>
          <p:pic>
            <p:nvPicPr>
              <p:cNvPr id="59" name="Picture 46"/>
              <p:cNvPicPr>
                <a:picLocks noChangeAspect="1" noChangeArrowheads="1"/>
              </p:cNvPicPr>
              <p:nvPr/>
            </p:nvPicPr>
            <p:blipFill>
              <a:blip r:embed="rId11"/>
              <a:srcRect/>
              <a:stretch>
                <a:fillRect/>
              </a:stretch>
            </p:blipFill>
            <p:spPr bwMode="auto">
              <a:xfrm>
                <a:off x="1890" y="1350"/>
                <a:ext cx="576" cy="577"/>
              </a:xfrm>
              <a:prstGeom prst="rect">
                <a:avLst/>
              </a:prstGeom>
              <a:noFill/>
              <a:ln w="28575">
                <a:solidFill>
                  <a:srgbClr val="C0C0C0"/>
                </a:solidFill>
                <a:miter lim="800000"/>
                <a:headEnd/>
                <a:tailEnd/>
              </a:ln>
            </p:spPr>
          </p:pic>
          <p:sp>
            <p:nvSpPr>
              <p:cNvPr id="60" name="Text Box 47"/>
              <p:cNvSpPr txBox="1">
                <a:spLocks noChangeArrowheads="1"/>
              </p:cNvSpPr>
              <p:nvPr/>
            </p:nvSpPr>
            <p:spPr bwMode="auto">
              <a:xfrm>
                <a:off x="1920" y="1584"/>
                <a:ext cx="542" cy="356"/>
              </a:xfrm>
              <a:prstGeom prst="rect">
                <a:avLst/>
              </a:prstGeom>
              <a:noFill/>
              <a:ln w="9525">
                <a:noFill/>
                <a:miter lim="800000"/>
                <a:headEnd/>
                <a:tailEnd/>
              </a:ln>
            </p:spPr>
            <p:txBody>
              <a:bodyPr wrap="square" lIns="91435" tIns="45718" rIns="91435" bIns="45718">
                <a:prstTxWarp prst="textNoShape">
                  <a:avLst/>
                </a:prstTxWarp>
                <a:spAutoFit/>
              </a:bodyPr>
              <a:lstStyle/>
              <a:p>
                <a:pPr algn="ctr"/>
                <a:r>
                  <a:rPr lang="en-US" sz="800" b="1" dirty="0" smtClean="0">
                    <a:solidFill>
                      <a:schemeClr val="bg1"/>
                    </a:solidFill>
                    <a:latin typeface="+mj-lt"/>
                    <a:ea typeface="Osaka" charset="-128"/>
                    <a:cs typeface="Osaka" charset="-128"/>
                  </a:rPr>
                  <a:t>Solar</a:t>
                </a:r>
              </a:p>
              <a:p>
                <a:pPr algn="ctr"/>
                <a:r>
                  <a:rPr lang="en-US" sz="800" b="1" dirty="0" smtClean="0">
                    <a:solidFill>
                      <a:schemeClr val="bg1"/>
                    </a:solidFill>
                    <a:latin typeface="+mj-lt"/>
                    <a:ea typeface="Osaka" charset="-128"/>
                    <a:cs typeface="Osaka" charset="-128"/>
                  </a:rPr>
                  <a:t>Energetic</a:t>
                </a:r>
                <a:endParaRPr lang="en-US" sz="800" b="1" dirty="0">
                  <a:solidFill>
                    <a:schemeClr val="bg1"/>
                  </a:solidFill>
                  <a:latin typeface="+mj-lt"/>
                  <a:ea typeface="Osaka" charset="-128"/>
                  <a:cs typeface="Osaka" charset="-128"/>
                </a:endParaRPr>
              </a:p>
              <a:p>
                <a:pPr algn="ctr"/>
                <a:r>
                  <a:rPr lang="en-US" sz="800" b="1" dirty="0">
                    <a:solidFill>
                      <a:schemeClr val="bg1"/>
                    </a:solidFill>
                    <a:latin typeface="+mj-lt"/>
                    <a:ea typeface="Osaka" charset="-128"/>
                    <a:cs typeface="Osaka" charset="-128"/>
                  </a:rPr>
                  <a:t>Particles</a:t>
                </a:r>
              </a:p>
            </p:txBody>
          </p:sp>
        </p:grpSp>
        <p:grpSp>
          <p:nvGrpSpPr>
            <p:cNvPr id="16" name="Group 51"/>
            <p:cNvGrpSpPr>
              <a:grpSpLocks/>
            </p:cNvGrpSpPr>
            <p:nvPr/>
          </p:nvGrpSpPr>
          <p:grpSpPr bwMode="auto">
            <a:xfrm>
              <a:off x="6929440" y="1758951"/>
              <a:ext cx="965201" cy="1128713"/>
              <a:chOff x="2877" y="1300"/>
              <a:chExt cx="608" cy="711"/>
            </a:xfrm>
          </p:grpSpPr>
          <p:pic>
            <p:nvPicPr>
              <p:cNvPr id="57" name="Picture 52" descr="RB"/>
              <p:cNvPicPr>
                <a:picLocks noChangeAspect="1" noChangeArrowheads="1"/>
              </p:cNvPicPr>
              <p:nvPr/>
            </p:nvPicPr>
            <p:blipFill>
              <a:blip r:embed="rId12"/>
              <a:srcRect/>
              <a:stretch>
                <a:fillRect/>
              </a:stretch>
            </p:blipFill>
            <p:spPr bwMode="auto">
              <a:xfrm>
                <a:off x="2880" y="1353"/>
                <a:ext cx="605" cy="605"/>
              </a:xfrm>
              <a:prstGeom prst="rect">
                <a:avLst/>
              </a:prstGeom>
              <a:noFill/>
              <a:ln w="28575">
                <a:solidFill>
                  <a:srgbClr val="969696"/>
                </a:solidFill>
                <a:miter lim="800000"/>
                <a:headEnd/>
                <a:tailEnd/>
              </a:ln>
            </p:spPr>
          </p:pic>
          <p:sp>
            <p:nvSpPr>
              <p:cNvPr id="58" name="Text Box 53"/>
              <p:cNvSpPr txBox="1">
                <a:spLocks noChangeArrowheads="1"/>
              </p:cNvSpPr>
              <p:nvPr/>
            </p:nvSpPr>
            <p:spPr bwMode="auto">
              <a:xfrm>
                <a:off x="2877" y="1300"/>
                <a:ext cx="544" cy="711"/>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900" b="1" dirty="0">
                    <a:solidFill>
                      <a:schemeClr val="bg1"/>
                    </a:solidFill>
                    <a:latin typeface="+mj-lt"/>
                  </a:rPr>
                  <a:t>Radiation</a:t>
                </a:r>
              </a:p>
              <a:p>
                <a:pPr algn="ctr"/>
                <a:endParaRPr lang="en-US" sz="900" b="1" dirty="0">
                  <a:solidFill>
                    <a:schemeClr val="bg1"/>
                  </a:solidFill>
                  <a:latin typeface="Verdana" charset="0"/>
                </a:endParaRPr>
              </a:p>
              <a:p>
                <a:pPr algn="ctr"/>
                <a:endParaRPr lang="en-US" sz="900" b="1" dirty="0">
                  <a:solidFill>
                    <a:schemeClr val="bg1"/>
                  </a:solidFill>
                  <a:latin typeface="Verdana" charset="0"/>
                </a:endParaRPr>
              </a:p>
              <a:p>
                <a:pPr algn="ctr"/>
                <a:endParaRPr lang="en-US" sz="900" b="1" dirty="0">
                  <a:solidFill>
                    <a:schemeClr val="bg1"/>
                  </a:solidFill>
                  <a:latin typeface="Verdana" charset="0"/>
                </a:endParaRPr>
              </a:p>
              <a:p>
                <a:pPr algn="ctr"/>
                <a:endParaRPr lang="en-US" sz="900" b="1" dirty="0">
                  <a:solidFill>
                    <a:schemeClr val="bg1"/>
                  </a:solidFill>
                  <a:latin typeface="Verdana" charset="0"/>
                </a:endParaRPr>
              </a:p>
              <a:p>
                <a:pPr algn="ctr"/>
                <a:r>
                  <a:rPr lang="en-US" sz="900" b="1" dirty="0">
                    <a:solidFill>
                      <a:schemeClr val="bg1"/>
                    </a:solidFill>
                    <a:latin typeface="+mj-lt"/>
                  </a:rPr>
                  <a:t>Belts</a:t>
                </a:r>
              </a:p>
            </p:txBody>
          </p:sp>
        </p:grpSp>
        <p:grpSp>
          <p:nvGrpSpPr>
            <p:cNvPr id="17" name="Group 86"/>
            <p:cNvGrpSpPr>
              <a:grpSpLocks/>
            </p:cNvGrpSpPr>
            <p:nvPr/>
          </p:nvGrpSpPr>
          <p:grpSpPr bwMode="auto">
            <a:xfrm>
              <a:off x="2590801" y="4643261"/>
              <a:ext cx="919163" cy="870569"/>
              <a:chOff x="1632" y="2909"/>
              <a:chExt cx="579" cy="576"/>
            </a:xfrm>
          </p:grpSpPr>
          <p:pic>
            <p:nvPicPr>
              <p:cNvPr id="55" name="Picture 78" descr="OH"/>
              <p:cNvPicPr>
                <a:picLocks noChangeAspect="1" noChangeArrowheads="1"/>
              </p:cNvPicPr>
              <p:nvPr/>
            </p:nvPicPr>
            <p:blipFill>
              <a:blip r:embed="rId13"/>
              <a:srcRect/>
              <a:stretch>
                <a:fillRect/>
              </a:stretch>
            </p:blipFill>
            <p:spPr bwMode="auto">
              <a:xfrm>
                <a:off x="1632" y="2909"/>
                <a:ext cx="576" cy="576"/>
              </a:xfrm>
              <a:prstGeom prst="rect">
                <a:avLst/>
              </a:prstGeom>
              <a:noFill/>
              <a:ln w="28575">
                <a:solidFill>
                  <a:srgbClr val="969696"/>
                </a:solidFill>
                <a:miter lim="800000"/>
                <a:headEnd/>
                <a:tailEnd/>
              </a:ln>
            </p:spPr>
          </p:pic>
          <p:sp>
            <p:nvSpPr>
              <p:cNvPr id="56" name="Text Box 79"/>
              <p:cNvSpPr txBox="1">
                <a:spLocks noChangeArrowheads="1"/>
              </p:cNvSpPr>
              <p:nvPr/>
            </p:nvSpPr>
            <p:spPr bwMode="auto">
              <a:xfrm>
                <a:off x="1632" y="2912"/>
                <a:ext cx="579" cy="265"/>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dirty="0">
                    <a:solidFill>
                      <a:schemeClr val="bg1"/>
                    </a:solidFill>
                    <a:latin typeface="+mj-lt"/>
                  </a:rPr>
                  <a:t>3D Outer</a:t>
                </a:r>
              </a:p>
              <a:p>
                <a:pPr algn="ctr"/>
                <a:r>
                  <a:rPr lang="en-US" sz="1000" b="1" dirty="0">
                    <a:solidFill>
                      <a:schemeClr val="bg1"/>
                    </a:solidFill>
                    <a:latin typeface="+mj-lt"/>
                  </a:rPr>
                  <a:t>Heliosphere</a:t>
                </a:r>
              </a:p>
            </p:txBody>
          </p:sp>
        </p:grpSp>
        <p:sp>
          <p:nvSpPr>
            <p:cNvPr id="18" name="AutoShape 15"/>
            <p:cNvSpPr>
              <a:spLocks noChangeArrowheads="1"/>
            </p:cNvSpPr>
            <p:nvPr/>
          </p:nvSpPr>
          <p:spPr bwMode="auto">
            <a:xfrm>
              <a:off x="1905000" y="3446463"/>
              <a:ext cx="685800" cy="457200"/>
            </a:xfrm>
            <a:prstGeom prst="rightArrow">
              <a:avLst>
                <a:gd name="adj1" fmla="val 50000"/>
                <a:gd name="adj2" fmla="val 37500"/>
              </a:avLst>
            </a:prstGeom>
            <a:solidFill>
              <a:srgbClr val="66FF66"/>
            </a:solidFill>
            <a:ln w="9525">
              <a:noFill/>
              <a:miter lim="800000"/>
              <a:headEnd/>
              <a:tailEnd/>
            </a:ln>
          </p:spPr>
          <p:txBody>
            <a:bodyPr wrap="none" lIns="130046" tIns="65023" rIns="130046" bIns="65023">
              <a:prstTxWarp prst="textNoShape">
                <a:avLst/>
              </a:prstTxWarp>
              <a:spAutoFit/>
            </a:bodyPr>
            <a:lstStyle/>
            <a:p>
              <a:endParaRPr lang="en-US"/>
            </a:p>
          </p:txBody>
        </p:sp>
        <p:sp>
          <p:nvSpPr>
            <p:cNvPr id="19" name="AutoShape 17"/>
            <p:cNvSpPr>
              <a:spLocks noChangeArrowheads="1"/>
            </p:cNvSpPr>
            <p:nvPr/>
          </p:nvSpPr>
          <p:spPr bwMode="auto">
            <a:xfrm>
              <a:off x="5103813" y="2760663"/>
              <a:ext cx="1828800" cy="18288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69 w 21600"/>
                <a:gd name="T13" fmla="*/ 9600 h 21600"/>
                <a:gd name="T14" fmla="*/ 20831 w 21600"/>
                <a:gd name="T15" fmla="*/ 12000 h 21600"/>
              </a:gdLst>
              <a:ahLst/>
              <a:cxnLst>
                <a:cxn ang="T8">
                  <a:pos x="T0" y="T1"/>
                </a:cxn>
                <a:cxn ang="T9">
                  <a:pos x="T2" y="T3"/>
                </a:cxn>
                <a:cxn ang="T10">
                  <a:pos x="T4" y="T5"/>
                </a:cxn>
                <a:cxn ang="T11">
                  <a:pos x="T6" y="T7"/>
                </a:cxn>
              </a:cxnLst>
              <a:rect l="T12" t="T13" r="T14" b="T15"/>
              <a:pathLst>
                <a:path w="21600" h="21600">
                  <a:moveTo>
                    <a:pt x="10800" y="0"/>
                  </a:moveTo>
                  <a:lnTo>
                    <a:pt x="6480" y="2738"/>
                  </a:lnTo>
                  <a:lnTo>
                    <a:pt x="9600" y="2738"/>
                  </a:lnTo>
                  <a:lnTo>
                    <a:pt x="9600" y="9600"/>
                  </a:lnTo>
                  <a:lnTo>
                    <a:pt x="2738" y="9600"/>
                  </a:lnTo>
                  <a:lnTo>
                    <a:pt x="2738" y="6480"/>
                  </a:lnTo>
                  <a:lnTo>
                    <a:pt x="0" y="10800"/>
                  </a:lnTo>
                  <a:lnTo>
                    <a:pt x="2738" y="15120"/>
                  </a:lnTo>
                  <a:lnTo>
                    <a:pt x="2738" y="12000"/>
                  </a:lnTo>
                  <a:lnTo>
                    <a:pt x="9600" y="12000"/>
                  </a:lnTo>
                  <a:lnTo>
                    <a:pt x="9600" y="18862"/>
                  </a:lnTo>
                  <a:lnTo>
                    <a:pt x="6480" y="18862"/>
                  </a:lnTo>
                  <a:lnTo>
                    <a:pt x="10800" y="21600"/>
                  </a:lnTo>
                  <a:lnTo>
                    <a:pt x="15120" y="18862"/>
                  </a:lnTo>
                  <a:lnTo>
                    <a:pt x="12000" y="18862"/>
                  </a:lnTo>
                  <a:lnTo>
                    <a:pt x="12000" y="12000"/>
                  </a:lnTo>
                  <a:lnTo>
                    <a:pt x="18862" y="12000"/>
                  </a:lnTo>
                  <a:lnTo>
                    <a:pt x="18862" y="15120"/>
                  </a:lnTo>
                  <a:lnTo>
                    <a:pt x="21600" y="10800"/>
                  </a:lnTo>
                  <a:lnTo>
                    <a:pt x="18862" y="6480"/>
                  </a:lnTo>
                  <a:lnTo>
                    <a:pt x="18862" y="9600"/>
                  </a:lnTo>
                  <a:lnTo>
                    <a:pt x="12000" y="9600"/>
                  </a:lnTo>
                  <a:lnTo>
                    <a:pt x="12000" y="2738"/>
                  </a:lnTo>
                  <a:lnTo>
                    <a:pt x="15120" y="2738"/>
                  </a:lnTo>
                  <a:close/>
                </a:path>
              </a:pathLst>
            </a:custGeom>
            <a:solidFill>
              <a:srgbClr val="66FF66"/>
            </a:solidFill>
            <a:ln w="9525">
              <a:noFill/>
              <a:miter lim="800000"/>
              <a:headEnd/>
              <a:tailEnd/>
            </a:ln>
          </p:spPr>
          <p:txBody>
            <a:bodyPr wrap="none" lIns="91435" tIns="45718" rIns="91435" bIns="45718">
              <a:prstTxWarp prst="textNoShape">
                <a:avLst/>
              </a:prstTxWarp>
              <a:spAutoFit/>
            </a:bodyPr>
            <a:lstStyle/>
            <a:p>
              <a:endParaRPr lang="en-US"/>
            </a:p>
          </p:txBody>
        </p:sp>
        <p:sp>
          <p:nvSpPr>
            <p:cNvPr id="20" name="AutoShape 8"/>
            <p:cNvSpPr>
              <a:spLocks noChangeArrowheads="1"/>
            </p:cNvSpPr>
            <p:nvPr/>
          </p:nvSpPr>
          <p:spPr bwMode="auto">
            <a:xfrm rot="18900000">
              <a:off x="5867400" y="2971800"/>
              <a:ext cx="1219200" cy="568325"/>
            </a:xfrm>
            <a:prstGeom prst="rightArrow">
              <a:avLst>
                <a:gd name="adj1" fmla="val 48602"/>
                <a:gd name="adj2" fmla="val 46649"/>
              </a:avLst>
            </a:prstGeom>
            <a:solidFill>
              <a:srgbClr val="66FF66"/>
            </a:solidFill>
            <a:ln w="9525">
              <a:noFill/>
              <a:miter lim="800000"/>
              <a:headEnd/>
              <a:tailEnd/>
            </a:ln>
          </p:spPr>
          <p:txBody>
            <a:bodyPr lIns="130046" tIns="65023" rIns="130046" bIns="65023">
              <a:prstTxWarp prst="textNoShape">
                <a:avLst/>
              </a:prstTxWarp>
              <a:spAutoFit/>
            </a:bodyPr>
            <a:lstStyle/>
            <a:p>
              <a:endParaRPr lang="en-US"/>
            </a:p>
          </p:txBody>
        </p:sp>
        <p:sp>
          <p:nvSpPr>
            <p:cNvPr id="21" name="AutoShape 82"/>
            <p:cNvSpPr>
              <a:spLocks noChangeArrowheads="1"/>
            </p:cNvSpPr>
            <p:nvPr/>
          </p:nvSpPr>
          <p:spPr bwMode="auto">
            <a:xfrm rot="13500000">
              <a:off x="5008563" y="2992438"/>
              <a:ext cx="1219200" cy="568325"/>
            </a:xfrm>
            <a:prstGeom prst="rightArrow">
              <a:avLst>
                <a:gd name="adj1" fmla="val 48602"/>
                <a:gd name="adj2" fmla="val 46649"/>
              </a:avLst>
            </a:prstGeom>
            <a:solidFill>
              <a:srgbClr val="66FF66"/>
            </a:solidFill>
            <a:ln w="9525">
              <a:noFill/>
              <a:miter lim="800000"/>
              <a:headEnd/>
              <a:tailEnd/>
            </a:ln>
          </p:spPr>
          <p:txBody>
            <a:bodyPr lIns="130046" tIns="65023" rIns="130046" bIns="65023">
              <a:prstTxWarp prst="textNoShape">
                <a:avLst/>
              </a:prstTxWarp>
              <a:spAutoFit/>
            </a:bodyPr>
            <a:lstStyle/>
            <a:p>
              <a:endParaRPr lang="en-US"/>
            </a:p>
          </p:txBody>
        </p:sp>
        <p:sp>
          <p:nvSpPr>
            <p:cNvPr id="22" name="AutoShape 83"/>
            <p:cNvSpPr>
              <a:spLocks noChangeArrowheads="1"/>
            </p:cNvSpPr>
            <p:nvPr/>
          </p:nvSpPr>
          <p:spPr bwMode="auto">
            <a:xfrm rot="8100000">
              <a:off x="4940300" y="3859213"/>
              <a:ext cx="1295400" cy="568325"/>
            </a:xfrm>
            <a:prstGeom prst="rightArrow">
              <a:avLst>
                <a:gd name="adj1" fmla="val 48602"/>
                <a:gd name="adj2" fmla="val 49565"/>
              </a:avLst>
            </a:prstGeom>
            <a:solidFill>
              <a:srgbClr val="66FF66"/>
            </a:solidFill>
            <a:ln w="9525">
              <a:noFill/>
              <a:miter lim="800000"/>
              <a:headEnd/>
              <a:tailEnd/>
            </a:ln>
          </p:spPr>
          <p:txBody>
            <a:bodyPr lIns="130046" tIns="65023" rIns="130046" bIns="65023">
              <a:prstTxWarp prst="textNoShape">
                <a:avLst/>
              </a:prstTxWarp>
              <a:spAutoFit/>
            </a:bodyPr>
            <a:lstStyle/>
            <a:p>
              <a:endParaRPr lang="en-US"/>
            </a:p>
          </p:txBody>
        </p:sp>
        <p:sp>
          <p:nvSpPr>
            <p:cNvPr id="23" name="AutoShape 84"/>
            <p:cNvSpPr>
              <a:spLocks noChangeArrowheads="1"/>
            </p:cNvSpPr>
            <p:nvPr/>
          </p:nvSpPr>
          <p:spPr bwMode="auto">
            <a:xfrm rot="2700000">
              <a:off x="5846763" y="3830638"/>
              <a:ext cx="1219200" cy="568325"/>
            </a:xfrm>
            <a:prstGeom prst="rightArrow">
              <a:avLst>
                <a:gd name="adj1" fmla="val 48602"/>
                <a:gd name="adj2" fmla="val 46649"/>
              </a:avLst>
            </a:prstGeom>
            <a:solidFill>
              <a:srgbClr val="66FF66"/>
            </a:solidFill>
            <a:ln w="9525">
              <a:noFill/>
              <a:miter lim="800000"/>
              <a:headEnd/>
              <a:tailEnd/>
            </a:ln>
          </p:spPr>
          <p:txBody>
            <a:bodyPr lIns="130046" tIns="65023" rIns="130046" bIns="65023">
              <a:prstTxWarp prst="textNoShape">
                <a:avLst/>
              </a:prstTxWarp>
              <a:spAutoFit/>
            </a:bodyPr>
            <a:lstStyle/>
            <a:p>
              <a:endParaRPr lang="en-US"/>
            </a:p>
          </p:txBody>
        </p:sp>
        <p:sp>
          <p:nvSpPr>
            <p:cNvPr id="24" name="AutoShape 10"/>
            <p:cNvSpPr>
              <a:spLocks noChangeArrowheads="1"/>
            </p:cNvSpPr>
            <p:nvPr/>
          </p:nvSpPr>
          <p:spPr bwMode="auto">
            <a:xfrm>
              <a:off x="1981200" y="2074863"/>
              <a:ext cx="609600" cy="515937"/>
            </a:xfrm>
            <a:prstGeom prst="rightArrow">
              <a:avLst>
                <a:gd name="adj1" fmla="val 50000"/>
                <a:gd name="adj2" fmla="val 29538"/>
              </a:avLst>
            </a:prstGeom>
            <a:solidFill>
              <a:srgbClr val="66FF66"/>
            </a:solidFill>
            <a:ln w="9525">
              <a:noFill/>
              <a:miter lim="800000"/>
              <a:headEnd/>
              <a:tailEnd/>
            </a:ln>
          </p:spPr>
          <p:txBody>
            <a:bodyPr lIns="130046" tIns="65023" rIns="130046" bIns="65023">
              <a:prstTxWarp prst="textNoShape">
                <a:avLst/>
              </a:prstTxWarp>
              <a:spAutoFit/>
            </a:bodyPr>
            <a:lstStyle/>
            <a:p>
              <a:endParaRPr lang="en-US"/>
            </a:p>
          </p:txBody>
        </p:sp>
        <p:sp>
          <p:nvSpPr>
            <p:cNvPr id="26" name="AutoShape 12"/>
            <p:cNvSpPr>
              <a:spLocks noChangeArrowheads="1"/>
            </p:cNvSpPr>
            <p:nvPr/>
          </p:nvSpPr>
          <p:spPr bwMode="auto">
            <a:xfrm rot="16200000">
              <a:off x="2819400" y="2760663"/>
              <a:ext cx="457200" cy="457200"/>
            </a:xfrm>
            <a:prstGeom prst="rightArrow">
              <a:avLst>
                <a:gd name="adj1" fmla="val 50000"/>
                <a:gd name="adj2" fmla="val 25000"/>
              </a:avLst>
            </a:prstGeom>
            <a:solidFill>
              <a:srgbClr val="66FF66"/>
            </a:solidFill>
            <a:ln w="9525">
              <a:noFill/>
              <a:miter lim="800000"/>
              <a:headEnd/>
              <a:tailEnd/>
            </a:ln>
          </p:spPr>
          <p:txBody>
            <a:bodyPr wrap="none" lIns="130046" tIns="65023" rIns="130046" bIns="65023">
              <a:prstTxWarp prst="textNoShape">
                <a:avLst/>
              </a:prstTxWarp>
              <a:spAutoFit/>
            </a:bodyPr>
            <a:lstStyle/>
            <a:p>
              <a:endParaRPr lang="en-US"/>
            </a:p>
          </p:txBody>
        </p:sp>
        <p:sp>
          <p:nvSpPr>
            <p:cNvPr id="27" name="AutoShape 80"/>
            <p:cNvSpPr>
              <a:spLocks noChangeArrowheads="1"/>
            </p:cNvSpPr>
            <p:nvPr/>
          </p:nvSpPr>
          <p:spPr bwMode="auto">
            <a:xfrm rot="5400000">
              <a:off x="2819400" y="4149725"/>
              <a:ext cx="457200" cy="457200"/>
            </a:xfrm>
            <a:prstGeom prst="rightArrow">
              <a:avLst>
                <a:gd name="adj1" fmla="val 50000"/>
                <a:gd name="adj2" fmla="val 25000"/>
              </a:avLst>
            </a:prstGeom>
            <a:solidFill>
              <a:srgbClr val="66FF66"/>
            </a:solidFill>
            <a:ln w="9525">
              <a:noFill/>
              <a:miter lim="800000"/>
              <a:headEnd/>
              <a:tailEnd/>
            </a:ln>
          </p:spPr>
          <p:txBody>
            <a:bodyPr wrap="none" lIns="130046" tIns="65023" rIns="130046" bIns="65023">
              <a:prstTxWarp prst="textNoShape">
                <a:avLst/>
              </a:prstTxWarp>
              <a:spAutoFit/>
            </a:bodyPr>
            <a:lstStyle/>
            <a:p>
              <a:endParaRPr lang="en-US"/>
            </a:p>
          </p:txBody>
        </p:sp>
        <p:sp>
          <p:nvSpPr>
            <p:cNvPr id="28" name="AutoShape 16"/>
            <p:cNvSpPr>
              <a:spLocks noChangeArrowheads="1"/>
            </p:cNvSpPr>
            <p:nvPr/>
          </p:nvSpPr>
          <p:spPr bwMode="auto">
            <a:xfrm>
              <a:off x="3509963" y="3446463"/>
              <a:ext cx="685800" cy="457200"/>
            </a:xfrm>
            <a:prstGeom prst="rightArrow">
              <a:avLst>
                <a:gd name="adj1" fmla="val 50000"/>
                <a:gd name="adj2" fmla="val 37500"/>
              </a:avLst>
            </a:prstGeom>
            <a:solidFill>
              <a:srgbClr val="66FF66"/>
            </a:solidFill>
            <a:ln w="9525">
              <a:noFill/>
              <a:miter lim="800000"/>
              <a:headEnd/>
              <a:tailEnd/>
            </a:ln>
          </p:spPr>
          <p:txBody>
            <a:bodyPr wrap="none" lIns="130046" tIns="65023" rIns="130046" bIns="65023">
              <a:prstTxWarp prst="textNoShape">
                <a:avLst/>
              </a:prstTxWarp>
              <a:spAutoFit/>
            </a:bodyPr>
            <a:lstStyle/>
            <a:p>
              <a:endParaRPr lang="en-US"/>
            </a:p>
          </p:txBody>
        </p:sp>
        <p:sp>
          <p:nvSpPr>
            <p:cNvPr id="29" name="Text Box 18"/>
            <p:cNvSpPr txBox="1">
              <a:spLocks noChangeArrowheads="1"/>
            </p:cNvSpPr>
            <p:nvPr/>
          </p:nvSpPr>
          <p:spPr bwMode="auto">
            <a:xfrm>
              <a:off x="5474829" y="3483387"/>
              <a:ext cx="941474" cy="276995"/>
            </a:xfrm>
            <a:prstGeom prst="rect">
              <a:avLst/>
            </a:prstGeom>
            <a:noFill/>
            <a:ln w="9525">
              <a:noFill/>
              <a:miter lim="800000"/>
              <a:headEnd/>
              <a:tailEnd/>
            </a:ln>
          </p:spPr>
          <p:txBody>
            <a:bodyPr wrap="none" lIns="91435" tIns="45718" rIns="91435" bIns="45718">
              <a:prstTxWarp prst="textNoShape">
                <a:avLst/>
              </a:prstTxWarp>
              <a:spAutoFit/>
            </a:bodyPr>
            <a:lstStyle/>
            <a:p>
              <a:r>
                <a:rPr lang="en-US" sz="1200" b="1" dirty="0">
                  <a:solidFill>
                    <a:schemeClr val="tx2"/>
                  </a:solidFill>
                  <a:latin typeface="Verdana" charset="0"/>
                  <a:ea typeface="Osaka" charset="-128"/>
                  <a:cs typeface="Osaka" charset="-128"/>
                </a:rPr>
                <a:t>Couplers</a:t>
              </a:r>
              <a:endParaRPr lang="en-US" sz="1200" b="1" dirty="0">
                <a:latin typeface="Verdana" charset="0"/>
                <a:ea typeface="Osaka" charset="-128"/>
                <a:cs typeface="Osaka" charset="-128"/>
              </a:endParaRPr>
            </a:p>
          </p:txBody>
        </p:sp>
        <p:grpSp>
          <p:nvGrpSpPr>
            <p:cNvPr id="30" name="Group 61"/>
            <p:cNvGrpSpPr>
              <a:grpSpLocks/>
            </p:cNvGrpSpPr>
            <p:nvPr/>
          </p:nvGrpSpPr>
          <p:grpSpPr bwMode="auto">
            <a:xfrm>
              <a:off x="990600" y="1009650"/>
              <a:ext cx="1084263" cy="844550"/>
              <a:chOff x="624" y="636"/>
              <a:chExt cx="683" cy="532"/>
            </a:xfrm>
          </p:grpSpPr>
          <p:sp>
            <p:nvSpPr>
              <p:cNvPr id="53" name="AutoShape 62"/>
              <p:cNvSpPr>
                <a:spLocks noChangeArrowheads="1"/>
              </p:cNvSpPr>
              <p:nvPr/>
            </p:nvSpPr>
            <p:spPr bwMode="auto">
              <a:xfrm>
                <a:off x="624" y="636"/>
                <a:ext cx="683" cy="532"/>
              </a:xfrm>
              <a:prstGeom prst="downArrowCallout">
                <a:avLst>
                  <a:gd name="adj1" fmla="val 32096"/>
                  <a:gd name="adj2" fmla="val 32096"/>
                  <a:gd name="adj3" fmla="val 16667"/>
                  <a:gd name="adj4" fmla="val 58083"/>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p>
            </p:txBody>
          </p:sp>
          <p:sp>
            <p:nvSpPr>
              <p:cNvPr id="54" name="Text Box 63"/>
              <p:cNvSpPr txBox="1">
                <a:spLocks noChangeArrowheads="1"/>
              </p:cNvSpPr>
              <p:nvPr/>
            </p:nvSpPr>
            <p:spPr bwMode="auto">
              <a:xfrm>
                <a:off x="624" y="672"/>
                <a:ext cx="683" cy="249"/>
              </a:xfrm>
              <a:prstGeom prst="rect">
                <a:avLst/>
              </a:prstGeom>
              <a:noFill/>
              <a:ln w="9525">
                <a:noFill/>
                <a:miter lim="800000"/>
                <a:headEnd/>
                <a:tailEnd/>
              </a:ln>
            </p:spPr>
            <p:txBody>
              <a:bodyPr lIns="0" tIns="0" rIns="0" bIns="0" anchor="ctr" anchorCtr="1">
                <a:prstTxWarp prst="textNoShape">
                  <a:avLst/>
                </a:prstTxWarp>
              </a:bodyPr>
              <a:lstStyle/>
              <a:p>
                <a:pPr algn="ctr"/>
                <a:r>
                  <a:rPr lang="en-US" sz="900" b="1" dirty="0">
                    <a:solidFill>
                      <a:schemeClr val="bg1"/>
                    </a:solidFill>
                    <a:latin typeface="Verdana" charset="0"/>
                    <a:ea typeface="Osaka" charset="-128"/>
                    <a:cs typeface="Osaka" charset="-128"/>
                  </a:rPr>
                  <a:t>Flare/CME</a:t>
                </a:r>
              </a:p>
              <a:p>
                <a:pPr algn="ctr"/>
                <a:r>
                  <a:rPr lang="en-US" sz="900" b="1" dirty="0">
                    <a:solidFill>
                      <a:schemeClr val="bg1"/>
                    </a:solidFill>
                    <a:latin typeface="Verdana" charset="0"/>
                    <a:ea typeface="Osaka" charset="-128"/>
                    <a:cs typeface="Osaka" charset="-128"/>
                  </a:rPr>
                  <a:t>Observations</a:t>
                </a:r>
              </a:p>
            </p:txBody>
          </p:sp>
        </p:grpSp>
        <p:grpSp>
          <p:nvGrpSpPr>
            <p:cNvPr id="31" name="Group 64"/>
            <p:cNvGrpSpPr>
              <a:grpSpLocks/>
            </p:cNvGrpSpPr>
            <p:nvPr/>
          </p:nvGrpSpPr>
          <p:grpSpPr bwMode="auto">
            <a:xfrm>
              <a:off x="3352800" y="1066800"/>
              <a:ext cx="927100" cy="2514600"/>
              <a:chOff x="3345" y="915"/>
              <a:chExt cx="831" cy="2595"/>
            </a:xfrm>
          </p:grpSpPr>
          <p:sp>
            <p:nvSpPr>
              <p:cNvPr id="51" name="AutoShape 65"/>
              <p:cNvSpPr>
                <a:spLocks noChangeArrowheads="1"/>
              </p:cNvSpPr>
              <p:nvPr/>
            </p:nvSpPr>
            <p:spPr bwMode="auto">
              <a:xfrm>
                <a:off x="3345" y="915"/>
                <a:ext cx="820" cy="2595"/>
              </a:xfrm>
              <a:prstGeom prst="downArrowCallout">
                <a:avLst>
                  <a:gd name="adj1" fmla="val 23259"/>
                  <a:gd name="adj2" fmla="val 25000"/>
                  <a:gd name="adj3" fmla="val 27446"/>
                  <a:gd name="adj4" fmla="val 16995"/>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p>
            </p:txBody>
          </p:sp>
          <p:sp>
            <p:nvSpPr>
              <p:cNvPr id="52" name="Text Box 66"/>
              <p:cNvSpPr txBox="1">
                <a:spLocks noChangeArrowheads="1"/>
              </p:cNvSpPr>
              <p:nvPr/>
            </p:nvSpPr>
            <p:spPr bwMode="auto">
              <a:xfrm>
                <a:off x="3360" y="915"/>
                <a:ext cx="816" cy="429"/>
              </a:xfrm>
              <a:prstGeom prst="rect">
                <a:avLst/>
              </a:prstGeom>
              <a:noFill/>
              <a:ln w="9525">
                <a:noFill/>
                <a:miter lim="800000"/>
                <a:headEnd/>
                <a:tailEnd/>
              </a:ln>
            </p:spPr>
            <p:txBody>
              <a:bodyPr lIns="0" tIns="0" rIns="0" bIns="0" anchor="ctr" anchorCtr="1">
                <a:prstTxWarp prst="textNoShape">
                  <a:avLst/>
                </a:prstTxWarp>
              </a:bodyPr>
              <a:lstStyle/>
              <a:p>
                <a:pPr algn="ctr"/>
                <a:r>
                  <a:rPr lang="en-US" sz="900" b="1" dirty="0">
                    <a:solidFill>
                      <a:schemeClr val="bg1"/>
                    </a:solidFill>
                    <a:latin typeface="Verdana" charset="0"/>
                    <a:ea typeface="Osaka" charset="-128"/>
                    <a:cs typeface="Osaka" charset="-128"/>
                  </a:rPr>
                  <a:t>Upstream</a:t>
                </a:r>
              </a:p>
              <a:p>
                <a:pPr algn="ctr"/>
                <a:r>
                  <a:rPr lang="en-US" sz="900" b="1" dirty="0">
                    <a:solidFill>
                      <a:schemeClr val="bg1"/>
                    </a:solidFill>
                    <a:latin typeface="Verdana" charset="0"/>
                    <a:ea typeface="Osaka" charset="-128"/>
                    <a:cs typeface="Osaka" charset="-128"/>
                  </a:rPr>
                  <a:t>Monitors</a:t>
                </a:r>
              </a:p>
            </p:txBody>
          </p:sp>
        </p:grpSp>
        <p:grpSp>
          <p:nvGrpSpPr>
            <p:cNvPr id="32" name="Group 67"/>
            <p:cNvGrpSpPr>
              <a:grpSpLocks/>
            </p:cNvGrpSpPr>
            <p:nvPr/>
          </p:nvGrpSpPr>
          <p:grpSpPr bwMode="auto">
            <a:xfrm>
              <a:off x="5257800" y="5562600"/>
              <a:ext cx="1524000" cy="914400"/>
              <a:chOff x="3312" y="3504"/>
              <a:chExt cx="960" cy="576"/>
            </a:xfrm>
          </p:grpSpPr>
          <p:sp>
            <p:nvSpPr>
              <p:cNvPr id="49" name="AutoShape 68"/>
              <p:cNvSpPr>
                <a:spLocks noChangeArrowheads="1"/>
              </p:cNvSpPr>
              <p:nvPr/>
            </p:nvSpPr>
            <p:spPr bwMode="auto">
              <a:xfrm rot="-10800000">
                <a:off x="3408" y="3504"/>
                <a:ext cx="776" cy="576"/>
              </a:xfrm>
              <a:prstGeom prst="downArrowCallout">
                <a:avLst>
                  <a:gd name="adj1" fmla="val 33681"/>
                  <a:gd name="adj2" fmla="val 33681"/>
                  <a:gd name="adj3" fmla="val 16667"/>
                  <a:gd name="adj4" fmla="val 65102"/>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p>
            </p:txBody>
          </p:sp>
          <p:sp>
            <p:nvSpPr>
              <p:cNvPr id="50" name="Text Box 69"/>
              <p:cNvSpPr txBox="1">
                <a:spLocks noChangeArrowheads="1"/>
              </p:cNvSpPr>
              <p:nvPr/>
            </p:nvSpPr>
            <p:spPr bwMode="auto">
              <a:xfrm>
                <a:off x="3312" y="3744"/>
                <a:ext cx="960" cy="328"/>
              </a:xfrm>
              <a:prstGeom prst="rect">
                <a:avLst/>
              </a:prstGeom>
              <a:noFill/>
              <a:ln w="9525">
                <a:noFill/>
                <a:miter lim="800000"/>
                <a:headEnd/>
                <a:tailEnd/>
              </a:ln>
            </p:spPr>
            <p:txBody>
              <a:bodyPr lIns="0" tIns="0" rIns="0" bIns="0" anchor="ctr" anchorCtr="1">
                <a:prstTxWarp prst="textNoShape">
                  <a:avLst/>
                </a:prstTxWarp>
              </a:bodyPr>
              <a:lstStyle/>
              <a:p>
                <a:pPr algn="ctr"/>
                <a:r>
                  <a:rPr lang="en-US" sz="800" b="1" dirty="0">
                    <a:solidFill>
                      <a:schemeClr val="bg1"/>
                    </a:solidFill>
                    <a:latin typeface="Verdana" charset="0"/>
                    <a:ea typeface="Osaka" charset="-128"/>
                    <a:cs typeface="Osaka" charset="-128"/>
                  </a:rPr>
                  <a:t>Radars</a:t>
                </a:r>
              </a:p>
              <a:p>
                <a:pPr algn="ctr"/>
                <a:r>
                  <a:rPr lang="en-US" sz="800" b="1" dirty="0">
                    <a:solidFill>
                      <a:schemeClr val="bg1"/>
                    </a:solidFill>
                    <a:latin typeface="Verdana" charset="0"/>
                    <a:ea typeface="Osaka" charset="-128"/>
                    <a:cs typeface="Osaka" charset="-128"/>
                  </a:rPr>
                  <a:t>Magnetometers</a:t>
                </a:r>
              </a:p>
              <a:p>
                <a:pPr algn="ctr"/>
                <a:r>
                  <a:rPr lang="en-US" sz="800" b="1" dirty="0">
                    <a:solidFill>
                      <a:schemeClr val="bg1"/>
                    </a:solidFill>
                    <a:latin typeface="Verdana" charset="0"/>
                    <a:ea typeface="Osaka" charset="-128"/>
                    <a:cs typeface="Osaka" charset="-128"/>
                  </a:rPr>
                  <a:t>In-situ</a:t>
                </a:r>
              </a:p>
            </p:txBody>
          </p:sp>
        </p:grpSp>
        <p:grpSp>
          <p:nvGrpSpPr>
            <p:cNvPr id="33" name="Group 70"/>
            <p:cNvGrpSpPr>
              <a:grpSpLocks/>
            </p:cNvGrpSpPr>
            <p:nvPr/>
          </p:nvGrpSpPr>
          <p:grpSpPr bwMode="auto">
            <a:xfrm>
              <a:off x="7848600" y="3276600"/>
              <a:ext cx="1143000" cy="685800"/>
              <a:chOff x="4944" y="2064"/>
              <a:chExt cx="720" cy="432"/>
            </a:xfrm>
          </p:grpSpPr>
          <p:sp>
            <p:nvSpPr>
              <p:cNvPr id="47" name="AutoShape 71"/>
              <p:cNvSpPr>
                <a:spLocks noChangeArrowheads="1"/>
              </p:cNvSpPr>
              <p:nvPr/>
            </p:nvSpPr>
            <p:spPr bwMode="auto">
              <a:xfrm rot="5400000">
                <a:off x="5088" y="1920"/>
                <a:ext cx="432" cy="720"/>
              </a:xfrm>
              <a:prstGeom prst="downArrowCallout">
                <a:avLst>
                  <a:gd name="adj1" fmla="val 44037"/>
                  <a:gd name="adj2" fmla="val 36569"/>
                  <a:gd name="adj3" fmla="val 28866"/>
                  <a:gd name="adj4" fmla="val 71940"/>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p>
            </p:txBody>
          </p:sp>
          <p:sp>
            <p:nvSpPr>
              <p:cNvPr id="48" name="Text Box 72"/>
              <p:cNvSpPr txBox="1">
                <a:spLocks noChangeArrowheads="1"/>
              </p:cNvSpPr>
              <p:nvPr/>
            </p:nvSpPr>
            <p:spPr bwMode="auto">
              <a:xfrm>
                <a:off x="5136" y="2148"/>
                <a:ext cx="528" cy="268"/>
              </a:xfrm>
              <a:prstGeom prst="rect">
                <a:avLst/>
              </a:prstGeom>
              <a:noFill/>
              <a:ln w="9525">
                <a:noFill/>
                <a:miter lim="800000"/>
                <a:headEnd/>
                <a:tailEnd/>
              </a:ln>
            </p:spPr>
            <p:txBody>
              <a:bodyPr lIns="0" tIns="0" rIns="0" bIns="0" anchor="ctr" anchorCtr="1">
                <a:prstTxWarp prst="textNoShape">
                  <a:avLst/>
                </a:prstTxWarp>
              </a:bodyPr>
              <a:lstStyle/>
              <a:p>
                <a:pPr algn="ctr"/>
                <a:r>
                  <a:rPr lang="en-US" sz="900" b="1" dirty="0">
                    <a:solidFill>
                      <a:schemeClr val="bg1"/>
                    </a:solidFill>
                    <a:latin typeface="Verdana" charset="0"/>
                    <a:ea typeface="Osaka" charset="-128"/>
                    <a:cs typeface="Osaka" charset="-128"/>
                  </a:rPr>
                  <a:t>F10.7 Flux</a:t>
                </a:r>
              </a:p>
              <a:p>
                <a:pPr algn="ctr"/>
                <a:r>
                  <a:rPr lang="en-US" sz="900" b="1" dirty="0">
                    <a:solidFill>
                      <a:schemeClr val="bg1"/>
                    </a:solidFill>
                    <a:latin typeface="Verdana" charset="0"/>
                    <a:ea typeface="Osaka" charset="-128"/>
                    <a:cs typeface="Osaka" charset="-128"/>
                  </a:rPr>
                  <a:t>Gravity </a:t>
                </a:r>
              </a:p>
              <a:p>
                <a:pPr algn="ctr"/>
                <a:r>
                  <a:rPr lang="en-US" sz="900" b="1" dirty="0">
                    <a:solidFill>
                      <a:schemeClr val="bg1"/>
                    </a:solidFill>
                    <a:latin typeface="Verdana" charset="0"/>
                    <a:ea typeface="Osaka" charset="-128"/>
                    <a:cs typeface="Osaka" charset="-128"/>
                  </a:rPr>
                  <a:t>Waves</a:t>
                </a:r>
              </a:p>
            </p:txBody>
          </p:sp>
        </p:grpSp>
        <p:sp>
          <p:nvSpPr>
            <p:cNvPr id="34" name="Rectangle 107"/>
            <p:cNvSpPr>
              <a:spLocks noChangeArrowheads="1"/>
            </p:cNvSpPr>
            <p:nvPr/>
          </p:nvSpPr>
          <p:spPr bwMode="auto">
            <a:xfrm>
              <a:off x="-9525" y="3201988"/>
              <a:ext cx="184150" cy="304800"/>
            </a:xfrm>
            <a:prstGeom prst="rect">
              <a:avLst/>
            </a:prstGeom>
            <a:noFill/>
            <a:ln w="9525">
              <a:noFill/>
              <a:miter lim="800000"/>
              <a:headEnd/>
              <a:tailEnd/>
            </a:ln>
          </p:spPr>
          <p:txBody>
            <a:bodyPr wrap="none">
              <a:prstTxWarp prst="textNoShape">
                <a:avLst/>
              </a:prstTxWarp>
              <a:spAutoFit/>
            </a:bodyPr>
            <a:lstStyle/>
            <a:p>
              <a:endParaRPr lang="en-US"/>
            </a:p>
          </p:txBody>
        </p:sp>
        <p:grpSp>
          <p:nvGrpSpPr>
            <p:cNvPr id="35" name="Group 70"/>
            <p:cNvGrpSpPr>
              <a:grpSpLocks/>
            </p:cNvGrpSpPr>
            <p:nvPr/>
          </p:nvGrpSpPr>
          <p:grpSpPr bwMode="auto">
            <a:xfrm flipH="1">
              <a:off x="-24379" y="3276600"/>
              <a:ext cx="1091988" cy="762000"/>
              <a:chOff x="4948" y="2016"/>
              <a:chExt cx="737" cy="480"/>
            </a:xfrm>
          </p:grpSpPr>
          <p:sp>
            <p:nvSpPr>
              <p:cNvPr id="45" name="AutoShape 71"/>
              <p:cNvSpPr>
                <a:spLocks noChangeArrowheads="1"/>
              </p:cNvSpPr>
              <p:nvPr/>
            </p:nvSpPr>
            <p:spPr bwMode="auto">
              <a:xfrm rot="5400000">
                <a:off x="5066" y="1898"/>
                <a:ext cx="480" cy="715"/>
              </a:xfrm>
              <a:prstGeom prst="downArrowCallout">
                <a:avLst>
                  <a:gd name="adj1" fmla="val 44037"/>
                  <a:gd name="adj2" fmla="val 36569"/>
                  <a:gd name="adj3" fmla="val 28866"/>
                  <a:gd name="adj4" fmla="val 77018"/>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p>
            </p:txBody>
          </p:sp>
          <p:sp>
            <p:nvSpPr>
              <p:cNvPr id="46" name="Text Box 72"/>
              <p:cNvSpPr txBox="1">
                <a:spLocks noChangeArrowheads="1"/>
              </p:cNvSpPr>
              <p:nvPr/>
            </p:nvSpPr>
            <p:spPr bwMode="auto">
              <a:xfrm>
                <a:off x="5010" y="2101"/>
                <a:ext cx="675" cy="277"/>
              </a:xfrm>
              <a:prstGeom prst="rect">
                <a:avLst/>
              </a:prstGeom>
              <a:noFill/>
              <a:ln w="9525">
                <a:noFill/>
                <a:miter lim="800000"/>
                <a:headEnd/>
                <a:tailEnd/>
              </a:ln>
            </p:spPr>
            <p:txBody>
              <a:bodyPr lIns="0" tIns="0" rIns="0" bIns="0" anchor="ctr" anchorCtr="1">
                <a:prstTxWarp prst="textNoShape">
                  <a:avLst/>
                </a:prstTxWarp>
              </a:bodyPr>
              <a:lstStyle/>
              <a:p>
                <a:pPr algn="ctr"/>
                <a:r>
                  <a:rPr lang="en-US" sz="600" b="1" dirty="0" smtClean="0">
                    <a:solidFill>
                      <a:schemeClr val="bg1"/>
                    </a:solidFill>
                    <a:latin typeface="Verdana" charset="0"/>
                    <a:ea typeface="Osaka" charset="-128"/>
                    <a:cs typeface="Osaka" charset="-128"/>
                  </a:rPr>
                  <a:t> Magneto-grams,</a:t>
                </a:r>
              </a:p>
              <a:p>
                <a:pPr algn="ctr"/>
                <a:r>
                  <a:rPr lang="en-US" sz="600" b="1" dirty="0" smtClean="0">
                    <a:solidFill>
                      <a:schemeClr val="bg1"/>
                    </a:solidFill>
                    <a:latin typeface="Verdana" charset="0"/>
                    <a:ea typeface="Osaka" charset="-128"/>
                    <a:cs typeface="Osaka" charset="-128"/>
                  </a:rPr>
                  <a:t>rotation tomography</a:t>
                </a:r>
                <a:endParaRPr lang="en-US" sz="600" b="1" dirty="0">
                  <a:solidFill>
                    <a:schemeClr val="bg1"/>
                  </a:solidFill>
                  <a:latin typeface="Verdana" charset="0"/>
                  <a:ea typeface="Osaka" charset="-128"/>
                  <a:cs typeface="Osaka" charset="-128"/>
                </a:endParaRPr>
              </a:p>
            </p:txBody>
          </p:sp>
        </p:grpSp>
        <p:grpSp>
          <p:nvGrpSpPr>
            <p:cNvPr id="36" name="Group 54"/>
            <p:cNvGrpSpPr>
              <a:grpSpLocks/>
            </p:cNvGrpSpPr>
            <p:nvPr/>
          </p:nvGrpSpPr>
          <p:grpSpPr bwMode="auto">
            <a:xfrm>
              <a:off x="4094167" y="1905003"/>
              <a:ext cx="1155703" cy="944563"/>
              <a:chOff x="4563" y="3092"/>
              <a:chExt cx="728" cy="595"/>
            </a:xfrm>
          </p:grpSpPr>
          <p:pic>
            <p:nvPicPr>
              <p:cNvPr id="43" name="Picture 55"/>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634" y="3092"/>
                <a:ext cx="572" cy="572"/>
              </a:xfrm>
              <a:prstGeom prst="rect">
                <a:avLst/>
              </a:prstGeom>
              <a:noFill/>
              <a:ln w="28575">
                <a:solidFill>
                  <a:srgbClr val="969696"/>
                </a:solidFill>
                <a:miter lim="800000"/>
                <a:headEnd/>
                <a:tailEnd/>
              </a:ln>
            </p:spPr>
          </p:pic>
          <p:sp>
            <p:nvSpPr>
              <p:cNvPr id="44" name="Text Box 56"/>
              <p:cNvSpPr txBox="1">
                <a:spLocks noChangeArrowheads="1"/>
              </p:cNvSpPr>
              <p:nvPr/>
            </p:nvSpPr>
            <p:spPr bwMode="auto">
              <a:xfrm>
                <a:off x="4563" y="3509"/>
                <a:ext cx="728" cy="178"/>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900" b="1" dirty="0" smtClean="0">
                    <a:solidFill>
                      <a:schemeClr val="bg1"/>
                    </a:solidFill>
                    <a:latin typeface="+mj-lt"/>
                    <a:ea typeface="Osaka" charset="-128"/>
                    <a:cs typeface="Osaka" charset="-128"/>
                  </a:rPr>
                  <a:t>Particle in Cell</a:t>
                </a:r>
                <a:endParaRPr lang="en-US" sz="900" b="1" dirty="0">
                  <a:solidFill>
                    <a:schemeClr val="bg1"/>
                  </a:solidFill>
                  <a:latin typeface="+mj-lt"/>
                  <a:ea typeface="Osaka" charset="-128"/>
                  <a:cs typeface="Osaka" charset="-128"/>
                </a:endParaRPr>
              </a:p>
            </p:txBody>
          </p:sp>
        </p:grpSp>
        <p:grpSp>
          <p:nvGrpSpPr>
            <p:cNvPr id="37" name="Group 54"/>
            <p:cNvGrpSpPr>
              <a:grpSpLocks/>
            </p:cNvGrpSpPr>
            <p:nvPr/>
          </p:nvGrpSpPr>
          <p:grpSpPr bwMode="auto">
            <a:xfrm>
              <a:off x="4191001" y="4608509"/>
              <a:ext cx="982666" cy="954088"/>
              <a:chOff x="4600" y="3074"/>
              <a:chExt cx="619" cy="601"/>
            </a:xfrm>
          </p:grpSpPr>
          <p:pic>
            <p:nvPicPr>
              <p:cNvPr id="41" name="Picture 55"/>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600" y="3099"/>
                <a:ext cx="575" cy="576"/>
              </a:xfrm>
              <a:prstGeom prst="rect">
                <a:avLst/>
              </a:prstGeom>
              <a:noFill/>
              <a:ln w="28575">
                <a:solidFill>
                  <a:srgbClr val="969696"/>
                </a:solidFill>
                <a:miter lim="800000"/>
                <a:headEnd/>
                <a:tailEnd/>
              </a:ln>
            </p:spPr>
          </p:pic>
          <p:sp>
            <p:nvSpPr>
              <p:cNvPr id="42" name="Text Box 56"/>
              <p:cNvSpPr txBox="1">
                <a:spLocks noChangeArrowheads="1"/>
              </p:cNvSpPr>
              <p:nvPr/>
            </p:nvSpPr>
            <p:spPr bwMode="auto">
              <a:xfrm>
                <a:off x="4628" y="3074"/>
                <a:ext cx="591" cy="308"/>
              </a:xfrm>
              <a:prstGeom prst="rect">
                <a:avLst/>
              </a:prstGeom>
              <a:noFill/>
              <a:ln w="9525">
                <a:noFill/>
                <a:miter lim="800000"/>
                <a:headEnd/>
                <a:tailEnd/>
              </a:ln>
            </p:spPr>
            <p:txBody>
              <a:bodyPr wrap="square" lIns="91435" tIns="45718" rIns="91435" bIns="45718">
                <a:prstTxWarp prst="textNoShape">
                  <a:avLst/>
                </a:prstTxWarp>
                <a:spAutoFit/>
              </a:bodyPr>
              <a:lstStyle/>
              <a:p>
                <a:pPr algn="ctr"/>
                <a:r>
                  <a:rPr lang="en-US" sz="1000" b="1" dirty="0" smtClean="0">
                    <a:solidFill>
                      <a:schemeClr val="bg1"/>
                    </a:solidFill>
                    <a:latin typeface="+mj-lt"/>
                    <a:ea typeface="Osaka" charset="-128"/>
                    <a:cs typeface="Osaka" charset="-128"/>
                  </a:rPr>
                  <a:t>Particle</a:t>
                </a:r>
              </a:p>
              <a:p>
                <a:pPr algn="ctr"/>
                <a:r>
                  <a:rPr lang="en-US" sz="1000" b="1" dirty="0" smtClean="0">
                    <a:solidFill>
                      <a:schemeClr val="bg1"/>
                    </a:solidFill>
                    <a:latin typeface="+mj-lt"/>
                    <a:ea typeface="Osaka" charset="-128"/>
                    <a:cs typeface="Osaka" charset="-128"/>
                  </a:rPr>
                  <a:t> Tracker</a:t>
                </a:r>
                <a:endParaRPr lang="en-US" sz="1000" b="1" dirty="0">
                  <a:solidFill>
                    <a:schemeClr val="bg1"/>
                  </a:solidFill>
                  <a:latin typeface="+mj-lt"/>
                  <a:ea typeface="Osaka" charset="-128"/>
                  <a:cs typeface="Osaka" charset="-128"/>
                </a:endParaRPr>
              </a:p>
            </p:txBody>
          </p:sp>
        </p:grpSp>
        <p:grpSp>
          <p:nvGrpSpPr>
            <p:cNvPr id="38" name="Group 24"/>
            <p:cNvGrpSpPr>
              <a:grpSpLocks/>
            </p:cNvGrpSpPr>
            <p:nvPr/>
          </p:nvGrpSpPr>
          <p:grpSpPr bwMode="auto">
            <a:xfrm>
              <a:off x="990526" y="4664458"/>
              <a:ext cx="919163" cy="828676"/>
              <a:chOff x="883" y="2246"/>
              <a:chExt cx="579" cy="522"/>
            </a:xfrm>
          </p:grpSpPr>
          <p:pic>
            <p:nvPicPr>
              <p:cNvPr id="39" name="Picture 25"/>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883" y="2246"/>
                <a:ext cx="576" cy="522"/>
              </a:xfrm>
              <a:prstGeom prst="rect">
                <a:avLst/>
              </a:prstGeom>
              <a:noFill/>
              <a:ln w="28575">
                <a:solidFill>
                  <a:srgbClr val="969696"/>
                </a:solidFill>
                <a:miter lim="800000"/>
                <a:headEnd/>
                <a:tailEnd/>
              </a:ln>
            </p:spPr>
          </p:pic>
          <p:sp>
            <p:nvSpPr>
              <p:cNvPr id="40" name="Text Box 26"/>
              <p:cNvSpPr txBox="1">
                <a:spLocks noChangeArrowheads="1"/>
              </p:cNvSpPr>
              <p:nvPr/>
            </p:nvSpPr>
            <p:spPr bwMode="auto">
              <a:xfrm>
                <a:off x="883" y="2508"/>
                <a:ext cx="579" cy="252"/>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dirty="0" smtClean="0">
                    <a:solidFill>
                      <a:schemeClr val="bg1"/>
                    </a:solidFill>
                    <a:latin typeface="+mj-lt"/>
                    <a:ea typeface="Osaka" charset="-128"/>
                    <a:cs typeface="Osaka" charset="-128"/>
                  </a:rPr>
                  <a:t> Convection</a:t>
                </a:r>
              </a:p>
              <a:p>
                <a:pPr algn="ctr"/>
                <a:r>
                  <a:rPr lang="en-US" sz="1000" b="1" dirty="0" smtClean="0">
                    <a:solidFill>
                      <a:schemeClr val="bg1"/>
                    </a:solidFill>
                    <a:latin typeface="+mj-lt"/>
                    <a:ea typeface="Osaka" charset="-128"/>
                    <a:cs typeface="Osaka" charset="-128"/>
                  </a:rPr>
                  <a:t>Zone</a:t>
                </a:r>
                <a:endParaRPr lang="en-US" sz="1000" b="1" dirty="0">
                  <a:solidFill>
                    <a:schemeClr val="bg1"/>
                  </a:solidFill>
                  <a:latin typeface="+mj-lt"/>
                  <a:ea typeface="Osaka" charset="-128"/>
                  <a:cs typeface="Osaka" charset="-128"/>
                </a:endParaRPr>
              </a:p>
            </p:txBody>
          </p:sp>
        </p:grpSp>
      </p:grpSp>
      <p:sp>
        <p:nvSpPr>
          <p:cNvPr id="4" name="Left-Right Arrow 3"/>
          <p:cNvSpPr/>
          <p:nvPr/>
        </p:nvSpPr>
        <p:spPr>
          <a:xfrm>
            <a:off x="5057068" y="4874734"/>
            <a:ext cx="491572" cy="383646"/>
          </a:xfrm>
          <a:prstGeom prst="leftRightArrow">
            <a:avLst/>
          </a:prstGeom>
          <a:solidFill>
            <a:srgbClr val="00FF66"/>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Left-Right Arrow 77"/>
          <p:cNvSpPr/>
          <p:nvPr/>
        </p:nvSpPr>
        <p:spPr>
          <a:xfrm rot="16200000">
            <a:off x="3355202" y="3202562"/>
            <a:ext cx="352539" cy="350816"/>
          </a:xfrm>
          <a:prstGeom prst="leftRightArrow">
            <a:avLst>
              <a:gd name="adj1" fmla="val 34008"/>
              <a:gd name="adj2" fmla="val 34007"/>
            </a:avLst>
          </a:prstGeom>
          <a:solidFill>
            <a:srgbClr val="00FF66"/>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Left-Right Arrow 78"/>
          <p:cNvSpPr/>
          <p:nvPr/>
        </p:nvSpPr>
        <p:spPr>
          <a:xfrm rot="16200000">
            <a:off x="5744403" y="3213765"/>
            <a:ext cx="352539" cy="350816"/>
          </a:xfrm>
          <a:prstGeom prst="leftRightArrow">
            <a:avLst>
              <a:gd name="adj1" fmla="val 34008"/>
              <a:gd name="adj2" fmla="val 34007"/>
            </a:avLst>
          </a:prstGeom>
          <a:solidFill>
            <a:srgbClr val="00FF66"/>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itle 79"/>
          <p:cNvSpPr>
            <a:spLocks noGrp="1"/>
          </p:cNvSpPr>
          <p:nvPr>
            <p:ph type="title"/>
          </p:nvPr>
        </p:nvSpPr>
        <p:spPr/>
        <p:txBody>
          <a:bodyPr/>
          <a:lstStyle/>
          <a:p>
            <a:r>
              <a:rPr lang="en-US" dirty="0" smtClean="0"/>
              <a:t>SWMF </a:t>
            </a:r>
            <a:endParaRPr lang="en-US" dirty="0"/>
          </a:p>
        </p:txBody>
      </p:sp>
      <p:sp>
        <p:nvSpPr>
          <p:cNvPr id="81" name="Content Placeholder 80"/>
          <p:cNvSpPr>
            <a:spLocks noGrp="1"/>
          </p:cNvSpPr>
          <p:nvPr>
            <p:ph sz="half" idx="1"/>
          </p:nvPr>
        </p:nvSpPr>
        <p:spPr>
          <a:xfrm>
            <a:off x="112542" y="1600200"/>
            <a:ext cx="2299062" cy="5022703"/>
          </a:xfrm>
        </p:spPr>
        <p:txBody>
          <a:bodyPr>
            <a:noAutofit/>
          </a:bodyPr>
          <a:lstStyle/>
          <a:p>
            <a:r>
              <a:rPr lang="en-US" sz="1400" dirty="0"/>
              <a:t>The Sun-Earth system consists of many different interconnecting domains that are </a:t>
            </a:r>
            <a:r>
              <a:rPr lang="en-US" sz="1400" dirty="0">
                <a:solidFill>
                  <a:srgbClr val="ED181E"/>
                </a:solidFill>
              </a:rPr>
              <a:t>independently</a:t>
            </a:r>
            <a:r>
              <a:rPr lang="en-US" sz="1400" dirty="0"/>
              <a:t> modeled </a:t>
            </a:r>
            <a:r>
              <a:rPr lang="en-US" sz="1400" dirty="0" smtClean="0"/>
              <a:t>traditionally</a:t>
            </a:r>
          </a:p>
          <a:p>
            <a:pPr marL="0" indent="0">
              <a:buNone/>
            </a:pPr>
            <a:endParaRPr lang="en-US" sz="800" dirty="0" smtClean="0"/>
          </a:p>
          <a:p>
            <a:r>
              <a:rPr lang="en-US" sz="1400" dirty="0"/>
              <a:t>The framework incorporates physics models with </a:t>
            </a:r>
            <a:r>
              <a:rPr lang="en-US" sz="1400" dirty="0">
                <a:solidFill>
                  <a:srgbClr val="ED181E"/>
                </a:solidFill>
              </a:rPr>
              <a:t>minimal changes. </a:t>
            </a:r>
          </a:p>
          <a:p>
            <a:endParaRPr lang="en-US" sz="800" dirty="0" smtClean="0"/>
          </a:p>
          <a:p>
            <a:r>
              <a:rPr lang="en-US" sz="1400" dirty="0"/>
              <a:t>The framework can be </a:t>
            </a:r>
            <a:r>
              <a:rPr lang="en-US" sz="1400" dirty="0">
                <a:solidFill>
                  <a:srgbClr val="ED181E"/>
                </a:solidFill>
              </a:rPr>
              <a:t>extended</a:t>
            </a:r>
            <a:r>
              <a:rPr lang="en-US" sz="1400" dirty="0"/>
              <a:t> with new models and components. </a:t>
            </a:r>
            <a:endParaRPr lang="en-US" sz="1400" dirty="0" smtClean="0"/>
          </a:p>
          <a:p>
            <a:endParaRPr lang="en-US" sz="800" dirty="0"/>
          </a:p>
          <a:p>
            <a:r>
              <a:rPr lang="en-US" sz="1400" dirty="0" smtClean="0"/>
              <a:t>Compiles coupled codes into a single executable that runs both simultaneously</a:t>
            </a:r>
            <a:endParaRPr lang="en-US" sz="1400" dirty="0"/>
          </a:p>
        </p:txBody>
      </p:sp>
      <p:sp>
        <p:nvSpPr>
          <p:cNvPr id="83" name="Slide Number Placeholder 82"/>
          <p:cNvSpPr>
            <a:spLocks noGrp="1"/>
          </p:cNvSpPr>
          <p:nvPr>
            <p:ph type="sldNum" sz="quarter" idx="12"/>
          </p:nvPr>
        </p:nvSpPr>
        <p:spPr/>
        <p:txBody>
          <a:bodyPr/>
          <a:lstStyle/>
          <a:p>
            <a:fld id="{15BDD0CF-BA9C-304D-97D6-B47291EC3438}" type="slidenum">
              <a:rPr lang="en-US" smtClean="0"/>
              <a:t>7</a:t>
            </a:fld>
            <a:endParaRPr lang="en-US"/>
          </a:p>
        </p:txBody>
      </p:sp>
      <p:sp>
        <p:nvSpPr>
          <p:cNvPr id="84" name="Frame 83"/>
          <p:cNvSpPr/>
          <p:nvPr/>
        </p:nvSpPr>
        <p:spPr>
          <a:xfrm>
            <a:off x="4097963" y="4399251"/>
            <a:ext cx="2367326" cy="1378014"/>
          </a:xfrm>
          <a:prstGeom prst="frame">
            <a:avLst>
              <a:gd name="adj1" fmla="val 7783"/>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6" name="Content Placeholder 80"/>
          <p:cNvSpPr>
            <a:spLocks noGrp="1"/>
          </p:cNvSpPr>
          <p:nvPr>
            <p:ph sz="half" idx="1"/>
          </p:nvPr>
        </p:nvSpPr>
        <p:spPr>
          <a:xfrm>
            <a:off x="106148" y="1600200"/>
            <a:ext cx="2299062" cy="5022703"/>
          </a:xfrm>
          <a:solidFill>
            <a:schemeClr val="bg1"/>
          </a:solidFill>
        </p:spPr>
        <p:txBody>
          <a:bodyPr>
            <a:noAutofit/>
          </a:bodyPr>
          <a:lstStyle/>
          <a:p>
            <a:pPr marL="0" indent="0" algn="ctr">
              <a:buNone/>
            </a:pPr>
            <a:r>
              <a:rPr lang="en-US" sz="1600" b="1" u="sng" dirty="0" smtClean="0"/>
              <a:t>PT Component</a:t>
            </a:r>
          </a:p>
          <a:p>
            <a:endParaRPr lang="en-US" sz="800" dirty="0"/>
          </a:p>
          <a:p>
            <a:r>
              <a:rPr lang="en-US" sz="1400" dirty="0" smtClean="0"/>
              <a:t>Based </a:t>
            </a:r>
            <a:r>
              <a:rPr lang="en-US" sz="1400" dirty="0"/>
              <a:t>on the code – Adaptive Mesh Particle Simulator (AMPS)</a:t>
            </a:r>
          </a:p>
          <a:p>
            <a:pPr lvl="1"/>
            <a:r>
              <a:rPr lang="en-US" sz="1200" dirty="0"/>
              <a:t>A global 3D </a:t>
            </a:r>
            <a:r>
              <a:rPr lang="en-US" sz="1200" dirty="0" smtClean="0"/>
              <a:t>DSMC model (</a:t>
            </a:r>
            <a:r>
              <a:rPr lang="en-US" sz="1200" dirty="0" err="1" smtClean="0"/>
              <a:t>Tenishev</a:t>
            </a:r>
            <a:r>
              <a:rPr lang="en-US" sz="1200" dirty="0" smtClean="0"/>
              <a:t> 2008)</a:t>
            </a:r>
            <a:endParaRPr lang="en-US" sz="1200" dirty="0"/>
          </a:p>
          <a:p>
            <a:endParaRPr lang="en-US" sz="800" dirty="0"/>
          </a:p>
          <a:p>
            <a:r>
              <a:rPr lang="en-US" sz="1400" dirty="0" smtClean="0"/>
              <a:t>Solves the Boltzmann Equation</a:t>
            </a:r>
          </a:p>
          <a:p>
            <a:pPr marL="0" lvl="1" indent="0">
              <a:buNone/>
            </a:pPr>
            <a:endParaRPr lang="en-US" sz="800" dirty="0"/>
          </a:p>
          <a:p>
            <a:r>
              <a:rPr lang="en-US" sz="1400" dirty="0"/>
              <a:t>Non-equilibrium dusty gas flow of ions and neutrals</a:t>
            </a:r>
          </a:p>
          <a:p>
            <a:pPr lvl="1"/>
            <a:r>
              <a:rPr lang="en-US" sz="1400" dirty="0"/>
              <a:t>Comets, planetary satellites and </a:t>
            </a:r>
            <a:r>
              <a:rPr lang="en-US" sz="1400" dirty="0" smtClean="0"/>
              <a:t>exospheres</a:t>
            </a:r>
            <a:endParaRPr lang="en-US" sz="1400" dirty="0"/>
          </a:p>
          <a:p>
            <a:pPr marL="342900" lvl="1" indent="-342900">
              <a:buFont typeface="Arial"/>
              <a:buChar char="•"/>
            </a:pPr>
            <a:endParaRPr lang="en-US" sz="800" dirty="0"/>
          </a:p>
          <a:p>
            <a:pPr marL="342900" lvl="1" indent="-342900">
              <a:buFont typeface="Arial"/>
              <a:buChar char="•"/>
            </a:pPr>
            <a:r>
              <a:rPr lang="en-US" sz="1400" dirty="0"/>
              <a:t>Includes particle collisions and </a:t>
            </a:r>
            <a:r>
              <a:rPr lang="en-US" sz="1400" dirty="0" smtClean="0"/>
              <a:t>chemistry</a:t>
            </a:r>
            <a:endParaRPr lang="en-US" sz="1400" dirty="0"/>
          </a:p>
        </p:txBody>
      </p:sp>
    </p:spTree>
    <p:extLst>
      <p:ext uri="{BB962C8B-B14F-4D97-AF65-F5344CB8AC3E}">
        <p14:creationId xmlns:p14="http://schemas.microsoft.com/office/powerpoint/2010/main" val="2399492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63426" y="1668135"/>
            <a:ext cx="5818312" cy="4475459"/>
            <a:chOff x="1532070" y="803841"/>
            <a:chExt cx="5818312" cy="4475459"/>
          </a:xfrm>
        </p:grpSpPr>
        <p:pic>
          <p:nvPicPr>
            <p:cNvPr id="4" name="Picture 5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18538" y="2089595"/>
              <a:ext cx="1697395" cy="1700342"/>
            </a:xfrm>
            <a:prstGeom prst="rect">
              <a:avLst/>
            </a:prstGeom>
            <a:noFill/>
            <a:ln w="47625">
              <a:solidFill>
                <a:srgbClr val="FF0000"/>
              </a:solidFill>
              <a:miter lim="800000"/>
              <a:headEnd/>
              <a:tailEnd/>
            </a:ln>
          </p:spPr>
        </p:pic>
        <p:pic>
          <p:nvPicPr>
            <p:cNvPr id="5" name="Picture 78" descr="OH"/>
            <p:cNvPicPr>
              <a:picLocks noChangeArrowheads="1"/>
            </p:cNvPicPr>
            <p:nvPr/>
          </p:nvPicPr>
          <p:blipFill>
            <a:blip r:embed="rId4"/>
            <a:srcRect/>
            <a:stretch>
              <a:fillRect/>
            </a:stretch>
          </p:blipFill>
          <p:spPr bwMode="auto">
            <a:xfrm>
              <a:off x="1563426" y="2089596"/>
              <a:ext cx="1703832" cy="1700784"/>
            </a:xfrm>
            <a:prstGeom prst="rect">
              <a:avLst/>
            </a:prstGeom>
            <a:noFill/>
            <a:ln w="47625">
              <a:solidFill>
                <a:srgbClr val="FF0000"/>
              </a:solidFill>
              <a:miter lim="800000"/>
              <a:headEnd/>
              <a:tailEnd/>
            </a:ln>
          </p:spPr>
        </p:pic>
        <p:sp>
          <p:nvSpPr>
            <p:cNvPr id="7" name="Curved Down Arrow 6"/>
            <p:cNvSpPr/>
            <p:nvPr/>
          </p:nvSpPr>
          <p:spPr>
            <a:xfrm>
              <a:off x="2351649" y="803841"/>
              <a:ext cx="4311359" cy="1019194"/>
            </a:xfrm>
            <a:prstGeom prst="curvedDownArrow">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p:cNvSpPr/>
            <p:nvPr/>
          </p:nvSpPr>
          <p:spPr>
            <a:xfrm flipH="1" flipV="1">
              <a:off x="2179191" y="4260106"/>
              <a:ext cx="4311359" cy="1019194"/>
            </a:xfrm>
            <a:prstGeom prst="curvedDownArrow">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1532070" y="3787889"/>
              <a:ext cx="1785950" cy="523220"/>
            </a:xfrm>
            <a:prstGeom prst="rect">
              <a:avLst/>
            </a:prstGeom>
            <a:noFill/>
          </p:spPr>
          <p:txBody>
            <a:bodyPr wrap="square" rtlCol="0">
              <a:spAutoFit/>
            </a:bodyPr>
            <a:lstStyle/>
            <a:p>
              <a:pPr algn="ctr"/>
              <a:r>
                <a:rPr lang="en-US" sz="1400" b="1" dirty="0" smtClean="0">
                  <a:latin typeface="Helvetica"/>
                  <a:cs typeface="Helvetica"/>
                </a:rPr>
                <a:t>Outer Heliosphere</a:t>
              </a:r>
            </a:p>
            <a:p>
              <a:pPr algn="ctr"/>
              <a:r>
                <a:rPr lang="en-US" sz="1400" b="1" dirty="0" smtClean="0">
                  <a:latin typeface="Helvetica"/>
                  <a:cs typeface="Helvetica"/>
                </a:rPr>
                <a:t>BATS-R-US (MHD)</a:t>
              </a:r>
              <a:endParaRPr lang="en-US" sz="1400" b="1" dirty="0">
                <a:latin typeface="Helvetica"/>
                <a:cs typeface="Helvetica"/>
              </a:endParaRPr>
            </a:p>
          </p:txBody>
        </p:sp>
        <p:sp>
          <p:nvSpPr>
            <p:cNvPr id="11" name="TextBox 10"/>
            <p:cNvSpPr txBox="1"/>
            <p:nvPr/>
          </p:nvSpPr>
          <p:spPr>
            <a:xfrm>
              <a:off x="5368174" y="3787889"/>
              <a:ext cx="1982208" cy="523220"/>
            </a:xfrm>
            <a:prstGeom prst="rect">
              <a:avLst/>
            </a:prstGeom>
            <a:noFill/>
          </p:spPr>
          <p:txBody>
            <a:bodyPr wrap="square" rtlCol="0">
              <a:spAutoFit/>
            </a:bodyPr>
            <a:lstStyle/>
            <a:p>
              <a:pPr algn="ctr"/>
              <a:r>
                <a:rPr lang="en-US" sz="1400" b="1" dirty="0" smtClean="0">
                  <a:latin typeface="Helvetica"/>
                  <a:cs typeface="Helvetica"/>
                </a:rPr>
                <a:t>Particle Tracker</a:t>
              </a:r>
            </a:p>
            <a:p>
              <a:pPr algn="ctr"/>
              <a:r>
                <a:rPr lang="en-US" sz="1400" b="1" dirty="0" smtClean="0">
                  <a:latin typeface="Helvetica"/>
                  <a:cs typeface="Helvetica"/>
                </a:rPr>
                <a:t>AMPS</a:t>
              </a:r>
              <a:r>
                <a:rPr lang="en-US" sz="1400" b="1" dirty="0">
                  <a:latin typeface="Helvetica"/>
                  <a:cs typeface="Helvetica"/>
                </a:rPr>
                <a:t> </a:t>
              </a:r>
              <a:r>
                <a:rPr lang="en-US" sz="1400" b="1" dirty="0" smtClean="0">
                  <a:latin typeface="Helvetica"/>
                  <a:cs typeface="Helvetica"/>
                </a:rPr>
                <a:t> (Monte Carlo)</a:t>
              </a:r>
              <a:endParaRPr lang="en-US" sz="1400" b="1" dirty="0">
                <a:latin typeface="Helvetica"/>
                <a:cs typeface="Helvetica"/>
              </a:endParaRPr>
            </a:p>
          </p:txBody>
        </p:sp>
        <p:sp>
          <p:nvSpPr>
            <p:cNvPr id="12" name="TextBox 11"/>
            <p:cNvSpPr txBox="1"/>
            <p:nvPr/>
          </p:nvSpPr>
          <p:spPr>
            <a:xfrm>
              <a:off x="3427766" y="838697"/>
              <a:ext cx="2000951" cy="523220"/>
            </a:xfrm>
            <a:prstGeom prst="rect">
              <a:avLst/>
            </a:prstGeom>
            <a:noFill/>
          </p:spPr>
          <p:txBody>
            <a:bodyPr wrap="none" rtlCol="0">
              <a:spAutoFit/>
            </a:bodyPr>
            <a:lstStyle/>
            <a:p>
              <a:r>
                <a:rPr lang="en-US" sz="2800" dirty="0" err="1" smtClean="0">
                  <a:latin typeface="Helvetica"/>
                  <a:cs typeface="Helvetica"/>
                </a:rPr>
                <a:t>n</a:t>
              </a:r>
              <a:r>
                <a:rPr lang="en-US" sz="2800" baseline="-25000" dirty="0" err="1" smtClean="0">
                  <a:latin typeface="Helvetica"/>
                  <a:cs typeface="Helvetica"/>
                </a:rPr>
                <a:t>p</a:t>
              </a:r>
              <a:r>
                <a:rPr lang="en-US" sz="2800" dirty="0" smtClean="0">
                  <a:latin typeface="Helvetica"/>
                  <a:cs typeface="Helvetica"/>
                </a:rPr>
                <a:t>, </a:t>
              </a:r>
              <a:r>
                <a:rPr lang="en-US" sz="2800" b="1" dirty="0" err="1" smtClean="0">
                  <a:latin typeface="Helvetica"/>
                  <a:cs typeface="Helvetica"/>
                </a:rPr>
                <a:t>v</a:t>
              </a:r>
              <a:r>
                <a:rPr lang="en-US" sz="2800" b="1" baseline="-25000" dirty="0" err="1" smtClean="0">
                  <a:latin typeface="Helvetica"/>
                  <a:cs typeface="Helvetica"/>
                </a:rPr>
                <a:t>p</a:t>
              </a:r>
              <a:r>
                <a:rPr lang="en-US" sz="2800" b="1" baseline="-25000" dirty="0" smtClean="0">
                  <a:latin typeface="Helvetica"/>
                  <a:cs typeface="Helvetica"/>
                </a:rPr>
                <a:t>, </a:t>
              </a:r>
              <a:r>
                <a:rPr lang="en-US" sz="2800" b="1" dirty="0" smtClean="0">
                  <a:latin typeface="Helvetica"/>
                  <a:cs typeface="Helvetica"/>
                </a:rPr>
                <a:t>B</a:t>
              </a:r>
              <a:r>
                <a:rPr lang="en-US" sz="2800" dirty="0" smtClean="0">
                  <a:latin typeface="Helvetica"/>
                  <a:cs typeface="Helvetica"/>
                </a:rPr>
                <a:t>, </a:t>
              </a:r>
              <a:r>
                <a:rPr lang="en-US" sz="2800" dirty="0" err="1" smtClean="0">
                  <a:latin typeface="Helvetica"/>
                  <a:cs typeface="Helvetica"/>
                </a:rPr>
                <a:t>T</a:t>
              </a:r>
              <a:r>
                <a:rPr lang="en-US" sz="2800" baseline="-25000" dirty="0" err="1" smtClean="0">
                  <a:latin typeface="Helvetica"/>
                  <a:cs typeface="Helvetica"/>
                </a:rPr>
                <a:t>p</a:t>
              </a:r>
              <a:r>
                <a:rPr lang="en-US" sz="2800" dirty="0" smtClean="0">
                  <a:latin typeface="Helvetica"/>
                  <a:cs typeface="Helvetica"/>
                </a:rPr>
                <a:t> </a:t>
              </a:r>
              <a:endParaRPr lang="en-US" sz="2800" dirty="0">
                <a:latin typeface="Helvetica"/>
                <a:cs typeface="Helvetica"/>
              </a:endParaRPr>
            </a:p>
          </p:txBody>
        </p:sp>
        <p:sp>
          <p:nvSpPr>
            <p:cNvPr id="13" name="TextBox 12"/>
            <p:cNvSpPr txBox="1"/>
            <p:nvPr/>
          </p:nvSpPr>
          <p:spPr>
            <a:xfrm>
              <a:off x="3427766" y="4597477"/>
              <a:ext cx="1847480" cy="523220"/>
            </a:xfrm>
            <a:prstGeom prst="rect">
              <a:avLst/>
            </a:prstGeom>
            <a:noFill/>
          </p:spPr>
          <p:txBody>
            <a:bodyPr wrap="none" rtlCol="0">
              <a:spAutoFit/>
            </a:bodyPr>
            <a:lstStyle/>
            <a:p>
              <a:r>
                <a:rPr lang="en-US" sz="2800" dirty="0" err="1" smtClean="0">
                  <a:latin typeface="Helvetica"/>
                  <a:cs typeface="Helvetica"/>
                </a:rPr>
                <a:t>S</a:t>
              </a:r>
              <a:r>
                <a:rPr lang="en-US" sz="2800" baseline="-25000" dirty="0" err="1">
                  <a:latin typeface="Helvetica"/>
                  <a:cs typeface="Helvetica"/>
                </a:rPr>
                <a:t>ρ</a:t>
              </a:r>
              <a:r>
                <a:rPr lang="en-US" sz="2800" dirty="0" smtClean="0">
                  <a:latin typeface="Helvetica"/>
                  <a:cs typeface="Helvetica"/>
                </a:rPr>
                <a:t>, </a:t>
              </a:r>
              <a:r>
                <a:rPr lang="en-US" sz="2800" b="1" dirty="0" err="1" smtClean="0">
                  <a:latin typeface="Helvetica"/>
                  <a:cs typeface="Helvetica"/>
                </a:rPr>
                <a:t>S</a:t>
              </a:r>
              <a:r>
                <a:rPr lang="en-US" sz="2800" baseline="-25000" dirty="0" err="1">
                  <a:latin typeface="Helvetica"/>
                  <a:cs typeface="Helvetica"/>
                </a:rPr>
                <a:t>ρ</a:t>
              </a:r>
              <a:r>
                <a:rPr lang="en-US" sz="2800" baseline="-25000" dirty="0" err="1" smtClean="0">
                  <a:latin typeface="Helvetica"/>
                  <a:cs typeface="Helvetica"/>
                </a:rPr>
                <a:t>v</a:t>
              </a:r>
              <a:r>
                <a:rPr lang="en-US" sz="2800" dirty="0" smtClean="0">
                  <a:latin typeface="Helvetica"/>
                  <a:cs typeface="Helvetica"/>
                </a:rPr>
                <a:t>, </a:t>
              </a:r>
              <a:r>
                <a:rPr lang="en-US" sz="2800" dirty="0" err="1" smtClean="0">
                  <a:latin typeface="Helvetica"/>
                  <a:cs typeface="Helvetica"/>
                </a:rPr>
                <a:t>S</a:t>
              </a:r>
              <a:r>
                <a:rPr lang="en-US" sz="2800" baseline="-25000" dirty="0" err="1" smtClean="0">
                  <a:latin typeface="Helvetica"/>
                  <a:cs typeface="Helvetica"/>
                </a:rPr>
                <a:t>ε</a:t>
              </a:r>
              <a:endParaRPr lang="en-US" sz="2800" dirty="0">
                <a:latin typeface="Helvetica"/>
                <a:cs typeface="Helvetica"/>
              </a:endParaRPr>
            </a:p>
          </p:txBody>
        </p:sp>
      </p:grpSp>
      <p:sp>
        <p:nvSpPr>
          <p:cNvPr id="15" name="TextBox 14"/>
          <p:cNvSpPr txBox="1"/>
          <p:nvPr/>
        </p:nvSpPr>
        <p:spPr>
          <a:xfrm>
            <a:off x="1563426" y="2626332"/>
            <a:ext cx="1785950" cy="307777"/>
          </a:xfrm>
          <a:prstGeom prst="rect">
            <a:avLst/>
          </a:prstGeom>
          <a:noFill/>
        </p:spPr>
        <p:txBody>
          <a:bodyPr wrap="square" rtlCol="0">
            <a:spAutoFit/>
          </a:bodyPr>
          <a:lstStyle/>
          <a:p>
            <a:pPr algn="ctr"/>
            <a:r>
              <a:rPr lang="en-US" sz="1400" b="1" dirty="0" smtClean="0">
                <a:latin typeface="Helvetica"/>
                <a:cs typeface="Helvetica"/>
              </a:rPr>
              <a:t>Plasma</a:t>
            </a:r>
            <a:endParaRPr lang="en-US" sz="1400" b="1" dirty="0">
              <a:latin typeface="Helvetica"/>
              <a:cs typeface="Helvetica"/>
            </a:endParaRPr>
          </a:p>
        </p:txBody>
      </p:sp>
      <p:sp>
        <p:nvSpPr>
          <p:cNvPr id="16" name="TextBox 15"/>
          <p:cNvSpPr txBox="1"/>
          <p:nvPr/>
        </p:nvSpPr>
        <p:spPr>
          <a:xfrm>
            <a:off x="5502860" y="2624843"/>
            <a:ext cx="1785950" cy="307777"/>
          </a:xfrm>
          <a:prstGeom prst="rect">
            <a:avLst/>
          </a:prstGeom>
          <a:noFill/>
        </p:spPr>
        <p:txBody>
          <a:bodyPr wrap="square" rtlCol="0">
            <a:spAutoFit/>
          </a:bodyPr>
          <a:lstStyle/>
          <a:p>
            <a:pPr algn="ctr"/>
            <a:r>
              <a:rPr lang="en-US" sz="1400" b="1" dirty="0" smtClean="0">
                <a:latin typeface="Helvetica"/>
                <a:cs typeface="Helvetica"/>
              </a:rPr>
              <a:t>Neutrals</a:t>
            </a:r>
            <a:endParaRPr lang="en-US" sz="1400" b="1" dirty="0">
              <a:latin typeface="Helvetica"/>
              <a:cs typeface="Helvetica"/>
            </a:endParaRPr>
          </a:p>
        </p:txBody>
      </p:sp>
      <p:sp>
        <p:nvSpPr>
          <p:cNvPr id="3" name="Title 2"/>
          <p:cNvSpPr>
            <a:spLocks noGrp="1"/>
          </p:cNvSpPr>
          <p:nvPr>
            <p:ph type="title"/>
          </p:nvPr>
        </p:nvSpPr>
        <p:spPr/>
        <p:txBody>
          <a:bodyPr/>
          <a:lstStyle/>
          <a:p>
            <a:r>
              <a:rPr lang="en-US" dirty="0" smtClean="0"/>
              <a:t>OH-PT Model</a:t>
            </a:r>
            <a:endParaRPr lang="en-US" dirty="0"/>
          </a:p>
        </p:txBody>
      </p:sp>
      <p:sp>
        <p:nvSpPr>
          <p:cNvPr id="14" name="TextBox 13"/>
          <p:cNvSpPr txBox="1"/>
          <p:nvPr/>
        </p:nvSpPr>
        <p:spPr>
          <a:xfrm>
            <a:off x="6953250" y="1160303"/>
            <a:ext cx="2259108" cy="1077218"/>
          </a:xfrm>
          <a:prstGeom prst="rect">
            <a:avLst/>
          </a:prstGeom>
          <a:noFill/>
        </p:spPr>
        <p:txBody>
          <a:bodyPr wrap="square" rtlCol="0">
            <a:spAutoFit/>
          </a:bodyPr>
          <a:lstStyle/>
          <a:p>
            <a:pPr algn="ctr"/>
            <a:r>
              <a:rPr lang="en-US" sz="1600" dirty="0">
                <a:latin typeface="Times"/>
                <a:cs typeface="Times"/>
              </a:rPr>
              <a:t>D</a:t>
            </a:r>
            <a:r>
              <a:rPr lang="en-US" sz="1600" dirty="0" smtClean="0">
                <a:latin typeface="Times"/>
                <a:cs typeface="Times"/>
              </a:rPr>
              <a:t>etermines </a:t>
            </a:r>
            <a:r>
              <a:rPr lang="en-US" sz="1600" dirty="0">
                <a:latin typeface="Times"/>
                <a:cs typeface="Times"/>
              </a:rPr>
              <a:t>when and where charge exchange will </a:t>
            </a:r>
            <a:r>
              <a:rPr lang="en-US" sz="1600" dirty="0" smtClean="0">
                <a:latin typeface="Times"/>
                <a:cs typeface="Times"/>
              </a:rPr>
              <a:t>occur </a:t>
            </a:r>
            <a:r>
              <a:rPr lang="en-US" sz="1600" dirty="0">
                <a:latin typeface="Times"/>
                <a:cs typeface="Times"/>
              </a:rPr>
              <a:t>for each neutral particle </a:t>
            </a:r>
          </a:p>
        </p:txBody>
      </p:sp>
      <p:sp>
        <p:nvSpPr>
          <p:cNvPr id="17" name="TextBox 16"/>
          <p:cNvSpPr txBox="1"/>
          <p:nvPr/>
        </p:nvSpPr>
        <p:spPr>
          <a:xfrm>
            <a:off x="7792218" y="3400140"/>
            <a:ext cx="1351782" cy="1077218"/>
          </a:xfrm>
          <a:prstGeom prst="rect">
            <a:avLst/>
          </a:prstGeom>
          <a:noFill/>
        </p:spPr>
        <p:txBody>
          <a:bodyPr wrap="square" rtlCol="0">
            <a:spAutoFit/>
          </a:bodyPr>
          <a:lstStyle/>
          <a:p>
            <a:pPr algn="ctr"/>
            <a:r>
              <a:rPr lang="en-US" sz="1600" dirty="0" smtClean="0">
                <a:latin typeface="Times"/>
                <a:cs typeface="Times"/>
              </a:rPr>
              <a:t>Generates an ENA from the local plasma distribution</a:t>
            </a:r>
            <a:endParaRPr lang="en-US" sz="1600" dirty="0">
              <a:latin typeface="Times"/>
              <a:cs typeface="Times"/>
            </a:endParaRPr>
          </a:p>
        </p:txBody>
      </p:sp>
      <p:sp>
        <p:nvSpPr>
          <p:cNvPr id="18" name="TextBox 17"/>
          <p:cNvSpPr txBox="1"/>
          <p:nvPr/>
        </p:nvSpPr>
        <p:spPr>
          <a:xfrm>
            <a:off x="6953250" y="5729836"/>
            <a:ext cx="2259108" cy="1077218"/>
          </a:xfrm>
          <a:prstGeom prst="rect">
            <a:avLst/>
          </a:prstGeom>
          <a:noFill/>
        </p:spPr>
        <p:txBody>
          <a:bodyPr wrap="square" rtlCol="0">
            <a:spAutoFit/>
          </a:bodyPr>
          <a:lstStyle/>
          <a:p>
            <a:pPr algn="ctr"/>
            <a:r>
              <a:rPr lang="en-US" sz="1600" dirty="0" smtClean="0">
                <a:latin typeface="Times"/>
                <a:cs typeface="Times"/>
              </a:rPr>
              <a:t>Calculates the source terms to the MHD equations as done by </a:t>
            </a:r>
            <a:r>
              <a:rPr lang="en-US" sz="1600" dirty="0" err="1">
                <a:latin typeface="Times"/>
                <a:cs typeface="Times"/>
              </a:rPr>
              <a:t>Malama</a:t>
            </a:r>
            <a:r>
              <a:rPr lang="en-US" sz="1600" dirty="0">
                <a:latin typeface="Times"/>
                <a:cs typeface="Times"/>
              </a:rPr>
              <a:t> (1991)</a:t>
            </a:r>
          </a:p>
        </p:txBody>
      </p:sp>
      <p:sp>
        <p:nvSpPr>
          <p:cNvPr id="19" name="TextBox 18"/>
          <p:cNvSpPr txBox="1"/>
          <p:nvPr/>
        </p:nvSpPr>
        <p:spPr>
          <a:xfrm>
            <a:off x="0" y="3194372"/>
            <a:ext cx="1330586" cy="1323439"/>
          </a:xfrm>
          <a:prstGeom prst="rect">
            <a:avLst/>
          </a:prstGeom>
          <a:noFill/>
        </p:spPr>
        <p:txBody>
          <a:bodyPr wrap="square" rtlCol="0">
            <a:spAutoFit/>
          </a:bodyPr>
          <a:lstStyle/>
          <a:p>
            <a:pPr algn="ctr"/>
            <a:r>
              <a:rPr lang="en-US" sz="1600" dirty="0" smtClean="0">
                <a:latin typeface="Times"/>
                <a:cs typeface="Times"/>
              </a:rPr>
              <a:t>Solves for the global distribution of the the plasma</a:t>
            </a:r>
            <a:endParaRPr lang="en-US" sz="1600" dirty="0">
              <a:latin typeface="Times"/>
              <a:cs typeface="Times"/>
            </a:endParaRPr>
          </a:p>
        </p:txBody>
      </p:sp>
      <p:cxnSp>
        <p:nvCxnSpPr>
          <p:cNvPr id="20" name="Straight Arrow Connector 19"/>
          <p:cNvCxnSpPr>
            <a:endCxn id="14" idx="2"/>
          </p:cNvCxnSpPr>
          <p:nvPr/>
        </p:nvCxnSpPr>
        <p:spPr>
          <a:xfrm flipV="1">
            <a:off x="7288810" y="2237521"/>
            <a:ext cx="793994" cy="695103"/>
          </a:xfrm>
          <a:prstGeom prst="straightConnector1">
            <a:avLst/>
          </a:prstGeom>
          <a:ln w="76200" cmpd="sng">
            <a:solidFill>
              <a:schemeClr val="tx1"/>
            </a:solidFill>
            <a:tailEnd type="stealth" w="lg"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18" idx="0"/>
          </p:cNvCxnSpPr>
          <p:nvPr/>
        </p:nvCxnSpPr>
        <p:spPr>
          <a:xfrm>
            <a:off x="7247289" y="4673566"/>
            <a:ext cx="835515" cy="1056270"/>
          </a:xfrm>
          <a:prstGeom prst="straightConnector1">
            <a:avLst/>
          </a:prstGeom>
          <a:ln w="76200" cmpd="sng">
            <a:solidFill>
              <a:schemeClr val="tx1"/>
            </a:solidFill>
            <a:tailEnd type="stealth" w="lg"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247289" y="3856092"/>
            <a:ext cx="544929" cy="24579"/>
          </a:xfrm>
          <a:prstGeom prst="straightConnector1">
            <a:avLst/>
          </a:prstGeom>
          <a:ln w="76200" cmpd="sng">
            <a:solidFill>
              <a:schemeClr val="tx1"/>
            </a:solidFill>
            <a:tailEnd type="stealth" w="lg"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1174750" y="3880671"/>
            <a:ext cx="418346" cy="1"/>
          </a:xfrm>
          <a:prstGeom prst="straightConnector1">
            <a:avLst/>
          </a:prstGeom>
          <a:ln w="76200" cmpd="sng">
            <a:solidFill>
              <a:schemeClr val="tx1"/>
            </a:solidFill>
            <a:tailEnd type="stealth" w="lg" len="med"/>
          </a:ln>
        </p:spPr>
        <p:style>
          <a:lnRef idx="2">
            <a:schemeClr val="accent1"/>
          </a:lnRef>
          <a:fillRef idx="0">
            <a:schemeClr val="accent1"/>
          </a:fillRef>
          <a:effectRef idx="1">
            <a:schemeClr val="accent1"/>
          </a:effectRef>
          <a:fontRef idx="minor">
            <a:schemeClr val="tx1"/>
          </a:fontRef>
        </p:style>
      </p:cxnSp>
      <p:sp>
        <p:nvSpPr>
          <p:cNvPr id="9" name="Slide Number Placeholder 8"/>
          <p:cNvSpPr>
            <a:spLocks noGrp="1"/>
          </p:cNvSpPr>
          <p:nvPr>
            <p:ph type="sldNum" sz="quarter" idx="12"/>
          </p:nvPr>
        </p:nvSpPr>
        <p:spPr/>
        <p:txBody>
          <a:bodyPr/>
          <a:lstStyle/>
          <a:p>
            <a:fld id="{15BDD0CF-BA9C-304D-97D6-B47291EC3438}" type="slidenum">
              <a:rPr lang="en-US" smtClean="0"/>
              <a:t>8</a:t>
            </a:fld>
            <a:endParaRPr lang="en-US"/>
          </a:p>
        </p:txBody>
      </p:sp>
      <p:pic>
        <p:nvPicPr>
          <p:cNvPr id="6" name="Picture 5" descr="Maxwellian_vs_eq213ofMalama91.pdf"/>
          <p:cNvPicPr>
            <a:picLocks noChangeAspect="1"/>
          </p:cNvPicPr>
          <p:nvPr/>
        </p:nvPicPr>
        <p:blipFill rotWithShape="1">
          <a:blip r:embed="rId5">
            <a:extLst>
              <a:ext uri="{28A0092B-C50C-407E-A947-70E740481C1C}">
                <a14:useLocalDpi xmlns:a14="http://schemas.microsoft.com/office/drawing/2010/main" val="0"/>
              </a:ext>
            </a:extLst>
          </a:blip>
          <a:srcRect l="6744" t="9937" r="9058" b="46019"/>
          <a:stretch/>
        </p:blipFill>
        <p:spPr>
          <a:xfrm>
            <a:off x="2106429" y="2397645"/>
            <a:ext cx="4461941" cy="3020463"/>
          </a:xfrm>
          <a:prstGeom prst="rect">
            <a:avLst/>
          </a:prstGeom>
          <a:solidFill>
            <a:schemeClr val="bg1"/>
          </a:solidFill>
        </p:spPr>
      </p:pic>
    </p:spTree>
    <p:extLst>
      <p:ext uri="{BB962C8B-B14F-4D97-AF65-F5344CB8AC3E}">
        <p14:creationId xmlns:p14="http://schemas.microsoft.com/office/powerpoint/2010/main" val="3872763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Capabilities</a:t>
            </a:r>
            <a:endParaRPr lang="en-US" dirty="0"/>
          </a:p>
        </p:txBody>
      </p:sp>
      <p:sp>
        <p:nvSpPr>
          <p:cNvPr id="3" name="Content Placeholder 2"/>
          <p:cNvSpPr>
            <a:spLocks noGrp="1"/>
          </p:cNvSpPr>
          <p:nvPr>
            <p:ph sz="half" idx="1"/>
          </p:nvPr>
        </p:nvSpPr>
        <p:spPr>
          <a:xfrm>
            <a:off x="299814" y="1455525"/>
            <a:ext cx="4038600" cy="5257800"/>
          </a:xfrm>
        </p:spPr>
        <p:txBody>
          <a:bodyPr>
            <a:normAutofit fontScale="62500" lnSpcReduction="20000"/>
          </a:bodyPr>
          <a:lstStyle/>
          <a:p>
            <a:r>
              <a:rPr lang="en-US" dirty="0" smtClean="0"/>
              <a:t>Single plasma fluid</a:t>
            </a:r>
          </a:p>
          <a:p>
            <a:endParaRPr lang="en-US" dirty="0" smtClean="0"/>
          </a:p>
          <a:p>
            <a:r>
              <a:rPr lang="en-US" dirty="0" smtClean="0"/>
              <a:t>AMPS can model just under 1 billion test particles within the domain</a:t>
            </a:r>
          </a:p>
          <a:p>
            <a:pPr lvl="1"/>
            <a:r>
              <a:rPr lang="en-US" dirty="0" smtClean="0"/>
              <a:t>Can also run the code in hybrid mode to model even more particles </a:t>
            </a:r>
          </a:p>
          <a:p>
            <a:pPr marL="0" indent="0">
              <a:buNone/>
            </a:pPr>
            <a:endParaRPr lang="en-US" dirty="0" smtClean="0"/>
          </a:p>
          <a:p>
            <a:r>
              <a:rPr lang="en-US" dirty="0" smtClean="0"/>
              <a:t>Tag each neutral depending on where it was created (4 populations)</a:t>
            </a:r>
          </a:p>
          <a:p>
            <a:endParaRPr lang="en-US" dirty="0"/>
          </a:p>
          <a:p>
            <a:r>
              <a:rPr lang="en-US" dirty="0"/>
              <a:t>Can model up to 4 energy bins of </a:t>
            </a:r>
            <a:r>
              <a:rPr lang="en-US" dirty="0" err="1"/>
              <a:t>nH</a:t>
            </a:r>
            <a:endParaRPr lang="en-US" dirty="0"/>
          </a:p>
          <a:p>
            <a:pPr lvl="1"/>
            <a:r>
              <a:rPr lang="en-US" dirty="0"/>
              <a:t>Useful to make ENA maps</a:t>
            </a:r>
          </a:p>
          <a:p>
            <a:pPr marL="0" indent="0">
              <a:buNone/>
            </a:pPr>
            <a:endParaRPr lang="en-US" dirty="0" smtClean="0"/>
          </a:p>
          <a:p>
            <a:r>
              <a:rPr lang="en-US" dirty="0" smtClean="0"/>
              <a:t>Can produce 1D distribution functions and velocity distribution functions</a:t>
            </a:r>
          </a:p>
          <a:p>
            <a:pPr lvl="1"/>
            <a:r>
              <a:rPr lang="en-US" dirty="0" smtClean="0"/>
              <a:t>At any location</a:t>
            </a:r>
          </a:p>
          <a:p>
            <a:pPr lvl="1"/>
            <a:r>
              <a:rPr lang="en-US" dirty="0" smtClean="0"/>
              <a:t>For total solution and by population</a:t>
            </a:r>
          </a:p>
        </p:txBody>
      </p:sp>
      <p:pic>
        <p:nvPicPr>
          <p:cNvPr id="5" name="Picture 4" descr="DistFunc_pop4_InterpolatedToCoarserGrid.png"/>
          <p:cNvPicPr>
            <a:picLocks noChangeAspect="1"/>
          </p:cNvPicPr>
          <p:nvPr/>
        </p:nvPicPr>
        <p:blipFill rotWithShape="1">
          <a:blip r:embed="rId3">
            <a:extLst>
              <a:ext uri="{28A0092B-C50C-407E-A947-70E740481C1C}">
                <a14:useLocalDpi xmlns:a14="http://schemas.microsoft.com/office/drawing/2010/main" val="0"/>
              </a:ext>
            </a:extLst>
          </a:blip>
          <a:srcRect r="3378" b="1201"/>
          <a:stretch/>
        </p:blipFill>
        <p:spPr>
          <a:xfrm>
            <a:off x="5383165" y="4010781"/>
            <a:ext cx="2779935" cy="2528053"/>
          </a:xfrm>
          <a:prstGeom prst="rect">
            <a:avLst/>
          </a:prstGeom>
          <a:effectLst/>
        </p:spPr>
      </p:pic>
      <p:sp>
        <p:nvSpPr>
          <p:cNvPr id="7" name="Slide Number Placeholder 6"/>
          <p:cNvSpPr>
            <a:spLocks noGrp="1"/>
          </p:cNvSpPr>
          <p:nvPr>
            <p:ph type="sldNum" sz="quarter" idx="12"/>
          </p:nvPr>
        </p:nvSpPr>
        <p:spPr/>
        <p:txBody>
          <a:bodyPr/>
          <a:lstStyle/>
          <a:p>
            <a:fld id="{15BDD0CF-BA9C-304D-97D6-B47291EC3438}" type="slidenum">
              <a:rPr lang="en-US" smtClean="0"/>
              <a:t>9</a:t>
            </a:fld>
            <a:endParaRPr lang="en-US"/>
          </a:p>
        </p:txBody>
      </p:sp>
      <p:pic>
        <p:nvPicPr>
          <p:cNvPr id="8" name="Picture 7" descr="1D_energy_dist_Hwall_x=-334AU_y=z=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133" y="1832004"/>
            <a:ext cx="2396186" cy="2130552"/>
          </a:xfrm>
          <a:prstGeom prst="rect">
            <a:avLst/>
          </a:prstGeom>
        </p:spPr>
      </p:pic>
      <p:pic>
        <p:nvPicPr>
          <p:cNvPr id="9" name="Picture 8" descr="1D_Vx_dist_Hwall_x=-334AU_y=z=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8414" y="1832004"/>
            <a:ext cx="2396186" cy="2130552"/>
          </a:xfrm>
          <a:prstGeom prst="rect">
            <a:avLst/>
          </a:prstGeom>
        </p:spPr>
      </p:pic>
      <p:pic>
        <p:nvPicPr>
          <p:cNvPr id="11" name="Picture 10" descr="y=o_pop2_de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35" y="4136252"/>
            <a:ext cx="2644815" cy="2351255"/>
          </a:xfrm>
          <a:prstGeom prst="rect">
            <a:avLst/>
          </a:prstGeom>
        </p:spPr>
      </p:pic>
      <p:pic>
        <p:nvPicPr>
          <p:cNvPr id="12" name="Picture 11" descr="y=o_pop3_de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9185" y="4128102"/>
            <a:ext cx="2644815" cy="2351255"/>
          </a:xfrm>
          <a:prstGeom prst="rect">
            <a:avLst/>
          </a:prstGeom>
        </p:spPr>
      </p:pic>
      <p:pic>
        <p:nvPicPr>
          <p:cNvPr id="13" name="Picture 12" descr="y=o_pop4_de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35" y="1988674"/>
            <a:ext cx="2644815" cy="2351255"/>
          </a:xfrm>
          <a:prstGeom prst="rect">
            <a:avLst/>
          </a:prstGeom>
        </p:spPr>
      </p:pic>
      <p:pic>
        <p:nvPicPr>
          <p:cNvPr id="10" name="Picture 9" descr="y=o_pop1_de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9185" y="1988674"/>
            <a:ext cx="2644815" cy="2351255"/>
          </a:xfrm>
          <a:prstGeom prst="rect">
            <a:avLst/>
          </a:prstGeom>
        </p:spPr>
      </p:pic>
      <p:sp>
        <p:nvSpPr>
          <p:cNvPr id="15" name="TextBox 14"/>
          <p:cNvSpPr txBox="1"/>
          <p:nvPr/>
        </p:nvSpPr>
        <p:spPr>
          <a:xfrm>
            <a:off x="4485793" y="2203824"/>
            <a:ext cx="549449" cy="338554"/>
          </a:xfrm>
          <a:prstGeom prst="rect">
            <a:avLst/>
          </a:prstGeom>
          <a:noFill/>
        </p:spPr>
        <p:txBody>
          <a:bodyPr wrap="none" rtlCol="0">
            <a:spAutoFit/>
          </a:bodyPr>
          <a:lstStyle/>
          <a:p>
            <a:r>
              <a:rPr lang="en-US" sz="1600" b="1" dirty="0" smtClean="0">
                <a:latin typeface="Helvetica"/>
                <a:cs typeface="Helvetica"/>
              </a:rPr>
              <a:t>ISM</a:t>
            </a:r>
            <a:endParaRPr lang="en-US" sz="1600" b="1" dirty="0">
              <a:latin typeface="Helvetica"/>
              <a:cs typeface="Helvetica"/>
            </a:endParaRPr>
          </a:p>
        </p:txBody>
      </p:sp>
      <p:sp>
        <p:nvSpPr>
          <p:cNvPr id="16" name="TextBox 15"/>
          <p:cNvSpPr txBox="1"/>
          <p:nvPr/>
        </p:nvSpPr>
        <p:spPr>
          <a:xfrm>
            <a:off x="6782073" y="2221801"/>
            <a:ext cx="1564050" cy="338554"/>
          </a:xfrm>
          <a:prstGeom prst="rect">
            <a:avLst/>
          </a:prstGeom>
          <a:noFill/>
        </p:spPr>
        <p:txBody>
          <a:bodyPr wrap="none" rtlCol="0">
            <a:spAutoFit/>
          </a:bodyPr>
          <a:lstStyle/>
          <a:p>
            <a:r>
              <a:rPr lang="en-US" sz="1600" b="1" dirty="0" smtClean="0">
                <a:latin typeface="Helvetica"/>
                <a:cs typeface="Helvetica"/>
              </a:rPr>
              <a:t>Disturbed ISM</a:t>
            </a:r>
            <a:endParaRPr lang="en-US" sz="1600" b="1" dirty="0">
              <a:latin typeface="Helvetica"/>
              <a:cs typeface="Helvetica"/>
            </a:endParaRPr>
          </a:p>
        </p:txBody>
      </p:sp>
      <p:sp>
        <p:nvSpPr>
          <p:cNvPr id="17" name="TextBox 16"/>
          <p:cNvSpPr txBox="1"/>
          <p:nvPr/>
        </p:nvSpPr>
        <p:spPr>
          <a:xfrm>
            <a:off x="6879716" y="4352083"/>
            <a:ext cx="1689585" cy="338554"/>
          </a:xfrm>
          <a:prstGeom prst="rect">
            <a:avLst/>
          </a:prstGeom>
          <a:noFill/>
        </p:spPr>
        <p:txBody>
          <a:bodyPr wrap="none" rtlCol="0">
            <a:spAutoFit/>
          </a:bodyPr>
          <a:lstStyle/>
          <a:p>
            <a:r>
              <a:rPr lang="en-US" sz="1600" b="1" dirty="0" smtClean="0">
                <a:latin typeface="Helvetica"/>
                <a:cs typeface="Helvetica"/>
              </a:rPr>
              <a:t>Supersonic SW</a:t>
            </a:r>
            <a:endParaRPr lang="en-US" sz="1600" b="1" dirty="0">
              <a:latin typeface="Helvetica"/>
              <a:cs typeface="Helvetica"/>
            </a:endParaRPr>
          </a:p>
        </p:txBody>
      </p:sp>
      <p:sp>
        <p:nvSpPr>
          <p:cNvPr id="18" name="TextBox 17"/>
          <p:cNvSpPr txBox="1"/>
          <p:nvPr/>
        </p:nvSpPr>
        <p:spPr>
          <a:xfrm>
            <a:off x="4485793" y="4380312"/>
            <a:ext cx="479618" cy="338554"/>
          </a:xfrm>
          <a:prstGeom prst="rect">
            <a:avLst/>
          </a:prstGeom>
          <a:noFill/>
        </p:spPr>
        <p:txBody>
          <a:bodyPr wrap="none" rtlCol="0">
            <a:spAutoFit/>
          </a:bodyPr>
          <a:lstStyle/>
          <a:p>
            <a:r>
              <a:rPr lang="en-US" sz="1600" b="1" dirty="0" smtClean="0">
                <a:latin typeface="Helvetica"/>
                <a:cs typeface="Helvetica"/>
              </a:rPr>
              <a:t>HS</a:t>
            </a:r>
            <a:endParaRPr lang="en-US" sz="1600" b="1" dirty="0">
              <a:latin typeface="Helvetica"/>
              <a:cs typeface="Helvetica"/>
            </a:endParaRPr>
          </a:p>
        </p:txBody>
      </p:sp>
    </p:spTree>
    <p:extLst>
      <p:ext uri="{BB962C8B-B14F-4D97-AF65-F5344CB8AC3E}">
        <p14:creationId xmlns:p14="http://schemas.microsoft.com/office/powerpoint/2010/main" val="1860125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2069</TotalTime>
  <Words>1645</Words>
  <Application>Microsoft Macintosh PowerPoint</Application>
  <PresentationFormat>On-screen Show (4:3)</PresentationFormat>
  <Paragraphs>320</Paragraphs>
  <Slides>17</Slides>
  <Notes>10</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The OH-PT Model</vt:lpstr>
      <vt:lpstr>Importance of Neutral Hydrogen</vt:lpstr>
      <vt:lpstr>Outer Heliosphere Model</vt:lpstr>
      <vt:lpstr>Problem with the Fluid Approximation</vt:lpstr>
      <vt:lpstr>Modeling the Neutrals Kinetically</vt:lpstr>
      <vt:lpstr>SWMF </vt:lpstr>
      <vt:lpstr>SWMF </vt:lpstr>
      <vt:lpstr>OH-PT Model</vt:lpstr>
      <vt:lpstr>Model Capabilities</vt:lpstr>
      <vt:lpstr>Model Run</vt:lpstr>
      <vt:lpstr>Calibration &amp; Comparison to Multi-Fluid Model</vt:lpstr>
      <vt:lpstr>Future Directions for the OH-PT Model</vt:lpstr>
      <vt:lpstr>Extra Slides</vt:lpstr>
      <vt:lpstr>Impact of Neutrals on the Plasma</vt:lpstr>
      <vt:lpstr>Parallel Layout and Execution</vt:lpstr>
      <vt:lpstr>Cosmic Ray Diffusion in the HS</vt:lpstr>
      <vt:lpstr>The Interstellar Wind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Michael</dc:creator>
  <cp:lastModifiedBy>Adam Michael</cp:lastModifiedBy>
  <cp:revision>112</cp:revision>
  <dcterms:created xsi:type="dcterms:W3CDTF">2018-02-06T16:42:26Z</dcterms:created>
  <dcterms:modified xsi:type="dcterms:W3CDTF">2018-11-19T03:25:42Z</dcterms:modified>
</cp:coreProperties>
</file>