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80"/>
  </p:notesMasterIdLst>
  <p:sldIdLst>
    <p:sldId id="256" r:id="rId5"/>
    <p:sldId id="360" r:id="rId6"/>
    <p:sldId id="265" r:id="rId7"/>
    <p:sldId id="310" r:id="rId8"/>
    <p:sldId id="373" r:id="rId9"/>
    <p:sldId id="361" r:id="rId10"/>
    <p:sldId id="371" r:id="rId11"/>
    <p:sldId id="362" r:id="rId12"/>
    <p:sldId id="363" r:id="rId13"/>
    <p:sldId id="364" r:id="rId14"/>
    <p:sldId id="365" r:id="rId15"/>
    <p:sldId id="366" r:id="rId16"/>
    <p:sldId id="367" r:id="rId17"/>
    <p:sldId id="368" r:id="rId18"/>
    <p:sldId id="369" r:id="rId19"/>
    <p:sldId id="372" r:id="rId20"/>
    <p:sldId id="370" r:id="rId21"/>
    <p:sldId id="257" r:id="rId22"/>
    <p:sldId id="258" r:id="rId23"/>
    <p:sldId id="259" r:id="rId24"/>
    <p:sldId id="260" r:id="rId25"/>
    <p:sldId id="359" r:id="rId26"/>
    <p:sldId id="262" r:id="rId27"/>
    <p:sldId id="261" r:id="rId28"/>
    <p:sldId id="272" r:id="rId29"/>
    <p:sldId id="312" r:id="rId30"/>
    <p:sldId id="315" r:id="rId31"/>
    <p:sldId id="316" r:id="rId32"/>
    <p:sldId id="317" r:id="rId33"/>
    <p:sldId id="314" r:id="rId34"/>
    <p:sldId id="267" r:id="rId35"/>
    <p:sldId id="325" r:id="rId36"/>
    <p:sldId id="323" r:id="rId37"/>
    <p:sldId id="326" r:id="rId38"/>
    <p:sldId id="318" r:id="rId39"/>
    <p:sldId id="319" r:id="rId40"/>
    <p:sldId id="328" r:id="rId41"/>
    <p:sldId id="327" r:id="rId42"/>
    <p:sldId id="329" r:id="rId43"/>
    <p:sldId id="330" r:id="rId44"/>
    <p:sldId id="320" r:id="rId45"/>
    <p:sldId id="321" r:id="rId46"/>
    <p:sldId id="332" r:id="rId47"/>
    <p:sldId id="324" r:id="rId48"/>
    <p:sldId id="311" r:id="rId49"/>
    <p:sldId id="337" r:id="rId50"/>
    <p:sldId id="338" r:id="rId51"/>
    <p:sldId id="339" r:id="rId52"/>
    <p:sldId id="348" r:id="rId53"/>
    <p:sldId id="349" r:id="rId54"/>
    <p:sldId id="343" r:id="rId55"/>
    <p:sldId id="341" r:id="rId56"/>
    <p:sldId id="340" r:id="rId57"/>
    <p:sldId id="342" r:id="rId58"/>
    <p:sldId id="356" r:id="rId59"/>
    <p:sldId id="309" r:id="rId60"/>
    <p:sldId id="336" r:id="rId61"/>
    <p:sldId id="322" r:id="rId62"/>
    <p:sldId id="334" r:id="rId63"/>
    <p:sldId id="344" r:id="rId64"/>
    <p:sldId id="351" r:id="rId65"/>
    <p:sldId id="352" r:id="rId66"/>
    <p:sldId id="353" r:id="rId67"/>
    <p:sldId id="354" r:id="rId68"/>
    <p:sldId id="350" r:id="rId69"/>
    <p:sldId id="357" r:id="rId70"/>
    <p:sldId id="345" r:id="rId71"/>
    <p:sldId id="346" r:id="rId72"/>
    <p:sldId id="358" r:id="rId73"/>
    <p:sldId id="355" r:id="rId74"/>
    <p:sldId id="347" r:id="rId75"/>
    <p:sldId id="263" r:id="rId76"/>
    <p:sldId id="264" r:id="rId77"/>
    <p:sldId id="273" r:id="rId78"/>
    <p:sldId id="31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26"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86D9E-7E52-4713-B951-D6D3AAAF3CC1}" type="datetimeFigureOut">
              <a:rPr lang="en-US" smtClean="0"/>
              <a:pPr/>
              <a:t>11/19/2018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B15E7-41C6-4F84-A52D-6DD977F3571F}" type="slidenum">
              <a:rPr lang="en-US" smtClean="0"/>
              <a:pPr/>
              <a:t>‹#›</a:t>
            </a:fld>
            <a:endParaRPr lang="en-US"/>
          </a:p>
        </p:txBody>
      </p:sp>
    </p:spTree>
    <p:extLst>
      <p:ext uri="{BB962C8B-B14F-4D97-AF65-F5344CB8AC3E}">
        <p14:creationId xmlns:p14="http://schemas.microsoft.com/office/powerpoint/2010/main" xmlns="" val="160764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B6FE1BAA-C72C-4A2E-B15E-A058C55BE7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xmlns="" id="{15479859-9F24-410C-9728-EEE883C1212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6628" name="Slide Number Placeholder 3">
            <a:extLst>
              <a:ext uri="{FF2B5EF4-FFF2-40B4-BE49-F238E27FC236}">
                <a16:creationId xmlns:a16="http://schemas.microsoft.com/office/drawing/2014/main" xmlns="" id="{E550344B-BA0A-4180-A9BB-1B0095CF3F1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839C4A-7E01-4AB1-9705-9C8997752432}" type="slidenum">
              <a:rPr lang="en-US" altLang="en-US"/>
              <a:pPr eaLnBrk="1" hangingPunct="1"/>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934B6F8E-58E1-419A-854C-10E25CB60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a:extLst>
              <a:ext uri="{FF2B5EF4-FFF2-40B4-BE49-F238E27FC236}">
                <a16:creationId xmlns:a16="http://schemas.microsoft.com/office/drawing/2014/main" xmlns="" id="{86141955-FC44-4575-92DF-05B5DB88FBD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a:extLst>
              <a:ext uri="{FF2B5EF4-FFF2-40B4-BE49-F238E27FC236}">
                <a16:creationId xmlns:a16="http://schemas.microsoft.com/office/drawing/2014/main" xmlns="" id="{1F52266F-4D47-4F7D-9183-8594696AAF6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B9BA5E-CFA6-4576-9A51-FA2DFF1BE592}" type="slidenum">
              <a:rPr lang="en-US" altLang="en-US"/>
              <a:pPr eaLnBrk="1" hangingPunct="1"/>
              <a:t>25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4CE2AACB-DB61-443C-86B7-BD6E8DB9BA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a:extLst>
              <a:ext uri="{FF2B5EF4-FFF2-40B4-BE49-F238E27FC236}">
                <a16:creationId xmlns:a16="http://schemas.microsoft.com/office/drawing/2014/main" xmlns="" id="{5035DDF5-AA05-4C93-A3FE-CF0146F496F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0724" name="Slide Number Placeholder 3">
            <a:extLst>
              <a:ext uri="{FF2B5EF4-FFF2-40B4-BE49-F238E27FC236}">
                <a16:creationId xmlns:a16="http://schemas.microsoft.com/office/drawing/2014/main" xmlns="" id="{C9313A45-37EC-4675-9F84-79082081078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B4724E-CBFA-4EC0-84B3-264DB58570F5}" type="slidenum">
              <a:rPr lang="en-US" altLang="en-US"/>
              <a:pPr eaLnBrk="1" hangingPunct="1"/>
              <a:t>26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22597EBD-F773-49E0-81B2-8E55A2F757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1CBA5962-7D2D-454A-8F69-083C3DD9379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6868" name="Slide Number Placeholder 3">
            <a:extLst>
              <a:ext uri="{FF2B5EF4-FFF2-40B4-BE49-F238E27FC236}">
                <a16:creationId xmlns:a16="http://schemas.microsoft.com/office/drawing/2014/main" xmlns="" id="{27AEA643-22B9-476E-91E4-5D6A61FDE05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B86459-FED9-404F-891C-F59582CC4C64}" type="slidenum">
              <a:rPr lang="en-US" altLang="en-US"/>
              <a:pPr eaLnBrk="1" hangingPunct="1"/>
              <a:t>72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44CE614-82DE-4F67-8A74-8DCBA0A6A6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a:extLst>
              <a:ext uri="{FF2B5EF4-FFF2-40B4-BE49-F238E27FC236}">
                <a16:creationId xmlns:a16="http://schemas.microsoft.com/office/drawing/2014/main" xmlns="" id="{C4D71056-1DAC-4CBB-B1A0-AF3037F8DD3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2" name="Slide Number Placeholder 3">
            <a:extLst>
              <a:ext uri="{FF2B5EF4-FFF2-40B4-BE49-F238E27FC236}">
                <a16:creationId xmlns:a16="http://schemas.microsoft.com/office/drawing/2014/main" xmlns="" id="{A41542A0-2421-427B-AA41-A6E215DC268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E8E7AB-761C-4C4C-BA0B-A9ABE02E34A7}" type="slidenum">
              <a:rPr lang="en-US" altLang="en-US"/>
              <a:pPr eaLnBrk="1" hangingPunct="1"/>
              <a:t>73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2A8F7D88-4CF2-4558-B995-262B36F25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a:extLst>
              <a:ext uri="{FF2B5EF4-FFF2-40B4-BE49-F238E27FC236}">
                <a16:creationId xmlns:a16="http://schemas.microsoft.com/office/drawing/2014/main" xmlns="" id="{15E906CA-5030-46AD-8332-7225C437C67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xmlns="" id="{524492CF-E427-41EF-9BCA-9275CA62A12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033D7F-740B-47F1-AC80-FB6F7D6FB753}" type="slidenum">
              <a:rPr lang="en-US" altLang="en-US"/>
              <a:pPr eaLnBrk="1" hangingPunct="1"/>
              <a:t>74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85238E38-C52F-4DCC-9FE6-1C21E622F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a:extLst>
              <a:ext uri="{FF2B5EF4-FFF2-40B4-BE49-F238E27FC236}">
                <a16:creationId xmlns:a16="http://schemas.microsoft.com/office/drawing/2014/main" xmlns="" id="{F3B8052D-44E6-4D56-A702-91BB9A3C44A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9940" name="Slide Number Placeholder 3">
            <a:extLst>
              <a:ext uri="{FF2B5EF4-FFF2-40B4-BE49-F238E27FC236}">
                <a16:creationId xmlns:a16="http://schemas.microsoft.com/office/drawing/2014/main" xmlns="" id="{AB501881-D02D-45B4-86FF-5EE6734A0C4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58EAA8-04B4-43A4-86CA-25DDC552A28D}" type="slidenum">
              <a:rPr lang="en-US" altLang="en-US"/>
              <a:pPr eaLnBrk="1" hangingPunct="1"/>
              <a:t>75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05DFC-0732-464F-9054-56C634D44B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0CBAD3B-2C29-409A-901F-2831592C6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E0731B-19A3-44C2-9E6B-F38EAB0C7521}"/>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68FE22BC-50A6-4A12-91A4-8680E99D9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F5769F-FC22-489A-AF30-411751FFADA4}"/>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33466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18FA6-6497-4C03-B9A0-6B5B95B57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6831951-1DD2-4B25-BA2C-BD38BC0E4D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A57250-25C7-4AE8-8226-7409CB82BAA2}"/>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5C775600-D89C-4A08-8D61-0CFC9BBC5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50CC6-E8E7-4AD7-9540-F4B24E32E2FF}"/>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96953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C76044-FF36-43FB-A672-FCB6F42FD7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ABBC1C-DFE0-4E46-A3FB-4451D0375D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DD8D96-EB5C-4115-8251-0389B94DD428}"/>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735B0014-02AA-4AD2-A265-2BB53D7A0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466770-932A-445A-88B6-298C4D5DC43F}"/>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28640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DAA979-2291-4D79-9F4B-79D0AAB05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53C7BA-A90F-49F6-8BF1-136CDBF00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45D84D2-69A9-49CF-ABEA-601F29324AA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4DBCA515-4327-4FA2-9040-68F28861E8E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A6356B40-663A-4094-971B-9AEACE82C6A0}"/>
              </a:ext>
            </a:extLst>
          </p:cNvPr>
          <p:cNvSpPr>
            <a:spLocks noGrp="1"/>
          </p:cNvSpPr>
          <p:nvPr>
            <p:ph type="sldNum" sz="quarter" idx="12"/>
          </p:nvPr>
        </p:nvSpPr>
        <p:spPr/>
        <p:txBody>
          <a:bodyPr/>
          <a:lstStyle>
            <a:lvl1pPr>
              <a:defRPr/>
            </a:lvl1pPr>
          </a:lstStyle>
          <a:p>
            <a:fld id="{B4C323DA-A291-49B2-B866-DBB9D6B1A033}" type="slidenum">
              <a:rPr lang="en-US" altLang="en-US"/>
              <a:pPr/>
              <a:t>‹#›</a:t>
            </a:fld>
            <a:endParaRPr lang="en-US" altLang="en-US"/>
          </a:p>
        </p:txBody>
      </p:sp>
    </p:spTree>
    <p:extLst>
      <p:ext uri="{BB962C8B-B14F-4D97-AF65-F5344CB8AC3E}">
        <p14:creationId xmlns:p14="http://schemas.microsoft.com/office/powerpoint/2010/main" xmlns="" val="6650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E1031-CCEC-4899-95CA-10D9A6DCB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992E371-D864-477F-ABB1-B080301CB4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840F71-92D2-43F0-BE81-8793CC85EE8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D19E9201-1774-4CFB-8CFF-EFC3416C580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050AE1CC-DC21-4579-9643-E03BAE4BC869}"/>
              </a:ext>
            </a:extLst>
          </p:cNvPr>
          <p:cNvSpPr>
            <a:spLocks noGrp="1"/>
          </p:cNvSpPr>
          <p:nvPr>
            <p:ph type="sldNum" sz="quarter" idx="12"/>
          </p:nvPr>
        </p:nvSpPr>
        <p:spPr/>
        <p:txBody>
          <a:bodyPr/>
          <a:lstStyle>
            <a:lvl1pPr>
              <a:defRPr/>
            </a:lvl1pPr>
          </a:lstStyle>
          <a:p>
            <a:fld id="{472F9C92-B0F0-4298-99B9-0CBE194FE21F}" type="slidenum">
              <a:rPr lang="en-US" altLang="en-US"/>
              <a:pPr/>
              <a:t>‹#›</a:t>
            </a:fld>
            <a:endParaRPr lang="en-US" altLang="en-US"/>
          </a:p>
        </p:txBody>
      </p:sp>
    </p:spTree>
    <p:extLst>
      <p:ext uri="{BB962C8B-B14F-4D97-AF65-F5344CB8AC3E}">
        <p14:creationId xmlns:p14="http://schemas.microsoft.com/office/powerpoint/2010/main" xmlns="" val="321845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2CD1B-FFAA-4A10-8CBE-90E08DFD78F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83D9FF2-CA48-4446-A235-E265E125E5B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B7280A61-B25A-4926-BDAA-2953C76C65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A7EFEC73-85F2-4D3B-861A-E7506237D1A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5776997B-102D-40CE-B9FB-66CE9063F5A3}"/>
              </a:ext>
            </a:extLst>
          </p:cNvPr>
          <p:cNvSpPr>
            <a:spLocks noGrp="1"/>
          </p:cNvSpPr>
          <p:nvPr>
            <p:ph type="sldNum" sz="quarter" idx="12"/>
          </p:nvPr>
        </p:nvSpPr>
        <p:spPr/>
        <p:txBody>
          <a:bodyPr/>
          <a:lstStyle>
            <a:lvl1pPr>
              <a:defRPr/>
            </a:lvl1pPr>
          </a:lstStyle>
          <a:p>
            <a:fld id="{78B1DA3D-BF5E-45AF-9917-0EC348EA5E55}" type="slidenum">
              <a:rPr lang="en-US" altLang="en-US"/>
              <a:pPr/>
              <a:t>‹#›</a:t>
            </a:fld>
            <a:endParaRPr lang="en-US" altLang="en-US"/>
          </a:p>
        </p:txBody>
      </p:sp>
    </p:spTree>
    <p:extLst>
      <p:ext uri="{BB962C8B-B14F-4D97-AF65-F5344CB8AC3E}">
        <p14:creationId xmlns:p14="http://schemas.microsoft.com/office/powerpoint/2010/main" xmlns="" val="150832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BA448-EA12-40A6-BD84-A330704BA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962808-B13E-4DD8-BA9A-0B2FF5F6DCF3}"/>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4EFEFEC-0AC7-4D6B-953F-9EA7DF3960DB}"/>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6AA690-9EAB-497A-AB53-56563140D1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65470CEC-4C52-46CA-8C79-F739540EFD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92AE77F1-888F-49B5-BB7D-27C1D0C61833}"/>
              </a:ext>
            </a:extLst>
          </p:cNvPr>
          <p:cNvSpPr>
            <a:spLocks noGrp="1"/>
          </p:cNvSpPr>
          <p:nvPr>
            <p:ph type="sldNum" sz="quarter" idx="12"/>
          </p:nvPr>
        </p:nvSpPr>
        <p:spPr/>
        <p:txBody>
          <a:bodyPr/>
          <a:lstStyle>
            <a:lvl1pPr>
              <a:defRPr/>
            </a:lvl1pPr>
          </a:lstStyle>
          <a:p>
            <a:fld id="{DB771B2A-0883-4E12-A651-0D6E31AD0B3D}" type="slidenum">
              <a:rPr lang="en-US" altLang="en-US"/>
              <a:pPr/>
              <a:t>‹#›</a:t>
            </a:fld>
            <a:endParaRPr lang="en-US" altLang="en-US"/>
          </a:p>
        </p:txBody>
      </p:sp>
    </p:spTree>
    <p:extLst>
      <p:ext uri="{BB962C8B-B14F-4D97-AF65-F5344CB8AC3E}">
        <p14:creationId xmlns:p14="http://schemas.microsoft.com/office/powerpoint/2010/main" xmlns="" val="34820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8176D-F138-4354-B388-0F2141B1BCE4}"/>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BD43C8-85F4-4780-A9B4-641F969DC79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72C402F-2522-42E4-B6F0-0CB743B8BBD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056176-0488-4733-8563-11621AE6E12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EB1F34F-2A20-4344-B4EF-18440E4C7F46}"/>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2D6DBC0-2F54-4E9F-886E-B982659BA24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E7DDB7DE-FB39-4A29-989D-E6F5ADA0347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117A9CB4-DBFD-49DC-9139-250A13437B8F}"/>
              </a:ext>
            </a:extLst>
          </p:cNvPr>
          <p:cNvSpPr>
            <a:spLocks noGrp="1"/>
          </p:cNvSpPr>
          <p:nvPr>
            <p:ph type="sldNum" sz="quarter" idx="12"/>
          </p:nvPr>
        </p:nvSpPr>
        <p:spPr/>
        <p:txBody>
          <a:bodyPr/>
          <a:lstStyle>
            <a:lvl1pPr>
              <a:defRPr/>
            </a:lvl1pPr>
          </a:lstStyle>
          <a:p>
            <a:fld id="{5CA7DBB4-B48A-481F-9EDD-529821D7A594}" type="slidenum">
              <a:rPr lang="en-US" altLang="en-US"/>
              <a:pPr/>
              <a:t>‹#›</a:t>
            </a:fld>
            <a:endParaRPr lang="en-US" altLang="en-US"/>
          </a:p>
        </p:txBody>
      </p:sp>
    </p:spTree>
    <p:extLst>
      <p:ext uri="{BB962C8B-B14F-4D97-AF65-F5344CB8AC3E}">
        <p14:creationId xmlns:p14="http://schemas.microsoft.com/office/powerpoint/2010/main" xmlns="" val="268733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3DDA3-B890-4634-9B42-DD80827528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4A73B7D-4F22-46F9-AB56-C08B9CA9858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E6A5F79D-9323-4BBA-8444-8F43B0480E3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DD162F62-C9E8-4910-96BA-458AD468B254}"/>
              </a:ext>
            </a:extLst>
          </p:cNvPr>
          <p:cNvSpPr>
            <a:spLocks noGrp="1"/>
          </p:cNvSpPr>
          <p:nvPr>
            <p:ph type="sldNum" sz="quarter" idx="12"/>
          </p:nvPr>
        </p:nvSpPr>
        <p:spPr/>
        <p:txBody>
          <a:bodyPr/>
          <a:lstStyle>
            <a:lvl1pPr>
              <a:defRPr/>
            </a:lvl1pPr>
          </a:lstStyle>
          <a:p>
            <a:fld id="{5B8B2BF0-7FF6-4CE2-8049-F13C32B5CE07}" type="slidenum">
              <a:rPr lang="en-US" altLang="en-US"/>
              <a:pPr/>
              <a:t>‹#›</a:t>
            </a:fld>
            <a:endParaRPr lang="en-US" altLang="en-US"/>
          </a:p>
        </p:txBody>
      </p:sp>
    </p:spTree>
    <p:extLst>
      <p:ext uri="{BB962C8B-B14F-4D97-AF65-F5344CB8AC3E}">
        <p14:creationId xmlns:p14="http://schemas.microsoft.com/office/powerpoint/2010/main" xmlns="" val="439230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E0BD11-E02B-4738-B6CD-EB0E2718203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23E9F31A-1D3B-4649-A203-00A351D361D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1019B00C-DEBA-43B5-8B2B-F72B26D0BF10}"/>
              </a:ext>
            </a:extLst>
          </p:cNvPr>
          <p:cNvSpPr>
            <a:spLocks noGrp="1"/>
          </p:cNvSpPr>
          <p:nvPr>
            <p:ph type="sldNum" sz="quarter" idx="12"/>
          </p:nvPr>
        </p:nvSpPr>
        <p:spPr/>
        <p:txBody>
          <a:bodyPr/>
          <a:lstStyle>
            <a:lvl1pPr>
              <a:defRPr/>
            </a:lvl1pPr>
          </a:lstStyle>
          <a:p>
            <a:fld id="{F0866704-C061-4ED3-A4A5-138630358B57}" type="slidenum">
              <a:rPr lang="en-US" altLang="en-US"/>
              <a:pPr/>
              <a:t>‹#›</a:t>
            </a:fld>
            <a:endParaRPr lang="en-US" altLang="en-US"/>
          </a:p>
        </p:txBody>
      </p:sp>
    </p:spTree>
    <p:extLst>
      <p:ext uri="{BB962C8B-B14F-4D97-AF65-F5344CB8AC3E}">
        <p14:creationId xmlns:p14="http://schemas.microsoft.com/office/powerpoint/2010/main" xmlns="" val="3272392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7154D-4DE2-4EBC-8A8B-72426F8DD43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A5D123-EF30-4140-A90B-F6427D20452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B138B49-1B5E-4F7D-9725-FC4A4088F0D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524C9E6-59DD-43D0-9945-202FCF523C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875B782B-6755-491C-AF70-AA95DE2211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B7F9B2D7-D31A-4E97-AC1D-A032AC07C5D0}"/>
              </a:ext>
            </a:extLst>
          </p:cNvPr>
          <p:cNvSpPr>
            <a:spLocks noGrp="1"/>
          </p:cNvSpPr>
          <p:nvPr>
            <p:ph type="sldNum" sz="quarter" idx="12"/>
          </p:nvPr>
        </p:nvSpPr>
        <p:spPr/>
        <p:txBody>
          <a:bodyPr/>
          <a:lstStyle>
            <a:lvl1pPr>
              <a:defRPr/>
            </a:lvl1pPr>
          </a:lstStyle>
          <a:p>
            <a:fld id="{4986A950-84A8-406E-8E7C-1B9444330365}" type="slidenum">
              <a:rPr lang="en-US" altLang="en-US"/>
              <a:pPr/>
              <a:t>‹#›</a:t>
            </a:fld>
            <a:endParaRPr lang="en-US" altLang="en-US"/>
          </a:p>
        </p:txBody>
      </p:sp>
    </p:spTree>
    <p:extLst>
      <p:ext uri="{BB962C8B-B14F-4D97-AF65-F5344CB8AC3E}">
        <p14:creationId xmlns:p14="http://schemas.microsoft.com/office/powerpoint/2010/main" xmlns="" val="343850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A8410D-7D66-4155-8686-3DD12A4D6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B1B284-D93A-45D8-AB44-9F833C9E56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BE239B9-1E92-4295-8856-B8B7E9E3E597}"/>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AA1C19C7-FA8F-4986-8FAD-FC7EC2EEC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052513-0727-49BA-AC86-7ABC3C45086F}"/>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5752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0D7E9-7150-4010-A20F-537E721D5EA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23BCD0D-83E4-449C-8D3C-269494E985B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9D00736-2C80-4EF9-8E77-B27AA4BFAB2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3491CC1-92E9-4A80-A76C-390F0323CB1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F243F0A9-B7B6-4EEF-A5CC-BF025E47492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DB795EB2-CA5E-4BBC-A70D-D9077F3A313A}"/>
              </a:ext>
            </a:extLst>
          </p:cNvPr>
          <p:cNvSpPr>
            <a:spLocks noGrp="1"/>
          </p:cNvSpPr>
          <p:nvPr>
            <p:ph type="sldNum" sz="quarter" idx="12"/>
          </p:nvPr>
        </p:nvSpPr>
        <p:spPr/>
        <p:txBody>
          <a:bodyPr/>
          <a:lstStyle>
            <a:lvl1pPr>
              <a:defRPr/>
            </a:lvl1pPr>
          </a:lstStyle>
          <a:p>
            <a:fld id="{0F6FF01E-41D4-479D-B620-A124A5ECEB20}" type="slidenum">
              <a:rPr lang="en-US" altLang="en-US"/>
              <a:pPr/>
              <a:t>‹#›</a:t>
            </a:fld>
            <a:endParaRPr lang="en-US" altLang="en-US"/>
          </a:p>
        </p:txBody>
      </p:sp>
    </p:spTree>
    <p:extLst>
      <p:ext uri="{BB962C8B-B14F-4D97-AF65-F5344CB8AC3E}">
        <p14:creationId xmlns:p14="http://schemas.microsoft.com/office/powerpoint/2010/main" xmlns="" val="158420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2C498-9C25-4E97-8FE6-37398D393B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A2CC33A-5101-402F-A9AD-156DB8006C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A823D6-5546-4AE7-8514-2519DFE15C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3B13E47C-A2D2-4014-94FD-B0049FE8072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DE4489EB-C79A-4915-AD79-785440E502D9}"/>
              </a:ext>
            </a:extLst>
          </p:cNvPr>
          <p:cNvSpPr>
            <a:spLocks noGrp="1"/>
          </p:cNvSpPr>
          <p:nvPr>
            <p:ph type="sldNum" sz="quarter" idx="12"/>
          </p:nvPr>
        </p:nvSpPr>
        <p:spPr/>
        <p:txBody>
          <a:bodyPr/>
          <a:lstStyle>
            <a:lvl1pPr>
              <a:defRPr/>
            </a:lvl1pPr>
          </a:lstStyle>
          <a:p>
            <a:fld id="{76884F3D-61D4-4ECB-B109-FBE467D196B8}" type="slidenum">
              <a:rPr lang="en-US" altLang="en-US"/>
              <a:pPr/>
              <a:t>‹#›</a:t>
            </a:fld>
            <a:endParaRPr lang="en-US" altLang="en-US"/>
          </a:p>
        </p:txBody>
      </p:sp>
    </p:spTree>
    <p:extLst>
      <p:ext uri="{BB962C8B-B14F-4D97-AF65-F5344CB8AC3E}">
        <p14:creationId xmlns:p14="http://schemas.microsoft.com/office/powerpoint/2010/main" xmlns="" val="3158443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5ECB3BF-81EF-4F8D-B9D4-7E43F860C496}"/>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8258F4-FE8B-476C-9023-3B00BA723161}"/>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391366-072C-4A73-AA67-0A0D490AC6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68108D47-CA43-42D6-94C1-412A0E2DA4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3B3208D-BB79-4849-8767-2687CF89D69C}"/>
              </a:ext>
            </a:extLst>
          </p:cNvPr>
          <p:cNvSpPr>
            <a:spLocks noGrp="1"/>
          </p:cNvSpPr>
          <p:nvPr>
            <p:ph type="sldNum" sz="quarter" idx="12"/>
          </p:nvPr>
        </p:nvSpPr>
        <p:spPr/>
        <p:txBody>
          <a:bodyPr/>
          <a:lstStyle>
            <a:lvl1pPr>
              <a:defRPr/>
            </a:lvl1pPr>
          </a:lstStyle>
          <a:p>
            <a:fld id="{1791C816-BF8E-47C9-836E-86E0A9D8E4E7}" type="slidenum">
              <a:rPr lang="en-US" altLang="en-US"/>
              <a:pPr/>
              <a:t>‹#›</a:t>
            </a:fld>
            <a:endParaRPr lang="en-US" altLang="en-US"/>
          </a:p>
        </p:txBody>
      </p:sp>
    </p:spTree>
    <p:extLst>
      <p:ext uri="{BB962C8B-B14F-4D97-AF65-F5344CB8AC3E}">
        <p14:creationId xmlns:p14="http://schemas.microsoft.com/office/powerpoint/2010/main" xmlns="" val="338363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F0A140-EA8D-42C4-9FFC-47E40E5E4FD0}"/>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B11745-7B4D-41A1-B7D4-324281142E4F}"/>
              </a:ext>
            </a:extLst>
          </p:cNvPr>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766237A-70D8-4DC7-AEF3-133EFC679513}"/>
              </a:ext>
            </a:extLst>
          </p:cNvPr>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A204F2D8-C3F7-42BC-9BFC-CE046F8FEDF8}"/>
              </a:ext>
            </a:extLst>
          </p:cNvPr>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7C19E0C3-5BAA-4099-A8B9-0F12902C3C0F}"/>
              </a:ext>
            </a:extLst>
          </p:cNvPr>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CBD4035-53A7-4928-80E9-2E001452C3F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A6388C73-A61E-4B47-AE35-C00336F67C15}"/>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C12887FA-FA08-44A1-8136-8B5030590227}"/>
              </a:ext>
            </a:extLst>
          </p:cNvPr>
          <p:cNvSpPr>
            <a:spLocks noGrp="1"/>
          </p:cNvSpPr>
          <p:nvPr>
            <p:ph type="sldNum" sz="quarter" idx="12"/>
          </p:nvPr>
        </p:nvSpPr>
        <p:spPr>
          <a:xfrm>
            <a:off x="8737600" y="6245225"/>
            <a:ext cx="2844800" cy="476250"/>
          </a:xfrm>
        </p:spPr>
        <p:txBody>
          <a:bodyPr/>
          <a:lstStyle>
            <a:lvl1pPr>
              <a:defRPr/>
            </a:lvl1pPr>
          </a:lstStyle>
          <a:p>
            <a:fld id="{52784BC4-9B00-4FD3-BE50-4D0A01A78B00}" type="slidenum">
              <a:rPr lang="en-US" altLang="en-US"/>
              <a:pPr/>
              <a:t>‹#›</a:t>
            </a:fld>
            <a:endParaRPr lang="en-US" altLang="en-US"/>
          </a:p>
        </p:txBody>
      </p:sp>
    </p:spTree>
    <p:extLst>
      <p:ext uri="{BB962C8B-B14F-4D97-AF65-F5344CB8AC3E}">
        <p14:creationId xmlns:p14="http://schemas.microsoft.com/office/powerpoint/2010/main" xmlns="" val="3259408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D2ED0-1560-4A3F-8507-B849756E35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BED944B-CB9D-4C28-8A84-56E076007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A397611-665A-4488-9A4E-96748E0CC21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899E83FB-C2FE-4B72-BD32-95CAF9C735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240F4216-B6AB-4778-97A6-B02219B16EA4}"/>
              </a:ext>
            </a:extLst>
          </p:cNvPr>
          <p:cNvSpPr>
            <a:spLocks noGrp="1"/>
          </p:cNvSpPr>
          <p:nvPr>
            <p:ph type="sldNum" sz="quarter" idx="12"/>
          </p:nvPr>
        </p:nvSpPr>
        <p:spPr/>
        <p:txBody>
          <a:bodyPr/>
          <a:lstStyle>
            <a:lvl1pPr>
              <a:defRPr/>
            </a:lvl1pPr>
          </a:lstStyle>
          <a:p>
            <a:fld id="{D9BC8596-E96B-43CA-B42F-2ACC38943FBF}" type="slidenum">
              <a:rPr lang="en-US" altLang="en-US"/>
              <a:pPr/>
              <a:t>‹#›</a:t>
            </a:fld>
            <a:endParaRPr lang="en-US" altLang="en-US"/>
          </a:p>
        </p:txBody>
      </p:sp>
    </p:spTree>
    <p:extLst>
      <p:ext uri="{BB962C8B-B14F-4D97-AF65-F5344CB8AC3E}">
        <p14:creationId xmlns:p14="http://schemas.microsoft.com/office/powerpoint/2010/main" xmlns="" val="677642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C99A2-ED3A-4559-B369-66D1B2F9D9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5C9C9C-57C4-4B3B-9360-6965A708EC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4AA14D-C1E7-4280-ABDC-01E2793EE9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4D39C0CB-8F5D-4333-A49E-9502A77215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FA1DE4CE-C536-43D5-B0C1-40FE9F7D8F3F}"/>
              </a:ext>
            </a:extLst>
          </p:cNvPr>
          <p:cNvSpPr>
            <a:spLocks noGrp="1"/>
          </p:cNvSpPr>
          <p:nvPr>
            <p:ph type="sldNum" sz="quarter" idx="12"/>
          </p:nvPr>
        </p:nvSpPr>
        <p:spPr/>
        <p:txBody>
          <a:bodyPr/>
          <a:lstStyle>
            <a:lvl1pPr>
              <a:defRPr/>
            </a:lvl1pPr>
          </a:lstStyle>
          <a:p>
            <a:fld id="{DFF72BB7-6E69-4D2A-A005-CB9D106EF1C4}" type="slidenum">
              <a:rPr lang="en-US" altLang="en-US"/>
              <a:pPr/>
              <a:t>‹#›</a:t>
            </a:fld>
            <a:endParaRPr lang="en-US" altLang="en-US"/>
          </a:p>
        </p:txBody>
      </p:sp>
    </p:spTree>
    <p:extLst>
      <p:ext uri="{BB962C8B-B14F-4D97-AF65-F5344CB8AC3E}">
        <p14:creationId xmlns:p14="http://schemas.microsoft.com/office/powerpoint/2010/main" xmlns="" val="1969220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6A59A-BA2E-44D1-A3FA-9D581238F88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6762E0-41D3-4424-AB1A-2AF8F9197DB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xmlns="" id="{4B98F5F1-6730-431F-911F-8EBC0C01FA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CF3024CD-A645-46AB-B480-0823A8D798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132B0344-C2E4-4077-B6F8-E9FBEE657004}"/>
              </a:ext>
            </a:extLst>
          </p:cNvPr>
          <p:cNvSpPr>
            <a:spLocks noGrp="1"/>
          </p:cNvSpPr>
          <p:nvPr>
            <p:ph type="sldNum" sz="quarter" idx="12"/>
          </p:nvPr>
        </p:nvSpPr>
        <p:spPr/>
        <p:txBody>
          <a:bodyPr/>
          <a:lstStyle>
            <a:lvl1pPr>
              <a:defRPr/>
            </a:lvl1pPr>
          </a:lstStyle>
          <a:p>
            <a:fld id="{D8A35033-A468-4F6A-BFE4-5DF1A6E6B850}" type="slidenum">
              <a:rPr lang="en-US" altLang="en-US"/>
              <a:pPr/>
              <a:t>‹#›</a:t>
            </a:fld>
            <a:endParaRPr lang="en-US" altLang="en-US"/>
          </a:p>
        </p:txBody>
      </p:sp>
    </p:spTree>
    <p:extLst>
      <p:ext uri="{BB962C8B-B14F-4D97-AF65-F5344CB8AC3E}">
        <p14:creationId xmlns:p14="http://schemas.microsoft.com/office/powerpoint/2010/main" xmlns="" val="89802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887309-8C4E-4030-B40E-C5C187131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9F59E2-B990-4619-B181-DF43CC84BC20}"/>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B4778B2-D773-4E4B-A1D3-87608D22562D}"/>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1D7B11-BFF8-4D75-8BBB-224B5CCF101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A26B40C5-2584-46E2-8DDE-65731A933D3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1457CAD6-E01E-474B-B8BC-431DC3893747}"/>
              </a:ext>
            </a:extLst>
          </p:cNvPr>
          <p:cNvSpPr>
            <a:spLocks noGrp="1"/>
          </p:cNvSpPr>
          <p:nvPr>
            <p:ph type="sldNum" sz="quarter" idx="12"/>
          </p:nvPr>
        </p:nvSpPr>
        <p:spPr/>
        <p:txBody>
          <a:bodyPr/>
          <a:lstStyle>
            <a:lvl1pPr>
              <a:defRPr/>
            </a:lvl1pPr>
          </a:lstStyle>
          <a:p>
            <a:fld id="{A0514874-A2C0-4F4F-81B1-4CE95F390232}" type="slidenum">
              <a:rPr lang="en-US" altLang="en-US"/>
              <a:pPr/>
              <a:t>‹#›</a:t>
            </a:fld>
            <a:endParaRPr lang="en-US" altLang="en-US"/>
          </a:p>
        </p:txBody>
      </p:sp>
    </p:spTree>
    <p:extLst>
      <p:ext uri="{BB962C8B-B14F-4D97-AF65-F5344CB8AC3E}">
        <p14:creationId xmlns:p14="http://schemas.microsoft.com/office/powerpoint/2010/main" xmlns="" val="888960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4F15A-A5D2-4A08-AD34-86D527125F8C}"/>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B668BC-0BA4-4A8E-B4A7-F4B0F992408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073FEB5-C205-4B09-A78E-F58FAE30CBE0}"/>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D111EEB-41B4-4C30-AB40-F7E433A7151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C0D027C-D257-4FC8-9CF3-DD2FDDF4A3A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B3F346-829F-42A0-A90A-3189CB32D9C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7C865157-D0F5-4312-AE6A-D473B774218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FEF9D0B9-BCE3-4D81-8D23-5855E4C9900D}"/>
              </a:ext>
            </a:extLst>
          </p:cNvPr>
          <p:cNvSpPr>
            <a:spLocks noGrp="1"/>
          </p:cNvSpPr>
          <p:nvPr>
            <p:ph type="sldNum" sz="quarter" idx="12"/>
          </p:nvPr>
        </p:nvSpPr>
        <p:spPr/>
        <p:txBody>
          <a:bodyPr/>
          <a:lstStyle>
            <a:lvl1pPr>
              <a:defRPr/>
            </a:lvl1pPr>
          </a:lstStyle>
          <a:p>
            <a:fld id="{3C971B99-78BC-4C07-BAA9-3D26973794C7}" type="slidenum">
              <a:rPr lang="en-US" altLang="en-US"/>
              <a:pPr/>
              <a:t>‹#›</a:t>
            </a:fld>
            <a:endParaRPr lang="en-US" altLang="en-US"/>
          </a:p>
        </p:txBody>
      </p:sp>
    </p:spTree>
    <p:extLst>
      <p:ext uri="{BB962C8B-B14F-4D97-AF65-F5344CB8AC3E}">
        <p14:creationId xmlns:p14="http://schemas.microsoft.com/office/powerpoint/2010/main" xmlns="" val="833640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842DB-540D-49BD-BC30-27E8C64E3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63BB39C-B6C2-436D-9ABB-69F4B0EE6D6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16C46736-0CED-4DDF-92A5-9C977A3FE46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472D7A80-2E1B-48BA-BEC8-22613F206F67}"/>
              </a:ext>
            </a:extLst>
          </p:cNvPr>
          <p:cNvSpPr>
            <a:spLocks noGrp="1"/>
          </p:cNvSpPr>
          <p:nvPr>
            <p:ph type="sldNum" sz="quarter" idx="12"/>
          </p:nvPr>
        </p:nvSpPr>
        <p:spPr/>
        <p:txBody>
          <a:bodyPr/>
          <a:lstStyle>
            <a:lvl1pPr>
              <a:defRPr/>
            </a:lvl1pPr>
          </a:lstStyle>
          <a:p>
            <a:fld id="{03F1AE1B-BC10-4717-B1EA-7A15C0B85841}" type="slidenum">
              <a:rPr lang="en-US" altLang="en-US"/>
              <a:pPr/>
              <a:t>‹#›</a:t>
            </a:fld>
            <a:endParaRPr lang="en-US" altLang="en-US"/>
          </a:p>
        </p:txBody>
      </p:sp>
    </p:spTree>
    <p:extLst>
      <p:ext uri="{BB962C8B-B14F-4D97-AF65-F5344CB8AC3E}">
        <p14:creationId xmlns:p14="http://schemas.microsoft.com/office/powerpoint/2010/main" xmlns="" val="280526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C0D28-E22B-4669-A139-26BC81952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FC661C-EFD4-41E9-AF76-A85A57619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43BDE37-D258-496F-B968-02CB8F90DAE2}"/>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EA009EA9-A48D-42BB-A670-7BC77142B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4F7E67-7BBB-4CF4-9592-1CB1D5E2D52F}"/>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1503405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8BFDCF8-7C41-49AB-A3B1-258992CD304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39173776-25CC-49B5-9C97-F3558AAAE2E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2DCC7E5F-CEEA-44FB-B2D9-846B367F2A29}"/>
              </a:ext>
            </a:extLst>
          </p:cNvPr>
          <p:cNvSpPr>
            <a:spLocks noGrp="1"/>
          </p:cNvSpPr>
          <p:nvPr>
            <p:ph type="sldNum" sz="quarter" idx="12"/>
          </p:nvPr>
        </p:nvSpPr>
        <p:spPr/>
        <p:txBody>
          <a:bodyPr/>
          <a:lstStyle>
            <a:lvl1pPr>
              <a:defRPr/>
            </a:lvl1pPr>
          </a:lstStyle>
          <a:p>
            <a:fld id="{1077D200-6622-4579-BDE3-F39D59AEB08D}" type="slidenum">
              <a:rPr lang="en-US" altLang="en-US"/>
              <a:pPr/>
              <a:t>‹#›</a:t>
            </a:fld>
            <a:endParaRPr lang="en-US" altLang="en-US"/>
          </a:p>
        </p:txBody>
      </p:sp>
    </p:spTree>
    <p:extLst>
      <p:ext uri="{BB962C8B-B14F-4D97-AF65-F5344CB8AC3E}">
        <p14:creationId xmlns:p14="http://schemas.microsoft.com/office/powerpoint/2010/main" xmlns="" val="4263477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18AC87-0EB0-4197-9989-B55D45C5514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24ABFCB-62E7-40AC-B9B3-0372AADE7DA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F71E990-6AA8-4E87-9254-9E21265B38F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4C8C122-B6C2-4D27-A7DE-9E1C88B2CA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C701A433-1D68-406E-84F3-57BA49C7504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6E475343-7332-4F5D-98A4-A938BFDF9335}"/>
              </a:ext>
            </a:extLst>
          </p:cNvPr>
          <p:cNvSpPr>
            <a:spLocks noGrp="1"/>
          </p:cNvSpPr>
          <p:nvPr>
            <p:ph type="sldNum" sz="quarter" idx="12"/>
          </p:nvPr>
        </p:nvSpPr>
        <p:spPr/>
        <p:txBody>
          <a:bodyPr/>
          <a:lstStyle>
            <a:lvl1pPr>
              <a:defRPr/>
            </a:lvl1pPr>
          </a:lstStyle>
          <a:p>
            <a:fld id="{B989A18B-C8E5-4C4C-9761-FEE1C9EADEE3}" type="slidenum">
              <a:rPr lang="en-US" altLang="en-US"/>
              <a:pPr/>
              <a:t>‹#›</a:t>
            </a:fld>
            <a:endParaRPr lang="en-US" altLang="en-US"/>
          </a:p>
        </p:txBody>
      </p:sp>
    </p:spTree>
    <p:extLst>
      <p:ext uri="{BB962C8B-B14F-4D97-AF65-F5344CB8AC3E}">
        <p14:creationId xmlns:p14="http://schemas.microsoft.com/office/powerpoint/2010/main" xmlns="" val="3782725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A6FCF0-66B4-4483-AA36-BFF9D20E491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13D74C8-1FFD-4B1C-8070-6F7D014268B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18B1B89-75D0-4ABF-9EBB-4E26120FD94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8A7EAF-6D0D-490E-8C0C-120D6F076C4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EDEFE480-0C1B-412F-B977-D4C8F0AE57C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C6412968-77A0-43B6-9652-D3BAA62951D1}"/>
              </a:ext>
            </a:extLst>
          </p:cNvPr>
          <p:cNvSpPr>
            <a:spLocks noGrp="1"/>
          </p:cNvSpPr>
          <p:nvPr>
            <p:ph type="sldNum" sz="quarter" idx="12"/>
          </p:nvPr>
        </p:nvSpPr>
        <p:spPr/>
        <p:txBody>
          <a:bodyPr/>
          <a:lstStyle>
            <a:lvl1pPr>
              <a:defRPr/>
            </a:lvl1pPr>
          </a:lstStyle>
          <a:p>
            <a:fld id="{D358926B-3020-45BE-B712-8DE65BC16EA8}" type="slidenum">
              <a:rPr lang="en-US" altLang="en-US"/>
              <a:pPr/>
              <a:t>‹#›</a:t>
            </a:fld>
            <a:endParaRPr lang="en-US" altLang="en-US"/>
          </a:p>
        </p:txBody>
      </p:sp>
    </p:spTree>
    <p:extLst>
      <p:ext uri="{BB962C8B-B14F-4D97-AF65-F5344CB8AC3E}">
        <p14:creationId xmlns:p14="http://schemas.microsoft.com/office/powerpoint/2010/main" xmlns="" val="1825393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5759C-06E7-4622-9263-119FD09B47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74162A2-A6F5-401B-BB03-F7B2349E34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23D532-EE61-445C-97E2-36040CE10E0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C535E86D-9EA8-4CAF-A031-D0980083BD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1FF0AE6-D3D5-49CD-A72D-6F4010FA5190}"/>
              </a:ext>
            </a:extLst>
          </p:cNvPr>
          <p:cNvSpPr>
            <a:spLocks noGrp="1"/>
          </p:cNvSpPr>
          <p:nvPr>
            <p:ph type="sldNum" sz="quarter" idx="12"/>
          </p:nvPr>
        </p:nvSpPr>
        <p:spPr/>
        <p:txBody>
          <a:bodyPr/>
          <a:lstStyle>
            <a:lvl1pPr>
              <a:defRPr/>
            </a:lvl1pPr>
          </a:lstStyle>
          <a:p>
            <a:fld id="{0C356FA6-27EC-483F-A764-64D592B49E52}" type="slidenum">
              <a:rPr lang="en-US" altLang="en-US"/>
              <a:pPr/>
              <a:t>‹#›</a:t>
            </a:fld>
            <a:endParaRPr lang="en-US" altLang="en-US"/>
          </a:p>
        </p:txBody>
      </p:sp>
    </p:spTree>
    <p:extLst>
      <p:ext uri="{BB962C8B-B14F-4D97-AF65-F5344CB8AC3E}">
        <p14:creationId xmlns:p14="http://schemas.microsoft.com/office/powerpoint/2010/main" xmlns="" val="3861952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270108A-B609-4117-9F93-BB698CE658C2}"/>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1D11511-194D-49AF-BD68-7FC8B73855DD}"/>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4F5D46-87BB-4EBF-8243-95ED67BA67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DBBD2C32-7F8E-417F-A97B-94753F88E6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2296A20A-3D19-4BAD-B4E9-CF1E49416FF6}"/>
              </a:ext>
            </a:extLst>
          </p:cNvPr>
          <p:cNvSpPr>
            <a:spLocks noGrp="1"/>
          </p:cNvSpPr>
          <p:nvPr>
            <p:ph type="sldNum" sz="quarter" idx="12"/>
          </p:nvPr>
        </p:nvSpPr>
        <p:spPr/>
        <p:txBody>
          <a:bodyPr/>
          <a:lstStyle>
            <a:lvl1pPr>
              <a:defRPr/>
            </a:lvl1pPr>
          </a:lstStyle>
          <a:p>
            <a:fld id="{88EDA83F-24B3-405C-B80C-B32D90805433}" type="slidenum">
              <a:rPr lang="en-US" altLang="en-US"/>
              <a:pPr/>
              <a:t>‹#›</a:t>
            </a:fld>
            <a:endParaRPr lang="en-US" altLang="en-US"/>
          </a:p>
        </p:txBody>
      </p:sp>
    </p:spTree>
    <p:extLst>
      <p:ext uri="{BB962C8B-B14F-4D97-AF65-F5344CB8AC3E}">
        <p14:creationId xmlns:p14="http://schemas.microsoft.com/office/powerpoint/2010/main" xmlns="" val="114932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594CE-C8B9-4DE3-BB4C-701E07356B63}"/>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9356E8-B656-44AE-B942-3C89B82ABDD2}"/>
              </a:ext>
            </a:extLst>
          </p:cNvPr>
          <p:cNvSpPr>
            <a:spLocks noGrp="1"/>
          </p:cNvSpPr>
          <p:nvPr>
            <p:ph sz="quarter" idx="1"/>
          </p:nvPr>
        </p:nvSpPr>
        <p:spPr>
          <a:xfrm>
            <a:off x="609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9D2B36-1923-4304-B9C3-A35CC22C6A0B}"/>
              </a:ext>
            </a:extLst>
          </p:cNvPr>
          <p:cNvSpPr>
            <a:spLocks noGrp="1"/>
          </p:cNvSpPr>
          <p:nvPr>
            <p:ph sz="quarter" idx="2"/>
          </p:nvPr>
        </p:nvSpPr>
        <p:spPr>
          <a:xfrm>
            <a:off x="6197600"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863640CB-35BB-4B48-8B45-FDCBBEBD44C4}"/>
              </a:ext>
            </a:extLst>
          </p:cNvPr>
          <p:cNvSpPr>
            <a:spLocks noGrp="1"/>
          </p:cNvSpPr>
          <p:nvPr>
            <p:ph sz="quarter" idx="3"/>
          </p:nvPr>
        </p:nvSpPr>
        <p:spPr>
          <a:xfrm>
            <a:off x="609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463231A4-E684-436D-9425-05A7C3ADCBB7}"/>
              </a:ext>
            </a:extLst>
          </p:cNvPr>
          <p:cNvSpPr>
            <a:spLocks noGrp="1"/>
          </p:cNvSpPr>
          <p:nvPr>
            <p:ph sz="quarter" idx="4"/>
          </p:nvPr>
        </p:nvSpPr>
        <p:spPr>
          <a:xfrm>
            <a:off x="6197600" y="3938589"/>
            <a:ext cx="53848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622E39-853F-4504-A822-17F4DF38BAC3}"/>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E7552E5E-EC43-4211-B8F7-4C811B6BFDE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EF25A8D0-8975-458A-A5D7-62832EAE937F}"/>
              </a:ext>
            </a:extLst>
          </p:cNvPr>
          <p:cNvSpPr>
            <a:spLocks noGrp="1"/>
          </p:cNvSpPr>
          <p:nvPr>
            <p:ph type="sldNum" sz="quarter" idx="12"/>
          </p:nvPr>
        </p:nvSpPr>
        <p:spPr>
          <a:xfrm>
            <a:off x="8737600" y="6245225"/>
            <a:ext cx="2844800" cy="476250"/>
          </a:xfrm>
        </p:spPr>
        <p:txBody>
          <a:bodyPr/>
          <a:lstStyle>
            <a:lvl1pPr>
              <a:defRPr/>
            </a:lvl1pPr>
          </a:lstStyle>
          <a:p>
            <a:fld id="{4B955113-D064-4B46-B819-5651EFE39721}" type="slidenum">
              <a:rPr lang="en-US" altLang="en-US"/>
              <a:pPr/>
              <a:t>‹#›</a:t>
            </a:fld>
            <a:endParaRPr lang="en-US" altLang="en-US"/>
          </a:p>
        </p:txBody>
      </p:sp>
    </p:spTree>
    <p:extLst>
      <p:ext uri="{BB962C8B-B14F-4D97-AF65-F5344CB8AC3E}">
        <p14:creationId xmlns:p14="http://schemas.microsoft.com/office/powerpoint/2010/main" xmlns="" val="764504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D15A2-344A-49A0-9084-AE42F4208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BBBD83B-4C6D-4B7E-9874-2E5828BEC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652AE100-4C5C-43F0-ACDC-D66B34B297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AEE0F4A3-290C-4324-BF6A-61E30E1938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2707B9C3-AB93-48BC-97A7-E19E4F328BBA}"/>
              </a:ext>
            </a:extLst>
          </p:cNvPr>
          <p:cNvSpPr>
            <a:spLocks noGrp="1" noChangeArrowheads="1"/>
          </p:cNvSpPr>
          <p:nvPr>
            <p:ph type="sldNum" sz="quarter" idx="12"/>
          </p:nvPr>
        </p:nvSpPr>
        <p:spPr>
          <a:ln/>
        </p:spPr>
        <p:txBody>
          <a:bodyPr/>
          <a:lstStyle>
            <a:lvl1pPr>
              <a:defRPr/>
            </a:lvl1pPr>
          </a:lstStyle>
          <a:p>
            <a:pPr>
              <a:defRPr/>
            </a:pPr>
            <a:fld id="{46C26B9C-C58E-49DB-951B-11EDF3B4E9E4}" type="slidenum">
              <a:rPr lang="en-US" altLang="en-US"/>
              <a:pPr>
                <a:defRPr/>
              </a:pPr>
              <a:t>‹#›</a:t>
            </a:fld>
            <a:endParaRPr lang="en-US" altLang="en-US"/>
          </a:p>
        </p:txBody>
      </p:sp>
    </p:spTree>
    <p:extLst>
      <p:ext uri="{BB962C8B-B14F-4D97-AF65-F5344CB8AC3E}">
        <p14:creationId xmlns:p14="http://schemas.microsoft.com/office/powerpoint/2010/main" xmlns="" val="2921941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FDD62-3038-4CEA-8E05-CD042BD2E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50BFE2-89CE-47ED-85DF-1CF0F0B111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7ECA134-256A-4EF6-901D-736D0626B7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CDE5F3D4-768B-4543-B80E-B671DF8714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3C021F63-89AA-4686-9C26-D685ED266FA0}"/>
              </a:ext>
            </a:extLst>
          </p:cNvPr>
          <p:cNvSpPr>
            <a:spLocks noGrp="1" noChangeArrowheads="1"/>
          </p:cNvSpPr>
          <p:nvPr>
            <p:ph type="sldNum" sz="quarter" idx="12"/>
          </p:nvPr>
        </p:nvSpPr>
        <p:spPr>
          <a:ln/>
        </p:spPr>
        <p:txBody>
          <a:bodyPr/>
          <a:lstStyle>
            <a:lvl1pPr>
              <a:defRPr/>
            </a:lvl1pPr>
          </a:lstStyle>
          <a:p>
            <a:pPr>
              <a:defRPr/>
            </a:pPr>
            <a:fld id="{1ED8E271-8057-4815-8B84-74D0F9CF7AA2}" type="slidenum">
              <a:rPr lang="en-US" altLang="en-US"/>
              <a:pPr>
                <a:defRPr/>
              </a:pPr>
              <a:t>‹#›</a:t>
            </a:fld>
            <a:endParaRPr lang="en-US" altLang="en-US"/>
          </a:p>
        </p:txBody>
      </p:sp>
    </p:spTree>
    <p:extLst>
      <p:ext uri="{BB962C8B-B14F-4D97-AF65-F5344CB8AC3E}">
        <p14:creationId xmlns:p14="http://schemas.microsoft.com/office/powerpoint/2010/main" xmlns="" val="1026279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AD5A4-0855-43BA-825C-849DA29D459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A148102-C4BA-4717-AEB8-8A472F15DEE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xmlns="" id="{81D79C89-9C71-4E85-9ED6-FC8C9F8C7D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79CD0760-B5E5-4307-8DE6-077F4DD4C7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31F9D653-73FD-4A65-B09D-285AB582AC15}"/>
              </a:ext>
            </a:extLst>
          </p:cNvPr>
          <p:cNvSpPr>
            <a:spLocks noGrp="1" noChangeArrowheads="1"/>
          </p:cNvSpPr>
          <p:nvPr>
            <p:ph type="sldNum" sz="quarter" idx="12"/>
          </p:nvPr>
        </p:nvSpPr>
        <p:spPr>
          <a:ln/>
        </p:spPr>
        <p:txBody>
          <a:bodyPr/>
          <a:lstStyle>
            <a:lvl1pPr>
              <a:defRPr/>
            </a:lvl1pPr>
          </a:lstStyle>
          <a:p>
            <a:pPr>
              <a:defRPr/>
            </a:pPr>
            <a:fld id="{BA9F6800-317F-4677-9261-6CA6001810BA}" type="slidenum">
              <a:rPr lang="en-US" altLang="en-US"/>
              <a:pPr>
                <a:defRPr/>
              </a:pPr>
              <a:t>‹#›</a:t>
            </a:fld>
            <a:endParaRPr lang="en-US" altLang="en-US"/>
          </a:p>
        </p:txBody>
      </p:sp>
    </p:spTree>
    <p:extLst>
      <p:ext uri="{BB962C8B-B14F-4D97-AF65-F5344CB8AC3E}">
        <p14:creationId xmlns:p14="http://schemas.microsoft.com/office/powerpoint/2010/main" xmlns="" val="1755243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F0327-7E87-4573-A263-5CCBC76AD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B78DB55-670A-4473-A371-7492294DAA39}"/>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B6311C-0EBC-4162-94ED-5CBEF1C43DDA}"/>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B8E87C7-16B9-41A1-A7C1-EDCBA0ED84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F689FAEC-97BB-497A-AA26-BD9FD79911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2349EB6-2067-42B4-89E0-E56993E6DFD0}"/>
              </a:ext>
            </a:extLst>
          </p:cNvPr>
          <p:cNvSpPr>
            <a:spLocks noGrp="1" noChangeArrowheads="1"/>
          </p:cNvSpPr>
          <p:nvPr>
            <p:ph type="sldNum" sz="quarter" idx="12"/>
          </p:nvPr>
        </p:nvSpPr>
        <p:spPr>
          <a:ln/>
        </p:spPr>
        <p:txBody>
          <a:bodyPr/>
          <a:lstStyle>
            <a:lvl1pPr>
              <a:defRPr/>
            </a:lvl1pPr>
          </a:lstStyle>
          <a:p>
            <a:pPr>
              <a:defRPr/>
            </a:pPr>
            <a:fld id="{610EA871-1F6D-4F21-BC47-DDC2C63B1770}" type="slidenum">
              <a:rPr lang="en-US" altLang="en-US"/>
              <a:pPr>
                <a:defRPr/>
              </a:pPr>
              <a:t>‹#›</a:t>
            </a:fld>
            <a:endParaRPr lang="en-US" altLang="en-US"/>
          </a:p>
        </p:txBody>
      </p:sp>
    </p:spTree>
    <p:extLst>
      <p:ext uri="{BB962C8B-B14F-4D97-AF65-F5344CB8AC3E}">
        <p14:creationId xmlns:p14="http://schemas.microsoft.com/office/powerpoint/2010/main" xmlns="" val="212626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1A501-96F7-403C-936E-CEAAE54F8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2055F4-4E24-49C5-A79A-73255BD940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FB5A49-9E80-4ED3-AC59-4E4ACFDF7B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F45DD49-993D-4097-928E-C0BB46DF86FB}"/>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6" name="Footer Placeholder 5">
            <a:extLst>
              <a:ext uri="{FF2B5EF4-FFF2-40B4-BE49-F238E27FC236}">
                <a16:creationId xmlns:a16="http://schemas.microsoft.com/office/drawing/2014/main" xmlns="" id="{8D3C229A-734A-4D8F-A9B1-D5B0CA673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EFA1E3-2DD5-44BB-971C-15BF9AABC4A2}"/>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682874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4D3040-1A5D-4C7B-9B0C-F12F1BAA920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F72D4B-1E4E-41C3-8B87-6C3E7774F32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1D18B3A-A0D9-486B-BAEF-422C5DE92BE5}"/>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B86CEAC-5D36-42CB-AE0E-7BE2D2D833B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C77F318-504A-487F-9522-3AF0AA587E54}"/>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9C4507A-A564-416B-9F34-D6242B42B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D038EC51-7AB1-4DB5-A863-5A65F6C812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7356C192-3925-498C-AAF7-40D06FE95215}"/>
              </a:ext>
            </a:extLst>
          </p:cNvPr>
          <p:cNvSpPr>
            <a:spLocks noGrp="1" noChangeArrowheads="1"/>
          </p:cNvSpPr>
          <p:nvPr>
            <p:ph type="sldNum" sz="quarter" idx="12"/>
          </p:nvPr>
        </p:nvSpPr>
        <p:spPr>
          <a:ln/>
        </p:spPr>
        <p:txBody>
          <a:bodyPr/>
          <a:lstStyle>
            <a:lvl1pPr>
              <a:defRPr/>
            </a:lvl1pPr>
          </a:lstStyle>
          <a:p>
            <a:pPr>
              <a:defRPr/>
            </a:pPr>
            <a:fld id="{74A6463E-3A62-4BCB-B54C-9298B5ED169C}" type="slidenum">
              <a:rPr lang="en-US" altLang="en-US"/>
              <a:pPr>
                <a:defRPr/>
              </a:pPr>
              <a:t>‹#›</a:t>
            </a:fld>
            <a:endParaRPr lang="en-US" altLang="en-US"/>
          </a:p>
        </p:txBody>
      </p:sp>
    </p:spTree>
    <p:extLst>
      <p:ext uri="{BB962C8B-B14F-4D97-AF65-F5344CB8AC3E}">
        <p14:creationId xmlns:p14="http://schemas.microsoft.com/office/powerpoint/2010/main" xmlns="" val="2801107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7DBA1-E856-40CC-B2A5-F0B831B9242B}"/>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5013BC9D-9691-4D6A-901B-30C1EC8DA9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707C6167-CAD6-4D2B-97F2-0E53A2BCAD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3E545CDC-D12C-49D7-8B16-DDED1A682EDF}"/>
              </a:ext>
            </a:extLst>
          </p:cNvPr>
          <p:cNvSpPr>
            <a:spLocks noGrp="1" noChangeArrowheads="1"/>
          </p:cNvSpPr>
          <p:nvPr>
            <p:ph type="sldNum" sz="quarter" idx="12"/>
          </p:nvPr>
        </p:nvSpPr>
        <p:spPr>
          <a:ln/>
        </p:spPr>
        <p:txBody>
          <a:bodyPr/>
          <a:lstStyle>
            <a:lvl1pPr>
              <a:defRPr/>
            </a:lvl1pPr>
          </a:lstStyle>
          <a:p>
            <a:pPr>
              <a:defRPr/>
            </a:pPr>
            <a:fld id="{EF84ECF2-6D47-4C6A-9938-C8E2356CB082}" type="slidenum">
              <a:rPr lang="en-US" altLang="en-US"/>
              <a:pPr>
                <a:defRPr/>
              </a:pPr>
              <a:t>‹#›</a:t>
            </a:fld>
            <a:endParaRPr lang="en-US" altLang="en-US"/>
          </a:p>
        </p:txBody>
      </p:sp>
    </p:spTree>
    <p:extLst>
      <p:ext uri="{BB962C8B-B14F-4D97-AF65-F5344CB8AC3E}">
        <p14:creationId xmlns:p14="http://schemas.microsoft.com/office/powerpoint/2010/main" xmlns="" val="442920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F5F03045-7037-4F97-AA10-81F256932F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DD8E755A-3D06-409C-B1B3-31DE8541D1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2889C1F3-89D2-4917-8212-E20ECD035590}"/>
              </a:ext>
            </a:extLst>
          </p:cNvPr>
          <p:cNvSpPr>
            <a:spLocks noGrp="1" noChangeArrowheads="1"/>
          </p:cNvSpPr>
          <p:nvPr>
            <p:ph type="sldNum" sz="quarter" idx="12"/>
          </p:nvPr>
        </p:nvSpPr>
        <p:spPr>
          <a:ln/>
        </p:spPr>
        <p:txBody>
          <a:bodyPr/>
          <a:lstStyle>
            <a:lvl1pPr>
              <a:defRPr/>
            </a:lvl1pPr>
          </a:lstStyle>
          <a:p>
            <a:pPr>
              <a:defRPr/>
            </a:pPr>
            <a:fld id="{7F6B3901-7B19-48A8-BF8C-A6109768BB6A}" type="slidenum">
              <a:rPr lang="en-US" altLang="en-US"/>
              <a:pPr>
                <a:defRPr/>
              </a:pPr>
              <a:t>‹#›</a:t>
            </a:fld>
            <a:endParaRPr lang="en-US" altLang="en-US"/>
          </a:p>
        </p:txBody>
      </p:sp>
    </p:spTree>
    <p:extLst>
      <p:ext uri="{BB962C8B-B14F-4D97-AF65-F5344CB8AC3E}">
        <p14:creationId xmlns:p14="http://schemas.microsoft.com/office/powerpoint/2010/main" xmlns="" val="3595101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D60B4-E3AD-4837-8A88-FF6E29D3DF6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9EF8D1-C558-41F1-9197-D6838A446BE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375BB78-9645-4257-BF9C-2295F25FE7C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12A5A71F-9C0E-45C5-88E8-F1049A9441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D4570F6-D3B4-4FA0-9F50-B7E848D326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21161C1C-726B-47AF-9972-A4EDA0A7218C}"/>
              </a:ext>
            </a:extLst>
          </p:cNvPr>
          <p:cNvSpPr>
            <a:spLocks noGrp="1" noChangeArrowheads="1"/>
          </p:cNvSpPr>
          <p:nvPr>
            <p:ph type="sldNum" sz="quarter" idx="12"/>
          </p:nvPr>
        </p:nvSpPr>
        <p:spPr>
          <a:ln/>
        </p:spPr>
        <p:txBody>
          <a:bodyPr/>
          <a:lstStyle>
            <a:lvl1pPr>
              <a:defRPr/>
            </a:lvl1pPr>
          </a:lstStyle>
          <a:p>
            <a:pPr>
              <a:defRPr/>
            </a:pPr>
            <a:fld id="{D51FD5EC-9422-47EA-AB5C-59854746C7F2}" type="slidenum">
              <a:rPr lang="en-US" altLang="en-US"/>
              <a:pPr>
                <a:defRPr/>
              </a:pPr>
              <a:t>‹#›</a:t>
            </a:fld>
            <a:endParaRPr lang="en-US" altLang="en-US"/>
          </a:p>
        </p:txBody>
      </p:sp>
    </p:spTree>
    <p:extLst>
      <p:ext uri="{BB962C8B-B14F-4D97-AF65-F5344CB8AC3E}">
        <p14:creationId xmlns:p14="http://schemas.microsoft.com/office/powerpoint/2010/main" xmlns="" val="1409571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7933F-63E2-48AB-B445-26C5C737AC4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E044E58-AB7C-4727-89BF-FC3677EF236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xmlns="" id="{A0598B28-B753-4172-A07D-91CB2E497DC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F7F7A9EF-9A67-4CD0-A535-AA65C89C82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653475F0-06A6-4705-8827-ED6B48D1C3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D54D5021-16BF-481B-B981-5B2D898DDB79}"/>
              </a:ext>
            </a:extLst>
          </p:cNvPr>
          <p:cNvSpPr>
            <a:spLocks noGrp="1" noChangeArrowheads="1"/>
          </p:cNvSpPr>
          <p:nvPr>
            <p:ph type="sldNum" sz="quarter" idx="12"/>
          </p:nvPr>
        </p:nvSpPr>
        <p:spPr>
          <a:ln/>
        </p:spPr>
        <p:txBody>
          <a:bodyPr/>
          <a:lstStyle>
            <a:lvl1pPr>
              <a:defRPr/>
            </a:lvl1pPr>
          </a:lstStyle>
          <a:p>
            <a:pPr>
              <a:defRPr/>
            </a:pPr>
            <a:fld id="{94256E39-87DB-471E-86DC-6F157B422ED7}" type="slidenum">
              <a:rPr lang="en-US" altLang="en-US"/>
              <a:pPr>
                <a:defRPr/>
              </a:pPr>
              <a:t>‹#›</a:t>
            </a:fld>
            <a:endParaRPr lang="en-US" altLang="en-US"/>
          </a:p>
        </p:txBody>
      </p:sp>
    </p:spTree>
    <p:extLst>
      <p:ext uri="{BB962C8B-B14F-4D97-AF65-F5344CB8AC3E}">
        <p14:creationId xmlns:p14="http://schemas.microsoft.com/office/powerpoint/2010/main" xmlns="" val="2137750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60CA4-3D7B-4051-927D-C2D4339E3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BB75831-0D74-4DC4-8335-D38B0AE6D6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71D8734-035A-4B4C-82AD-F640AB91A8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0B014062-2914-4886-9813-679D1A3D1A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C93D39AF-3018-4B09-A49D-B41CBA3FAA5F}"/>
              </a:ext>
            </a:extLst>
          </p:cNvPr>
          <p:cNvSpPr>
            <a:spLocks noGrp="1" noChangeArrowheads="1"/>
          </p:cNvSpPr>
          <p:nvPr>
            <p:ph type="sldNum" sz="quarter" idx="12"/>
          </p:nvPr>
        </p:nvSpPr>
        <p:spPr>
          <a:ln/>
        </p:spPr>
        <p:txBody>
          <a:bodyPr/>
          <a:lstStyle>
            <a:lvl1pPr>
              <a:defRPr/>
            </a:lvl1pPr>
          </a:lstStyle>
          <a:p>
            <a:pPr>
              <a:defRPr/>
            </a:pPr>
            <a:fld id="{608E2155-4192-42ED-8233-3961EFB651AB}" type="slidenum">
              <a:rPr lang="en-US" altLang="en-US"/>
              <a:pPr>
                <a:defRPr/>
              </a:pPr>
              <a:t>‹#›</a:t>
            </a:fld>
            <a:endParaRPr lang="en-US" altLang="en-US"/>
          </a:p>
        </p:txBody>
      </p:sp>
    </p:spTree>
    <p:extLst>
      <p:ext uri="{BB962C8B-B14F-4D97-AF65-F5344CB8AC3E}">
        <p14:creationId xmlns:p14="http://schemas.microsoft.com/office/powerpoint/2010/main" xmlns="" val="2604464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A32F1F-59A5-46D5-8913-0A31F408FA7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B5F0ED-8FCB-49BC-BFCA-A9E0E152DE98}"/>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6D3AA49-AE86-4782-AD54-41CE839556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1685CC4F-F1B2-4E77-B9D8-410260D979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756C146D-427A-42A6-8489-08D7561770A0}"/>
              </a:ext>
            </a:extLst>
          </p:cNvPr>
          <p:cNvSpPr>
            <a:spLocks noGrp="1" noChangeArrowheads="1"/>
          </p:cNvSpPr>
          <p:nvPr>
            <p:ph type="sldNum" sz="quarter" idx="12"/>
          </p:nvPr>
        </p:nvSpPr>
        <p:spPr>
          <a:ln/>
        </p:spPr>
        <p:txBody>
          <a:bodyPr/>
          <a:lstStyle>
            <a:lvl1pPr>
              <a:defRPr/>
            </a:lvl1pPr>
          </a:lstStyle>
          <a:p>
            <a:pPr>
              <a:defRPr/>
            </a:pPr>
            <a:fld id="{670B85AD-481B-4A53-AB79-7F81C385D520}" type="slidenum">
              <a:rPr lang="en-US" altLang="en-US"/>
              <a:pPr>
                <a:defRPr/>
              </a:pPr>
              <a:t>‹#›</a:t>
            </a:fld>
            <a:endParaRPr lang="en-US" altLang="en-US"/>
          </a:p>
        </p:txBody>
      </p:sp>
    </p:spTree>
    <p:extLst>
      <p:ext uri="{BB962C8B-B14F-4D97-AF65-F5344CB8AC3E}">
        <p14:creationId xmlns:p14="http://schemas.microsoft.com/office/powerpoint/2010/main" xmlns="" val="152170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6FD0A-05C6-4D03-B07D-557929C04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13E57B8-D9F9-4660-B581-D708F7B57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F1DAF02-8C75-44E0-BC62-0FA5D370B1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936071-6B06-4A34-AAAB-8A3D1B0C0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618414C-2889-493F-9302-8BE353C1F6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D28C831-29C1-438B-9679-0D21BB9AB19F}"/>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8" name="Footer Placeholder 7">
            <a:extLst>
              <a:ext uri="{FF2B5EF4-FFF2-40B4-BE49-F238E27FC236}">
                <a16:creationId xmlns:a16="http://schemas.microsoft.com/office/drawing/2014/main" xmlns="" id="{5E9CA35A-CBAF-4370-A636-8C1AF7E119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9FA8081-7194-428D-B1C5-59E137906B65}"/>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87769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F58EB-1D51-4B5C-8086-607AA7A2A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0B06D81-4A91-4984-ADC1-283C9FDDD533}"/>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4" name="Footer Placeholder 3">
            <a:extLst>
              <a:ext uri="{FF2B5EF4-FFF2-40B4-BE49-F238E27FC236}">
                <a16:creationId xmlns:a16="http://schemas.microsoft.com/office/drawing/2014/main" xmlns="" id="{5DC4FFC0-511C-41F8-AEBD-E207166388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BD412A5-3961-44B3-9599-7C71AAAA3819}"/>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411100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77CC96-2EE3-4C6E-8106-E959DC66B0EE}"/>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3" name="Footer Placeholder 2">
            <a:extLst>
              <a:ext uri="{FF2B5EF4-FFF2-40B4-BE49-F238E27FC236}">
                <a16:creationId xmlns:a16="http://schemas.microsoft.com/office/drawing/2014/main" xmlns="" id="{2C3C1190-578B-4C39-809F-5D00936A6F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7FDAEBF-1ACF-4690-A420-BAB41E6E4F26}"/>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5625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ED7686-0897-43D8-80A6-B38C25CD0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11A6B0D-2E0E-4B8E-A580-B22C5EC79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9D91FEF-C6A3-4400-8BF4-C992FDAA0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ECF83A3-091D-4F1E-9A94-2C5485F1B52D}"/>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6" name="Footer Placeholder 5">
            <a:extLst>
              <a:ext uri="{FF2B5EF4-FFF2-40B4-BE49-F238E27FC236}">
                <a16:creationId xmlns:a16="http://schemas.microsoft.com/office/drawing/2014/main" xmlns="" id="{8388A70F-B127-4C26-8781-10F19D133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929A0A-6A05-400D-AA81-0C462A195841}"/>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200096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F54FC-C65B-4333-BE36-6EA9D6AD2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F8514B5-1825-446B-A560-76610BB0F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F5E888A-309D-46DC-8A60-9CFE06F21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9A3E353-3971-4B20-B089-9AD019475D8C}"/>
              </a:ext>
            </a:extLst>
          </p:cNvPr>
          <p:cNvSpPr>
            <a:spLocks noGrp="1"/>
          </p:cNvSpPr>
          <p:nvPr>
            <p:ph type="dt" sz="half" idx="10"/>
          </p:nvPr>
        </p:nvSpPr>
        <p:spPr/>
        <p:txBody>
          <a:bodyPr/>
          <a:lstStyle/>
          <a:p>
            <a:fld id="{DC5B6341-A517-42A6-9DEA-873A9BE2FB47}" type="datetimeFigureOut">
              <a:rPr lang="en-US" smtClean="0"/>
              <a:pPr/>
              <a:t>11/19/2018</a:t>
            </a:fld>
            <a:endParaRPr lang="en-US"/>
          </a:p>
        </p:txBody>
      </p:sp>
      <p:sp>
        <p:nvSpPr>
          <p:cNvPr id="6" name="Footer Placeholder 5">
            <a:extLst>
              <a:ext uri="{FF2B5EF4-FFF2-40B4-BE49-F238E27FC236}">
                <a16:creationId xmlns:a16="http://schemas.microsoft.com/office/drawing/2014/main" xmlns="" id="{1F4AE32D-3AB6-4552-8DBA-950ACFD0F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D03A6A0-2111-4DD7-8E88-19D484528765}"/>
              </a:ext>
            </a:extLst>
          </p:cNvPr>
          <p:cNvSpPr>
            <a:spLocks noGrp="1"/>
          </p:cNvSpPr>
          <p:nvPr>
            <p:ph type="sldNum" sz="quarter" idx="12"/>
          </p:nvPr>
        </p:nvSpPr>
        <p:spPr/>
        <p:txBody>
          <a:body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17284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0A61105-13FA-4349-8CAF-4C613AA85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654855-C8EF-4927-B0E4-8C3A7A214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89D7CA-5420-4978-B58B-32B65576B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B6341-A517-42A6-9DEA-873A9BE2FB47}" type="datetimeFigureOut">
              <a:rPr lang="en-US" smtClean="0"/>
              <a:pPr/>
              <a:t>11/19/2018</a:t>
            </a:fld>
            <a:endParaRPr lang="en-US"/>
          </a:p>
        </p:txBody>
      </p:sp>
      <p:sp>
        <p:nvSpPr>
          <p:cNvPr id="5" name="Footer Placeholder 4">
            <a:extLst>
              <a:ext uri="{FF2B5EF4-FFF2-40B4-BE49-F238E27FC236}">
                <a16:creationId xmlns:a16="http://schemas.microsoft.com/office/drawing/2014/main" xmlns="" id="{FB8726D3-47FF-4485-A6BD-BB09BEA9C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0683CF9-FB32-4E00-BF89-7C8EECC16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38AA-73A1-423A-8536-B89565FDA5B2}" type="slidenum">
              <a:rPr lang="en-US" smtClean="0"/>
              <a:pPr/>
              <a:t>‹#›</a:t>
            </a:fld>
            <a:endParaRPr lang="en-US"/>
          </a:p>
        </p:txBody>
      </p:sp>
    </p:spTree>
    <p:extLst>
      <p:ext uri="{BB962C8B-B14F-4D97-AF65-F5344CB8AC3E}">
        <p14:creationId xmlns:p14="http://schemas.microsoft.com/office/powerpoint/2010/main" xmlns="" val="86896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6A5BC79-4B7E-43ED-AF67-24D35100F43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AED80024-7DAC-4211-819A-E32AD5BA4A5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259BFA76-C18D-408D-8351-D83BD1D4333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59B22DF0-9164-459E-BEC1-E2D2904E0B9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17785B2F-3E76-41CA-B416-4FDE0AA31579}"/>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915CA04-F436-47AB-935F-DB0FCD09484B}" type="slidenum">
              <a:rPr lang="en-US" altLang="en-US"/>
              <a:pPr/>
              <a:t>‹#›</a:t>
            </a:fld>
            <a:endParaRPr lang="en-US" altLang="en-US"/>
          </a:p>
        </p:txBody>
      </p:sp>
    </p:spTree>
    <p:extLst>
      <p:ext uri="{BB962C8B-B14F-4D97-AF65-F5344CB8AC3E}">
        <p14:creationId xmlns:p14="http://schemas.microsoft.com/office/powerpoint/2010/main" xmlns="" val="2824368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FB22DAB2-A8E1-42ED-A0C4-CA59F2E3171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EF5A89F5-3BFA-4329-927E-DB2E0F7F7E5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A4D408D9-A5A3-48A9-89D1-6453AE492BE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xmlns="" id="{BBA84837-F234-42F7-AD59-7FD45576EF4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xmlns="" id="{161D5119-25B0-4E92-BEB6-176A2AD9F99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4E1FC21-3909-486F-BC21-BEEF8B236A7A}" type="slidenum">
              <a:rPr lang="en-US" altLang="en-US"/>
              <a:pPr/>
              <a:t>‹#›</a:t>
            </a:fld>
            <a:endParaRPr lang="en-US" altLang="en-US"/>
          </a:p>
        </p:txBody>
      </p:sp>
    </p:spTree>
    <p:extLst>
      <p:ext uri="{BB962C8B-B14F-4D97-AF65-F5344CB8AC3E}">
        <p14:creationId xmlns:p14="http://schemas.microsoft.com/office/powerpoint/2010/main" xmlns="" val="29695403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BE7D46F-FE24-4023-B62E-1AD21C73DD5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03F25A9D-7AAD-4DEF-BD43-D8801CE8E76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BE309AD0-1F72-426A-B432-03B2A497ADF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xmlns="" id="{DBFC56BE-6E52-4E4B-AEB5-E331AC9F804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xmlns="" id="{5111AF12-D6DA-4D81-A025-21C348FD70F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7A11040-FA85-4556-BA0F-7D882C6AC77C}" type="slidenum">
              <a:rPr lang="en-US" altLang="en-US"/>
              <a:pPr>
                <a:defRPr/>
              </a:pPr>
              <a:t>‹#›</a:t>
            </a:fld>
            <a:endParaRPr lang="en-US" altLang="en-US"/>
          </a:p>
        </p:txBody>
      </p:sp>
    </p:spTree>
    <p:extLst>
      <p:ext uri="{BB962C8B-B14F-4D97-AF65-F5344CB8AC3E}">
        <p14:creationId xmlns:p14="http://schemas.microsoft.com/office/powerpoint/2010/main" xmlns="" val="32679703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3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8.jpeg"/></Relationships>
</file>

<file path=ppt/slides/_rels/slide7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7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0989B-572D-439C-B994-94A46D91CFCF}"/>
              </a:ext>
            </a:extLst>
          </p:cNvPr>
          <p:cNvSpPr>
            <a:spLocks noGrp="1"/>
          </p:cNvSpPr>
          <p:nvPr>
            <p:ph type="ctrTitle"/>
          </p:nvPr>
        </p:nvSpPr>
        <p:spPr/>
        <p:txBody>
          <a:bodyPr>
            <a:normAutofit fontScale="90000"/>
          </a:bodyPr>
          <a:lstStyle/>
          <a:p>
            <a:r>
              <a:rPr lang="en-US" dirty="0"/>
              <a:t>Low-Frequency Magnetic Waves due to Interstellar (and Other) Pickup Ions</a:t>
            </a:r>
          </a:p>
        </p:txBody>
      </p:sp>
      <p:sp>
        <p:nvSpPr>
          <p:cNvPr id="3" name="Subtitle 2">
            <a:extLst>
              <a:ext uri="{FF2B5EF4-FFF2-40B4-BE49-F238E27FC236}">
                <a16:creationId xmlns:a16="http://schemas.microsoft.com/office/drawing/2014/main" xmlns="" id="{939952F6-6890-47DA-932B-4EA2C438A161}"/>
              </a:ext>
            </a:extLst>
          </p:cNvPr>
          <p:cNvSpPr>
            <a:spLocks noGrp="1"/>
          </p:cNvSpPr>
          <p:nvPr>
            <p:ph type="subTitle" idx="1"/>
          </p:nvPr>
        </p:nvSpPr>
        <p:spPr>
          <a:xfrm>
            <a:off x="1524000" y="4079875"/>
            <a:ext cx="9144000" cy="1655762"/>
          </a:xfrm>
        </p:spPr>
        <p:txBody>
          <a:bodyPr>
            <a:noAutofit/>
          </a:bodyPr>
          <a:lstStyle/>
          <a:p>
            <a:r>
              <a:rPr lang="en-US" sz="3200" dirty="0"/>
              <a:t>Charles W. Smith</a:t>
            </a:r>
          </a:p>
          <a:p>
            <a:r>
              <a:rPr lang="en-US" sz="3200" dirty="0"/>
              <a:t>University of New Hampshire</a:t>
            </a:r>
          </a:p>
          <a:p>
            <a:r>
              <a:rPr lang="en-US" sz="3200" dirty="0"/>
              <a:t>Charles.Smith@unh.edu</a:t>
            </a:r>
          </a:p>
        </p:txBody>
      </p:sp>
      <p:sp>
        <p:nvSpPr>
          <p:cNvPr id="4" name="TextBox 3">
            <a:extLst>
              <a:ext uri="{FF2B5EF4-FFF2-40B4-BE49-F238E27FC236}">
                <a16:creationId xmlns:a16="http://schemas.microsoft.com/office/drawing/2014/main" xmlns="" id="{4C442F02-B767-4C6E-904E-B92868FB1CBD}"/>
              </a:ext>
            </a:extLst>
          </p:cNvPr>
          <p:cNvSpPr txBox="1"/>
          <p:nvPr/>
        </p:nvSpPr>
        <p:spPr>
          <a:xfrm>
            <a:off x="4354287" y="6165300"/>
            <a:ext cx="6946318" cy="461665"/>
          </a:xfrm>
          <a:prstGeom prst="rect">
            <a:avLst/>
          </a:prstGeom>
          <a:noFill/>
        </p:spPr>
        <p:txBody>
          <a:bodyPr wrap="square" rtlCol="0">
            <a:spAutoFit/>
          </a:bodyPr>
          <a:lstStyle/>
          <a:p>
            <a:pPr algn="r"/>
            <a:r>
              <a:rPr lang="en-US" sz="2400" dirty="0"/>
              <a:t>New England Space Science Consortium, Nov. 19, 2018</a:t>
            </a:r>
          </a:p>
        </p:txBody>
      </p:sp>
    </p:spTree>
    <p:extLst>
      <p:ext uri="{BB962C8B-B14F-4D97-AF65-F5344CB8AC3E}">
        <p14:creationId xmlns:p14="http://schemas.microsoft.com/office/powerpoint/2010/main" xmlns="" val="125097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411943-A807-402A-B586-72846D97FA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045" y="702450"/>
            <a:ext cx="5646437" cy="2726550"/>
          </a:xfrm>
          <a:prstGeom prst="rect">
            <a:avLst/>
          </a:prstGeom>
        </p:spPr>
      </p:pic>
      <p:pic>
        <p:nvPicPr>
          <p:cNvPr id="5" name="Picture 4">
            <a:extLst>
              <a:ext uri="{FF2B5EF4-FFF2-40B4-BE49-F238E27FC236}">
                <a16:creationId xmlns:a16="http://schemas.microsoft.com/office/drawing/2014/main" xmlns="" id="{AAD76683-0D93-4E0C-A491-06A3D9151F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4486" y="695592"/>
            <a:ext cx="5629931" cy="2733408"/>
          </a:xfrm>
          <a:prstGeom prst="rect">
            <a:avLst/>
          </a:prstGeom>
        </p:spPr>
      </p:pic>
      <p:pic>
        <p:nvPicPr>
          <p:cNvPr id="7" name="Picture 6">
            <a:extLst>
              <a:ext uri="{FF2B5EF4-FFF2-40B4-BE49-F238E27FC236}">
                <a16:creationId xmlns:a16="http://schemas.microsoft.com/office/drawing/2014/main" xmlns="" id="{7B580FCB-3ABF-4A18-AA23-4A3EA634EF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706" y="3572370"/>
            <a:ext cx="5477229" cy="2726550"/>
          </a:xfrm>
          <a:prstGeom prst="rect">
            <a:avLst/>
          </a:prstGeom>
        </p:spPr>
      </p:pic>
      <p:pic>
        <p:nvPicPr>
          <p:cNvPr id="9" name="Picture 8">
            <a:extLst>
              <a:ext uri="{FF2B5EF4-FFF2-40B4-BE49-F238E27FC236}">
                <a16:creationId xmlns:a16="http://schemas.microsoft.com/office/drawing/2014/main" xmlns="" id="{4938578B-BF68-4816-B937-1B8A2B9A07F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56066" y="3587610"/>
            <a:ext cx="5408601" cy="2692260"/>
          </a:xfrm>
          <a:prstGeom prst="rect">
            <a:avLst/>
          </a:prstGeom>
        </p:spPr>
      </p:pic>
    </p:spTree>
    <p:extLst>
      <p:ext uri="{BB962C8B-B14F-4D97-AF65-F5344CB8AC3E}">
        <p14:creationId xmlns:p14="http://schemas.microsoft.com/office/powerpoint/2010/main" xmlns="" val="214971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a:extLst>
              <a:ext uri="{FF2B5EF4-FFF2-40B4-BE49-F238E27FC236}">
                <a16:creationId xmlns:a16="http://schemas.microsoft.com/office/drawing/2014/main" xmlns="" id="{1E5CC271-416A-46A3-944A-E0B87DAD7EEA}"/>
              </a:ext>
            </a:extLst>
          </p:cNvPr>
          <p:cNvSpPr>
            <a:spLocks noGrp="1" noChangeArrowheads="1"/>
          </p:cNvSpPr>
          <p:nvPr>
            <p:ph type="title"/>
          </p:nvPr>
        </p:nvSpPr>
        <p:spPr>
          <a:xfrm>
            <a:off x="1981200" y="350807"/>
            <a:ext cx="8229600" cy="1247774"/>
          </a:xfrm>
        </p:spPr>
        <p:txBody>
          <a:bodyPr/>
          <a:lstStyle/>
          <a:p>
            <a:pPr eaLnBrk="1" hangingPunct="1"/>
            <a:r>
              <a:rPr lang="en-US" altLang="en-US" dirty="0"/>
              <a:t>Lee &amp; Ip, </a:t>
            </a:r>
            <a:r>
              <a:rPr lang="en-US" altLang="en-US" i="1" dirty="0"/>
              <a:t>JGR</a:t>
            </a:r>
            <a:r>
              <a:rPr lang="en-US" altLang="en-US" dirty="0"/>
              <a:t>, </a:t>
            </a:r>
            <a:r>
              <a:rPr lang="en-US" altLang="en-US" b="1" dirty="0"/>
              <a:t>92</a:t>
            </a:r>
            <a:r>
              <a:rPr lang="en-US" altLang="en-US" dirty="0"/>
              <a:t>, 11041, 1987</a:t>
            </a:r>
          </a:p>
        </p:txBody>
      </p:sp>
      <p:pic>
        <p:nvPicPr>
          <p:cNvPr id="3077" name="Picture 5" descr="LeeIpEq">
            <a:extLst>
              <a:ext uri="{FF2B5EF4-FFF2-40B4-BE49-F238E27FC236}">
                <a16:creationId xmlns:a16="http://schemas.microsoft.com/office/drawing/2014/main" xmlns="" id="{829102A6-7836-4924-8B68-F121C44F76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0" y="1817034"/>
            <a:ext cx="10787960" cy="3810519"/>
          </a:xfrm>
          <a:prstGeom prst="rect">
            <a:avLst/>
          </a:prstGeom>
          <a:solidFill>
            <a:schemeClr val="bg1"/>
          </a:solidFill>
          <a:ln>
            <a:noFill/>
          </a:ln>
        </p:spPr>
      </p:pic>
      <p:sp>
        <p:nvSpPr>
          <p:cNvPr id="2" name="Oval 1">
            <a:extLst>
              <a:ext uri="{FF2B5EF4-FFF2-40B4-BE49-F238E27FC236}">
                <a16:creationId xmlns:a16="http://schemas.microsoft.com/office/drawing/2014/main" xmlns="" id="{05C20C76-5228-4DB0-932E-970F7CCA208A}"/>
              </a:ext>
            </a:extLst>
          </p:cNvPr>
          <p:cNvSpPr/>
          <p:nvPr/>
        </p:nvSpPr>
        <p:spPr>
          <a:xfrm>
            <a:off x="4124325" y="2685860"/>
            <a:ext cx="342900" cy="5429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9126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BB9B3-4FA0-4ADE-B921-B7D977669237}"/>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A5F198F6-4BBE-42A0-9D29-DCA4F64672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4012" y="1690688"/>
            <a:ext cx="9983976" cy="4844848"/>
          </a:xfrm>
          <a:prstGeom prst="rect">
            <a:avLst/>
          </a:prstGeom>
        </p:spPr>
      </p:pic>
    </p:spTree>
    <p:extLst>
      <p:ext uri="{BB962C8B-B14F-4D97-AF65-F5344CB8AC3E}">
        <p14:creationId xmlns:p14="http://schemas.microsoft.com/office/powerpoint/2010/main" xmlns="" val="424989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615F8-8B47-46AA-9355-EFF082AD10C2}"/>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AA6E1574-735D-46A6-B116-694B9F4B1A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1411" y="1624013"/>
            <a:ext cx="9994359" cy="4907624"/>
          </a:xfrm>
          <a:prstGeom prst="rect">
            <a:avLst/>
          </a:prstGeom>
        </p:spPr>
      </p:pic>
    </p:spTree>
    <p:extLst>
      <p:ext uri="{BB962C8B-B14F-4D97-AF65-F5344CB8AC3E}">
        <p14:creationId xmlns:p14="http://schemas.microsoft.com/office/powerpoint/2010/main" xmlns="" val="40361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08A3D-2B48-47A0-B53B-0699226BC551}"/>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17E397E0-E713-4201-B6C3-19D1647FB4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597230"/>
            <a:ext cx="10098600" cy="4909858"/>
          </a:xfrm>
          <a:prstGeom prst="rect">
            <a:avLst/>
          </a:prstGeom>
        </p:spPr>
      </p:pic>
    </p:spTree>
    <p:extLst>
      <p:ext uri="{BB962C8B-B14F-4D97-AF65-F5344CB8AC3E}">
        <p14:creationId xmlns:p14="http://schemas.microsoft.com/office/powerpoint/2010/main" xmlns="" val="200889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84BA8-23FB-4FB8-977E-11FAE3233683}"/>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6" name="Picture 5">
            <a:extLst>
              <a:ext uri="{FF2B5EF4-FFF2-40B4-BE49-F238E27FC236}">
                <a16:creationId xmlns:a16="http://schemas.microsoft.com/office/drawing/2014/main" xmlns="" id="{C92721CC-D7F7-41CA-8855-0DA5C6C0E2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690688"/>
            <a:ext cx="10172700" cy="4961936"/>
          </a:xfrm>
          <a:prstGeom prst="rect">
            <a:avLst/>
          </a:prstGeom>
        </p:spPr>
      </p:pic>
    </p:spTree>
    <p:extLst>
      <p:ext uri="{BB962C8B-B14F-4D97-AF65-F5344CB8AC3E}">
        <p14:creationId xmlns:p14="http://schemas.microsoft.com/office/powerpoint/2010/main" xmlns="" val="28576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5650D-2756-4A5F-8126-837737176FB3}"/>
              </a:ext>
            </a:extLst>
          </p:cNvPr>
          <p:cNvSpPr>
            <a:spLocks noGrp="1"/>
          </p:cNvSpPr>
          <p:nvPr>
            <p:ph type="title"/>
          </p:nvPr>
        </p:nvSpPr>
        <p:spPr>
          <a:xfrm>
            <a:off x="609600" y="173232"/>
            <a:ext cx="6869502" cy="732542"/>
          </a:xfrm>
        </p:spPr>
        <p:txBody>
          <a:bodyPr/>
          <a:lstStyle/>
          <a:p>
            <a:r>
              <a:rPr lang="en-US" dirty="0"/>
              <a:t>Ulysses Observations</a:t>
            </a:r>
          </a:p>
        </p:txBody>
      </p:sp>
      <p:pic>
        <p:nvPicPr>
          <p:cNvPr id="4" name="Picture 3">
            <a:extLst>
              <a:ext uri="{FF2B5EF4-FFF2-40B4-BE49-F238E27FC236}">
                <a16:creationId xmlns:a16="http://schemas.microsoft.com/office/drawing/2014/main" xmlns="" id="{38229F3F-B2F9-4CEF-AAB3-2FA8D1ECD4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79102" y="268617"/>
            <a:ext cx="3842004" cy="6513471"/>
          </a:xfrm>
          <a:prstGeom prst="rect">
            <a:avLst/>
          </a:prstGeom>
        </p:spPr>
      </p:pic>
      <p:pic>
        <p:nvPicPr>
          <p:cNvPr id="6" name="Picture 5">
            <a:extLst>
              <a:ext uri="{FF2B5EF4-FFF2-40B4-BE49-F238E27FC236}">
                <a16:creationId xmlns:a16="http://schemas.microsoft.com/office/drawing/2014/main" xmlns="" id="{FEE73C20-72CB-4071-BD53-95F589CC28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3064" y="969768"/>
            <a:ext cx="5238750" cy="5715000"/>
          </a:xfrm>
          <a:prstGeom prst="rect">
            <a:avLst/>
          </a:prstGeom>
        </p:spPr>
      </p:pic>
    </p:spTree>
    <p:extLst>
      <p:ext uri="{BB962C8B-B14F-4D97-AF65-F5344CB8AC3E}">
        <p14:creationId xmlns:p14="http://schemas.microsoft.com/office/powerpoint/2010/main" xmlns="" val="228437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007325-5ABE-4DAB-964A-66F788BAFD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2730" y="-1811544"/>
            <a:ext cx="10006643" cy="7504982"/>
          </a:xfrm>
          <a:prstGeom prst="rect">
            <a:avLst/>
          </a:prstGeom>
        </p:spPr>
      </p:pic>
      <p:sp>
        <p:nvSpPr>
          <p:cNvPr id="2" name="TextBox 1">
            <a:extLst>
              <a:ext uri="{FF2B5EF4-FFF2-40B4-BE49-F238E27FC236}">
                <a16:creationId xmlns:a16="http://schemas.microsoft.com/office/drawing/2014/main" xmlns="" id="{B474A1D1-3C62-4D4C-8ADD-245F1DE4E9FE}"/>
              </a:ext>
            </a:extLst>
          </p:cNvPr>
          <p:cNvSpPr txBox="1"/>
          <p:nvPr/>
        </p:nvSpPr>
        <p:spPr>
          <a:xfrm>
            <a:off x="681487" y="5745192"/>
            <a:ext cx="1119708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Ally Bickford (UNH Fresh., ACE shocks)       Sophia </a:t>
            </a:r>
            <a:r>
              <a:rPr kumimoji="0" lang="en-US" sz="1800" b="0" i="0" u="none" strike="noStrike" kern="1200" cap="none" spc="0" normalizeH="0" baseline="0" noProof="0" dirty="0" err="1">
                <a:ln>
                  <a:noFill/>
                </a:ln>
                <a:solidFill>
                  <a:srgbClr val="000000"/>
                </a:solidFill>
                <a:effectLst/>
                <a:uLnTx/>
                <a:uFillTx/>
                <a:latin typeface="Arial"/>
                <a:ea typeface="+mn-ea"/>
                <a:cs typeface="+mn-cs"/>
              </a:rPr>
              <a:t>Hollick</a:t>
            </a:r>
            <a:r>
              <a:rPr kumimoji="0" lang="en-US" sz="1800" b="0" i="0" u="none" strike="noStrike" kern="1200" cap="none" spc="0" normalizeH="0" baseline="0" noProof="0" dirty="0">
                <a:ln>
                  <a:noFill/>
                </a:ln>
                <a:solidFill>
                  <a:srgbClr val="000000"/>
                </a:solidFill>
                <a:effectLst/>
                <a:uLnTx/>
                <a:uFillTx/>
                <a:latin typeface="Arial"/>
                <a:ea typeface="+mn-ea"/>
                <a:cs typeface="+mn-cs"/>
              </a:rPr>
              <a:t> (RPI Soph., Voyager)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Abbey Watson (HS Jun., Ulysses)             Julia Fitzgibbons (UNH Soph., ACE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turb</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Zack Pine (BU Soph., Voyager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turb</a:t>
            </a:r>
            <a:r>
              <a:rPr kumimoji="0" lang="en-US" sz="1800" b="0" i="0" u="none" strike="noStrike" kern="1200" cap="none" spc="0" normalizeH="0" baseline="0" noProof="0" dirty="0">
                <a:ln>
                  <a:noFill/>
                </a:ln>
                <a:solidFill>
                  <a:srgbClr val="000000"/>
                </a:solidFill>
                <a:effectLst/>
                <a:uLnTx/>
                <a:uFillTx/>
                <a:latin typeface="Arial"/>
                <a:ea typeface="+mn-ea"/>
                <a:cs typeface="+mn-cs"/>
              </a:rPr>
              <a:t>.)                 Ana Marchuk (HS Sen., Ulysses)</a:t>
            </a:r>
          </a:p>
        </p:txBody>
      </p:sp>
    </p:spTree>
    <p:extLst>
      <p:ext uri="{BB962C8B-B14F-4D97-AF65-F5344CB8AC3E}">
        <p14:creationId xmlns:p14="http://schemas.microsoft.com/office/powerpoint/2010/main" xmlns="" val="1203144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704B5-6325-4A45-AABD-B8B3EF19DD49}"/>
              </a:ext>
            </a:extLst>
          </p:cNvPr>
          <p:cNvSpPr>
            <a:spLocks noGrp="1"/>
          </p:cNvSpPr>
          <p:nvPr>
            <p:ph type="title"/>
          </p:nvPr>
        </p:nvSpPr>
        <p:spPr/>
        <p:txBody>
          <a:bodyPr/>
          <a:lstStyle/>
          <a:p>
            <a:r>
              <a:rPr lang="en-US" dirty="0"/>
              <a:t>We Have a Lot of Co-Authors:</a:t>
            </a:r>
          </a:p>
        </p:txBody>
      </p:sp>
      <p:sp>
        <p:nvSpPr>
          <p:cNvPr id="3" name="Content Placeholder 2">
            <a:extLst>
              <a:ext uri="{FF2B5EF4-FFF2-40B4-BE49-F238E27FC236}">
                <a16:creationId xmlns:a16="http://schemas.microsoft.com/office/drawing/2014/main" xmlns="" id="{2551737A-2F16-4E09-9F86-10E6115FB30D}"/>
              </a:ext>
            </a:extLst>
          </p:cNvPr>
          <p:cNvSpPr>
            <a:spLocks noGrp="1"/>
          </p:cNvSpPr>
          <p:nvPr>
            <p:ph sz="half" idx="2"/>
          </p:nvPr>
        </p:nvSpPr>
        <p:spPr>
          <a:xfrm>
            <a:off x="724620" y="1897810"/>
            <a:ext cx="5295182" cy="4459857"/>
          </a:xfrm>
        </p:spPr>
        <p:txBody>
          <a:bodyPr>
            <a:normAutofit fontScale="77500" lnSpcReduction="20000"/>
          </a:bodyPr>
          <a:lstStyle/>
          <a:p>
            <a:pPr>
              <a:buClr>
                <a:srgbClr val="FF0000"/>
              </a:buClr>
              <a:buFont typeface="Wingdings" panose="05000000000000000000" pitchFamily="2" charset="2"/>
              <a:buChar char="Ø"/>
            </a:pPr>
            <a:r>
              <a:rPr lang="en-US" dirty="0"/>
              <a:t>Poornima Aggarwal</a:t>
            </a:r>
          </a:p>
          <a:p>
            <a:pPr>
              <a:buClr>
                <a:srgbClr val="FF0000"/>
              </a:buClr>
              <a:buFont typeface="Wingdings" panose="05000000000000000000" pitchFamily="2" charset="2"/>
              <a:buChar char="Ø"/>
            </a:pPr>
            <a:r>
              <a:rPr lang="en-US" dirty="0"/>
              <a:t>Matt Argall (UNH)</a:t>
            </a:r>
          </a:p>
          <a:p>
            <a:r>
              <a:rPr lang="en-US" dirty="0"/>
              <a:t>Leonard F. </a:t>
            </a:r>
            <a:r>
              <a:rPr lang="en-US" dirty="0" err="1"/>
              <a:t>Burlaga</a:t>
            </a:r>
            <a:r>
              <a:rPr lang="en-US" dirty="0"/>
              <a:t> (GSFC)</a:t>
            </a:r>
          </a:p>
          <a:p>
            <a:r>
              <a:rPr lang="en-US" dirty="0"/>
              <a:t>Maciej </a:t>
            </a:r>
            <a:r>
              <a:rPr lang="en-US" dirty="0" err="1"/>
              <a:t>Bzowski</a:t>
            </a:r>
            <a:r>
              <a:rPr lang="en-US" dirty="0"/>
              <a:t> (SRC, PAS)</a:t>
            </a:r>
          </a:p>
          <a:p>
            <a:pPr>
              <a:buClr>
                <a:srgbClr val="FF0000"/>
              </a:buClr>
              <a:buFont typeface="Wingdings" panose="05000000000000000000" pitchFamily="2" charset="2"/>
              <a:buChar char="Ø"/>
            </a:pPr>
            <a:r>
              <a:rPr lang="en-US" dirty="0"/>
              <a:t>Brad Cannon (now at FSU)</a:t>
            </a:r>
          </a:p>
          <a:p>
            <a:pPr>
              <a:buClr>
                <a:srgbClr val="FF0000"/>
              </a:buClr>
              <a:buFont typeface="Wingdings" panose="05000000000000000000" pitchFamily="2" charset="2"/>
              <a:buChar char="Ø"/>
            </a:pPr>
            <a:r>
              <a:rPr lang="en-US" dirty="0"/>
              <a:t>Meghan K. Fisher (UNH)</a:t>
            </a:r>
          </a:p>
          <a:p>
            <a:r>
              <a:rPr lang="en-US" dirty="0"/>
              <a:t>S. Peter Gary (Space Science, Inc)</a:t>
            </a:r>
          </a:p>
          <a:p>
            <a:r>
              <a:rPr lang="en-US" dirty="0"/>
              <a:t>Jason A. Gilbert (U </a:t>
            </a:r>
            <a:r>
              <a:rPr lang="en-US" dirty="0" err="1"/>
              <a:t>Mich</a:t>
            </a:r>
            <a:r>
              <a:rPr lang="en-US" dirty="0"/>
              <a:t>)</a:t>
            </a:r>
          </a:p>
          <a:p>
            <a:r>
              <a:rPr lang="en-US" dirty="0"/>
              <a:t>Perry C. Gray</a:t>
            </a:r>
          </a:p>
          <a:p>
            <a:pPr>
              <a:buClr>
                <a:srgbClr val="FF0000"/>
              </a:buClr>
              <a:buFont typeface="Wingdings" panose="05000000000000000000" pitchFamily="2" charset="2"/>
              <a:buChar char="Ø"/>
            </a:pPr>
            <a:r>
              <a:rPr lang="en-US" dirty="0"/>
              <a:t>Sophia </a:t>
            </a:r>
            <a:r>
              <a:rPr lang="en-US" dirty="0" err="1"/>
              <a:t>Hollick</a:t>
            </a:r>
            <a:r>
              <a:rPr lang="en-US" dirty="0"/>
              <a:t> (now at RPI)</a:t>
            </a:r>
          </a:p>
          <a:p>
            <a:r>
              <a:rPr lang="en-US" dirty="0"/>
              <a:t>Phil Isenberg (UNH)</a:t>
            </a:r>
          </a:p>
          <a:p>
            <a:pPr>
              <a:buClr>
                <a:srgbClr val="FF0000"/>
              </a:buClr>
              <a:buFont typeface="Wingdings" panose="05000000000000000000" pitchFamily="2" charset="2"/>
              <a:buChar char="Ø"/>
            </a:pPr>
            <a:r>
              <a:rPr lang="en-US" dirty="0"/>
              <a:t>Colin Joyce (UNH)</a:t>
            </a:r>
          </a:p>
          <a:p>
            <a:endParaRPr lang="en-US" dirty="0"/>
          </a:p>
        </p:txBody>
      </p:sp>
      <p:sp>
        <p:nvSpPr>
          <p:cNvPr id="6" name="Content Placeholder 5">
            <a:extLst>
              <a:ext uri="{FF2B5EF4-FFF2-40B4-BE49-F238E27FC236}">
                <a16:creationId xmlns:a16="http://schemas.microsoft.com/office/drawing/2014/main" xmlns="" id="{459DD3F6-AFF4-4ACE-AABB-84F54539729B}"/>
              </a:ext>
            </a:extLst>
          </p:cNvPr>
          <p:cNvSpPr>
            <a:spLocks noGrp="1"/>
          </p:cNvSpPr>
          <p:nvPr>
            <p:ph sz="quarter" idx="4"/>
          </p:nvPr>
        </p:nvSpPr>
        <p:spPr>
          <a:xfrm>
            <a:off x="6172200" y="1897811"/>
            <a:ext cx="5183188" cy="4459856"/>
          </a:xfrm>
        </p:spPr>
        <p:txBody>
          <a:bodyPr>
            <a:normAutofit fontScale="85000" lnSpcReduction="20000"/>
          </a:bodyPr>
          <a:lstStyle/>
          <a:p>
            <a:r>
              <a:rPr lang="en-US" dirty="0"/>
              <a:t>Marzena A. Kubiak (SRC, PAS)</a:t>
            </a:r>
          </a:p>
          <a:p>
            <a:r>
              <a:rPr lang="en-US" dirty="0"/>
              <a:t>Neil Murphy (JPL)</a:t>
            </a:r>
          </a:p>
          <a:p>
            <a:pPr>
              <a:buClr>
                <a:srgbClr val="FF0000"/>
              </a:buClr>
              <a:buFont typeface="Wingdings" panose="05000000000000000000" pitchFamily="2" charset="2"/>
              <a:buChar char="Ø"/>
            </a:pPr>
            <a:r>
              <a:rPr lang="en-US" dirty="0"/>
              <a:t>Raquel G. Nuno (SDU or UCLA)</a:t>
            </a:r>
          </a:p>
          <a:p>
            <a:pPr>
              <a:buClr>
                <a:srgbClr val="FF0000"/>
              </a:buClr>
              <a:buFont typeface="Wingdings" panose="05000000000000000000" pitchFamily="2" charset="2"/>
              <a:buChar char="Ø"/>
            </a:pPr>
            <a:r>
              <a:rPr lang="en-US" dirty="0"/>
              <a:t>Zack Pine (now at BU)</a:t>
            </a:r>
          </a:p>
          <a:p>
            <a:r>
              <a:rPr lang="en-US" dirty="0"/>
              <a:t>John D. Richardson (MIT)</a:t>
            </a:r>
          </a:p>
          <a:p>
            <a:r>
              <a:rPr lang="en-US" dirty="0"/>
              <a:t>Nathan </a:t>
            </a:r>
            <a:r>
              <a:rPr lang="en-US" dirty="0" err="1"/>
              <a:t>Schwadron</a:t>
            </a:r>
            <a:r>
              <a:rPr lang="en-US" dirty="0"/>
              <a:t> (UNH)</a:t>
            </a:r>
          </a:p>
          <a:p>
            <a:r>
              <a:rPr lang="en-US" dirty="0"/>
              <a:t>Ruth </a:t>
            </a:r>
            <a:r>
              <a:rPr lang="en-US" dirty="0" err="1"/>
              <a:t>Skoug</a:t>
            </a:r>
            <a:r>
              <a:rPr lang="en-US" dirty="0"/>
              <a:t> (LANL)</a:t>
            </a:r>
          </a:p>
          <a:p>
            <a:r>
              <a:rPr lang="en-US" dirty="0">
                <a:solidFill>
                  <a:srgbClr val="FF0000"/>
                </a:solidFill>
              </a:rPr>
              <a:t>Justyna Sokol </a:t>
            </a:r>
            <a:r>
              <a:rPr lang="en-US" dirty="0"/>
              <a:t>(SRC, PAS)</a:t>
            </a:r>
          </a:p>
          <a:p>
            <a:pPr>
              <a:buClr>
                <a:srgbClr val="FF0000"/>
              </a:buClr>
              <a:buFont typeface="Wingdings" panose="05000000000000000000" pitchFamily="2" charset="2"/>
              <a:buChar char="Ø"/>
            </a:pPr>
            <a:r>
              <a:rPr lang="en-US" dirty="0"/>
              <a:t>David K. Taylor</a:t>
            </a:r>
          </a:p>
          <a:p>
            <a:r>
              <a:rPr lang="en-US" dirty="0"/>
              <a:t>Bernie Vasquez (UNH)</a:t>
            </a:r>
          </a:p>
          <a:p>
            <a:r>
              <a:rPr lang="en-US" dirty="0"/>
              <a:t>Thomas H. </a:t>
            </a:r>
            <a:r>
              <a:rPr lang="en-US" dirty="0" err="1"/>
              <a:t>Zurbuchen</a:t>
            </a:r>
            <a:r>
              <a:rPr lang="en-US" dirty="0"/>
              <a:t> (NASA HQ)</a:t>
            </a:r>
          </a:p>
        </p:txBody>
      </p:sp>
    </p:spTree>
    <p:extLst>
      <p:ext uri="{BB962C8B-B14F-4D97-AF65-F5344CB8AC3E}">
        <p14:creationId xmlns:p14="http://schemas.microsoft.com/office/powerpoint/2010/main" xmlns="" val="11210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87F2505-9A93-4D66-8D7A-704B1D77A740}"/>
              </a:ext>
            </a:extLst>
          </p:cNvPr>
          <p:cNvSpPr>
            <a:spLocks noGrp="1"/>
          </p:cNvSpPr>
          <p:nvPr>
            <p:ph type="title"/>
          </p:nvPr>
        </p:nvSpPr>
        <p:spPr>
          <a:xfrm>
            <a:off x="838200" y="365126"/>
            <a:ext cx="10515600" cy="937464"/>
          </a:xfrm>
        </p:spPr>
        <p:txBody>
          <a:bodyPr>
            <a:normAutofit fontScale="90000"/>
          </a:bodyPr>
          <a:lstStyle/>
          <a:p>
            <a:r>
              <a:rPr lang="en-US" sz="4000" dirty="0"/>
              <a:t>We’ve Been Working the Problem for Some Time (1/3)</a:t>
            </a:r>
          </a:p>
        </p:txBody>
      </p:sp>
      <p:sp>
        <p:nvSpPr>
          <p:cNvPr id="8" name="Content Placeholder 7">
            <a:extLst>
              <a:ext uri="{FF2B5EF4-FFF2-40B4-BE49-F238E27FC236}">
                <a16:creationId xmlns:a16="http://schemas.microsoft.com/office/drawing/2014/main" xmlns="" id="{22DEA1BD-0F2E-4491-8926-514FE150B6C5}"/>
              </a:ext>
            </a:extLst>
          </p:cNvPr>
          <p:cNvSpPr>
            <a:spLocks noGrp="1"/>
          </p:cNvSpPr>
          <p:nvPr>
            <p:ph idx="1"/>
          </p:nvPr>
        </p:nvSpPr>
        <p:spPr>
          <a:xfrm>
            <a:off x="838200" y="1233577"/>
            <a:ext cx="10515600" cy="5382883"/>
          </a:xfrm>
        </p:spPr>
        <p:txBody>
          <a:bodyPr>
            <a:normAutofit fontScale="70000" lnSpcReduction="20000"/>
          </a:bodyPr>
          <a:lstStyle/>
          <a:p>
            <a:pPr marL="514350" indent="-514350">
              <a:buFont typeface="+mj-lt"/>
              <a:buAutoNum type="arabicPeriod"/>
            </a:pPr>
            <a:r>
              <a:rPr lang="en-US" dirty="0"/>
              <a:t>Murphy, et al., Further studies of waves accompanying the solar wind pick-up of interstellar hydrogen, </a:t>
            </a:r>
            <a:r>
              <a:rPr lang="en-US" i="1" dirty="0"/>
              <a:t>Space Science Reviews</a:t>
            </a:r>
            <a:r>
              <a:rPr lang="en-US" dirty="0"/>
              <a:t>, </a:t>
            </a:r>
            <a:r>
              <a:rPr lang="en-US" b="1" dirty="0"/>
              <a:t>72</a:t>
            </a:r>
            <a:r>
              <a:rPr lang="en-US" dirty="0"/>
              <a:t>(1-2), 447-453, 1995.</a:t>
            </a:r>
          </a:p>
          <a:p>
            <a:pPr marL="514350" indent="-514350">
              <a:buFont typeface="+mj-lt"/>
              <a:buAutoNum type="arabicPeriod"/>
            </a:pPr>
            <a:r>
              <a:rPr lang="en-US" dirty="0"/>
              <a:t>Joyce, et al., Excitation of low-frequency waves in the solar wind by newborn interstellar pickup ions H+ and He+ as seen by Voyager at 4.5 AU, </a:t>
            </a:r>
            <a:r>
              <a:rPr lang="en-US" i="1" dirty="0"/>
              <a:t>The Astrophysical Journal</a:t>
            </a:r>
            <a:r>
              <a:rPr lang="en-US" dirty="0"/>
              <a:t>, </a:t>
            </a:r>
            <a:r>
              <a:rPr lang="en-US" b="1" dirty="0"/>
              <a:t>724</a:t>
            </a:r>
            <a:r>
              <a:rPr lang="en-US" dirty="0"/>
              <a:t>, 1256-1261, 2010.</a:t>
            </a:r>
          </a:p>
          <a:p>
            <a:pPr marL="514350" indent="-514350">
              <a:buFont typeface="+mj-lt"/>
              <a:buAutoNum type="arabicPeriod"/>
            </a:pPr>
            <a:r>
              <a:rPr lang="en-US" dirty="0"/>
              <a:t>Smith, et al., Ulysses and Voyager observations of waves due to interstellar pickup H+ and He+, </a:t>
            </a:r>
            <a:r>
              <a:rPr lang="en-US" i="1" dirty="0"/>
              <a:t>Proceedings of Ninth Annual International Astrophysics Conference: Pickup Ions Throughout the Heliosphere and Beyond</a:t>
            </a:r>
            <a:r>
              <a:rPr lang="en-US" dirty="0"/>
              <a:t>, AIP Conf. Proc. </a:t>
            </a:r>
            <a:r>
              <a:rPr lang="en-US" b="1" dirty="0"/>
              <a:t>1302</a:t>
            </a:r>
            <a:r>
              <a:rPr lang="en-US" dirty="0"/>
              <a:t>, pp. 186-191, 2010.</a:t>
            </a:r>
          </a:p>
          <a:p>
            <a:pPr marL="514350" indent="-514350">
              <a:buFont typeface="+mj-lt"/>
              <a:buAutoNum type="arabicPeriod"/>
            </a:pPr>
            <a:r>
              <a:rPr lang="en-US" dirty="0"/>
              <a:t>Joyce, et al., Observation of Bernstein waves excited by newborn interstellar pickup ions in the solar wind, </a:t>
            </a:r>
            <a:r>
              <a:rPr lang="en-US" i="1" dirty="0"/>
              <a:t>The Astrophysical Journal</a:t>
            </a:r>
            <a:r>
              <a:rPr lang="en-US" dirty="0"/>
              <a:t>, </a:t>
            </a:r>
            <a:r>
              <a:rPr lang="en-US" b="1" dirty="0"/>
              <a:t>745</a:t>
            </a:r>
            <a:r>
              <a:rPr lang="en-US" dirty="0"/>
              <a:t>, 112, 2012.</a:t>
            </a:r>
          </a:p>
          <a:p>
            <a:pPr marL="514350" indent="-514350">
              <a:buFont typeface="+mj-lt"/>
              <a:buAutoNum type="arabicPeriod"/>
            </a:pPr>
            <a:r>
              <a:rPr lang="en-US" dirty="0"/>
              <a:t>Cannon, et al., Ulysses observations of magnetic waves due to newborn interstellar pickup ions. 1. New observations and linear analysis, </a:t>
            </a:r>
            <a:r>
              <a:rPr lang="en-US" i="1" dirty="0"/>
              <a:t>The Astrophysical Journal</a:t>
            </a:r>
            <a:r>
              <a:rPr lang="en-US" dirty="0"/>
              <a:t>, </a:t>
            </a:r>
            <a:r>
              <a:rPr lang="en-US" b="1" dirty="0"/>
              <a:t>784</a:t>
            </a:r>
            <a:r>
              <a:rPr lang="en-US" dirty="0"/>
              <a:t>, 150, 2014.</a:t>
            </a:r>
          </a:p>
          <a:p>
            <a:pPr marL="514350" indent="-514350">
              <a:buFont typeface="+mj-lt"/>
              <a:buAutoNum type="arabicPeriod"/>
            </a:pPr>
            <a:r>
              <a:rPr lang="en-US" dirty="0"/>
              <a:t>Cannon, et al., Ulysses observations of magnetic waves due to newborn interstellar pickup ions. 2. Application of turbulence concepts to limiting wave energy and observability, </a:t>
            </a:r>
            <a:r>
              <a:rPr lang="en-US" i="1" dirty="0"/>
              <a:t>The Astrophysical Journal</a:t>
            </a:r>
            <a:r>
              <a:rPr lang="en-US" dirty="0"/>
              <a:t>, </a:t>
            </a:r>
            <a:r>
              <a:rPr lang="en-US" b="1" dirty="0"/>
              <a:t>787</a:t>
            </a:r>
            <a:r>
              <a:rPr lang="en-US" dirty="0"/>
              <a:t>, 133, 2014.</a:t>
            </a:r>
          </a:p>
          <a:p>
            <a:pPr marL="514350" indent="-514350">
              <a:buFont typeface="+mj-lt"/>
              <a:buAutoNum type="arabicPeriod"/>
            </a:pPr>
            <a:r>
              <a:rPr lang="en-US" dirty="0"/>
              <a:t>Argall, et al., ACE observations of magnetic waves arising from newborn interstellar pickup Helium ions, </a:t>
            </a:r>
            <a:r>
              <a:rPr lang="en-US" i="1" dirty="0"/>
              <a:t>Geophysical Research Letters</a:t>
            </a:r>
            <a:r>
              <a:rPr lang="en-US" dirty="0"/>
              <a:t>, </a:t>
            </a:r>
            <a:r>
              <a:rPr lang="en-US" b="1" dirty="0"/>
              <a:t>42</a:t>
            </a:r>
            <a:r>
              <a:rPr lang="en-US" dirty="0"/>
              <a:t>, 9617-9623, 2015.</a:t>
            </a:r>
          </a:p>
          <a:p>
            <a:pPr marL="514350" indent="-514350">
              <a:buFont typeface="+mj-lt"/>
              <a:buAutoNum type="arabicPeriod"/>
            </a:pPr>
            <a:r>
              <a:rPr lang="en-US" dirty="0"/>
              <a:t>Aggarwal, et al., Voyager observations of magnetic waves due to newborn interstellar pickup ions: 2 to 6 AU, </a:t>
            </a:r>
            <a:r>
              <a:rPr lang="en-US" i="1" dirty="0"/>
              <a:t>The Astrophysical Journal</a:t>
            </a:r>
            <a:r>
              <a:rPr lang="en-US" dirty="0"/>
              <a:t>, </a:t>
            </a:r>
            <a:r>
              <a:rPr lang="en-US" b="1" dirty="0"/>
              <a:t>822</a:t>
            </a:r>
            <a:r>
              <a:rPr lang="en-US" dirty="0"/>
              <a:t>, 94, 2016.</a:t>
            </a:r>
          </a:p>
        </p:txBody>
      </p:sp>
    </p:spTree>
    <p:extLst>
      <p:ext uri="{BB962C8B-B14F-4D97-AF65-F5344CB8AC3E}">
        <p14:creationId xmlns:p14="http://schemas.microsoft.com/office/powerpoint/2010/main" xmlns="" val="176043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87F2505-9A93-4D66-8D7A-704B1D77A740}"/>
              </a:ext>
            </a:extLst>
          </p:cNvPr>
          <p:cNvSpPr>
            <a:spLocks noGrp="1"/>
          </p:cNvSpPr>
          <p:nvPr>
            <p:ph type="title"/>
          </p:nvPr>
        </p:nvSpPr>
        <p:spPr>
          <a:xfrm>
            <a:off x="838200" y="201223"/>
            <a:ext cx="10515600" cy="937464"/>
          </a:xfrm>
        </p:spPr>
        <p:txBody>
          <a:bodyPr>
            <a:normAutofit/>
          </a:bodyPr>
          <a:lstStyle/>
          <a:p>
            <a:r>
              <a:rPr lang="en-US" sz="4000" dirty="0"/>
              <a:t>I’ll Focus on Four Very Recent Papers</a:t>
            </a:r>
          </a:p>
        </p:txBody>
      </p:sp>
      <p:sp>
        <p:nvSpPr>
          <p:cNvPr id="8" name="Content Placeholder 7">
            <a:extLst>
              <a:ext uri="{FF2B5EF4-FFF2-40B4-BE49-F238E27FC236}">
                <a16:creationId xmlns:a16="http://schemas.microsoft.com/office/drawing/2014/main" xmlns="" id="{22DEA1BD-0F2E-4491-8926-514FE150B6C5}"/>
              </a:ext>
            </a:extLst>
          </p:cNvPr>
          <p:cNvSpPr>
            <a:spLocks noGrp="1"/>
          </p:cNvSpPr>
          <p:nvPr>
            <p:ph idx="1"/>
          </p:nvPr>
        </p:nvSpPr>
        <p:spPr>
          <a:xfrm>
            <a:off x="838200" y="1306286"/>
            <a:ext cx="10515600" cy="5310174"/>
          </a:xfrm>
        </p:spPr>
        <p:txBody>
          <a:bodyPr>
            <a:noAutofit/>
          </a:bodyPr>
          <a:lstStyle/>
          <a:p>
            <a:pPr marL="514350" indent="-514350">
              <a:buFont typeface="+mj-lt"/>
              <a:buAutoNum type="arabicPeriod"/>
            </a:pPr>
            <a:r>
              <a:rPr lang="en-US" sz="2400" dirty="0">
                <a:solidFill>
                  <a:srgbClr val="FF0000"/>
                </a:solidFill>
              </a:rPr>
              <a:t>Argall et al., Observation of Magnetic Waves Excited by Newborn Interstellar Pickup He+ Observed by the Voyager 2 Spacecraft at 30 AU, </a:t>
            </a:r>
            <a:r>
              <a:rPr lang="en-US" sz="2400" i="1" dirty="0">
                <a:solidFill>
                  <a:srgbClr val="FF0000"/>
                </a:solidFill>
              </a:rPr>
              <a:t>The Astrophysical Journal</a:t>
            </a:r>
            <a:r>
              <a:rPr lang="en-US" sz="2400" dirty="0">
                <a:solidFill>
                  <a:srgbClr val="FF0000"/>
                </a:solidFill>
              </a:rPr>
              <a:t>, </a:t>
            </a:r>
            <a:r>
              <a:rPr lang="en-US" sz="2400" b="1" dirty="0">
                <a:solidFill>
                  <a:srgbClr val="FF0000"/>
                </a:solidFill>
              </a:rPr>
              <a:t>849</a:t>
            </a:r>
            <a:r>
              <a:rPr lang="en-US" sz="2400" dirty="0">
                <a:solidFill>
                  <a:srgbClr val="FF0000"/>
                </a:solidFill>
              </a:rPr>
              <a:t>, 61 (2017). (Erratum: </a:t>
            </a:r>
            <a:r>
              <a:rPr lang="en-US" sz="2400" i="1" dirty="0">
                <a:solidFill>
                  <a:srgbClr val="FF0000"/>
                </a:solidFill>
              </a:rPr>
              <a:t>The Astrophysical Journal</a:t>
            </a:r>
            <a:r>
              <a:rPr lang="en-US" sz="2400" dirty="0">
                <a:solidFill>
                  <a:srgbClr val="FF0000"/>
                </a:solidFill>
              </a:rPr>
              <a:t>, </a:t>
            </a:r>
            <a:r>
              <a:rPr lang="en-US" sz="2400" b="1" dirty="0">
                <a:solidFill>
                  <a:srgbClr val="FF0000"/>
                </a:solidFill>
              </a:rPr>
              <a:t>854</a:t>
            </a:r>
            <a:r>
              <a:rPr lang="en-US" sz="2400" dirty="0">
                <a:solidFill>
                  <a:srgbClr val="FF0000"/>
                </a:solidFill>
              </a:rPr>
              <a:t>, 77 (2018).) </a:t>
            </a:r>
          </a:p>
          <a:p>
            <a:pPr marL="514350" indent="-514350">
              <a:buFont typeface="+mj-lt"/>
              <a:buAutoNum type="arabicPeriod"/>
            </a:pPr>
            <a:r>
              <a:rPr lang="en-US" sz="2400" dirty="0" err="1">
                <a:solidFill>
                  <a:srgbClr val="FF0000"/>
                </a:solidFill>
              </a:rPr>
              <a:t>Hollick</a:t>
            </a:r>
            <a:r>
              <a:rPr lang="en-US" sz="2400" dirty="0">
                <a:solidFill>
                  <a:srgbClr val="FF0000"/>
                </a:solidFill>
              </a:rPr>
              <a:t> et al., Magnetic Waves Excited by Newborn Interstellar Pickup Ions Measured by the Voyager Spacecraft From 1 to 45 AU. I. Wave Properties, </a:t>
            </a:r>
            <a:r>
              <a:rPr lang="en-US" sz="2400" i="1" dirty="0">
                <a:solidFill>
                  <a:srgbClr val="FF0000"/>
                </a:solidFill>
              </a:rPr>
              <a:t>The Astrophysical Journal</a:t>
            </a:r>
            <a:r>
              <a:rPr lang="en-US" sz="2400" dirty="0">
                <a:solidFill>
                  <a:srgbClr val="FF0000"/>
                </a:solidFill>
              </a:rPr>
              <a:t>, </a:t>
            </a:r>
            <a:r>
              <a:rPr lang="en-US" sz="2400" b="1" dirty="0">
                <a:solidFill>
                  <a:srgbClr val="FF0000"/>
                </a:solidFill>
              </a:rPr>
              <a:t>863</a:t>
            </a:r>
            <a:r>
              <a:rPr lang="en-US" sz="2400" dirty="0">
                <a:solidFill>
                  <a:srgbClr val="FF0000"/>
                </a:solidFill>
              </a:rPr>
              <a:t>, 75 (2018). </a:t>
            </a:r>
          </a:p>
          <a:p>
            <a:pPr marL="514350" indent="-514350">
              <a:buFont typeface="+mj-lt"/>
              <a:buAutoNum type="arabicPeriod"/>
            </a:pPr>
            <a:r>
              <a:rPr lang="en-US" sz="2400" dirty="0" err="1">
                <a:solidFill>
                  <a:srgbClr val="FF0000"/>
                </a:solidFill>
              </a:rPr>
              <a:t>Hollick</a:t>
            </a:r>
            <a:r>
              <a:rPr lang="en-US" sz="2400" dirty="0">
                <a:solidFill>
                  <a:srgbClr val="FF0000"/>
                </a:solidFill>
              </a:rPr>
              <a:t> et al., Magnetic Waves Excited by Newborn Interstellar Pickup Ions Measured by the Voyager Spacecraft From 1 to 45 AU. II. Instability and Turbulence Analyses, </a:t>
            </a:r>
            <a:r>
              <a:rPr lang="en-US" sz="2400" i="1" dirty="0">
                <a:solidFill>
                  <a:srgbClr val="FF0000"/>
                </a:solidFill>
              </a:rPr>
              <a:t>The Astrophysical Journal</a:t>
            </a:r>
            <a:r>
              <a:rPr lang="en-US" sz="2400" dirty="0">
                <a:solidFill>
                  <a:srgbClr val="FF0000"/>
                </a:solidFill>
              </a:rPr>
              <a:t>, </a:t>
            </a:r>
            <a:r>
              <a:rPr lang="en-US" sz="2400" b="1" dirty="0">
                <a:solidFill>
                  <a:srgbClr val="FF0000"/>
                </a:solidFill>
              </a:rPr>
              <a:t>863</a:t>
            </a:r>
            <a:r>
              <a:rPr lang="en-US" sz="2400" dirty="0">
                <a:solidFill>
                  <a:srgbClr val="FF0000"/>
                </a:solidFill>
              </a:rPr>
              <a:t>, 76 (2018). </a:t>
            </a:r>
          </a:p>
          <a:p>
            <a:pPr marL="514350" indent="-514350">
              <a:buFont typeface="+mj-lt"/>
              <a:buAutoNum type="arabicPeriod"/>
            </a:pPr>
            <a:r>
              <a:rPr lang="en-US" sz="2400" dirty="0" err="1">
                <a:solidFill>
                  <a:srgbClr val="FF0000"/>
                </a:solidFill>
              </a:rPr>
              <a:t>Hollick</a:t>
            </a:r>
            <a:r>
              <a:rPr lang="en-US" sz="2400" dirty="0">
                <a:solidFill>
                  <a:srgbClr val="FF0000"/>
                </a:solidFill>
              </a:rPr>
              <a:t> et al., Magnetic Waves Excited by Newborn Interstellar Pickup Ions Measured by the Voyager Spacecraft From 1 to 45 AU. III. Observation Times, </a:t>
            </a:r>
            <a:r>
              <a:rPr lang="en-US" sz="2400" i="1" dirty="0">
                <a:solidFill>
                  <a:srgbClr val="FF0000"/>
                </a:solidFill>
              </a:rPr>
              <a:t>The Astrophysical Journal Supplement</a:t>
            </a:r>
            <a:r>
              <a:rPr lang="en-US" sz="2400" dirty="0">
                <a:solidFill>
                  <a:srgbClr val="FF0000"/>
                </a:solidFill>
              </a:rPr>
              <a:t>, </a:t>
            </a:r>
            <a:r>
              <a:rPr lang="en-US" sz="2400" b="1" dirty="0">
                <a:solidFill>
                  <a:srgbClr val="FF0000"/>
                </a:solidFill>
              </a:rPr>
              <a:t>237</a:t>
            </a:r>
            <a:r>
              <a:rPr lang="en-US" sz="2400" dirty="0">
                <a:solidFill>
                  <a:srgbClr val="FF0000"/>
                </a:solidFill>
              </a:rPr>
              <a:t>, 34 (2018). </a:t>
            </a:r>
          </a:p>
        </p:txBody>
      </p:sp>
    </p:spTree>
    <p:extLst>
      <p:ext uri="{BB962C8B-B14F-4D97-AF65-F5344CB8AC3E}">
        <p14:creationId xmlns:p14="http://schemas.microsoft.com/office/powerpoint/2010/main" xmlns="" val="267314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87F2505-9A93-4D66-8D7A-704B1D77A740}"/>
              </a:ext>
            </a:extLst>
          </p:cNvPr>
          <p:cNvSpPr>
            <a:spLocks noGrp="1"/>
          </p:cNvSpPr>
          <p:nvPr>
            <p:ph type="title"/>
          </p:nvPr>
        </p:nvSpPr>
        <p:spPr>
          <a:xfrm>
            <a:off x="838200" y="201223"/>
            <a:ext cx="10515600" cy="937464"/>
          </a:xfrm>
        </p:spPr>
        <p:txBody>
          <a:bodyPr>
            <a:normAutofit fontScale="90000"/>
          </a:bodyPr>
          <a:lstStyle/>
          <a:p>
            <a:r>
              <a:rPr lang="en-US" sz="4000" dirty="0"/>
              <a:t>We’ve Been Working the Problem for Some Time (2/3)</a:t>
            </a:r>
          </a:p>
        </p:txBody>
      </p:sp>
      <p:sp>
        <p:nvSpPr>
          <p:cNvPr id="8" name="Content Placeholder 7">
            <a:extLst>
              <a:ext uri="{FF2B5EF4-FFF2-40B4-BE49-F238E27FC236}">
                <a16:creationId xmlns:a16="http://schemas.microsoft.com/office/drawing/2014/main" xmlns="" id="{22DEA1BD-0F2E-4491-8926-514FE150B6C5}"/>
              </a:ext>
            </a:extLst>
          </p:cNvPr>
          <p:cNvSpPr>
            <a:spLocks noGrp="1"/>
          </p:cNvSpPr>
          <p:nvPr>
            <p:ph idx="1"/>
          </p:nvPr>
        </p:nvSpPr>
        <p:spPr>
          <a:xfrm>
            <a:off x="838200" y="1052423"/>
            <a:ext cx="10515600" cy="5564037"/>
          </a:xfrm>
        </p:spPr>
        <p:txBody>
          <a:bodyPr>
            <a:noAutofit/>
          </a:bodyPr>
          <a:lstStyle/>
          <a:p>
            <a:pPr marL="514350" indent="-514350">
              <a:buFont typeface="+mj-lt"/>
              <a:buAutoNum type="arabicPeriod" startAt="9"/>
            </a:pPr>
            <a:r>
              <a:rPr lang="en-US" sz="1800" dirty="0"/>
              <a:t>Fisher, et al., A survey of magnetic waves excited by newborn interstellar He+ observed by the ACE spacecraft at 1 AU, </a:t>
            </a:r>
            <a:r>
              <a:rPr lang="en-US" sz="1800" i="1" dirty="0"/>
              <a:t>The Astrophysical Journal</a:t>
            </a:r>
            <a:r>
              <a:rPr lang="en-US" sz="1800" dirty="0"/>
              <a:t>, </a:t>
            </a:r>
            <a:r>
              <a:rPr lang="en-US" sz="1800" b="1" dirty="0"/>
              <a:t>830</a:t>
            </a:r>
            <a:r>
              <a:rPr lang="en-US" sz="1800" dirty="0"/>
              <a:t>, 47, 2016.</a:t>
            </a:r>
          </a:p>
          <a:p>
            <a:pPr marL="514350" indent="-514350">
              <a:buFont typeface="+mj-lt"/>
              <a:buAutoNum type="arabicPeriod" startAt="9"/>
            </a:pPr>
            <a:r>
              <a:rPr lang="en-US" sz="1800" dirty="0"/>
              <a:t>Cannon et al., Listing of 502 Times When the Ulysses Magnetic Fields Instrument Observed Waves Due to Newborn Interstellar Pickup Protons, </a:t>
            </a:r>
            <a:r>
              <a:rPr lang="en-US" sz="1800" i="1" dirty="0"/>
              <a:t>The Astrophysical Journal</a:t>
            </a:r>
            <a:r>
              <a:rPr lang="en-US" sz="1800" dirty="0"/>
              <a:t>, </a:t>
            </a:r>
            <a:r>
              <a:rPr lang="en-US" sz="1800" b="1" dirty="0"/>
              <a:t>840</a:t>
            </a:r>
            <a:r>
              <a:rPr lang="en-US" sz="1800" dirty="0"/>
              <a:t>, 13 (2017). </a:t>
            </a:r>
          </a:p>
          <a:p>
            <a:pPr marL="514350" indent="-514350">
              <a:buFont typeface="+mj-lt"/>
              <a:buAutoNum type="arabicPeriod" startAt="9"/>
            </a:pPr>
            <a:r>
              <a:rPr lang="en-US" sz="1800" dirty="0"/>
              <a:t>Smith et al., Observations of Low-Frequency Magnetic Waves due to Newborn Interstellar Pickup Ions Using ACE, Ulysses, and Voyager Data, Sixteenth Annual International Astrophysics Conference 2017 - Turbulence, Structures, and Particle Acceleration Throughout the Heliosphere and Beyond, </a:t>
            </a:r>
            <a:r>
              <a:rPr lang="en-US" sz="1800" i="1" dirty="0"/>
              <a:t>Journal of Physics: Conference Series</a:t>
            </a:r>
            <a:r>
              <a:rPr lang="en-US" sz="1800" dirty="0"/>
              <a:t>, </a:t>
            </a:r>
            <a:r>
              <a:rPr lang="en-US" sz="1800" b="1" dirty="0"/>
              <a:t>900</a:t>
            </a:r>
            <a:r>
              <a:rPr lang="en-US" sz="1800" dirty="0"/>
              <a:t>, 012018 (2017). </a:t>
            </a:r>
          </a:p>
          <a:p>
            <a:pPr marL="514350" indent="-514350">
              <a:buFont typeface="+mj-lt"/>
              <a:buAutoNum type="arabicPeriod" startAt="9"/>
            </a:pPr>
            <a:r>
              <a:rPr lang="en-US" sz="1800" dirty="0">
                <a:solidFill>
                  <a:srgbClr val="FF0000"/>
                </a:solidFill>
              </a:rPr>
              <a:t>Argall et al., Observation of Magnetic Waves Excited by Newborn Interstellar Pickup He+ Observed by the Voyager 2 Spacecraft at 30 AU, </a:t>
            </a:r>
            <a:r>
              <a:rPr lang="en-US" sz="1800" i="1" dirty="0">
                <a:solidFill>
                  <a:srgbClr val="FF0000"/>
                </a:solidFill>
              </a:rPr>
              <a:t>The Astrophysical Journal</a:t>
            </a:r>
            <a:r>
              <a:rPr lang="en-US" sz="1800" dirty="0">
                <a:solidFill>
                  <a:srgbClr val="FF0000"/>
                </a:solidFill>
              </a:rPr>
              <a:t>, </a:t>
            </a:r>
            <a:r>
              <a:rPr lang="en-US" sz="1800" b="1" dirty="0">
                <a:solidFill>
                  <a:srgbClr val="FF0000"/>
                </a:solidFill>
              </a:rPr>
              <a:t>849</a:t>
            </a:r>
            <a:r>
              <a:rPr lang="en-US" sz="1800" dirty="0">
                <a:solidFill>
                  <a:srgbClr val="FF0000"/>
                </a:solidFill>
              </a:rPr>
              <a:t>, 61 (2017). (Erratum: </a:t>
            </a:r>
            <a:r>
              <a:rPr lang="en-US" sz="1800" i="1" dirty="0">
                <a:solidFill>
                  <a:srgbClr val="FF0000"/>
                </a:solidFill>
              </a:rPr>
              <a:t>The Astrophysical Journal</a:t>
            </a:r>
            <a:r>
              <a:rPr lang="en-US" sz="1800" dirty="0">
                <a:solidFill>
                  <a:srgbClr val="FF0000"/>
                </a:solidFill>
              </a:rPr>
              <a:t>, </a:t>
            </a:r>
            <a:r>
              <a:rPr lang="en-US" sz="1800" b="1" dirty="0">
                <a:solidFill>
                  <a:srgbClr val="FF0000"/>
                </a:solidFill>
              </a:rPr>
              <a:t>854</a:t>
            </a:r>
            <a:r>
              <a:rPr lang="en-US" sz="1800" dirty="0">
                <a:solidFill>
                  <a:srgbClr val="FF0000"/>
                </a:solidFill>
              </a:rPr>
              <a:t>, 77 (2018).) </a:t>
            </a:r>
          </a:p>
          <a:p>
            <a:pPr marL="514350" indent="-514350">
              <a:buFont typeface="+mj-lt"/>
              <a:buAutoNum type="arabicPeriod" startAt="9"/>
            </a:pPr>
            <a:r>
              <a:rPr lang="en-US" sz="1800" dirty="0" err="1">
                <a:solidFill>
                  <a:srgbClr val="FF0000"/>
                </a:solidFill>
              </a:rPr>
              <a:t>Hollick</a:t>
            </a:r>
            <a:r>
              <a:rPr lang="en-US" sz="1800" dirty="0">
                <a:solidFill>
                  <a:srgbClr val="FF0000"/>
                </a:solidFill>
              </a:rPr>
              <a:t> et al., Magnetic Waves Excited by Newborn Interstellar Pickup Ions Measured by the Voyager Spacecraft From 1 to 45 AU. I. Wave Properties, </a:t>
            </a:r>
            <a:r>
              <a:rPr lang="en-US" sz="1800" i="1" dirty="0">
                <a:solidFill>
                  <a:srgbClr val="FF0000"/>
                </a:solidFill>
              </a:rPr>
              <a:t>The Astrophysical Journal</a:t>
            </a:r>
            <a:r>
              <a:rPr lang="en-US" sz="1800" dirty="0">
                <a:solidFill>
                  <a:srgbClr val="FF0000"/>
                </a:solidFill>
              </a:rPr>
              <a:t>, </a:t>
            </a:r>
            <a:r>
              <a:rPr lang="en-US" sz="1800" b="1" dirty="0">
                <a:solidFill>
                  <a:srgbClr val="FF0000"/>
                </a:solidFill>
              </a:rPr>
              <a:t>863</a:t>
            </a:r>
            <a:r>
              <a:rPr lang="en-US" sz="1800" dirty="0">
                <a:solidFill>
                  <a:srgbClr val="FF0000"/>
                </a:solidFill>
              </a:rPr>
              <a:t>, 75 (2018). </a:t>
            </a:r>
          </a:p>
          <a:p>
            <a:pPr marL="514350" indent="-514350">
              <a:buFont typeface="+mj-lt"/>
              <a:buAutoNum type="arabicPeriod" startAt="9"/>
            </a:pPr>
            <a:r>
              <a:rPr lang="en-US" sz="1800" dirty="0" err="1">
                <a:solidFill>
                  <a:srgbClr val="FF0000"/>
                </a:solidFill>
              </a:rPr>
              <a:t>Hollick</a:t>
            </a:r>
            <a:r>
              <a:rPr lang="en-US" sz="1800" dirty="0">
                <a:solidFill>
                  <a:srgbClr val="FF0000"/>
                </a:solidFill>
              </a:rPr>
              <a:t> et al., Magnetic Waves Excited by Newborn Interstellar Pickup Ions Measured by the Voyager Spacecraft From 1 to 45 AU. II. Instability and Turbulence Analyses, </a:t>
            </a:r>
            <a:r>
              <a:rPr lang="en-US" sz="1800" i="1" dirty="0">
                <a:solidFill>
                  <a:srgbClr val="FF0000"/>
                </a:solidFill>
              </a:rPr>
              <a:t>The Astrophysical Journal</a:t>
            </a:r>
            <a:r>
              <a:rPr lang="en-US" sz="1800" dirty="0">
                <a:solidFill>
                  <a:srgbClr val="FF0000"/>
                </a:solidFill>
              </a:rPr>
              <a:t>, </a:t>
            </a:r>
            <a:r>
              <a:rPr lang="en-US" sz="1800" b="1" dirty="0">
                <a:solidFill>
                  <a:srgbClr val="FF0000"/>
                </a:solidFill>
              </a:rPr>
              <a:t>863</a:t>
            </a:r>
            <a:r>
              <a:rPr lang="en-US" sz="1800" dirty="0">
                <a:solidFill>
                  <a:srgbClr val="FF0000"/>
                </a:solidFill>
              </a:rPr>
              <a:t>, 76 (2018). </a:t>
            </a:r>
          </a:p>
          <a:p>
            <a:pPr marL="514350" indent="-514350">
              <a:buFont typeface="+mj-lt"/>
              <a:buAutoNum type="arabicPeriod" startAt="9"/>
            </a:pPr>
            <a:r>
              <a:rPr lang="en-US" sz="1800" dirty="0" err="1">
                <a:solidFill>
                  <a:srgbClr val="FF0000"/>
                </a:solidFill>
              </a:rPr>
              <a:t>Hollick</a:t>
            </a:r>
            <a:r>
              <a:rPr lang="en-US" sz="1800" dirty="0">
                <a:solidFill>
                  <a:srgbClr val="FF0000"/>
                </a:solidFill>
              </a:rPr>
              <a:t> et al., Magnetic Waves Excited by Newborn Interstellar Pickup Ions Measured by the Voyager Spacecraft From 1 to 45 AU. III. Observation Times, </a:t>
            </a:r>
            <a:r>
              <a:rPr lang="en-US" sz="1800" i="1" dirty="0">
                <a:solidFill>
                  <a:srgbClr val="FF0000"/>
                </a:solidFill>
              </a:rPr>
              <a:t>The Astrophysical Journal Supplement</a:t>
            </a:r>
            <a:r>
              <a:rPr lang="en-US" sz="1800" dirty="0">
                <a:solidFill>
                  <a:srgbClr val="FF0000"/>
                </a:solidFill>
              </a:rPr>
              <a:t>, </a:t>
            </a:r>
            <a:r>
              <a:rPr lang="en-US" sz="1800" b="1" dirty="0">
                <a:solidFill>
                  <a:srgbClr val="FF0000"/>
                </a:solidFill>
              </a:rPr>
              <a:t>237</a:t>
            </a:r>
            <a:r>
              <a:rPr lang="en-US" sz="1800" dirty="0">
                <a:solidFill>
                  <a:srgbClr val="FF0000"/>
                </a:solidFill>
              </a:rPr>
              <a:t>, 34 (2018). </a:t>
            </a:r>
          </a:p>
        </p:txBody>
      </p:sp>
    </p:spTree>
    <p:extLst>
      <p:ext uri="{BB962C8B-B14F-4D97-AF65-F5344CB8AC3E}">
        <p14:creationId xmlns:p14="http://schemas.microsoft.com/office/powerpoint/2010/main" xmlns="" val="408305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87F2505-9A93-4D66-8D7A-704B1D77A740}"/>
              </a:ext>
            </a:extLst>
          </p:cNvPr>
          <p:cNvSpPr>
            <a:spLocks noGrp="1"/>
          </p:cNvSpPr>
          <p:nvPr>
            <p:ph type="title"/>
          </p:nvPr>
        </p:nvSpPr>
        <p:spPr>
          <a:xfrm>
            <a:off x="838200" y="201223"/>
            <a:ext cx="10515600" cy="1075486"/>
          </a:xfrm>
        </p:spPr>
        <p:txBody>
          <a:bodyPr>
            <a:normAutofit fontScale="90000"/>
          </a:bodyPr>
          <a:lstStyle/>
          <a:p>
            <a:r>
              <a:rPr lang="en-US" sz="4000" dirty="0"/>
              <a:t>We’ve Been Working the Problem for Some Time (3/3)</a:t>
            </a:r>
          </a:p>
        </p:txBody>
      </p:sp>
      <p:sp>
        <p:nvSpPr>
          <p:cNvPr id="8" name="Content Placeholder 7">
            <a:extLst>
              <a:ext uri="{FF2B5EF4-FFF2-40B4-BE49-F238E27FC236}">
                <a16:creationId xmlns:a16="http://schemas.microsoft.com/office/drawing/2014/main" xmlns="" id="{22DEA1BD-0F2E-4491-8926-514FE150B6C5}"/>
              </a:ext>
            </a:extLst>
          </p:cNvPr>
          <p:cNvSpPr>
            <a:spLocks noGrp="1"/>
          </p:cNvSpPr>
          <p:nvPr>
            <p:ph idx="1"/>
          </p:nvPr>
        </p:nvSpPr>
        <p:spPr>
          <a:xfrm>
            <a:off x="838200" y="1406107"/>
            <a:ext cx="10515600" cy="2950234"/>
          </a:xfrm>
        </p:spPr>
        <p:txBody>
          <a:bodyPr>
            <a:noAutofit/>
          </a:bodyPr>
          <a:lstStyle/>
          <a:p>
            <a:pPr marL="514350" indent="-514350">
              <a:buFont typeface="+mj-lt"/>
              <a:buAutoNum type="arabicPeriod" startAt="16"/>
            </a:pPr>
            <a:r>
              <a:rPr lang="en-US" sz="2000" dirty="0" err="1"/>
              <a:t>Hollick</a:t>
            </a:r>
            <a:r>
              <a:rPr lang="en-US" sz="2000" dirty="0"/>
              <a:t> et al., Magnetic Waves Excited by Newborn Inner Source Pickup H+ Measured by the Voyager Spacecraft Inside 3 AU, in preparation.</a:t>
            </a:r>
          </a:p>
          <a:p>
            <a:pPr marL="514350" indent="-514350">
              <a:buFont typeface="+mj-lt"/>
              <a:buAutoNum type="arabicPeriod" startAt="16"/>
            </a:pPr>
            <a:r>
              <a:rPr lang="en-US" sz="2000" dirty="0" err="1">
                <a:solidFill>
                  <a:srgbClr val="FF0000"/>
                </a:solidFill>
              </a:rPr>
              <a:t>Hollick</a:t>
            </a:r>
            <a:r>
              <a:rPr lang="en-US" sz="2000" dirty="0">
                <a:solidFill>
                  <a:srgbClr val="FF0000"/>
                </a:solidFill>
              </a:rPr>
              <a:t> et al., Magnetic Waves Excited by Newborn Pickup H+ Near Jupiter, in preparation.</a:t>
            </a:r>
          </a:p>
          <a:p>
            <a:pPr marL="514350" indent="-514350">
              <a:buFont typeface="+mj-lt"/>
              <a:buAutoNum type="arabicPeriod" startAt="16"/>
            </a:pPr>
            <a:r>
              <a:rPr lang="en-US" sz="2000" dirty="0"/>
              <a:t>Smith et al., MESSENGER Observations of Low-Frequency Magnetic Waves due to Inner Source Pickup Protons Inside 1 AU, in preparation.</a:t>
            </a:r>
          </a:p>
          <a:p>
            <a:pPr marL="0" indent="0">
              <a:buNone/>
            </a:pPr>
            <a:r>
              <a:rPr lang="en-US" sz="2000" dirty="0"/>
              <a:t>And I have two young women building a data base of He+ waves in the Ulysses data now.</a:t>
            </a:r>
          </a:p>
          <a:p>
            <a:pPr marL="457200" indent="-457200">
              <a:buClr>
                <a:srgbClr val="FF0000"/>
              </a:buClr>
              <a:buFont typeface="+mj-lt"/>
              <a:buAutoNum type="arabicPeriod" startAt="19"/>
            </a:pPr>
            <a:r>
              <a:rPr lang="en-US" sz="2000" dirty="0">
                <a:solidFill>
                  <a:srgbClr val="FF0000"/>
                </a:solidFill>
              </a:rPr>
              <a:t>Pine et al., Voyager Observations of Turbulence from 1 to 45 AU: Turbulent Transport and Heating of the Solar Wind, in preparation.</a:t>
            </a:r>
          </a:p>
        </p:txBody>
      </p:sp>
      <p:sp>
        <p:nvSpPr>
          <p:cNvPr id="2" name="TextBox 1">
            <a:extLst>
              <a:ext uri="{FF2B5EF4-FFF2-40B4-BE49-F238E27FC236}">
                <a16:creationId xmlns:a16="http://schemas.microsoft.com/office/drawing/2014/main" xmlns="" id="{C08EF7AD-D9AC-48BD-8699-37D1C187550C}"/>
              </a:ext>
            </a:extLst>
          </p:cNvPr>
          <p:cNvSpPr txBox="1"/>
          <p:nvPr/>
        </p:nvSpPr>
        <p:spPr>
          <a:xfrm>
            <a:off x="838199" y="4485739"/>
            <a:ext cx="10515599" cy="1938992"/>
          </a:xfrm>
          <a:prstGeom prst="rect">
            <a:avLst/>
          </a:prstGeom>
          <a:noFill/>
        </p:spPr>
        <p:txBody>
          <a:bodyPr wrap="square" rtlCol="0">
            <a:spAutoFit/>
          </a:bodyPr>
          <a:lstStyle/>
          <a:p>
            <a:r>
              <a:rPr lang="en-US" sz="2400" dirty="0"/>
              <a:t>I’ll draw on these papers freely to demonstrate what we’ve been learning with additional references for background.</a:t>
            </a:r>
          </a:p>
          <a:p>
            <a:endParaRPr lang="en-US" sz="2400" dirty="0"/>
          </a:p>
          <a:p>
            <a:r>
              <a:rPr lang="en-US" sz="2400" dirty="0"/>
              <a:t>Here is the punch line: This is one of the few instances where turbulence is stronger than the kinetic physics we normally study.</a:t>
            </a:r>
          </a:p>
        </p:txBody>
      </p:sp>
    </p:spTree>
    <p:extLst>
      <p:ext uri="{BB962C8B-B14F-4D97-AF65-F5344CB8AC3E}">
        <p14:creationId xmlns:p14="http://schemas.microsoft.com/office/powerpoint/2010/main" xmlns="" val="348209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AAFB-4638-40F5-AE70-67A005FA6B7F}"/>
              </a:ext>
            </a:extLst>
          </p:cNvPr>
          <p:cNvSpPr>
            <a:spLocks noGrp="1"/>
          </p:cNvSpPr>
          <p:nvPr>
            <p:ph type="title"/>
          </p:nvPr>
        </p:nvSpPr>
        <p:spPr>
          <a:xfrm>
            <a:off x="838200" y="365125"/>
            <a:ext cx="10515600" cy="1071789"/>
          </a:xfrm>
        </p:spPr>
        <p:txBody>
          <a:bodyPr>
            <a:normAutofit fontScale="90000"/>
          </a:bodyPr>
          <a:lstStyle/>
          <a:p>
            <a:r>
              <a:rPr lang="en-US" dirty="0"/>
              <a:t>The is a neutral hydrogen cavity inside 3 AU</a:t>
            </a:r>
          </a:p>
        </p:txBody>
      </p:sp>
      <p:pic>
        <p:nvPicPr>
          <p:cNvPr id="4" name="Picture 3">
            <a:extLst>
              <a:ext uri="{FF2B5EF4-FFF2-40B4-BE49-F238E27FC236}">
                <a16:creationId xmlns:a16="http://schemas.microsoft.com/office/drawing/2014/main" xmlns="" id="{24A17EE8-7935-4B49-ACB7-6895E62BE33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0045" y="1436913"/>
            <a:ext cx="6892346" cy="5055961"/>
          </a:xfrm>
          <a:prstGeom prst="rect">
            <a:avLst/>
          </a:prstGeom>
        </p:spPr>
      </p:pic>
      <p:sp>
        <p:nvSpPr>
          <p:cNvPr id="5" name="TextBox 4">
            <a:extLst>
              <a:ext uri="{FF2B5EF4-FFF2-40B4-BE49-F238E27FC236}">
                <a16:creationId xmlns:a16="http://schemas.microsoft.com/office/drawing/2014/main" xmlns="" id="{1AF3FAA6-F827-4A85-BD73-1E8AB5C3DD38}"/>
              </a:ext>
            </a:extLst>
          </p:cNvPr>
          <p:cNvSpPr txBox="1"/>
          <p:nvPr/>
        </p:nvSpPr>
        <p:spPr>
          <a:xfrm>
            <a:off x="8072846" y="1576251"/>
            <a:ext cx="3352800" cy="4401205"/>
          </a:xfrm>
          <a:prstGeom prst="rect">
            <a:avLst/>
          </a:prstGeom>
          <a:noFill/>
        </p:spPr>
        <p:txBody>
          <a:bodyPr wrap="square" rtlCol="0">
            <a:spAutoFit/>
          </a:bodyPr>
          <a:lstStyle/>
          <a:p>
            <a:r>
              <a:rPr lang="en-US" sz="2000" dirty="0"/>
              <a:t>Ionization of neutral H is accomplished primarily by charge exchange with solar wind p+.</a:t>
            </a:r>
          </a:p>
          <a:p>
            <a:endParaRPr lang="en-US" sz="2000" dirty="0"/>
          </a:p>
          <a:p>
            <a:r>
              <a:rPr lang="en-US" sz="2000" dirty="0"/>
              <a:t>Ionization becomes so efficient inside 10 AU that the number density of neutral H atoms decreases exponentially.</a:t>
            </a:r>
          </a:p>
          <a:p>
            <a:endParaRPr lang="en-US" sz="2000" dirty="0"/>
          </a:p>
          <a:p>
            <a:r>
              <a:rPr lang="en-US" sz="2000" dirty="0"/>
              <a:t>Depending on </a:t>
            </a:r>
            <a:r>
              <a:rPr lang="en-US" sz="2000" dirty="0" err="1"/>
              <a:t>heliolongitude</a:t>
            </a:r>
            <a:r>
              <a:rPr lang="en-US" sz="2000" dirty="0"/>
              <a:t>, the number density is a factor of 10 below interstellar levels.</a:t>
            </a:r>
          </a:p>
        </p:txBody>
      </p:sp>
    </p:spTree>
    <p:extLst>
      <p:ext uri="{BB962C8B-B14F-4D97-AF65-F5344CB8AC3E}">
        <p14:creationId xmlns:p14="http://schemas.microsoft.com/office/powerpoint/2010/main" xmlns="" val="353743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A3F1A-068B-4B78-9FBE-17AEDF3B1B85}"/>
              </a:ext>
            </a:extLst>
          </p:cNvPr>
          <p:cNvSpPr>
            <a:spLocks noGrp="1"/>
          </p:cNvSpPr>
          <p:nvPr>
            <p:ph type="title"/>
          </p:nvPr>
        </p:nvSpPr>
        <p:spPr>
          <a:xfrm>
            <a:off x="838200" y="365125"/>
            <a:ext cx="10515600" cy="954717"/>
          </a:xfrm>
        </p:spPr>
        <p:txBody>
          <a:bodyPr/>
          <a:lstStyle/>
          <a:p>
            <a:r>
              <a:rPr lang="en-US" dirty="0"/>
              <a:t>Here’s the Bad News:</a:t>
            </a:r>
          </a:p>
        </p:txBody>
      </p:sp>
      <p:sp>
        <p:nvSpPr>
          <p:cNvPr id="3" name="Content Placeholder 2">
            <a:extLst>
              <a:ext uri="{FF2B5EF4-FFF2-40B4-BE49-F238E27FC236}">
                <a16:creationId xmlns:a16="http://schemas.microsoft.com/office/drawing/2014/main" xmlns="" id="{EEE27F6B-E311-44E4-B80C-C05EC0B4EF63}"/>
              </a:ext>
            </a:extLst>
          </p:cNvPr>
          <p:cNvSpPr>
            <a:spLocks noGrp="1"/>
          </p:cNvSpPr>
          <p:nvPr>
            <p:ph idx="1"/>
          </p:nvPr>
        </p:nvSpPr>
        <p:spPr>
          <a:xfrm>
            <a:off x="838200" y="1535502"/>
            <a:ext cx="10515600" cy="4882551"/>
          </a:xfrm>
        </p:spPr>
        <p:txBody>
          <a:bodyPr>
            <a:normAutofit fontScale="92500" lnSpcReduction="10000"/>
          </a:bodyPr>
          <a:lstStyle/>
          <a:p>
            <a:r>
              <a:rPr lang="en-US" dirty="0"/>
              <a:t>The scattered PUI only gives up about 4% of it’s energy.</a:t>
            </a:r>
          </a:p>
          <a:p>
            <a:endParaRPr lang="en-US" dirty="0"/>
          </a:p>
          <a:p>
            <a:r>
              <a:rPr lang="en-US" dirty="0"/>
              <a:t>There are &lt; 10</a:t>
            </a:r>
            <a:r>
              <a:rPr lang="en-US" baseline="30000" dirty="0">
                <a:sym typeface="Symbol" panose="05050102010706020507" pitchFamily="18" charset="2"/>
              </a:rPr>
              <a:t>1</a:t>
            </a:r>
            <a:r>
              <a:rPr lang="en-US" dirty="0">
                <a:sym typeface="Symbol" panose="05050102010706020507" pitchFamily="18" charset="2"/>
              </a:rPr>
              <a:t> neutral particles/cm</a:t>
            </a:r>
            <a:r>
              <a:rPr lang="en-US" baseline="30000" dirty="0">
                <a:sym typeface="Symbol" panose="05050102010706020507" pitchFamily="18" charset="2"/>
              </a:rPr>
              <a:t>3</a:t>
            </a:r>
            <a:r>
              <a:rPr lang="en-US" dirty="0">
                <a:sym typeface="Symbol" panose="05050102010706020507" pitchFamily="18" charset="2"/>
              </a:rPr>
              <a:t> (going out to 30 AU)</a:t>
            </a:r>
            <a:endParaRPr lang="en-US" dirty="0"/>
          </a:p>
          <a:p>
            <a:pPr lvl="1"/>
            <a:r>
              <a:rPr lang="en-US" dirty="0"/>
              <a:t>The rate of ion production is ~ 10</a:t>
            </a:r>
            <a:r>
              <a:rPr lang="en-US" baseline="30000" dirty="0">
                <a:sym typeface="Symbol" panose="05050102010706020507" pitchFamily="18" charset="2"/>
              </a:rPr>
              <a:t></a:t>
            </a:r>
            <a:r>
              <a:rPr lang="en-US" baseline="30000" dirty="0"/>
              <a:t>10</a:t>
            </a:r>
            <a:r>
              <a:rPr lang="en-US" dirty="0"/>
              <a:t> particles / cm</a:t>
            </a:r>
            <a:r>
              <a:rPr lang="en-US" baseline="30000" dirty="0"/>
              <a:t>3</a:t>
            </a:r>
            <a:r>
              <a:rPr lang="en-US" dirty="0"/>
              <a:t>-sec.</a:t>
            </a:r>
          </a:p>
          <a:p>
            <a:endParaRPr lang="en-US" dirty="0"/>
          </a:p>
          <a:p>
            <a:r>
              <a:rPr lang="en-US" dirty="0"/>
              <a:t>That makes the instability very weak!</a:t>
            </a:r>
          </a:p>
          <a:p>
            <a:endParaRPr lang="en-US" dirty="0"/>
          </a:p>
          <a:p>
            <a:r>
              <a:rPr lang="en-US" dirty="0"/>
              <a:t>It takes a long time to accumulate an observable amount of energy.</a:t>
            </a:r>
          </a:p>
          <a:p>
            <a:pPr lvl="1"/>
            <a:r>
              <a:rPr lang="en-US" dirty="0"/>
              <a:t>It takes hours to days!</a:t>
            </a:r>
          </a:p>
          <a:p>
            <a:endParaRPr lang="en-US" dirty="0"/>
          </a:p>
          <a:p>
            <a:r>
              <a:rPr lang="en-US" dirty="0"/>
              <a:t>Interplanetary turbulence does not let energy sit around too long.</a:t>
            </a:r>
          </a:p>
        </p:txBody>
      </p:sp>
    </p:spTree>
    <p:extLst>
      <p:ext uri="{BB962C8B-B14F-4D97-AF65-F5344CB8AC3E}">
        <p14:creationId xmlns:p14="http://schemas.microsoft.com/office/powerpoint/2010/main" xmlns="" val="1410302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83CBA28-C87D-4AC0-BC7D-E3123600C7A7}"/>
              </a:ext>
            </a:extLst>
          </p:cNvPr>
          <p:cNvSpPr>
            <a:spLocks noGrp="1" noChangeArrowheads="1"/>
          </p:cNvSpPr>
          <p:nvPr>
            <p:ph type="title"/>
          </p:nvPr>
        </p:nvSpPr>
        <p:spPr>
          <a:xfrm>
            <a:off x="5805576" y="207034"/>
            <a:ext cx="4405223" cy="987006"/>
          </a:xfrm>
        </p:spPr>
        <p:txBody>
          <a:bodyPr/>
          <a:lstStyle/>
          <a:p>
            <a:pPr eaLnBrk="1" hangingPunct="1"/>
            <a:r>
              <a:rPr lang="en-US" altLang="en-US" dirty="0"/>
              <a:t>PUI Theory</a:t>
            </a:r>
          </a:p>
        </p:txBody>
      </p:sp>
      <p:pic>
        <p:nvPicPr>
          <p:cNvPr id="7171" name="Picture 18">
            <a:extLst>
              <a:ext uri="{FF2B5EF4-FFF2-40B4-BE49-F238E27FC236}">
                <a16:creationId xmlns:a16="http://schemas.microsoft.com/office/drawing/2014/main" xmlns="" id="{2C0B07A0-3AE0-40F9-B945-20A50CF4743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1" y="1282460"/>
            <a:ext cx="5233188" cy="4116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Box 3">
            <a:extLst>
              <a:ext uri="{FF2B5EF4-FFF2-40B4-BE49-F238E27FC236}">
                <a16:creationId xmlns:a16="http://schemas.microsoft.com/office/drawing/2014/main" xmlns="" id="{3FC84843-75AD-483E-8030-B4A80D1C0CE5}"/>
              </a:ext>
            </a:extLst>
          </p:cNvPr>
          <p:cNvSpPr txBox="1">
            <a:spLocks noChangeArrowheads="1"/>
          </p:cNvSpPr>
          <p:nvPr/>
        </p:nvSpPr>
        <p:spPr bwMode="auto">
          <a:xfrm>
            <a:off x="6096000" y="5638800"/>
            <a:ext cx="4876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Pickup ion in velocity space.</a:t>
            </a:r>
          </a:p>
        </p:txBody>
      </p:sp>
      <p:sp>
        <p:nvSpPr>
          <p:cNvPr id="5" name="Content Placeholder 2">
            <a:extLst>
              <a:ext uri="{FF2B5EF4-FFF2-40B4-BE49-F238E27FC236}">
                <a16:creationId xmlns:a16="http://schemas.microsoft.com/office/drawing/2014/main" xmlns="" id="{9CAC4B0B-6F1C-44D4-9949-4FFEBC80F273}"/>
              </a:ext>
            </a:extLst>
          </p:cNvPr>
          <p:cNvSpPr txBox="1">
            <a:spLocks/>
          </p:cNvSpPr>
          <p:nvPr/>
        </p:nvSpPr>
        <p:spPr>
          <a:xfrm>
            <a:off x="1905000" y="1600200"/>
            <a:ext cx="3733800" cy="5562600"/>
          </a:xfrm>
          <a:prstGeom prst="rect">
            <a:avLst/>
          </a:prstGeom>
        </p:spPr>
        <p:txBody>
          <a:bodyPr/>
          <a:lstStyle/>
          <a:p>
            <a:pPr marL="342900" indent="-342900" eaLnBrk="0" hangingPunct="0">
              <a:spcBef>
                <a:spcPct val="20000"/>
              </a:spcBef>
              <a:buFontTx/>
              <a:buChar char="•"/>
              <a:defRPr/>
            </a:pPr>
            <a:endParaRPr lang="en-US" sz="2800" kern="0" dirty="0"/>
          </a:p>
        </p:txBody>
      </p:sp>
      <p:sp>
        <p:nvSpPr>
          <p:cNvPr id="6" name="Content Placeholder 2">
            <a:extLst>
              <a:ext uri="{FF2B5EF4-FFF2-40B4-BE49-F238E27FC236}">
                <a16:creationId xmlns:a16="http://schemas.microsoft.com/office/drawing/2014/main" xmlns="" id="{85E991C2-6E12-46E4-953B-469DDDFFAA04}"/>
              </a:ext>
            </a:extLst>
          </p:cNvPr>
          <p:cNvSpPr txBox="1">
            <a:spLocks/>
          </p:cNvSpPr>
          <p:nvPr/>
        </p:nvSpPr>
        <p:spPr>
          <a:xfrm>
            <a:off x="1604782" y="570062"/>
            <a:ext cx="3657600" cy="5717875"/>
          </a:xfrm>
          <a:prstGeom prst="rect">
            <a:avLst/>
          </a:prstGeom>
        </p:spPr>
        <p:txBody>
          <a:bodyPr/>
          <a:lstStyle/>
          <a:p>
            <a:pPr marL="342900" indent="-342900" eaLnBrk="0" hangingPunct="0">
              <a:spcBef>
                <a:spcPct val="20000"/>
              </a:spcBef>
              <a:buFontTx/>
              <a:buChar char="•"/>
              <a:defRPr/>
            </a:pPr>
            <a:r>
              <a:rPr lang="en-US" sz="2000" kern="0" dirty="0"/>
              <a:t>Immediately after pickup, PUIs have an initial distribution in velocity space.</a:t>
            </a:r>
          </a:p>
          <a:p>
            <a:pPr marL="342900" indent="-342900" eaLnBrk="0" hangingPunct="0">
              <a:spcBef>
                <a:spcPct val="20000"/>
              </a:spcBef>
              <a:buFontTx/>
              <a:buChar char="•"/>
              <a:defRPr/>
            </a:pPr>
            <a:r>
              <a:rPr lang="en-US" sz="2000" kern="0" dirty="0"/>
              <a:t>They may then be resonant with ambient waves and scatter to isotropy in the wave frame.</a:t>
            </a:r>
          </a:p>
          <a:p>
            <a:pPr marL="342900" indent="-342900" eaLnBrk="0" hangingPunct="0">
              <a:spcBef>
                <a:spcPct val="20000"/>
              </a:spcBef>
              <a:buFontTx/>
              <a:buChar char="•"/>
              <a:defRPr/>
            </a:pPr>
            <a:r>
              <a:rPr lang="en-US" sz="2000" kern="0" dirty="0"/>
              <a:t>When this happens, the PUI loses energy in the solar wind frame and this energy goes into the resonant waves.</a:t>
            </a:r>
          </a:p>
          <a:p>
            <a:pPr marL="342900" indent="-342900" eaLnBrk="0" hangingPunct="0">
              <a:spcBef>
                <a:spcPct val="20000"/>
              </a:spcBef>
              <a:buFontTx/>
              <a:buChar char="•"/>
              <a:defRPr/>
            </a:pPr>
            <a:r>
              <a:rPr lang="en-US" sz="2000" kern="0" dirty="0"/>
              <a:t>The effects of newborn PUIs in a ring distribution were first modeled by Lee and </a:t>
            </a:r>
            <a:r>
              <a:rPr lang="en-US" sz="2000" kern="0" dirty="0" err="1"/>
              <a:t>Ip</a:t>
            </a:r>
            <a:r>
              <a:rPr lang="en-US" sz="2000" kern="0" dirty="0"/>
              <a:t> (1987) and later modified by Isenberg (1996) to account for the effects of a fluctuating magnetic field.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ED08E431-42AA-4F7A-9B20-1422A253EDA9}"/>
              </a:ext>
            </a:extLst>
          </p:cNvPr>
          <p:cNvSpPr>
            <a:spLocks noGrp="1"/>
          </p:cNvSpPr>
          <p:nvPr>
            <p:ph type="title"/>
          </p:nvPr>
        </p:nvSpPr>
        <p:spPr>
          <a:xfrm>
            <a:off x="1345718" y="175762"/>
            <a:ext cx="9368287" cy="1143000"/>
          </a:xfrm>
        </p:spPr>
        <p:txBody>
          <a:bodyPr>
            <a:normAutofit fontScale="90000"/>
          </a:bodyPr>
          <a:lstStyle/>
          <a:p>
            <a:pPr algn="ctr"/>
            <a:r>
              <a:rPr lang="en-US" altLang="en-US" dirty="0"/>
              <a:t>Murphy et al., </a:t>
            </a:r>
            <a:r>
              <a:rPr lang="en-US" altLang="en-US" i="1" dirty="0"/>
              <a:t>SSR</a:t>
            </a:r>
            <a:r>
              <a:rPr lang="en-US" altLang="en-US" dirty="0"/>
              <a:t>, </a:t>
            </a:r>
            <a:r>
              <a:rPr lang="en-US" altLang="en-US" b="1" dirty="0"/>
              <a:t>72</a:t>
            </a:r>
            <a:r>
              <a:rPr lang="en-US" altLang="en-US" dirty="0"/>
              <a:t>(1-2), 447-453, 1995</a:t>
            </a:r>
          </a:p>
        </p:txBody>
      </p:sp>
      <p:sp>
        <p:nvSpPr>
          <p:cNvPr id="8195" name="Content Placeholder 2">
            <a:extLst>
              <a:ext uri="{FF2B5EF4-FFF2-40B4-BE49-F238E27FC236}">
                <a16:creationId xmlns:a16="http://schemas.microsoft.com/office/drawing/2014/main" xmlns="" id="{07AEFCCB-FCB6-45E3-AD43-5C1830631DC1}"/>
              </a:ext>
            </a:extLst>
          </p:cNvPr>
          <p:cNvSpPr>
            <a:spLocks noGrp="1"/>
          </p:cNvSpPr>
          <p:nvPr>
            <p:ph idx="1"/>
          </p:nvPr>
        </p:nvSpPr>
        <p:spPr>
          <a:xfrm>
            <a:off x="1017918" y="1318762"/>
            <a:ext cx="10084278" cy="3279475"/>
          </a:xfrm>
        </p:spPr>
        <p:txBody>
          <a:bodyPr/>
          <a:lstStyle/>
          <a:p>
            <a:r>
              <a:rPr lang="en-US" altLang="en-US" dirty="0"/>
              <a:t>The only prior observation of PUI waves was made by Murphy et al. (1996).</a:t>
            </a:r>
          </a:p>
          <a:p>
            <a:r>
              <a:rPr lang="en-US" altLang="en-US" dirty="0"/>
              <a:t>They generated power spectra from Ulysses </a:t>
            </a:r>
            <a:r>
              <a:rPr lang="en-US" altLang="en-US" dirty="0" err="1"/>
              <a:t>magnometer</a:t>
            </a:r>
            <a:r>
              <a:rPr lang="en-US" altLang="en-US" dirty="0"/>
              <a:t> data and looked for power and polarization signatures at the proton cyclotron frequency.</a:t>
            </a:r>
          </a:p>
          <a:p>
            <a:r>
              <a:rPr lang="en-US" altLang="en-US" dirty="0"/>
              <a:t>They found events tended to occur when the IMF was highly radial.</a:t>
            </a:r>
          </a:p>
        </p:txBody>
      </p:sp>
      <p:pic>
        <p:nvPicPr>
          <p:cNvPr id="8196" name="Picture 2">
            <a:extLst>
              <a:ext uri="{FF2B5EF4-FFF2-40B4-BE49-F238E27FC236}">
                <a16:creationId xmlns:a16="http://schemas.microsoft.com/office/drawing/2014/main" xmlns="" id="{15E99B4C-5351-40C6-A9C7-77F38CE5637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5983" y="3899139"/>
            <a:ext cx="7595284" cy="2817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FA7ECFE4-B73B-46C9-9B71-3CF8F5A15A0B}"/>
              </a:ext>
            </a:extLst>
          </p:cNvPr>
          <p:cNvSpPr>
            <a:spLocks noGrp="1" noChangeArrowheads="1"/>
          </p:cNvSpPr>
          <p:nvPr>
            <p:ph type="title"/>
          </p:nvPr>
        </p:nvSpPr>
        <p:spPr>
          <a:xfrm>
            <a:off x="1981200" y="152400"/>
            <a:ext cx="8229600" cy="830264"/>
          </a:xfrm>
        </p:spPr>
        <p:txBody>
          <a:bodyPr>
            <a:normAutofit fontScale="90000"/>
          </a:bodyPr>
          <a:lstStyle/>
          <a:p>
            <a:r>
              <a:rPr lang="en-US" altLang="en-US" dirty="0"/>
              <a:t>Joyce et al., </a:t>
            </a:r>
            <a:r>
              <a:rPr lang="en-US" altLang="en-US" i="1" dirty="0" err="1"/>
              <a:t>ApJ</a:t>
            </a:r>
            <a:r>
              <a:rPr lang="en-US" altLang="en-US" dirty="0"/>
              <a:t>, </a:t>
            </a:r>
            <a:r>
              <a:rPr lang="en-US" altLang="en-US" b="1" dirty="0"/>
              <a:t>724</a:t>
            </a:r>
            <a:r>
              <a:rPr lang="en-US" altLang="en-US" dirty="0"/>
              <a:t>, 1256-1261, 2010</a:t>
            </a:r>
          </a:p>
        </p:txBody>
      </p:sp>
      <p:pic>
        <p:nvPicPr>
          <p:cNvPr id="11267" name="Picture 3" descr="Voy2_MAG_1979_HeWaves">
            <a:extLst>
              <a:ext uri="{FF2B5EF4-FFF2-40B4-BE49-F238E27FC236}">
                <a16:creationId xmlns:a16="http://schemas.microsoft.com/office/drawing/2014/main" xmlns="" id="{F082C720-227A-4BAE-B7EE-B437D825930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982664"/>
            <a:ext cx="41148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8" name="Text Box 5">
            <a:extLst>
              <a:ext uri="{FF2B5EF4-FFF2-40B4-BE49-F238E27FC236}">
                <a16:creationId xmlns:a16="http://schemas.microsoft.com/office/drawing/2014/main" xmlns="" id="{ADDFF976-09C0-4B93-8BB3-1CD736A6B316}"/>
              </a:ext>
            </a:extLst>
          </p:cNvPr>
          <p:cNvSpPr txBox="1">
            <a:spLocks noChangeArrowheads="1"/>
          </p:cNvSpPr>
          <p:nvPr/>
        </p:nvSpPr>
        <p:spPr bwMode="auto">
          <a:xfrm>
            <a:off x="6442494" y="1242685"/>
            <a:ext cx="4487174" cy="466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12713" indent="-112713" eaLnBrk="1" hangingPunct="1">
              <a:spcBef>
                <a:spcPct val="50000"/>
              </a:spcBef>
              <a:buFont typeface="Arial" panose="020B0604020202020204" pitchFamily="34" charset="0"/>
              <a:buChar char="•"/>
            </a:pPr>
            <a:r>
              <a:rPr lang="en-US" altLang="en-US" dirty="0"/>
              <a:t>Spectral analysis reveals power enhancements at the proton cyclotron frequency and the He+ cyclotron frequency.</a:t>
            </a:r>
          </a:p>
          <a:p>
            <a:pPr marL="112713" indent="-112713" eaLnBrk="1" hangingPunct="1">
              <a:spcBef>
                <a:spcPct val="50000"/>
              </a:spcBef>
              <a:buFont typeface="Arial" panose="020B0604020202020204" pitchFamily="34" charset="0"/>
              <a:buChar char="•"/>
            </a:pPr>
            <a:r>
              <a:rPr lang="en-US" altLang="en-US" dirty="0"/>
              <a:t>Strongly suggests excitation by newborn ions originating from interstellar neutrals.</a:t>
            </a:r>
          </a:p>
          <a:p>
            <a:pPr marL="112713" indent="-112713" eaLnBrk="1" hangingPunct="1">
              <a:spcBef>
                <a:spcPct val="50000"/>
              </a:spcBef>
              <a:buFont typeface="Arial" panose="020B0604020202020204" pitchFamily="34" charset="0"/>
              <a:buChar char="•"/>
            </a:pPr>
            <a:r>
              <a:rPr lang="en-US" altLang="en-US" dirty="0"/>
              <a:t>Location at 4.5 AU is on the edge of the H</a:t>
            </a:r>
            <a:r>
              <a:rPr lang="en-US" altLang="en-US" baseline="30000" dirty="0"/>
              <a:t>+</a:t>
            </a:r>
            <a:r>
              <a:rPr lang="en-US" altLang="en-US" dirty="0"/>
              <a:t> cavity, but He</a:t>
            </a:r>
            <a:r>
              <a:rPr lang="en-US" altLang="en-US" baseline="30000" dirty="0"/>
              <a:t>+</a:t>
            </a:r>
            <a:r>
              <a:rPr lang="en-US" altLang="en-US" dirty="0"/>
              <a:t> intensity is not diminished.</a:t>
            </a:r>
          </a:p>
          <a:p>
            <a:pPr marL="112713" indent="-112713" eaLnBrk="1" hangingPunct="1">
              <a:spcBef>
                <a:spcPct val="50000"/>
              </a:spcBef>
              <a:buFont typeface="Arial" panose="020B0604020202020204" pitchFamily="34" charset="0"/>
              <a:buChar char="•"/>
            </a:pPr>
            <a:r>
              <a:rPr lang="en-US" altLang="en-US" dirty="0"/>
              <a:t>We see a significant signature in the helicity spectrum of the event. When combined with the computed normalized cross helicity of the event, we show that the waves are sunward propagating fast mode waves.</a:t>
            </a:r>
          </a:p>
        </p:txBody>
      </p:sp>
      <p:pic>
        <p:nvPicPr>
          <p:cNvPr id="11269" name="Picture 6" descr="sigma_c">
            <a:extLst>
              <a:ext uri="{FF2B5EF4-FFF2-40B4-BE49-F238E27FC236}">
                <a16:creationId xmlns:a16="http://schemas.microsoft.com/office/drawing/2014/main" xmlns="" id="{8087832C-6EBB-41DC-8F29-5B36E9688C2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888" y="5105400"/>
            <a:ext cx="36449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xmlns="" id="{EC33C092-7BAD-4830-B6A7-810E461E1006}"/>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39214" y="6041369"/>
            <a:ext cx="4038600" cy="39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a:extLst>
              <a:ext uri="{FF2B5EF4-FFF2-40B4-BE49-F238E27FC236}">
                <a16:creationId xmlns:a16="http://schemas.microsoft.com/office/drawing/2014/main" xmlns="" id="{28A5DD26-A906-45F3-BB58-C21B919C0E9A}"/>
              </a:ext>
            </a:extLst>
          </p:cNvPr>
          <p:cNvSpPr/>
          <p:nvPr/>
        </p:nvSpPr>
        <p:spPr>
          <a:xfrm>
            <a:off x="3666226" y="2087592"/>
            <a:ext cx="310551" cy="6642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ED9A9-5DD3-4EBA-A29F-15E19BC652DF}"/>
              </a:ext>
            </a:extLst>
          </p:cNvPr>
          <p:cNvSpPr>
            <a:spLocks noGrp="1"/>
          </p:cNvSpPr>
          <p:nvPr>
            <p:ph type="title"/>
          </p:nvPr>
        </p:nvSpPr>
        <p:spPr>
          <a:xfrm>
            <a:off x="838200" y="365125"/>
            <a:ext cx="4587815" cy="1299773"/>
          </a:xfrm>
        </p:spPr>
        <p:txBody>
          <a:bodyPr>
            <a:normAutofit fontScale="90000"/>
          </a:bodyPr>
          <a:lstStyle/>
          <a:p>
            <a:r>
              <a:rPr lang="en-US" dirty="0"/>
              <a:t>Aggarwal et al., </a:t>
            </a:r>
            <a:r>
              <a:rPr lang="en-US" i="1" dirty="0" err="1"/>
              <a:t>ApJ</a:t>
            </a:r>
            <a:r>
              <a:rPr lang="en-US" dirty="0"/>
              <a:t>, </a:t>
            </a:r>
            <a:r>
              <a:rPr lang="en-US" b="1" dirty="0"/>
              <a:t>822</a:t>
            </a:r>
            <a:r>
              <a:rPr lang="en-US" dirty="0"/>
              <a:t>, 94, 2016</a:t>
            </a:r>
          </a:p>
        </p:txBody>
      </p:sp>
      <p:pic>
        <p:nvPicPr>
          <p:cNvPr id="4" name="Picture 3">
            <a:extLst>
              <a:ext uri="{FF2B5EF4-FFF2-40B4-BE49-F238E27FC236}">
                <a16:creationId xmlns:a16="http://schemas.microsoft.com/office/drawing/2014/main" xmlns="" id="{8D1FB053-18B5-46B2-A302-048360CACF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85450" y="212225"/>
            <a:ext cx="5325042" cy="6499126"/>
          </a:xfrm>
          <a:prstGeom prst="rect">
            <a:avLst/>
          </a:prstGeom>
        </p:spPr>
      </p:pic>
      <p:sp>
        <p:nvSpPr>
          <p:cNvPr id="5" name="TextBox 4">
            <a:extLst>
              <a:ext uri="{FF2B5EF4-FFF2-40B4-BE49-F238E27FC236}">
                <a16:creationId xmlns:a16="http://schemas.microsoft.com/office/drawing/2014/main" xmlns="" id="{C084F7F2-9EFB-4D75-A860-FA7BC6DF0478}"/>
              </a:ext>
            </a:extLst>
          </p:cNvPr>
          <p:cNvSpPr txBox="1"/>
          <p:nvPr/>
        </p:nvSpPr>
        <p:spPr>
          <a:xfrm>
            <a:off x="838200" y="2139351"/>
            <a:ext cx="4760343" cy="3970318"/>
          </a:xfrm>
          <a:prstGeom prst="rect">
            <a:avLst/>
          </a:prstGeom>
          <a:noFill/>
        </p:spPr>
        <p:txBody>
          <a:bodyPr wrap="square" rtlCol="0">
            <a:spAutoFit/>
          </a:bodyPr>
          <a:lstStyle/>
          <a:p>
            <a:r>
              <a:rPr lang="en-US" sz="2800" dirty="0"/>
              <a:t>We had a growing suspicion that the waves could best be found in rarefaction regions.</a:t>
            </a:r>
          </a:p>
          <a:p>
            <a:endParaRPr lang="en-US" sz="2800" dirty="0"/>
          </a:p>
          <a:p>
            <a:r>
              <a:rPr lang="en-US" sz="2800" dirty="0" err="1"/>
              <a:t>Pornima</a:t>
            </a:r>
            <a:r>
              <a:rPr lang="en-US" sz="2800" dirty="0"/>
              <a:t> Aggarwal, an undergraduate at the time, repeated the Joyce approach and found an additional 11 events inside 6.5 AU.</a:t>
            </a:r>
          </a:p>
        </p:txBody>
      </p:sp>
    </p:spTree>
    <p:extLst>
      <p:ext uri="{BB962C8B-B14F-4D97-AF65-F5344CB8AC3E}">
        <p14:creationId xmlns:p14="http://schemas.microsoft.com/office/powerpoint/2010/main" xmlns="" val="262574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6A395-62DE-46F6-9ABD-F88F0638259E}"/>
              </a:ext>
            </a:extLst>
          </p:cNvPr>
          <p:cNvSpPr>
            <a:spLocks noGrp="1"/>
          </p:cNvSpPr>
          <p:nvPr>
            <p:ph type="title"/>
          </p:nvPr>
        </p:nvSpPr>
        <p:spPr>
          <a:xfrm>
            <a:off x="838200" y="365126"/>
            <a:ext cx="10515600" cy="954716"/>
          </a:xfrm>
        </p:spPr>
        <p:txBody>
          <a:bodyPr/>
          <a:lstStyle/>
          <a:p>
            <a:pPr algn="ctr"/>
            <a:r>
              <a:rPr lang="da-DK" dirty="0"/>
              <a:t>Aggarwal et al., </a:t>
            </a:r>
            <a:r>
              <a:rPr lang="da-DK" i="1" dirty="0"/>
              <a:t>ApJ</a:t>
            </a:r>
            <a:r>
              <a:rPr lang="da-DK" dirty="0"/>
              <a:t>, </a:t>
            </a:r>
            <a:r>
              <a:rPr lang="da-DK" b="1" dirty="0"/>
              <a:t>822</a:t>
            </a:r>
            <a:r>
              <a:rPr lang="da-DK" dirty="0"/>
              <a:t>, 94, 2016</a:t>
            </a:r>
            <a:endParaRPr lang="en-US" dirty="0"/>
          </a:p>
        </p:txBody>
      </p:sp>
      <p:pic>
        <p:nvPicPr>
          <p:cNvPr id="4" name="Picture 3">
            <a:extLst>
              <a:ext uri="{FF2B5EF4-FFF2-40B4-BE49-F238E27FC236}">
                <a16:creationId xmlns:a16="http://schemas.microsoft.com/office/drawing/2014/main" xmlns="" id="{1A4B9230-CF4B-4CF3-A296-896E6EEA3F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9396" y="1224950"/>
            <a:ext cx="9829994" cy="5348377"/>
          </a:xfrm>
          <a:prstGeom prst="rect">
            <a:avLst/>
          </a:prstGeom>
        </p:spPr>
      </p:pic>
    </p:spTree>
    <p:extLst>
      <p:ext uri="{BB962C8B-B14F-4D97-AF65-F5344CB8AC3E}">
        <p14:creationId xmlns:p14="http://schemas.microsoft.com/office/powerpoint/2010/main" xmlns="" val="341497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6A395-62DE-46F6-9ABD-F88F0638259E}"/>
              </a:ext>
            </a:extLst>
          </p:cNvPr>
          <p:cNvSpPr>
            <a:spLocks noGrp="1"/>
          </p:cNvSpPr>
          <p:nvPr>
            <p:ph type="title"/>
          </p:nvPr>
        </p:nvSpPr>
        <p:spPr>
          <a:xfrm>
            <a:off x="838200" y="365126"/>
            <a:ext cx="10515600" cy="954716"/>
          </a:xfrm>
        </p:spPr>
        <p:txBody>
          <a:bodyPr/>
          <a:lstStyle/>
          <a:p>
            <a:pPr algn="ctr"/>
            <a:r>
              <a:rPr lang="da-DK" dirty="0"/>
              <a:t>Aggarwal et al., </a:t>
            </a:r>
            <a:r>
              <a:rPr lang="da-DK" i="1" dirty="0"/>
              <a:t>ApJ</a:t>
            </a:r>
            <a:r>
              <a:rPr lang="da-DK" dirty="0"/>
              <a:t>, </a:t>
            </a:r>
            <a:r>
              <a:rPr lang="da-DK" b="1" dirty="0"/>
              <a:t>822</a:t>
            </a:r>
            <a:r>
              <a:rPr lang="da-DK" dirty="0"/>
              <a:t>, 94, 2016</a:t>
            </a:r>
            <a:endParaRPr lang="en-US" dirty="0"/>
          </a:p>
        </p:txBody>
      </p:sp>
      <p:pic>
        <p:nvPicPr>
          <p:cNvPr id="5" name="Picture 4">
            <a:extLst>
              <a:ext uri="{FF2B5EF4-FFF2-40B4-BE49-F238E27FC236}">
                <a16:creationId xmlns:a16="http://schemas.microsoft.com/office/drawing/2014/main" xmlns="" id="{60B06466-A721-4521-BF6C-A405569D1C9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5752" y="1236663"/>
            <a:ext cx="9958033" cy="5397050"/>
          </a:xfrm>
          <a:prstGeom prst="rect">
            <a:avLst/>
          </a:prstGeom>
        </p:spPr>
      </p:pic>
    </p:spTree>
    <p:extLst>
      <p:ext uri="{BB962C8B-B14F-4D97-AF65-F5344CB8AC3E}">
        <p14:creationId xmlns:p14="http://schemas.microsoft.com/office/powerpoint/2010/main" xmlns="" val="393882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a:extLst>
              <a:ext uri="{FF2B5EF4-FFF2-40B4-BE49-F238E27FC236}">
                <a16:creationId xmlns:a16="http://schemas.microsoft.com/office/drawing/2014/main" xmlns="" id="{03D6B4C0-4166-46BB-9CC9-4D5A4CF34C1C}"/>
              </a:ext>
            </a:extLst>
          </p:cNvPr>
          <p:cNvSpPr txBox="1">
            <a:spLocks noChangeArrowheads="1"/>
          </p:cNvSpPr>
          <p:nvPr/>
        </p:nvSpPr>
        <p:spPr bwMode="auto">
          <a:xfrm>
            <a:off x="6019800" y="352426"/>
            <a:ext cx="4267200" cy="6276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Neutral interstellar atoms transit the heliosphere at V&lt;&lt;V</a:t>
            </a:r>
            <a:r>
              <a:rPr lang="en-US" altLang="en-US" baseline="-25000" dirty="0"/>
              <a:t>SW</a:t>
            </a:r>
            <a:r>
              <a:rPr lang="en-US" altLang="en-US" dirty="0"/>
              <a:t> until ionized by (1) charge exchange with solar wind ions or (2) photoionization by solar UV.</a:t>
            </a:r>
          </a:p>
          <a:p>
            <a:pPr eaLnBrk="1" hangingPunct="1">
              <a:spcBef>
                <a:spcPct val="50000"/>
              </a:spcBef>
            </a:pPr>
            <a:r>
              <a:rPr lang="en-US" altLang="en-US" dirty="0"/>
              <a:t>Once ionized they orbit the background magnetic field generating magnetic waves that are largely Sunward propagating and left-hand polarized in the spacecraft frame.</a:t>
            </a:r>
          </a:p>
          <a:p>
            <a:pPr eaLnBrk="1" hangingPunct="1">
              <a:spcBef>
                <a:spcPct val="50000"/>
              </a:spcBef>
            </a:pPr>
            <a:r>
              <a:rPr lang="en-US" altLang="en-US" dirty="0"/>
              <a:t>Efficient ionization produces a neutral hydrogen cavity at ~3 AU.</a:t>
            </a:r>
          </a:p>
          <a:p>
            <a:pPr eaLnBrk="1" hangingPunct="1">
              <a:spcBef>
                <a:spcPct val="50000"/>
              </a:spcBef>
            </a:pPr>
            <a:endParaRPr lang="en-US" altLang="en-US" dirty="0"/>
          </a:p>
          <a:p>
            <a:pPr eaLnBrk="1" hangingPunct="1">
              <a:spcBef>
                <a:spcPct val="50000"/>
              </a:spcBef>
            </a:pPr>
            <a:endParaRPr lang="en-US" altLang="en-US" dirty="0"/>
          </a:p>
          <a:p>
            <a:pPr eaLnBrk="1" hangingPunct="1">
              <a:spcBef>
                <a:spcPct val="50000"/>
              </a:spcBef>
            </a:pPr>
            <a:endParaRPr lang="en-US" altLang="en-US" dirty="0"/>
          </a:p>
          <a:p>
            <a:pPr eaLnBrk="1" hangingPunct="1">
              <a:spcBef>
                <a:spcPct val="50000"/>
              </a:spcBef>
            </a:pPr>
            <a:r>
              <a:rPr lang="en-US" altLang="en-US" dirty="0"/>
              <a:t>Pickup ions give up a few percent of their energy to wave production.</a:t>
            </a:r>
          </a:p>
          <a:p>
            <a:pPr eaLnBrk="1" hangingPunct="1">
              <a:spcBef>
                <a:spcPct val="50000"/>
              </a:spcBef>
            </a:pPr>
            <a:r>
              <a:rPr lang="en-US" altLang="en-US" dirty="0"/>
              <a:t>This energy is required to explain heating of the background ions in the outer heliosphere.</a:t>
            </a:r>
          </a:p>
        </p:txBody>
      </p:sp>
      <p:sp>
        <p:nvSpPr>
          <p:cNvPr id="3075" name="Rectangle 2">
            <a:extLst>
              <a:ext uri="{FF2B5EF4-FFF2-40B4-BE49-F238E27FC236}">
                <a16:creationId xmlns:a16="http://schemas.microsoft.com/office/drawing/2014/main" xmlns="" id="{AF20AD1F-0CEC-413F-AD8D-5C6CF5DCB06A}"/>
              </a:ext>
            </a:extLst>
          </p:cNvPr>
          <p:cNvSpPr>
            <a:spLocks noGrp="1" noChangeArrowheads="1"/>
          </p:cNvSpPr>
          <p:nvPr>
            <p:ph type="title"/>
          </p:nvPr>
        </p:nvSpPr>
        <p:spPr>
          <a:xfrm>
            <a:off x="1981200" y="274638"/>
            <a:ext cx="3581400" cy="715962"/>
          </a:xfrm>
        </p:spPr>
        <p:txBody>
          <a:bodyPr>
            <a:normAutofit fontScale="90000"/>
          </a:bodyPr>
          <a:lstStyle/>
          <a:p>
            <a:pPr algn="l" eaLnBrk="1" hangingPunct="1"/>
            <a:r>
              <a:rPr lang="en-US" altLang="en-US" sz="4000" dirty="0"/>
              <a:t>Measured PUIs</a:t>
            </a:r>
          </a:p>
        </p:txBody>
      </p:sp>
      <p:pic>
        <p:nvPicPr>
          <p:cNvPr id="3076" name="Picture 4" descr="GloecklerFig2">
            <a:extLst>
              <a:ext uri="{FF2B5EF4-FFF2-40B4-BE49-F238E27FC236}">
                <a16:creationId xmlns:a16="http://schemas.microsoft.com/office/drawing/2014/main" xmlns="" id="{A750889B-5F8E-4DBA-AD95-9CA8E7E9A0E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5914" y="990600"/>
            <a:ext cx="3935413" cy="520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5">
            <a:extLst>
              <a:ext uri="{FF2B5EF4-FFF2-40B4-BE49-F238E27FC236}">
                <a16:creationId xmlns:a16="http://schemas.microsoft.com/office/drawing/2014/main" xmlns="" id="{1E858DBE-6424-4159-8E33-6C965980A771}"/>
              </a:ext>
            </a:extLst>
          </p:cNvPr>
          <p:cNvSpPr txBox="1">
            <a:spLocks noChangeArrowheads="1"/>
          </p:cNvSpPr>
          <p:nvPr/>
        </p:nvSpPr>
        <p:spPr bwMode="auto">
          <a:xfrm>
            <a:off x="1700346" y="6240464"/>
            <a:ext cx="4191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dirty="0" err="1"/>
              <a:t>Gloeckler</a:t>
            </a:r>
            <a:r>
              <a:rPr lang="en-US" altLang="en-US" sz="2000" dirty="0"/>
              <a:t>, </a:t>
            </a:r>
            <a:r>
              <a:rPr lang="en-US" altLang="en-US" sz="2000" i="1" dirty="0"/>
              <a:t>Science</a:t>
            </a:r>
            <a:r>
              <a:rPr lang="en-US" altLang="en-US" sz="2000" dirty="0"/>
              <a:t>, </a:t>
            </a:r>
            <a:r>
              <a:rPr lang="en-US" altLang="en-US" sz="2000" b="1" dirty="0"/>
              <a:t>261</a:t>
            </a:r>
            <a:r>
              <a:rPr lang="en-US" altLang="en-US" sz="2000" dirty="0"/>
              <a:t>, 70, 1993.</a:t>
            </a:r>
          </a:p>
        </p:txBody>
      </p:sp>
      <p:graphicFrame>
        <p:nvGraphicFramePr>
          <p:cNvPr id="3078" name="Object 6">
            <a:extLst>
              <a:ext uri="{FF2B5EF4-FFF2-40B4-BE49-F238E27FC236}">
                <a16:creationId xmlns:a16="http://schemas.microsoft.com/office/drawing/2014/main" xmlns="" id="{5526BD88-5CFB-4B74-97A3-31A868F3FF51}"/>
              </a:ext>
            </a:extLst>
          </p:cNvPr>
          <p:cNvGraphicFramePr>
            <a:graphicFrameLocks noGrp="1" noChangeAspect="1"/>
          </p:cNvGraphicFramePr>
          <p:nvPr>
            <p:ph idx="1"/>
          </p:nvPr>
        </p:nvGraphicFramePr>
        <p:xfrm>
          <a:off x="5943600" y="3851276"/>
          <a:ext cx="4343400" cy="1101725"/>
        </p:xfrm>
        <a:graphic>
          <a:graphicData uri="http://schemas.openxmlformats.org/presentationml/2006/ole">
            <p:oleObj spid="_x0000_s1186" name="Equation" r:id="rId4" imgW="1803400" imgH="457200" progId="">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1CEDB0A0-4951-46DD-B20A-D86EC8801D23}"/>
              </a:ext>
            </a:extLst>
          </p:cNvPr>
          <p:cNvSpPr>
            <a:spLocks noGrp="1" noChangeArrowheads="1"/>
          </p:cNvSpPr>
          <p:nvPr>
            <p:ph type="title"/>
          </p:nvPr>
        </p:nvSpPr>
        <p:spPr>
          <a:xfrm>
            <a:off x="1981200" y="274638"/>
            <a:ext cx="8229600" cy="868362"/>
          </a:xfrm>
        </p:spPr>
        <p:txBody>
          <a:bodyPr>
            <a:normAutofit fontScale="90000"/>
          </a:bodyPr>
          <a:lstStyle/>
          <a:p>
            <a:pPr eaLnBrk="1" hangingPunct="1"/>
            <a:r>
              <a:rPr lang="en-US" altLang="en-US" dirty="0"/>
              <a:t>Cannon et al., </a:t>
            </a:r>
            <a:r>
              <a:rPr lang="en-US" altLang="en-US" i="1" dirty="0" err="1"/>
              <a:t>ApJ</a:t>
            </a:r>
            <a:r>
              <a:rPr lang="en-US" altLang="en-US" dirty="0"/>
              <a:t>, </a:t>
            </a:r>
            <a:r>
              <a:rPr lang="en-US" altLang="en-US" b="1" dirty="0"/>
              <a:t>784</a:t>
            </a:r>
            <a:r>
              <a:rPr lang="en-US" altLang="en-US" dirty="0"/>
              <a:t>, 150, 2014</a:t>
            </a:r>
          </a:p>
        </p:txBody>
      </p:sp>
      <p:pic>
        <p:nvPicPr>
          <p:cNvPr id="4099" name="Picture 5" descr="ULY_B_062497-070597-A">
            <a:extLst>
              <a:ext uri="{FF2B5EF4-FFF2-40B4-BE49-F238E27FC236}">
                <a16:creationId xmlns:a16="http://schemas.microsoft.com/office/drawing/2014/main" xmlns="" id="{60CC9F97-71A9-49D8-8099-C2E9C00BD4F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9088" y="1297926"/>
            <a:ext cx="5189538"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 Box 6">
            <a:extLst>
              <a:ext uri="{FF2B5EF4-FFF2-40B4-BE49-F238E27FC236}">
                <a16:creationId xmlns:a16="http://schemas.microsoft.com/office/drawing/2014/main" xmlns="" id="{03FDF84A-576E-45A6-9D8F-729D6E98BDE2}"/>
              </a:ext>
            </a:extLst>
          </p:cNvPr>
          <p:cNvSpPr txBox="1">
            <a:spLocks noChangeArrowheads="1"/>
          </p:cNvSpPr>
          <p:nvPr/>
        </p:nvSpPr>
        <p:spPr bwMode="auto">
          <a:xfrm>
            <a:off x="7359763" y="1344289"/>
            <a:ext cx="3768311" cy="2446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dirty="0"/>
              <a:t>Waves appear at spacecraft frame frequencies slightly greater than the cyclotron frequency of the associated particle species.</a:t>
            </a:r>
          </a:p>
          <a:p>
            <a:pPr eaLnBrk="1" hangingPunct="1">
              <a:spcBef>
                <a:spcPct val="50000"/>
              </a:spcBef>
            </a:pPr>
            <a:r>
              <a:rPr lang="en-US" altLang="en-US" dirty="0"/>
              <a:t>They should be transverse, Sunward propagating, and left-hand polarized in the spacecraft frame.</a:t>
            </a:r>
          </a:p>
        </p:txBody>
      </p:sp>
      <p:pic>
        <p:nvPicPr>
          <p:cNvPr id="6" name="Picture 6" descr="RTheta">
            <a:extLst>
              <a:ext uri="{FF2B5EF4-FFF2-40B4-BE49-F238E27FC236}">
                <a16:creationId xmlns:a16="http://schemas.microsoft.com/office/drawing/2014/main" xmlns="" id="{ACD4D30D-FF26-4EB7-9098-A241E365D87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9763" y="3799739"/>
            <a:ext cx="2968930" cy="2856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xmlns="" id="{5A036F6E-0B5F-469E-B60F-39DB6033E1C6}"/>
              </a:ext>
            </a:extLst>
          </p:cNvPr>
          <p:cNvSpPr>
            <a:spLocks noGrp="1" noChangeArrowheads="1"/>
          </p:cNvSpPr>
          <p:nvPr>
            <p:ph type="title"/>
          </p:nvPr>
        </p:nvSpPr>
        <p:spPr>
          <a:xfrm>
            <a:off x="690113" y="365126"/>
            <a:ext cx="10791645" cy="1023728"/>
          </a:xfrm>
        </p:spPr>
        <p:txBody>
          <a:bodyPr>
            <a:normAutofit fontScale="90000"/>
          </a:bodyPr>
          <a:lstStyle/>
          <a:p>
            <a:pPr eaLnBrk="1" hangingPunct="1"/>
            <a:r>
              <a:rPr lang="en-US" altLang="en-US" sz="4000" dirty="0"/>
              <a:t>Ulysses Data – 502 Events (Spectrogram Technique)</a:t>
            </a:r>
          </a:p>
        </p:txBody>
      </p:sp>
      <p:pic>
        <p:nvPicPr>
          <p:cNvPr id="5123" name="Picture 6" descr="09Jul97-14Jul97overview">
            <a:extLst>
              <a:ext uri="{FF2B5EF4-FFF2-40B4-BE49-F238E27FC236}">
                <a16:creationId xmlns:a16="http://schemas.microsoft.com/office/drawing/2014/main" xmlns="" id="{E10CF95C-4740-44E7-A6FF-9359674C5CC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6900" y="1325602"/>
            <a:ext cx="8343900" cy="5189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2C25-D5EF-4D74-A7AA-A3CFD92081E9}"/>
              </a:ext>
            </a:extLst>
          </p:cNvPr>
          <p:cNvSpPr>
            <a:spLocks noGrp="1"/>
          </p:cNvSpPr>
          <p:nvPr>
            <p:ph type="title"/>
          </p:nvPr>
        </p:nvSpPr>
        <p:spPr/>
        <p:txBody>
          <a:bodyPr/>
          <a:lstStyle/>
          <a:p>
            <a:pPr algn="ctr"/>
            <a:r>
              <a:rPr lang="en-US" dirty="0"/>
              <a:t>Cannon et al., </a:t>
            </a:r>
            <a:r>
              <a:rPr lang="en-US" dirty="0" err="1"/>
              <a:t>ApJ</a:t>
            </a:r>
            <a:r>
              <a:rPr lang="en-US" dirty="0"/>
              <a:t>, 784, 150, 2014</a:t>
            </a:r>
          </a:p>
        </p:txBody>
      </p:sp>
      <p:pic>
        <p:nvPicPr>
          <p:cNvPr id="5" name="Picture 4">
            <a:extLst>
              <a:ext uri="{FF2B5EF4-FFF2-40B4-BE49-F238E27FC236}">
                <a16:creationId xmlns:a16="http://schemas.microsoft.com/office/drawing/2014/main" xmlns="" id="{2AD840E3-AB33-443A-B8D4-2E25F55E929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775" y="1597152"/>
            <a:ext cx="5010150" cy="4891916"/>
          </a:xfrm>
          <a:prstGeom prst="rect">
            <a:avLst/>
          </a:prstGeom>
        </p:spPr>
      </p:pic>
      <p:pic>
        <p:nvPicPr>
          <p:cNvPr id="9" name="Picture 8">
            <a:extLst>
              <a:ext uri="{FF2B5EF4-FFF2-40B4-BE49-F238E27FC236}">
                <a16:creationId xmlns:a16="http://schemas.microsoft.com/office/drawing/2014/main" xmlns="" id="{5B50E157-DF5D-4895-922F-046A2E9CC88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83409" y="1597152"/>
            <a:ext cx="4722741" cy="4624578"/>
          </a:xfrm>
          <a:prstGeom prst="rect">
            <a:avLst/>
          </a:prstGeom>
        </p:spPr>
      </p:pic>
    </p:spTree>
    <p:extLst>
      <p:ext uri="{BB962C8B-B14F-4D97-AF65-F5344CB8AC3E}">
        <p14:creationId xmlns:p14="http://schemas.microsoft.com/office/powerpoint/2010/main" xmlns="" val="195699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2C25-D5EF-4D74-A7AA-A3CFD92081E9}"/>
              </a:ext>
            </a:extLst>
          </p:cNvPr>
          <p:cNvSpPr>
            <a:spLocks noGrp="1"/>
          </p:cNvSpPr>
          <p:nvPr>
            <p:ph type="title"/>
          </p:nvPr>
        </p:nvSpPr>
        <p:spPr/>
        <p:txBody>
          <a:bodyPr/>
          <a:lstStyle/>
          <a:p>
            <a:pPr algn="ctr"/>
            <a:r>
              <a:rPr lang="en-US" dirty="0"/>
              <a:t>Cannon et al., </a:t>
            </a:r>
            <a:r>
              <a:rPr lang="en-US" dirty="0" err="1"/>
              <a:t>ApJ</a:t>
            </a:r>
            <a:r>
              <a:rPr lang="en-US" dirty="0"/>
              <a:t>, 784, 150, 2014</a:t>
            </a:r>
          </a:p>
        </p:txBody>
      </p:sp>
      <p:pic>
        <p:nvPicPr>
          <p:cNvPr id="4" name="Picture 3">
            <a:extLst>
              <a:ext uri="{FF2B5EF4-FFF2-40B4-BE49-F238E27FC236}">
                <a16:creationId xmlns:a16="http://schemas.microsoft.com/office/drawing/2014/main" xmlns="" id="{18005CA5-9FE5-4DF4-8F7E-B922148CB1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5968" y="1757553"/>
            <a:ext cx="4512564" cy="4466844"/>
          </a:xfrm>
          <a:prstGeom prst="rect">
            <a:avLst/>
          </a:prstGeom>
        </p:spPr>
      </p:pic>
      <p:pic>
        <p:nvPicPr>
          <p:cNvPr id="6" name="Picture 5">
            <a:extLst>
              <a:ext uri="{FF2B5EF4-FFF2-40B4-BE49-F238E27FC236}">
                <a16:creationId xmlns:a16="http://schemas.microsoft.com/office/drawing/2014/main" xmlns="" id="{6F2C3109-EDA7-4757-B045-68C9DF2DAC2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84939" y="1757553"/>
            <a:ext cx="6413165" cy="4466844"/>
          </a:xfrm>
          <a:prstGeom prst="rect">
            <a:avLst/>
          </a:prstGeom>
        </p:spPr>
      </p:pic>
    </p:spTree>
    <p:extLst>
      <p:ext uri="{BB962C8B-B14F-4D97-AF65-F5344CB8AC3E}">
        <p14:creationId xmlns:p14="http://schemas.microsoft.com/office/powerpoint/2010/main" xmlns="" val="440653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C2C25-D5EF-4D74-A7AA-A3CFD92081E9}"/>
              </a:ext>
            </a:extLst>
          </p:cNvPr>
          <p:cNvSpPr>
            <a:spLocks noGrp="1"/>
          </p:cNvSpPr>
          <p:nvPr>
            <p:ph type="title"/>
          </p:nvPr>
        </p:nvSpPr>
        <p:spPr/>
        <p:txBody>
          <a:bodyPr/>
          <a:lstStyle/>
          <a:p>
            <a:pPr algn="ctr"/>
            <a:r>
              <a:rPr lang="en-US" dirty="0"/>
              <a:t>Cannon et al., </a:t>
            </a:r>
            <a:r>
              <a:rPr lang="en-US" dirty="0" err="1"/>
              <a:t>ApJ</a:t>
            </a:r>
            <a:r>
              <a:rPr lang="en-US" dirty="0"/>
              <a:t>, 784, 150, 2014</a:t>
            </a:r>
          </a:p>
        </p:txBody>
      </p:sp>
      <p:pic>
        <p:nvPicPr>
          <p:cNvPr id="7" name="Picture 6">
            <a:extLst>
              <a:ext uri="{FF2B5EF4-FFF2-40B4-BE49-F238E27FC236}">
                <a16:creationId xmlns:a16="http://schemas.microsoft.com/office/drawing/2014/main" xmlns="" id="{555EB78D-0988-4017-989B-5AB15D806F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43550" y="1597151"/>
            <a:ext cx="5191124" cy="4931313"/>
          </a:xfrm>
          <a:prstGeom prst="rect">
            <a:avLst/>
          </a:prstGeom>
        </p:spPr>
      </p:pic>
      <p:sp>
        <p:nvSpPr>
          <p:cNvPr id="3" name="TextBox 2">
            <a:extLst>
              <a:ext uri="{FF2B5EF4-FFF2-40B4-BE49-F238E27FC236}">
                <a16:creationId xmlns:a16="http://schemas.microsoft.com/office/drawing/2014/main" xmlns="" id="{564A561C-BE1B-46B2-BA93-7A38F5257609}"/>
              </a:ext>
            </a:extLst>
          </p:cNvPr>
          <p:cNvSpPr txBox="1"/>
          <p:nvPr/>
        </p:nvSpPr>
        <p:spPr>
          <a:xfrm>
            <a:off x="1193074" y="1690688"/>
            <a:ext cx="3866606" cy="3785652"/>
          </a:xfrm>
          <a:prstGeom prst="rect">
            <a:avLst/>
          </a:prstGeom>
          <a:noFill/>
        </p:spPr>
        <p:txBody>
          <a:bodyPr wrap="square" rtlCol="0">
            <a:spAutoFit/>
          </a:bodyPr>
          <a:lstStyle/>
          <a:p>
            <a:r>
              <a:rPr lang="en-US" sz="2400" dirty="0"/>
              <a:t>Ulysses observations of waves due to interstellar pickup H+ are seen beyond 4 AU and tend to be greatest in number beyond 5 AU.</a:t>
            </a:r>
          </a:p>
          <a:p>
            <a:endParaRPr lang="en-US" sz="2400" dirty="0"/>
          </a:p>
          <a:p>
            <a:r>
              <a:rPr lang="en-US" sz="2400" dirty="0"/>
              <a:t>This is what is expected of the “hydrogen cavity” as the neutral atoms are depleted inside ~ 5 AU.</a:t>
            </a:r>
          </a:p>
        </p:txBody>
      </p:sp>
    </p:spTree>
    <p:extLst>
      <p:ext uri="{BB962C8B-B14F-4D97-AF65-F5344CB8AC3E}">
        <p14:creationId xmlns:p14="http://schemas.microsoft.com/office/powerpoint/2010/main" xmlns="" val="242008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0A473-412F-40E0-A503-7445A3B62038}"/>
              </a:ext>
            </a:extLst>
          </p:cNvPr>
          <p:cNvSpPr>
            <a:spLocks noGrp="1"/>
          </p:cNvSpPr>
          <p:nvPr>
            <p:ph type="title"/>
          </p:nvPr>
        </p:nvSpPr>
        <p:spPr>
          <a:xfrm>
            <a:off x="838200" y="365125"/>
            <a:ext cx="4863860" cy="1204883"/>
          </a:xfrm>
        </p:spPr>
        <p:txBody>
          <a:bodyPr>
            <a:normAutofit fontScale="90000"/>
          </a:bodyPr>
          <a:lstStyle/>
          <a:p>
            <a:r>
              <a:rPr lang="en-US" dirty="0"/>
              <a:t>Argall et al., </a:t>
            </a:r>
            <a:r>
              <a:rPr lang="en-US" i="1" dirty="0"/>
              <a:t>GRL</a:t>
            </a:r>
            <a:r>
              <a:rPr lang="en-US" dirty="0"/>
              <a:t>, </a:t>
            </a:r>
            <a:r>
              <a:rPr lang="en-US" b="1" dirty="0"/>
              <a:t>42</a:t>
            </a:r>
            <a:r>
              <a:rPr lang="en-US" dirty="0"/>
              <a:t>, 9617-9623, 2015</a:t>
            </a:r>
          </a:p>
        </p:txBody>
      </p:sp>
      <p:pic>
        <p:nvPicPr>
          <p:cNvPr id="4" name="Picture 3">
            <a:extLst>
              <a:ext uri="{FF2B5EF4-FFF2-40B4-BE49-F238E27FC236}">
                <a16:creationId xmlns:a16="http://schemas.microsoft.com/office/drawing/2014/main" xmlns="" id="{43887C6A-8C2D-4872-ABED-6797946F94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78991" y="365126"/>
            <a:ext cx="5704691" cy="6223300"/>
          </a:xfrm>
          <a:prstGeom prst="rect">
            <a:avLst/>
          </a:prstGeom>
        </p:spPr>
      </p:pic>
      <p:sp>
        <p:nvSpPr>
          <p:cNvPr id="5" name="TextBox 4">
            <a:extLst>
              <a:ext uri="{FF2B5EF4-FFF2-40B4-BE49-F238E27FC236}">
                <a16:creationId xmlns:a16="http://schemas.microsoft.com/office/drawing/2014/main" xmlns="" id="{4447FF02-21E6-4E97-8DC1-A55C82DE5788}"/>
              </a:ext>
            </a:extLst>
          </p:cNvPr>
          <p:cNvSpPr txBox="1"/>
          <p:nvPr/>
        </p:nvSpPr>
        <p:spPr>
          <a:xfrm>
            <a:off x="878736" y="1681382"/>
            <a:ext cx="5004479" cy="4524315"/>
          </a:xfrm>
          <a:prstGeom prst="rect">
            <a:avLst/>
          </a:prstGeom>
          <a:noFill/>
        </p:spPr>
        <p:txBody>
          <a:bodyPr wrap="square" rtlCol="0">
            <a:spAutoFit/>
          </a:bodyPr>
          <a:lstStyle/>
          <a:p>
            <a:r>
              <a:rPr lang="en-US" sz="2400" dirty="0"/>
              <a:t>Found waves due to pickup He+ in ACE/MAG data.</a:t>
            </a:r>
          </a:p>
          <a:p>
            <a:endParaRPr lang="en-US" sz="2400" dirty="0"/>
          </a:p>
          <a:p>
            <a:r>
              <a:rPr lang="en-US" sz="2400" dirty="0"/>
              <a:t>Waves are seen at </a:t>
            </a:r>
            <a:r>
              <a:rPr lang="en-US" sz="2400" dirty="0" err="1"/>
              <a:t>f</a:t>
            </a:r>
            <a:r>
              <a:rPr lang="en-US" sz="2400" baseline="-25000" dirty="0" err="1"/>
              <a:t>He</a:t>
            </a:r>
            <a:r>
              <a:rPr lang="en-US" sz="2400" baseline="-25000" dirty="0"/>
              <a:t>+,c</a:t>
            </a:r>
            <a:r>
              <a:rPr lang="en-US" sz="2400" dirty="0"/>
              <a:t> &lt; </a:t>
            </a:r>
            <a:r>
              <a:rPr lang="en-US" sz="2400" dirty="0" err="1"/>
              <a:t>f</a:t>
            </a:r>
            <a:r>
              <a:rPr lang="en-US" sz="2400" baseline="-25000" dirty="0" err="1"/>
              <a:t>sc</a:t>
            </a:r>
            <a:r>
              <a:rPr lang="en-US" sz="2400" dirty="0"/>
              <a:t> &lt; </a:t>
            </a:r>
            <a:r>
              <a:rPr lang="en-US" sz="2400" dirty="0" err="1"/>
              <a:t>f</a:t>
            </a:r>
            <a:r>
              <a:rPr lang="en-US" sz="2400" baseline="-25000" dirty="0" err="1"/>
              <a:t>p,c</a:t>
            </a:r>
            <a:r>
              <a:rPr lang="en-US" sz="2400" dirty="0"/>
              <a:t>.</a:t>
            </a:r>
          </a:p>
          <a:p>
            <a:endParaRPr lang="en-US" sz="2400" dirty="0"/>
          </a:p>
          <a:p>
            <a:r>
              <a:rPr lang="en-US" sz="2400" dirty="0"/>
              <a:t>We also find dissipation signatures, waves due to energetic electrons, etc.</a:t>
            </a:r>
          </a:p>
          <a:p>
            <a:endParaRPr lang="en-US" sz="2400" dirty="0"/>
          </a:p>
          <a:p>
            <a:r>
              <a:rPr lang="en-US" sz="2400" dirty="0"/>
              <a:t>Waves due to interstellar H</a:t>
            </a:r>
            <a:r>
              <a:rPr lang="en-US" sz="2400" baseline="30000" dirty="0"/>
              <a:t>+</a:t>
            </a:r>
            <a:r>
              <a:rPr lang="en-US" sz="2400" dirty="0"/>
              <a:t> are unlikely given the interstellar hydrogen cavity and could be difficult to distinguish from shock-accelerated H</a:t>
            </a:r>
            <a:r>
              <a:rPr lang="en-US" sz="2400" baseline="30000" dirty="0"/>
              <a:t>+</a:t>
            </a:r>
            <a:r>
              <a:rPr lang="en-US" sz="2400" dirty="0"/>
              <a:t>.</a:t>
            </a:r>
          </a:p>
        </p:txBody>
      </p:sp>
    </p:spTree>
    <p:extLst>
      <p:ext uri="{BB962C8B-B14F-4D97-AF65-F5344CB8AC3E}">
        <p14:creationId xmlns:p14="http://schemas.microsoft.com/office/powerpoint/2010/main" xmlns="" val="1126655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0A473-412F-40E0-A503-7445A3B62038}"/>
              </a:ext>
            </a:extLst>
          </p:cNvPr>
          <p:cNvSpPr>
            <a:spLocks noGrp="1"/>
          </p:cNvSpPr>
          <p:nvPr>
            <p:ph type="title"/>
          </p:nvPr>
        </p:nvSpPr>
        <p:spPr>
          <a:xfrm>
            <a:off x="1089084" y="365125"/>
            <a:ext cx="4837981" cy="1204883"/>
          </a:xfrm>
        </p:spPr>
        <p:txBody>
          <a:bodyPr>
            <a:normAutofit fontScale="90000"/>
          </a:bodyPr>
          <a:lstStyle/>
          <a:p>
            <a:r>
              <a:rPr lang="en-US" dirty="0"/>
              <a:t>Argall et al., </a:t>
            </a:r>
            <a:r>
              <a:rPr lang="en-US" i="1" dirty="0"/>
              <a:t>GRL</a:t>
            </a:r>
            <a:r>
              <a:rPr lang="en-US" dirty="0"/>
              <a:t>, </a:t>
            </a:r>
            <a:r>
              <a:rPr lang="en-US" b="1" dirty="0"/>
              <a:t>42</a:t>
            </a:r>
            <a:r>
              <a:rPr lang="en-US" dirty="0"/>
              <a:t>, 9617-9623, 2015</a:t>
            </a:r>
          </a:p>
        </p:txBody>
      </p:sp>
      <p:pic>
        <p:nvPicPr>
          <p:cNvPr id="5" name="Picture 4">
            <a:extLst>
              <a:ext uri="{FF2B5EF4-FFF2-40B4-BE49-F238E27FC236}">
                <a16:creationId xmlns:a16="http://schemas.microsoft.com/office/drawing/2014/main" xmlns="" id="{5A4F7635-1257-44C7-A880-BABAEC0E0A0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1230" y="0"/>
            <a:ext cx="4054730" cy="6858000"/>
          </a:xfrm>
          <a:prstGeom prst="rect">
            <a:avLst/>
          </a:prstGeom>
        </p:spPr>
      </p:pic>
      <p:pic>
        <p:nvPicPr>
          <p:cNvPr id="7" name="Picture 6">
            <a:extLst>
              <a:ext uri="{FF2B5EF4-FFF2-40B4-BE49-F238E27FC236}">
                <a16:creationId xmlns:a16="http://schemas.microsoft.com/office/drawing/2014/main" xmlns="" id="{BA6C43AA-C14A-4143-96A4-9DEC94AFAD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0760" y="4322361"/>
            <a:ext cx="6089904" cy="2125980"/>
          </a:xfrm>
          <a:prstGeom prst="rect">
            <a:avLst/>
          </a:prstGeom>
        </p:spPr>
      </p:pic>
      <p:sp>
        <p:nvSpPr>
          <p:cNvPr id="6" name="TextBox 5">
            <a:extLst>
              <a:ext uri="{FF2B5EF4-FFF2-40B4-BE49-F238E27FC236}">
                <a16:creationId xmlns:a16="http://schemas.microsoft.com/office/drawing/2014/main" xmlns="" id="{C54EDCAF-63E0-498A-9F07-2CE9E6E9A31B}"/>
              </a:ext>
            </a:extLst>
          </p:cNvPr>
          <p:cNvSpPr txBox="1"/>
          <p:nvPr/>
        </p:nvSpPr>
        <p:spPr>
          <a:xfrm>
            <a:off x="1111008" y="1741767"/>
            <a:ext cx="4794131" cy="2308324"/>
          </a:xfrm>
          <a:prstGeom prst="rect">
            <a:avLst/>
          </a:prstGeom>
          <a:noFill/>
        </p:spPr>
        <p:txBody>
          <a:bodyPr wrap="square" rtlCol="0">
            <a:spAutoFit/>
          </a:bodyPr>
          <a:lstStyle/>
          <a:p>
            <a:r>
              <a:rPr lang="en-US" sz="2400" dirty="0"/>
              <a:t>Waves show all the expected characteristics when a more detailed analysis is performed.</a:t>
            </a:r>
          </a:p>
          <a:p>
            <a:endParaRPr lang="en-US" sz="2400" dirty="0"/>
          </a:p>
          <a:p>
            <a:r>
              <a:rPr lang="en-US" sz="2400" dirty="0"/>
              <a:t>The event shown exists within a rarefaction interval (below).</a:t>
            </a:r>
          </a:p>
        </p:txBody>
      </p:sp>
    </p:spTree>
    <p:extLst>
      <p:ext uri="{BB962C8B-B14F-4D97-AF65-F5344CB8AC3E}">
        <p14:creationId xmlns:p14="http://schemas.microsoft.com/office/powerpoint/2010/main" xmlns="" val="2756217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02E77-07FD-49AD-B096-97EE78E8AA00}"/>
              </a:ext>
            </a:extLst>
          </p:cNvPr>
          <p:cNvSpPr>
            <a:spLocks noGrp="1"/>
          </p:cNvSpPr>
          <p:nvPr>
            <p:ph type="title"/>
          </p:nvPr>
        </p:nvSpPr>
        <p:spPr>
          <a:xfrm>
            <a:off x="838200" y="365126"/>
            <a:ext cx="10515600" cy="1187630"/>
          </a:xfrm>
        </p:spPr>
        <p:txBody>
          <a:bodyPr/>
          <a:lstStyle/>
          <a:p>
            <a:pPr algn="ctr"/>
            <a:r>
              <a:rPr lang="en-US" dirty="0"/>
              <a:t>Fisher et al., </a:t>
            </a:r>
            <a:r>
              <a:rPr lang="en-US" i="1" dirty="0" err="1"/>
              <a:t>ApJ</a:t>
            </a:r>
            <a:r>
              <a:rPr lang="en-US" dirty="0"/>
              <a:t>, </a:t>
            </a:r>
            <a:r>
              <a:rPr lang="en-US" b="1" dirty="0"/>
              <a:t>830</a:t>
            </a:r>
            <a:r>
              <a:rPr lang="en-US" dirty="0"/>
              <a:t>, 47, 2016</a:t>
            </a:r>
          </a:p>
        </p:txBody>
      </p:sp>
      <p:pic>
        <p:nvPicPr>
          <p:cNvPr id="4" name="Picture 3">
            <a:extLst>
              <a:ext uri="{FF2B5EF4-FFF2-40B4-BE49-F238E27FC236}">
                <a16:creationId xmlns:a16="http://schemas.microsoft.com/office/drawing/2014/main" xmlns="" id="{89042202-3DA9-4C60-875A-3FC9077187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4423" y="1650248"/>
            <a:ext cx="5744451" cy="3289393"/>
          </a:xfrm>
          <a:prstGeom prst="rect">
            <a:avLst/>
          </a:prstGeom>
        </p:spPr>
      </p:pic>
      <p:pic>
        <p:nvPicPr>
          <p:cNvPr id="7" name="Picture 6">
            <a:extLst>
              <a:ext uri="{FF2B5EF4-FFF2-40B4-BE49-F238E27FC236}">
                <a16:creationId xmlns:a16="http://schemas.microsoft.com/office/drawing/2014/main" xmlns="" id="{3E56A79D-B1E2-4B34-B389-735A554C23C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030" y="1650249"/>
            <a:ext cx="5120640" cy="4604004"/>
          </a:xfrm>
          <a:prstGeom prst="rect">
            <a:avLst/>
          </a:prstGeom>
        </p:spPr>
      </p:pic>
    </p:spTree>
    <p:extLst>
      <p:ext uri="{BB962C8B-B14F-4D97-AF65-F5344CB8AC3E}">
        <p14:creationId xmlns:p14="http://schemas.microsoft.com/office/powerpoint/2010/main" xmlns="" val="242135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02E77-07FD-49AD-B096-97EE78E8AA00}"/>
              </a:ext>
            </a:extLst>
          </p:cNvPr>
          <p:cNvSpPr>
            <a:spLocks noGrp="1"/>
          </p:cNvSpPr>
          <p:nvPr>
            <p:ph type="title"/>
          </p:nvPr>
        </p:nvSpPr>
        <p:spPr>
          <a:xfrm>
            <a:off x="838200" y="365126"/>
            <a:ext cx="10515600" cy="1187630"/>
          </a:xfrm>
        </p:spPr>
        <p:txBody>
          <a:bodyPr/>
          <a:lstStyle/>
          <a:p>
            <a:pPr algn="ctr"/>
            <a:r>
              <a:rPr lang="en-US" dirty="0"/>
              <a:t>Fisher et al., </a:t>
            </a:r>
            <a:r>
              <a:rPr lang="en-US" i="1" dirty="0" err="1"/>
              <a:t>ApJ</a:t>
            </a:r>
            <a:r>
              <a:rPr lang="en-US" dirty="0"/>
              <a:t>, </a:t>
            </a:r>
            <a:r>
              <a:rPr lang="en-US" b="1" dirty="0"/>
              <a:t>830</a:t>
            </a:r>
            <a:r>
              <a:rPr lang="en-US" dirty="0"/>
              <a:t>, 47, 2016</a:t>
            </a:r>
          </a:p>
        </p:txBody>
      </p:sp>
      <p:pic>
        <p:nvPicPr>
          <p:cNvPr id="6" name="Picture 5">
            <a:extLst>
              <a:ext uri="{FF2B5EF4-FFF2-40B4-BE49-F238E27FC236}">
                <a16:creationId xmlns:a16="http://schemas.microsoft.com/office/drawing/2014/main" xmlns="" id="{C256E619-6F81-416A-A813-E8128E3E0E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3316" y="1356971"/>
            <a:ext cx="5348859" cy="3374933"/>
          </a:xfrm>
          <a:prstGeom prst="rect">
            <a:avLst/>
          </a:prstGeom>
        </p:spPr>
      </p:pic>
      <p:pic>
        <p:nvPicPr>
          <p:cNvPr id="9" name="Picture 8">
            <a:extLst>
              <a:ext uri="{FF2B5EF4-FFF2-40B4-BE49-F238E27FC236}">
                <a16:creationId xmlns:a16="http://schemas.microsoft.com/office/drawing/2014/main" xmlns="" id="{1C52647C-5775-45DB-B30E-89E58B3600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66329" y="1384507"/>
            <a:ext cx="5502355" cy="3254783"/>
          </a:xfrm>
          <a:prstGeom prst="rect">
            <a:avLst/>
          </a:prstGeom>
        </p:spPr>
      </p:pic>
    </p:spTree>
    <p:extLst>
      <p:ext uri="{BB962C8B-B14F-4D97-AF65-F5344CB8AC3E}">
        <p14:creationId xmlns:p14="http://schemas.microsoft.com/office/powerpoint/2010/main" xmlns="" val="664819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02E77-07FD-49AD-B096-97EE78E8AA00}"/>
              </a:ext>
            </a:extLst>
          </p:cNvPr>
          <p:cNvSpPr>
            <a:spLocks noGrp="1"/>
          </p:cNvSpPr>
          <p:nvPr>
            <p:ph type="title"/>
          </p:nvPr>
        </p:nvSpPr>
        <p:spPr>
          <a:xfrm>
            <a:off x="838200" y="365126"/>
            <a:ext cx="10515600" cy="1187630"/>
          </a:xfrm>
        </p:spPr>
        <p:txBody>
          <a:bodyPr/>
          <a:lstStyle/>
          <a:p>
            <a:pPr algn="ctr"/>
            <a:r>
              <a:rPr lang="en-US" dirty="0"/>
              <a:t>Fisher et al., </a:t>
            </a:r>
            <a:r>
              <a:rPr lang="en-US" i="1" dirty="0" err="1"/>
              <a:t>ApJ</a:t>
            </a:r>
            <a:r>
              <a:rPr lang="en-US" dirty="0"/>
              <a:t>, </a:t>
            </a:r>
            <a:r>
              <a:rPr lang="en-US" b="1" dirty="0"/>
              <a:t>830</a:t>
            </a:r>
            <a:r>
              <a:rPr lang="en-US" dirty="0"/>
              <a:t>, 47, 2016</a:t>
            </a:r>
          </a:p>
        </p:txBody>
      </p:sp>
      <p:pic>
        <p:nvPicPr>
          <p:cNvPr id="8" name="Picture 7">
            <a:extLst>
              <a:ext uri="{FF2B5EF4-FFF2-40B4-BE49-F238E27FC236}">
                <a16:creationId xmlns:a16="http://schemas.microsoft.com/office/drawing/2014/main" xmlns="" id="{9A737986-1E23-4C15-BE21-3DFE7367BF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974" y="1300178"/>
            <a:ext cx="6465736" cy="4016886"/>
          </a:xfrm>
          <a:prstGeom prst="rect">
            <a:avLst/>
          </a:prstGeom>
        </p:spPr>
      </p:pic>
      <p:pic>
        <p:nvPicPr>
          <p:cNvPr id="4" name="Picture 3">
            <a:extLst>
              <a:ext uri="{FF2B5EF4-FFF2-40B4-BE49-F238E27FC236}">
                <a16:creationId xmlns:a16="http://schemas.microsoft.com/office/drawing/2014/main" xmlns="" id="{5A0A06C0-BA2F-48A5-B564-1EFF1D7885A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43710" y="4355810"/>
            <a:ext cx="4636008" cy="2221992"/>
          </a:xfrm>
          <a:prstGeom prst="rect">
            <a:avLst/>
          </a:prstGeom>
        </p:spPr>
      </p:pic>
      <p:sp>
        <p:nvSpPr>
          <p:cNvPr id="5" name="TextBox 4">
            <a:extLst>
              <a:ext uri="{FF2B5EF4-FFF2-40B4-BE49-F238E27FC236}">
                <a16:creationId xmlns:a16="http://schemas.microsoft.com/office/drawing/2014/main" xmlns="" id="{B79A5639-7378-4294-A776-55BC26862C47}"/>
              </a:ext>
            </a:extLst>
          </p:cNvPr>
          <p:cNvSpPr txBox="1"/>
          <p:nvPr/>
        </p:nvSpPr>
        <p:spPr>
          <a:xfrm>
            <a:off x="7280366" y="1552756"/>
            <a:ext cx="4241074" cy="2308324"/>
          </a:xfrm>
          <a:prstGeom prst="rect">
            <a:avLst/>
          </a:prstGeom>
          <a:noFill/>
        </p:spPr>
        <p:txBody>
          <a:bodyPr wrap="square" rtlCol="0">
            <a:spAutoFit/>
          </a:bodyPr>
          <a:lstStyle/>
          <a:p>
            <a:r>
              <a:rPr lang="en-US" sz="2400" dirty="0"/>
              <a:t>Despite statistics of small numbers, there is a slight increase in the number of He+ events in December and January when ACE is passing through the He+ focusing cone.</a:t>
            </a:r>
          </a:p>
        </p:txBody>
      </p:sp>
      <p:sp>
        <p:nvSpPr>
          <p:cNvPr id="6" name="TextBox 5">
            <a:extLst>
              <a:ext uri="{FF2B5EF4-FFF2-40B4-BE49-F238E27FC236}">
                <a16:creationId xmlns:a16="http://schemas.microsoft.com/office/drawing/2014/main" xmlns="" id="{F6526E7A-81D6-4434-8308-81F7BCECE73D}"/>
              </a:ext>
            </a:extLst>
          </p:cNvPr>
          <p:cNvSpPr txBox="1"/>
          <p:nvPr/>
        </p:nvSpPr>
        <p:spPr>
          <a:xfrm>
            <a:off x="838200" y="5557822"/>
            <a:ext cx="5937069" cy="523220"/>
          </a:xfrm>
          <a:prstGeom prst="rect">
            <a:avLst/>
          </a:prstGeom>
          <a:noFill/>
        </p:spPr>
        <p:txBody>
          <a:bodyPr wrap="square" rtlCol="0">
            <a:spAutoFit/>
          </a:bodyPr>
          <a:lstStyle/>
          <a:p>
            <a:pPr algn="r"/>
            <a:r>
              <a:rPr lang="en-US" sz="2000" dirty="0" err="1"/>
              <a:t>Gloeckler</a:t>
            </a:r>
            <a:r>
              <a:rPr lang="en-US" sz="2000" dirty="0"/>
              <a:t> et al., Astron. </a:t>
            </a:r>
            <a:r>
              <a:rPr lang="en-US" sz="2000" dirty="0" err="1"/>
              <a:t>Astrophys</a:t>
            </a:r>
            <a:r>
              <a:rPr lang="en-US" sz="2000" dirty="0"/>
              <a:t>., 426, 845, 2004  </a:t>
            </a:r>
            <a:r>
              <a:rPr lang="en-US" sz="2800" dirty="0">
                <a:sym typeface="Symbol" panose="05050102010706020507" pitchFamily="18" charset="2"/>
              </a:rPr>
              <a:t></a:t>
            </a:r>
            <a:endParaRPr lang="en-US" sz="2800" dirty="0"/>
          </a:p>
        </p:txBody>
      </p:sp>
    </p:spTree>
    <p:extLst>
      <p:ext uri="{BB962C8B-B14F-4D97-AF65-F5344CB8AC3E}">
        <p14:creationId xmlns:p14="http://schemas.microsoft.com/office/powerpoint/2010/main" xmlns="" val="12384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LeeIpFig4a">
            <a:extLst>
              <a:ext uri="{FF2B5EF4-FFF2-40B4-BE49-F238E27FC236}">
                <a16:creationId xmlns:a16="http://schemas.microsoft.com/office/drawing/2014/main" xmlns="" id="{F1A93A10-79E6-4B0B-B6FE-E5866748100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38900" y="990600"/>
            <a:ext cx="4006850" cy="570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4">
            <a:extLst>
              <a:ext uri="{FF2B5EF4-FFF2-40B4-BE49-F238E27FC236}">
                <a16:creationId xmlns:a16="http://schemas.microsoft.com/office/drawing/2014/main" xmlns="" id="{1E5CC271-416A-46A3-944A-E0B87DAD7EEA}"/>
              </a:ext>
            </a:extLst>
          </p:cNvPr>
          <p:cNvSpPr>
            <a:spLocks noGrp="1" noChangeArrowheads="1"/>
          </p:cNvSpPr>
          <p:nvPr>
            <p:ph type="title"/>
          </p:nvPr>
        </p:nvSpPr>
        <p:spPr>
          <a:xfrm>
            <a:off x="1981200" y="152401"/>
            <a:ext cx="8229600" cy="792163"/>
          </a:xfrm>
        </p:spPr>
        <p:txBody>
          <a:bodyPr/>
          <a:lstStyle/>
          <a:p>
            <a:pPr eaLnBrk="1" hangingPunct="1"/>
            <a:r>
              <a:rPr lang="en-US" altLang="en-US"/>
              <a:t>Lee &amp; Ip, </a:t>
            </a:r>
            <a:r>
              <a:rPr lang="en-US" altLang="en-US" i="1"/>
              <a:t>JGR</a:t>
            </a:r>
            <a:r>
              <a:rPr lang="en-US" altLang="en-US"/>
              <a:t>, </a:t>
            </a:r>
            <a:r>
              <a:rPr lang="en-US" altLang="en-US" b="1"/>
              <a:t>92</a:t>
            </a:r>
            <a:r>
              <a:rPr lang="en-US" altLang="en-US"/>
              <a:t>, 11041, 1987</a:t>
            </a:r>
          </a:p>
        </p:txBody>
      </p:sp>
      <p:sp>
        <p:nvSpPr>
          <p:cNvPr id="8197" name="Text Box 8">
            <a:extLst>
              <a:ext uri="{FF2B5EF4-FFF2-40B4-BE49-F238E27FC236}">
                <a16:creationId xmlns:a16="http://schemas.microsoft.com/office/drawing/2014/main" xmlns="" id="{58D1378E-992E-4E40-AA0D-D514F251E6E3}"/>
              </a:ext>
            </a:extLst>
          </p:cNvPr>
          <p:cNvSpPr txBox="1">
            <a:spLocks noChangeArrowheads="1"/>
          </p:cNvSpPr>
          <p:nvPr/>
        </p:nvSpPr>
        <p:spPr bwMode="auto">
          <a:xfrm>
            <a:off x="914400" y="1155939"/>
            <a:ext cx="5410200"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a:t>Develop a theory for the asymptotic wave growth that </a:t>
            </a:r>
            <a:r>
              <a:rPr lang="en-US" altLang="en-US" sz="2400" b="1" dirty="0"/>
              <a:t>slowly</a:t>
            </a:r>
            <a:r>
              <a:rPr lang="en-US" altLang="en-US" sz="2400" dirty="0"/>
              <a:t> accumulates energy over lifetime of the plasma element.</a:t>
            </a:r>
          </a:p>
          <a:p>
            <a:pPr eaLnBrk="1" hangingPunct="1">
              <a:spcBef>
                <a:spcPct val="50000"/>
              </a:spcBef>
            </a:pPr>
            <a:r>
              <a:rPr lang="en-US" altLang="en-US" sz="2400" dirty="0"/>
              <a:t>There are 4 key features:</a:t>
            </a:r>
          </a:p>
          <a:p>
            <a:pPr marL="457200" indent="-457200" eaLnBrk="1" hangingPunct="1">
              <a:spcBef>
                <a:spcPct val="50000"/>
              </a:spcBef>
              <a:buFont typeface="+mj-lt"/>
              <a:buAutoNum type="arabicPeriod"/>
            </a:pPr>
            <a:r>
              <a:rPr lang="en-US" altLang="en-US" sz="2400" dirty="0"/>
              <a:t>Waves are only seen at </a:t>
            </a:r>
            <a:r>
              <a:rPr lang="en-US" altLang="en-US" sz="2400" dirty="0" err="1"/>
              <a:t>f</a:t>
            </a:r>
            <a:r>
              <a:rPr lang="en-US" altLang="en-US" sz="2400" baseline="-25000" dirty="0" err="1"/>
              <a:t>sc</a:t>
            </a:r>
            <a:r>
              <a:rPr lang="en-US" altLang="en-US" sz="2400" dirty="0"/>
              <a:t> &gt; f</a:t>
            </a:r>
            <a:r>
              <a:rPr lang="en-US" altLang="en-US" sz="2400" baseline="-25000" dirty="0"/>
              <a:t>ic</a:t>
            </a:r>
            <a:r>
              <a:rPr lang="en-US" altLang="en-US" sz="2400" dirty="0"/>
              <a:t>.</a:t>
            </a:r>
          </a:p>
          <a:p>
            <a:pPr marL="457200" indent="-457200" eaLnBrk="1" hangingPunct="1">
              <a:spcBef>
                <a:spcPct val="50000"/>
              </a:spcBef>
              <a:buFont typeface="+mj-lt"/>
              <a:buAutoNum type="arabicPeriod"/>
            </a:pPr>
            <a:r>
              <a:rPr lang="en-US" altLang="en-US" sz="2400" dirty="0"/>
              <a:t>Waves are Sunward propagating.</a:t>
            </a:r>
          </a:p>
          <a:p>
            <a:pPr marL="457200" indent="-457200" eaLnBrk="1" hangingPunct="1">
              <a:spcBef>
                <a:spcPct val="50000"/>
              </a:spcBef>
              <a:buFont typeface="+mj-lt"/>
              <a:buAutoNum type="arabicPeriod"/>
            </a:pPr>
            <a:r>
              <a:rPr lang="en-US" altLang="en-US" sz="2400" dirty="0"/>
              <a:t>Waves are left-hand polarized in the spacecraft frame.</a:t>
            </a:r>
          </a:p>
          <a:p>
            <a:pPr marL="457200" indent="-457200" eaLnBrk="1" hangingPunct="1">
              <a:spcBef>
                <a:spcPct val="50000"/>
              </a:spcBef>
              <a:buFont typeface="+mj-lt"/>
              <a:buAutoNum type="arabicPeriod"/>
            </a:pPr>
            <a:r>
              <a:rPr lang="en-US" altLang="en-US" sz="2400" dirty="0"/>
              <a:t>Marty does assume accumulation of energy over lifetime of plasma.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8BD2A-5278-4338-BC29-B3B4D351D52F}"/>
              </a:ext>
            </a:extLst>
          </p:cNvPr>
          <p:cNvSpPr>
            <a:spLocks noGrp="1"/>
          </p:cNvSpPr>
          <p:nvPr>
            <p:ph type="title"/>
          </p:nvPr>
        </p:nvSpPr>
        <p:spPr>
          <a:xfrm>
            <a:off x="1164566" y="365125"/>
            <a:ext cx="4088921" cy="1463675"/>
          </a:xfrm>
        </p:spPr>
        <p:txBody>
          <a:bodyPr>
            <a:normAutofit fontScale="90000"/>
          </a:bodyPr>
          <a:lstStyle/>
          <a:p>
            <a:r>
              <a:rPr lang="en-US" dirty="0"/>
              <a:t>Argall et al., </a:t>
            </a:r>
            <a:r>
              <a:rPr lang="en-US" i="1" dirty="0" err="1"/>
              <a:t>ApJ</a:t>
            </a:r>
            <a:r>
              <a:rPr lang="en-US" dirty="0"/>
              <a:t>, </a:t>
            </a:r>
            <a:r>
              <a:rPr lang="en-US" b="1" dirty="0"/>
              <a:t>849</a:t>
            </a:r>
            <a:r>
              <a:rPr lang="en-US" dirty="0"/>
              <a:t>, 61, 2017</a:t>
            </a:r>
          </a:p>
        </p:txBody>
      </p:sp>
      <p:pic>
        <p:nvPicPr>
          <p:cNvPr id="4" name="Picture 3">
            <a:extLst>
              <a:ext uri="{FF2B5EF4-FFF2-40B4-BE49-F238E27FC236}">
                <a16:creationId xmlns:a16="http://schemas.microsoft.com/office/drawing/2014/main" xmlns="" id="{097A980B-8C75-4371-BDB7-070C954CA3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4589" y="371453"/>
            <a:ext cx="5722008" cy="6242191"/>
          </a:xfrm>
          <a:prstGeom prst="rect">
            <a:avLst/>
          </a:prstGeom>
        </p:spPr>
      </p:pic>
      <p:pic>
        <p:nvPicPr>
          <p:cNvPr id="6" name="Picture 5">
            <a:extLst>
              <a:ext uri="{FF2B5EF4-FFF2-40B4-BE49-F238E27FC236}">
                <a16:creationId xmlns:a16="http://schemas.microsoft.com/office/drawing/2014/main" xmlns="" id="{1C7007A1-CB4B-4C6C-B1CC-106E2FFE24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838" y="1828800"/>
            <a:ext cx="4809478" cy="4758966"/>
          </a:xfrm>
          <a:prstGeom prst="rect">
            <a:avLst/>
          </a:prstGeom>
        </p:spPr>
      </p:pic>
      <p:cxnSp>
        <p:nvCxnSpPr>
          <p:cNvPr id="5" name="Straight Connector 4">
            <a:extLst>
              <a:ext uri="{FF2B5EF4-FFF2-40B4-BE49-F238E27FC236}">
                <a16:creationId xmlns:a16="http://schemas.microsoft.com/office/drawing/2014/main" xmlns="" id="{AC906309-CB02-433C-A3F0-BE78BB46FC71}"/>
              </a:ext>
            </a:extLst>
          </p:cNvPr>
          <p:cNvCxnSpPr/>
          <p:nvPr/>
        </p:nvCxnSpPr>
        <p:spPr>
          <a:xfrm flipV="1">
            <a:off x="2429693" y="1942011"/>
            <a:ext cx="0" cy="4223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6916472-1A03-42EB-9FDC-DD3A41764E1F}"/>
              </a:ext>
            </a:extLst>
          </p:cNvPr>
          <p:cNvCxnSpPr/>
          <p:nvPr/>
        </p:nvCxnSpPr>
        <p:spPr>
          <a:xfrm flipV="1">
            <a:off x="2782395" y="1937649"/>
            <a:ext cx="0" cy="4223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6856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8706A-D978-45C0-87B3-96624783B9A3}"/>
              </a:ext>
            </a:extLst>
          </p:cNvPr>
          <p:cNvSpPr>
            <a:spLocks noGrp="1"/>
          </p:cNvSpPr>
          <p:nvPr>
            <p:ph type="title"/>
          </p:nvPr>
        </p:nvSpPr>
        <p:spPr>
          <a:xfrm>
            <a:off x="838200" y="365125"/>
            <a:ext cx="4199626" cy="1480928"/>
          </a:xfrm>
        </p:spPr>
        <p:txBody>
          <a:bodyPr>
            <a:normAutofit fontScale="90000"/>
          </a:bodyPr>
          <a:lstStyle/>
          <a:p>
            <a:r>
              <a:rPr lang="en-US" dirty="0" err="1"/>
              <a:t>Hollick</a:t>
            </a:r>
            <a:r>
              <a:rPr lang="en-US" dirty="0"/>
              <a:t> et al., </a:t>
            </a:r>
            <a:r>
              <a:rPr lang="en-US" i="1" dirty="0" err="1"/>
              <a:t>ApJ</a:t>
            </a:r>
            <a:r>
              <a:rPr lang="en-US" dirty="0"/>
              <a:t>, </a:t>
            </a:r>
            <a:r>
              <a:rPr lang="en-US" b="1" dirty="0"/>
              <a:t>863</a:t>
            </a:r>
            <a:r>
              <a:rPr lang="en-US" dirty="0"/>
              <a:t>, 75, 2018.</a:t>
            </a:r>
          </a:p>
        </p:txBody>
      </p:sp>
      <p:pic>
        <p:nvPicPr>
          <p:cNvPr id="4" name="Picture 3">
            <a:extLst>
              <a:ext uri="{FF2B5EF4-FFF2-40B4-BE49-F238E27FC236}">
                <a16:creationId xmlns:a16="http://schemas.microsoft.com/office/drawing/2014/main" xmlns="" id="{DAAFE50F-E996-4851-8C1F-557B371A819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5598" y="45720"/>
            <a:ext cx="6259068" cy="6812280"/>
          </a:xfrm>
          <a:prstGeom prst="rect">
            <a:avLst/>
          </a:prstGeom>
        </p:spPr>
      </p:pic>
      <p:sp>
        <p:nvSpPr>
          <p:cNvPr id="3" name="TextBox 2">
            <a:extLst>
              <a:ext uri="{FF2B5EF4-FFF2-40B4-BE49-F238E27FC236}">
                <a16:creationId xmlns:a16="http://schemas.microsoft.com/office/drawing/2014/main" xmlns="" id="{79E7AA77-9F46-4096-A0E0-1A79EAE28FC5}"/>
              </a:ext>
            </a:extLst>
          </p:cNvPr>
          <p:cNvSpPr txBox="1"/>
          <p:nvPr/>
        </p:nvSpPr>
        <p:spPr>
          <a:xfrm>
            <a:off x="838200" y="1846053"/>
            <a:ext cx="4346275" cy="4893647"/>
          </a:xfrm>
          <a:prstGeom prst="rect">
            <a:avLst/>
          </a:prstGeom>
          <a:noFill/>
        </p:spPr>
        <p:txBody>
          <a:bodyPr wrap="square" rtlCol="0">
            <a:spAutoFit/>
          </a:bodyPr>
          <a:lstStyle/>
          <a:p>
            <a:r>
              <a:rPr lang="en-US" sz="2400" dirty="0"/>
              <a:t>This is what 667 wave events look like.</a:t>
            </a:r>
          </a:p>
          <a:p>
            <a:endParaRPr lang="en-US" sz="2400" dirty="0"/>
          </a:p>
          <a:p>
            <a:r>
              <a:rPr lang="en-US" sz="2400" dirty="0"/>
              <a:t>We use both Voyager 1 &amp; 2 magnetic field and thermal ion data.</a:t>
            </a:r>
          </a:p>
          <a:p>
            <a:endParaRPr lang="en-US" sz="2400" dirty="0"/>
          </a:p>
          <a:p>
            <a:r>
              <a:rPr lang="en-US" sz="2400" dirty="0"/>
              <a:t>We use 1.92 sec MAG data and 9.6 sec MAG data when the former is not available.</a:t>
            </a:r>
          </a:p>
          <a:p>
            <a:endParaRPr lang="en-US" sz="2400" dirty="0"/>
          </a:p>
          <a:p>
            <a:r>
              <a:rPr lang="en-US" sz="2400" dirty="0"/>
              <a:t>We eliminate shock-associated and planet-associated waves.</a:t>
            </a:r>
          </a:p>
        </p:txBody>
      </p:sp>
    </p:spTree>
    <p:extLst>
      <p:ext uri="{BB962C8B-B14F-4D97-AF65-F5344CB8AC3E}">
        <p14:creationId xmlns:p14="http://schemas.microsoft.com/office/powerpoint/2010/main" xmlns="" val="1864048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DE84617-5BE8-42B9-9F29-DD0B0B72A14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382" y="0"/>
            <a:ext cx="5781834" cy="6858000"/>
          </a:xfrm>
          <a:prstGeom prst="rect">
            <a:avLst/>
          </a:prstGeom>
        </p:spPr>
      </p:pic>
      <p:pic>
        <p:nvPicPr>
          <p:cNvPr id="3" name="Picture 2">
            <a:extLst>
              <a:ext uri="{FF2B5EF4-FFF2-40B4-BE49-F238E27FC236}">
                <a16:creationId xmlns:a16="http://schemas.microsoft.com/office/drawing/2014/main" xmlns="" id="{4BD0F0B4-7F24-4C7F-BCCD-7B1EA80CA71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0998" y="0"/>
            <a:ext cx="5758439" cy="6858000"/>
          </a:xfrm>
          <a:prstGeom prst="rect">
            <a:avLst/>
          </a:prstGeom>
        </p:spPr>
      </p:pic>
      <p:cxnSp>
        <p:nvCxnSpPr>
          <p:cNvPr id="7" name="Straight Connector 6">
            <a:extLst>
              <a:ext uri="{FF2B5EF4-FFF2-40B4-BE49-F238E27FC236}">
                <a16:creationId xmlns:a16="http://schemas.microsoft.com/office/drawing/2014/main" xmlns="" id="{D1A8451E-B9A8-472E-B63F-4C17388E1F6B}"/>
              </a:ext>
            </a:extLst>
          </p:cNvPr>
          <p:cNvCxnSpPr/>
          <p:nvPr/>
        </p:nvCxnSpPr>
        <p:spPr>
          <a:xfrm>
            <a:off x="6096000" y="138023"/>
            <a:ext cx="0" cy="6625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7495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1332A47-DCE3-49A6-A57F-1B505716D3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9167" y="0"/>
            <a:ext cx="5771947" cy="6858000"/>
          </a:xfrm>
          <a:prstGeom prst="rect">
            <a:avLst/>
          </a:prstGeom>
        </p:spPr>
      </p:pic>
      <p:cxnSp>
        <p:nvCxnSpPr>
          <p:cNvPr id="5" name="Straight Connector 4">
            <a:extLst>
              <a:ext uri="{FF2B5EF4-FFF2-40B4-BE49-F238E27FC236}">
                <a16:creationId xmlns:a16="http://schemas.microsoft.com/office/drawing/2014/main" xmlns="" id="{D5760B0E-B797-450E-8384-9D8B5FE16735}"/>
              </a:ext>
            </a:extLst>
          </p:cNvPr>
          <p:cNvCxnSpPr/>
          <p:nvPr/>
        </p:nvCxnSpPr>
        <p:spPr>
          <a:xfrm>
            <a:off x="6165008" y="138023"/>
            <a:ext cx="0" cy="6625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2CAA2B80-F6F5-4E9B-A1E5-0CD44B99AB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8857" y="21566"/>
            <a:ext cx="5721787" cy="6858000"/>
          </a:xfrm>
          <a:prstGeom prst="rect">
            <a:avLst/>
          </a:prstGeom>
        </p:spPr>
      </p:pic>
    </p:spTree>
    <p:extLst>
      <p:ext uri="{BB962C8B-B14F-4D97-AF65-F5344CB8AC3E}">
        <p14:creationId xmlns:p14="http://schemas.microsoft.com/office/powerpoint/2010/main" xmlns="" val="1128973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411943-A807-402A-B586-72846D97FA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8045" y="702450"/>
            <a:ext cx="5646437" cy="2726550"/>
          </a:xfrm>
          <a:prstGeom prst="rect">
            <a:avLst/>
          </a:prstGeom>
        </p:spPr>
      </p:pic>
      <p:pic>
        <p:nvPicPr>
          <p:cNvPr id="5" name="Picture 4">
            <a:extLst>
              <a:ext uri="{FF2B5EF4-FFF2-40B4-BE49-F238E27FC236}">
                <a16:creationId xmlns:a16="http://schemas.microsoft.com/office/drawing/2014/main" xmlns="" id="{AAD76683-0D93-4E0C-A491-06A3D9151F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4486" y="695592"/>
            <a:ext cx="5629931" cy="2733408"/>
          </a:xfrm>
          <a:prstGeom prst="rect">
            <a:avLst/>
          </a:prstGeom>
        </p:spPr>
      </p:pic>
      <p:pic>
        <p:nvPicPr>
          <p:cNvPr id="7" name="Picture 6">
            <a:extLst>
              <a:ext uri="{FF2B5EF4-FFF2-40B4-BE49-F238E27FC236}">
                <a16:creationId xmlns:a16="http://schemas.microsoft.com/office/drawing/2014/main" xmlns="" id="{7B580FCB-3ABF-4A18-AA23-4A3EA634EF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8706" y="3572370"/>
            <a:ext cx="5477229" cy="2726550"/>
          </a:xfrm>
          <a:prstGeom prst="rect">
            <a:avLst/>
          </a:prstGeom>
        </p:spPr>
      </p:pic>
      <p:pic>
        <p:nvPicPr>
          <p:cNvPr id="9" name="Picture 8">
            <a:extLst>
              <a:ext uri="{FF2B5EF4-FFF2-40B4-BE49-F238E27FC236}">
                <a16:creationId xmlns:a16="http://schemas.microsoft.com/office/drawing/2014/main" xmlns="" id="{4938578B-BF68-4816-B937-1B8A2B9A07F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56066" y="3587610"/>
            <a:ext cx="5408601" cy="2692260"/>
          </a:xfrm>
          <a:prstGeom prst="rect">
            <a:avLst/>
          </a:prstGeom>
        </p:spPr>
      </p:pic>
    </p:spTree>
    <p:extLst>
      <p:ext uri="{BB962C8B-B14F-4D97-AF65-F5344CB8AC3E}">
        <p14:creationId xmlns:p14="http://schemas.microsoft.com/office/powerpoint/2010/main" xmlns="" val="5805398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a:extLst>
              <a:ext uri="{FF2B5EF4-FFF2-40B4-BE49-F238E27FC236}">
                <a16:creationId xmlns:a16="http://schemas.microsoft.com/office/drawing/2014/main" xmlns="" id="{1E5CC271-416A-46A3-944A-E0B87DAD7EEA}"/>
              </a:ext>
            </a:extLst>
          </p:cNvPr>
          <p:cNvSpPr>
            <a:spLocks noGrp="1" noChangeArrowheads="1"/>
          </p:cNvSpPr>
          <p:nvPr>
            <p:ph type="title"/>
          </p:nvPr>
        </p:nvSpPr>
        <p:spPr>
          <a:xfrm>
            <a:off x="1981200" y="350807"/>
            <a:ext cx="8229600" cy="1247774"/>
          </a:xfrm>
        </p:spPr>
        <p:txBody>
          <a:bodyPr/>
          <a:lstStyle/>
          <a:p>
            <a:pPr eaLnBrk="1" hangingPunct="1"/>
            <a:r>
              <a:rPr lang="en-US" altLang="en-US" dirty="0"/>
              <a:t>Lee &amp; Ip, </a:t>
            </a:r>
            <a:r>
              <a:rPr lang="en-US" altLang="en-US" i="1" dirty="0"/>
              <a:t>JGR</a:t>
            </a:r>
            <a:r>
              <a:rPr lang="en-US" altLang="en-US" dirty="0"/>
              <a:t>, </a:t>
            </a:r>
            <a:r>
              <a:rPr lang="en-US" altLang="en-US" b="1" dirty="0"/>
              <a:t>92</a:t>
            </a:r>
            <a:r>
              <a:rPr lang="en-US" altLang="en-US" dirty="0"/>
              <a:t>, 11041, 1987</a:t>
            </a:r>
          </a:p>
        </p:txBody>
      </p:sp>
      <p:pic>
        <p:nvPicPr>
          <p:cNvPr id="3077" name="Picture 5" descr="LeeIpEq">
            <a:extLst>
              <a:ext uri="{FF2B5EF4-FFF2-40B4-BE49-F238E27FC236}">
                <a16:creationId xmlns:a16="http://schemas.microsoft.com/office/drawing/2014/main" xmlns="" id="{829102A6-7836-4924-8B68-F121C44F766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0" y="1817034"/>
            <a:ext cx="10787960" cy="3810519"/>
          </a:xfrm>
          <a:prstGeom prst="rect">
            <a:avLst/>
          </a:prstGeom>
          <a:solidFill>
            <a:schemeClr val="bg1"/>
          </a:solidFill>
          <a:ln>
            <a:noFill/>
          </a:ln>
        </p:spPr>
      </p:pic>
      <p:sp>
        <p:nvSpPr>
          <p:cNvPr id="2" name="Oval 1">
            <a:extLst>
              <a:ext uri="{FF2B5EF4-FFF2-40B4-BE49-F238E27FC236}">
                <a16:creationId xmlns:a16="http://schemas.microsoft.com/office/drawing/2014/main" xmlns="" id="{05C20C76-5228-4DB0-932E-970F7CCA208A}"/>
              </a:ext>
            </a:extLst>
          </p:cNvPr>
          <p:cNvSpPr/>
          <p:nvPr/>
        </p:nvSpPr>
        <p:spPr>
          <a:xfrm>
            <a:off x="4124325" y="2685860"/>
            <a:ext cx="342900" cy="5429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0399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BB9B3-4FA0-4ADE-B921-B7D977669237}"/>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A5F198F6-4BBE-42A0-9D29-DCA4F646726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4012" y="1690688"/>
            <a:ext cx="9983976" cy="4844848"/>
          </a:xfrm>
          <a:prstGeom prst="rect">
            <a:avLst/>
          </a:prstGeom>
        </p:spPr>
      </p:pic>
    </p:spTree>
    <p:extLst>
      <p:ext uri="{BB962C8B-B14F-4D97-AF65-F5344CB8AC3E}">
        <p14:creationId xmlns:p14="http://schemas.microsoft.com/office/powerpoint/2010/main" xmlns="" val="3478625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615F8-8B47-46AA-9355-EFF082AD10C2}"/>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AA6E1574-735D-46A6-B116-694B9F4B1A2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1411" y="1624013"/>
            <a:ext cx="9994359" cy="4907624"/>
          </a:xfrm>
          <a:prstGeom prst="rect">
            <a:avLst/>
          </a:prstGeom>
        </p:spPr>
      </p:pic>
    </p:spTree>
    <p:extLst>
      <p:ext uri="{BB962C8B-B14F-4D97-AF65-F5344CB8AC3E}">
        <p14:creationId xmlns:p14="http://schemas.microsoft.com/office/powerpoint/2010/main" xmlns="" val="11208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08A3D-2B48-47A0-B53B-0699226BC551}"/>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17E397E0-E713-4201-B6C3-19D1647FB4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597230"/>
            <a:ext cx="10098600" cy="4909858"/>
          </a:xfrm>
          <a:prstGeom prst="rect">
            <a:avLst/>
          </a:prstGeom>
        </p:spPr>
      </p:pic>
    </p:spTree>
    <p:extLst>
      <p:ext uri="{BB962C8B-B14F-4D97-AF65-F5344CB8AC3E}">
        <p14:creationId xmlns:p14="http://schemas.microsoft.com/office/powerpoint/2010/main" xmlns="" val="2392673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9815B0DE-2097-45D9-BE6A-0FAACDBC5038}"/>
              </a:ext>
            </a:extLst>
          </p:cNvPr>
          <p:cNvSpPr>
            <a:spLocks noGrp="1" noChangeArrowheads="1"/>
          </p:cNvSpPr>
          <p:nvPr>
            <p:ph type="title" idx="4294967295"/>
          </p:nvPr>
        </p:nvSpPr>
        <p:spPr>
          <a:xfrm>
            <a:off x="1981200" y="381000"/>
            <a:ext cx="5105400" cy="838200"/>
          </a:xfrm>
        </p:spPr>
        <p:txBody>
          <a:bodyPr/>
          <a:lstStyle/>
          <a:p>
            <a:pPr algn="l"/>
            <a:r>
              <a:rPr lang="en-US" altLang="en-US" sz="3600"/>
              <a:t>Interplanetary Spectrum</a:t>
            </a:r>
          </a:p>
        </p:txBody>
      </p:sp>
      <p:sp>
        <p:nvSpPr>
          <p:cNvPr id="76803" name="Text Box 3">
            <a:extLst>
              <a:ext uri="{FF2B5EF4-FFF2-40B4-BE49-F238E27FC236}">
                <a16:creationId xmlns:a16="http://schemas.microsoft.com/office/drawing/2014/main" xmlns="" id="{126F3CDE-8591-4E2B-9D1B-5B31D5CD9744}"/>
              </a:ext>
            </a:extLst>
          </p:cNvPr>
          <p:cNvSpPr txBox="1">
            <a:spLocks noChangeArrowheads="1"/>
          </p:cNvSpPr>
          <p:nvPr/>
        </p:nvSpPr>
        <p:spPr bwMode="auto">
          <a:xfrm>
            <a:off x="7543800" y="6262688"/>
            <a:ext cx="914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0.5 Hz</a:t>
            </a:r>
          </a:p>
        </p:txBody>
      </p:sp>
      <p:sp>
        <p:nvSpPr>
          <p:cNvPr id="43012" name="Text Box 4">
            <a:extLst>
              <a:ext uri="{FF2B5EF4-FFF2-40B4-BE49-F238E27FC236}">
                <a16:creationId xmlns:a16="http://schemas.microsoft.com/office/drawing/2014/main" xmlns="" id="{EB5D03D6-C3E0-4504-B442-2F25B0830681}"/>
              </a:ext>
            </a:extLst>
          </p:cNvPr>
          <p:cNvSpPr txBox="1">
            <a:spLocks noChangeArrowheads="1"/>
          </p:cNvSpPr>
          <p:nvPr/>
        </p:nvSpPr>
        <p:spPr bwMode="auto">
          <a:xfrm>
            <a:off x="2819400" y="3276601"/>
            <a:ext cx="48768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000">
                <a:solidFill>
                  <a:srgbClr val="000000"/>
                </a:solidFill>
              </a:rPr>
              <a:t>The energy scales that drive </a:t>
            </a:r>
            <a:br>
              <a:rPr lang="en-US" altLang="en-US" sz="2000">
                <a:solidFill>
                  <a:srgbClr val="000000"/>
                </a:solidFill>
              </a:rPr>
            </a:br>
            <a:r>
              <a:rPr lang="en-US" altLang="en-US" sz="2000">
                <a:solidFill>
                  <a:srgbClr val="000000"/>
                </a:solidFill>
              </a:rPr>
              <a:t>the turbulence are different </a:t>
            </a:r>
            <a:br>
              <a:rPr lang="en-US" altLang="en-US" sz="2000">
                <a:solidFill>
                  <a:srgbClr val="000000"/>
                </a:solidFill>
              </a:rPr>
            </a:br>
            <a:r>
              <a:rPr lang="en-US" altLang="en-US" sz="2000">
                <a:solidFill>
                  <a:srgbClr val="000000"/>
                </a:solidFill>
              </a:rPr>
              <a:t>from those where dissipation </a:t>
            </a:r>
            <a:br>
              <a:rPr lang="en-US" altLang="en-US" sz="2000">
                <a:solidFill>
                  <a:srgbClr val="000000"/>
                </a:solidFill>
              </a:rPr>
            </a:br>
            <a:r>
              <a:rPr lang="en-US" altLang="en-US" sz="2000">
                <a:solidFill>
                  <a:srgbClr val="000000"/>
                </a:solidFill>
              </a:rPr>
              <a:t>occurs.</a:t>
            </a:r>
          </a:p>
        </p:txBody>
      </p:sp>
      <p:sp>
        <p:nvSpPr>
          <p:cNvPr id="76805" name="Line 5">
            <a:extLst>
              <a:ext uri="{FF2B5EF4-FFF2-40B4-BE49-F238E27FC236}">
                <a16:creationId xmlns:a16="http://schemas.microsoft.com/office/drawing/2014/main" xmlns="" id="{AED842AC-454B-44B7-B4DF-0509E44B0C3B}"/>
              </a:ext>
            </a:extLst>
          </p:cNvPr>
          <p:cNvSpPr>
            <a:spLocks noChangeShapeType="1"/>
          </p:cNvSpPr>
          <p:nvPr/>
        </p:nvSpPr>
        <p:spPr bwMode="auto">
          <a:xfrm>
            <a:off x="2514600" y="1614488"/>
            <a:ext cx="0" cy="434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06" name="Line 6">
            <a:extLst>
              <a:ext uri="{FF2B5EF4-FFF2-40B4-BE49-F238E27FC236}">
                <a16:creationId xmlns:a16="http://schemas.microsoft.com/office/drawing/2014/main" xmlns="" id="{757966E9-9168-485B-8619-0021CB0FEC9C}"/>
              </a:ext>
            </a:extLst>
          </p:cNvPr>
          <p:cNvSpPr>
            <a:spLocks noChangeShapeType="1"/>
          </p:cNvSpPr>
          <p:nvPr/>
        </p:nvSpPr>
        <p:spPr bwMode="auto">
          <a:xfrm>
            <a:off x="2667000" y="5957888"/>
            <a:ext cx="6248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07" name="Line 7">
            <a:extLst>
              <a:ext uri="{FF2B5EF4-FFF2-40B4-BE49-F238E27FC236}">
                <a16:creationId xmlns:a16="http://schemas.microsoft.com/office/drawing/2014/main" xmlns="" id="{596DCAE0-38EB-4796-9EA6-009203FD01CC}"/>
              </a:ext>
            </a:extLst>
          </p:cNvPr>
          <p:cNvSpPr>
            <a:spLocks noChangeShapeType="1"/>
          </p:cNvSpPr>
          <p:nvPr/>
        </p:nvSpPr>
        <p:spPr bwMode="auto">
          <a:xfrm>
            <a:off x="2895600" y="1766888"/>
            <a:ext cx="2209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08" name="Line 8">
            <a:extLst>
              <a:ext uri="{FF2B5EF4-FFF2-40B4-BE49-F238E27FC236}">
                <a16:creationId xmlns:a16="http://schemas.microsoft.com/office/drawing/2014/main" xmlns="" id="{A7EA941A-8D04-4849-949B-D3A7FE4A380E}"/>
              </a:ext>
            </a:extLst>
          </p:cNvPr>
          <p:cNvSpPr>
            <a:spLocks noChangeShapeType="1"/>
          </p:cNvSpPr>
          <p:nvPr/>
        </p:nvSpPr>
        <p:spPr bwMode="auto">
          <a:xfrm>
            <a:off x="5334000" y="2147888"/>
            <a:ext cx="266700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09" name="Line 9">
            <a:extLst>
              <a:ext uri="{FF2B5EF4-FFF2-40B4-BE49-F238E27FC236}">
                <a16:creationId xmlns:a16="http://schemas.microsoft.com/office/drawing/2014/main" xmlns="" id="{0406C85D-E0F1-4361-9FD0-B2F4BC954544}"/>
              </a:ext>
            </a:extLst>
          </p:cNvPr>
          <p:cNvSpPr>
            <a:spLocks noChangeShapeType="1"/>
          </p:cNvSpPr>
          <p:nvPr/>
        </p:nvSpPr>
        <p:spPr bwMode="auto">
          <a:xfrm>
            <a:off x="8153400" y="4281488"/>
            <a:ext cx="60960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10" name="Text Box 10">
            <a:extLst>
              <a:ext uri="{FF2B5EF4-FFF2-40B4-BE49-F238E27FC236}">
                <a16:creationId xmlns:a16="http://schemas.microsoft.com/office/drawing/2014/main" xmlns="" id="{A6B61A12-5DB6-4ACC-9C2F-607D4B90821C}"/>
              </a:ext>
            </a:extLst>
          </p:cNvPr>
          <p:cNvSpPr txBox="1">
            <a:spLocks noChangeArrowheads="1"/>
          </p:cNvSpPr>
          <p:nvPr/>
        </p:nvSpPr>
        <p:spPr bwMode="auto">
          <a:xfrm>
            <a:off x="3276600" y="1309688"/>
            <a:ext cx="33528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0000"/>
                </a:solidFill>
              </a:rPr>
              <a:t>f</a:t>
            </a:r>
            <a:r>
              <a:rPr lang="en-US" altLang="en-US" sz="2800" baseline="30000">
                <a:solidFill>
                  <a:srgbClr val="000000"/>
                </a:solidFill>
              </a:rPr>
              <a:t> -1</a:t>
            </a:r>
            <a:r>
              <a:rPr lang="en-US" altLang="en-US" sz="2800">
                <a:solidFill>
                  <a:srgbClr val="000000"/>
                </a:solidFill>
              </a:rPr>
              <a:t> </a:t>
            </a:r>
            <a:r>
              <a:rPr lang="en-US" altLang="en-US">
                <a:solidFill>
                  <a:srgbClr val="000000"/>
                </a:solidFill>
              </a:rPr>
              <a:t>“energy containing range”</a:t>
            </a:r>
            <a:endParaRPr lang="en-US" altLang="en-US" baseline="30000">
              <a:solidFill>
                <a:srgbClr val="000000"/>
              </a:solidFill>
            </a:endParaRPr>
          </a:p>
        </p:txBody>
      </p:sp>
      <p:sp>
        <p:nvSpPr>
          <p:cNvPr id="76811" name="Text Box 11">
            <a:extLst>
              <a:ext uri="{FF2B5EF4-FFF2-40B4-BE49-F238E27FC236}">
                <a16:creationId xmlns:a16="http://schemas.microsoft.com/office/drawing/2014/main" xmlns="" id="{27B6DDEE-CCC1-4B8C-9932-D8FF0803958F}"/>
              </a:ext>
            </a:extLst>
          </p:cNvPr>
          <p:cNvSpPr txBox="1">
            <a:spLocks noChangeArrowheads="1"/>
          </p:cNvSpPr>
          <p:nvPr/>
        </p:nvSpPr>
        <p:spPr bwMode="auto">
          <a:xfrm>
            <a:off x="6019800" y="2192338"/>
            <a:ext cx="1828800" cy="93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0000"/>
                </a:solidFill>
              </a:rPr>
              <a:t>f</a:t>
            </a:r>
            <a:r>
              <a:rPr lang="en-US" altLang="en-US" sz="2800" baseline="30000">
                <a:solidFill>
                  <a:srgbClr val="000000"/>
                </a:solidFill>
              </a:rPr>
              <a:t> -5/3</a:t>
            </a:r>
          </a:p>
          <a:p>
            <a:pPr fontAlgn="base">
              <a:spcBef>
                <a:spcPct val="50000"/>
              </a:spcBef>
              <a:spcAft>
                <a:spcPct val="0"/>
              </a:spcAft>
            </a:pPr>
            <a:r>
              <a:rPr lang="en-US" altLang="en-US">
                <a:solidFill>
                  <a:srgbClr val="000000"/>
                </a:solidFill>
              </a:rPr>
              <a:t>“inertial range”</a:t>
            </a:r>
          </a:p>
        </p:txBody>
      </p:sp>
      <p:sp>
        <p:nvSpPr>
          <p:cNvPr id="76812" name="Text Box 12">
            <a:extLst>
              <a:ext uri="{FF2B5EF4-FFF2-40B4-BE49-F238E27FC236}">
                <a16:creationId xmlns:a16="http://schemas.microsoft.com/office/drawing/2014/main" xmlns="" id="{1B74385A-57A5-4A13-B8B4-9802333B728F}"/>
              </a:ext>
            </a:extLst>
          </p:cNvPr>
          <p:cNvSpPr txBox="1">
            <a:spLocks noChangeArrowheads="1"/>
          </p:cNvSpPr>
          <p:nvPr/>
        </p:nvSpPr>
        <p:spPr bwMode="auto">
          <a:xfrm>
            <a:off x="8534400" y="4525964"/>
            <a:ext cx="2133600"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a:solidFill>
                  <a:srgbClr val="000000"/>
                </a:solidFill>
              </a:rPr>
              <a:t>f</a:t>
            </a:r>
            <a:r>
              <a:rPr lang="en-US" altLang="en-US" sz="2800" baseline="30000">
                <a:solidFill>
                  <a:srgbClr val="000000"/>
                </a:solidFill>
              </a:rPr>
              <a:t> -3</a:t>
            </a:r>
            <a:br>
              <a:rPr lang="en-US" altLang="en-US" sz="2800" baseline="30000">
                <a:solidFill>
                  <a:srgbClr val="000000"/>
                </a:solidFill>
              </a:rPr>
            </a:br>
            <a:r>
              <a:rPr lang="en-US" altLang="en-US" sz="2800" baseline="30000">
                <a:solidFill>
                  <a:srgbClr val="000000"/>
                </a:solidFill>
              </a:rPr>
              <a:t>“</a:t>
            </a:r>
            <a:r>
              <a:rPr lang="en-US" altLang="en-US">
                <a:solidFill>
                  <a:srgbClr val="000000"/>
                </a:solidFill>
              </a:rPr>
              <a:t>dissipation range”</a:t>
            </a:r>
          </a:p>
        </p:txBody>
      </p:sp>
      <p:sp>
        <p:nvSpPr>
          <p:cNvPr id="76813" name="Line 13">
            <a:extLst>
              <a:ext uri="{FF2B5EF4-FFF2-40B4-BE49-F238E27FC236}">
                <a16:creationId xmlns:a16="http://schemas.microsoft.com/office/drawing/2014/main" xmlns="" id="{77F4BF55-E541-43B1-BE41-3E4923CA63BC}"/>
              </a:ext>
            </a:extLst>
          </p:cNvPr>
          <p:cNvSpPr>
            <a:spLocks noChangeShapeType="1"/>
          </p:cNvSpPr>
          <p:nvPr/>
        </p:nvSpPr>
        <p:spPr bwMode="auto">
          <a:xfrm>
            <a:off x="8001000" y="5805488"/>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14" name="Line 14">
            <a:extLst>
              <a:ext uri="{FF2B5EF4-FFF2-40B4-BE49-F238E27FC236}">
                <a16:creationId xmlns:a16="http://schemas.microsoft.com/office/drawing/2014/main" xmlns="" id="{296C4903-1BC2-4D0B-867B-F5CEC8DDAC33}"/>
              </a:ext>
            </a:extLst>
          </p:cNvPr>
          <p:cNvSpPr>
            <a:spLocks noChangeShapeType="1"/>
          </p:cNvSpPr>
          <p:nvPr/>
        </p:nvSpPr>
        <p:spPr bwMode="auto">
          <a:xfrm>
            <a:off x="5029200" y="5805488"/>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15" name="Text Box 15">
            <a:extLst>
              <a:ext uri="{FF2B5EF4-FFF2-40B4-BE49-F238E27FC236}">
                <a16:creationId xmlns:a16="http://schemas.microsoft.com/office/drawing/2014/main" xmlns="" id="{7F36257D-4CE0-48C9-A61F-FDBBF4786C0C}"/>
              </a:ext>
            </a:extLst>
          </p:cNvPr>
          <p:cNvSpPr txBox="1">
            <a:spLocks noChangeArrowheads="1"/>
          </p:cNvSpPr>
          <p:nvPr/>
        </p:nvSpPr>
        <p:spPr bwMode="auto">
          <a:xfrm>
            <a:off x="4419600" y="6262688"/>
            <a:ext cx="1295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Few hours</a:t>
            </a:r>
          </a:p>
        </p:txBody>
      </p:sp>
      <p:sp>
        <p:nvSpPr>
          <p:cNvPr id="76816" name="Text Box 16">
            <a:extLst>
              <a:ext uri="{FF2B5EF4-FFF2-40B4-BE49-F238E27FC236}">
                <a16:creationId xmlns:a16="http://schemas.microsoft.com/office/drawing/2014/main" xmlns="" id="{1125CA62-A656-4CE2-8F1B-55330878E138}"/>
              </a:ext>
            </a:extLst>
          </p:cNvPr>
          <p:cNvSpPr txBox="1">
            <a:spLocks noChangeArrowheads="1"/>
          </p:cNvSpPr>
          <p:nvPr/>
        </p:nvSpPr>
        <p:spPr bwMode="auto">
          <a:xfrm rot="16200000">
            <a:off x="1250157" y="3321844"/>
            <a:ext cx="1828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000000"/>
                </a:solidFill>
              </a:rPr>
              <a:t>Magnetic Power</a:t>
            </a:r>
          </a:p>
        </p:txBody>
      </p:sp>
      <p:sp>
        <p:nvSpPr>
          <p:cNvPr id="76817" name="Text Box 17">
            <a:extLst>
              <a:ext uri="{FF2B5EF4-FFF2-40B4-BE49-F238E27FC236}">
                <a16:creationId xmlns:a16="http://schemas.microsoft.com/office/drawing/2014/main" xmlns="" id="{C96AC8BD-0EDB-4F75-BDE4-F63CF1DB64B1}"/>
              </a:ext>
            </a:extLst>
          </p:cNvPr>
          <p:cNvSpPr txBox="1">
            <a:spLocks noChangeArrowheads="1"/>
          </p:cNvSpPr>
          <p:nvPr/>
        </p:nvSpPr>
        <p:spPr bwMode="auto">
          <a:xfrm>
            <a:off x="3124200" y="2209801"/>
            <a:ext cx="1524000" cy="588963"/>
          </a:xfrm>
          <a:prstGeom prst="rect">
            <a:avLst/>
          </a:prstGeom>
          <a:noFill/>
          <a:ln w="9525">
            <a:solidFill>
              <a:srgbClr val="CC33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200">
                <a:solidFill>
                  <a:srgbClr val="000000"/>
                </a:solidFill>
                <a:latin typeface="Tahoma" panose="020B0604030504040204" pitchFamily="34" charset="0"/>
                <a:sym typeface="Symbol" panose="05050102010706020507" pitchFamily="18" charset="2"/>
              </a:rPr>
              <a:t></a:t>
            </a:r>
            <a:r>
              <a:rPr lang="en-US" altLang="en-US" sz="2400">
                <a:solidFill>
                  <a:srgbClr val="000000"/>
                </a:solidFill>
                <a:latin typeface="Tahoma" panose="020B0604030504040204" pitchFamily="34" charset="0"/>
                <a:sym typeface="Symbol" panose="05050102010706020507" pitchFamily="18" charset="2"/>
              </a:rPr>
              <a:t> = V</a:t>
            </a:r>
            <a:r>
              <a:rPr lang="en-US" altLang="en-US" sz="2400" baseline="30000">
                <a:solidFill>
                  <a:srgbClr val="000000"/>
                </a:solidFill>
                <a:latin typeface="Tahoma" panose="020B0604030504040204" pitchFamily="34" charset="0"/>
                <a:sym typeface="Symbol" panose="05050102010706020507" pitchFamily="18" charset="2"/>
              </a:rPr>
              <a:t>3</a:t>
            </a:r>
            <a:r>
              <a:rPr lang="en-US" altLang="en-US" sz="2400">
                <a:solidFill>
                  <a:srgbClr val="000000"/>
                </a:solidFill>
                <a:latin typeface="Tahoma" panose="020B0604030504040204" pitchFamily="34" charset="0"/>
                <a:sym typeface="Symbol" panose="05050102010706020507" pitchFamily="18" charset="2"/>
              </a:rPr>
              <a:t>/L</a:t>
            </a:r>
          </a:p>
        </p:txBody>
      </p:sp>
      <p:grpSp>
        <p:nvGrpSpPr>
          <p:cNvPr id="2" name="Group 18">
            <a:extLst>
              <a:ext uri="{FF2B5EF4-FFF2-40B4-BE49-F238E27FC236}">
                <a16:creationId xmlns:a16="http://schemas.microsoft.com/office/drawing/2014/main" xmlns="" id="{B8CF7175-B6D5-4AC5-9695-7CAFDECEA91E}"/>
              </a:ext>
            </a:extLst>
          </p:cNvPr>
          <p:cNvGrpSpPr>
            <a:grpSpLocks/>
          </p:cNvGrpSpPr>
          <p:nvPr/>
        </p:nvGrpSpPr>
        <p:grpSpPr bwMode="auto">
          <a:xfrm>
            <a:off x="2895600" y="2376488"/>
            <a:ext cx="4953000" cy="3263900"/>
            <a:chOff x="1200" y="1497"/>
            <a:chExt cx="3120" cy="2056"/>
          </a:xfrm>
        </p:grpSpPr>
        <p:sp>
          <p:nvSpPr>
            <p:cNvPr id="76819" name="Line 19">
              <a:extLst>
                <a:ext uri="{FF2B5EF4-FFF2-40B4-BE49-F238E27FC236}">
                  <a16:creationId xmlns:a16="http://schemas.microsoft.com/office/drawing/2014/main" xmlns="" id="{68DBABE9-7172-47B3-8FEC-986DB362800F}"/>
                </a:ext>
              </a:extLst>
            </p:cNvPr>
            <p:cNvSpPr>
              <a:spLocks noChangeShapeType="1"/>
            </p:cNvSpPr>
            <p:nvPr/>
          </p:nvSpPr>
          <p:spPr bwMode="auto">
            <a:xfrm>
              <a:off x="2592" y="1497"/>
              <a:ext cx="1728" cy="1248"/>
            </a:xfrm>
            <a:prstGeom prst="line">
              <a:avLst/>
            </a:prstGeom>
            <a:noFill/>
            <a:ln w="63500">
              <a:solidFill>
                <a:srgbClr val="CC3300"/>
              </a:solidFill>
              <a:round/>
              <a:headEnd/>
              <a:tailEnd type="stealth" w="lg" len="lg"/>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76820" name="Text Box 20">
              <a:extLst>
                <a:ext uri="{FF2B5EF4-FFF2-40B4-BE49-F238E27FC236}">
                  <a16:creationId xmlns:a16="http://schemas.microsoft.com/office/drawing/2014/main" xmlns="" id="{CF3F9B6D-2E43-43F9-BCF2-3E074B9F992A}"/>
                </a:ext>
              </a:extLst>
            </p:cNvPr>
            <p:cNvSpPr txBox="1">
              <a:spLocks noChangeArrowheads="1"/>
            </p:cNvSpPr>
            <p:nvPr/>
          </p:nvSpPr>
          <p:spPr bwMode="auto">
            <a:xfrm>
              <a:off x="1200" y="2976"/>
              <a:ext cx="2880" cy="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a:solidFill>
                    <a:srgbClr val="CC3300"/>
                  </a:solidFill>
                  <a:latin typeface="Tahoma" panose="020B0604030504040204" pitchFamily="34" charset="0"/>
                  <a:sym typeface="Symbol" panose="05050102010706020507" pitchFamily="18" charset="2"/>
                </a:rPr>
                <a:t></a:t>
              </a:r>
              <a:r>
                <a:rPr lang="en-US" altLang="en-US">
                  <a:solidFill>
                    <a:srgbClr val="000000"/>
                  </a:solidFill>
                  <a:latin typeface="Tahoma" panose="020B0604030504040204" pitchFamily="34" charset="0"/>
                  <a:sym typeface="Symbol" panose="05050102010706020507" pitchFamily="18" charset="2"/>
                </a:rPr>
                <a:t>  </a:t>
              </a:r>
              <a:r>
                <a:rPr lang="en-US" altLang="en-US">
                  <a:solidFill>
                    <a:srgbClr val="000000"/>
                  </a:solidFill>
                  <a:latin typeface="Tahoma" panose="020B0604030504040204" pitchFamily="34" charset="0"/>
                </a:rPr>
                <a:t>Spectral cascade moves the energy through the spatial scales driven by the large-scale structures of the system.</a:t>
              </a:r>
            </a:p>
          </p:txBody>
        </p:sp>
      </p:grpSp>
      <p:pic>
        <p:nvPicPr>
          <p:cNvPr id="76821" name="Picture 11" descr="Example Pic">
            <a:extLst>
              <a:ext uri="{FF2B5EF4-FFF2-40B4-BE49-F238E27FC236}">
                <a16:creationId xmlns:a16="http://schemas.microsoft.com/office/drawing/2014/main" xmlns="" id="{26184150-B8B0-4EBA-A010-691189EAF06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93988" y="2386995"/>
            <a:ext cx="2881223" cy="2084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22" name="Picture 12" descr="GrantStewartMoilliet-clean">
            <a:extLst>
              <a:ext uri="{FF2B5EF4-FFF2-40B4-BE49-F238E27FC236}">
                <a16:creationId xmlns:a16="http://schemas.microsoft.com/office/drawing/2014/main" xmlns="" id="{B67B941E-760A-4E5F-BB1E-D92FD0D9D78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13800" y="173833"/>
            <a:ext cx="2654299" cy="2156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23" name="Text Box 23">
            <a:extLst>
              <a:ext uri="{FF2B5EF4-FFF2-40B4-BE49-F238E27FC236}">
                <a16:creationId xmlns:a16="http://schemas.microsoft.com/office/drawing/2014/main" xmlns="" id="{9BD4BE08-80DC-4814-8A6F-A6FD24CBAD6E}"/>
              </a:ext>
            </a:extLst>
          </p:cNvPr>
          <p:cNvSpPr txBox="1">
            <a:spLocks noChangeArrowheads="1"/>
          </p:cNvSpPr>
          <p:nvPr/>
        </p:nvSpPr>
        <p:spPr bwMode="auto">
          <a:xfrm>
            <a:off x="4114800" y="152401"/>
            <a:ext cx="6477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en-US" altLang="en-US" dirty="0">
                <a:solidFill>
                  <a:srgbClr val="CC3300"/>
                </a:solidFill>
                <a:latin typeface="Arial" panose="020B0604020202020204" pitchFamily="34" charset="0"/>
              </a:rPr>
              <a:t>Grant, Stewart, and </a:t>
            </a:r>
            <a:r>
              <a:rPr lang="en-US" altLang="en-US" dirty="0" err="1">
                <a:solidFill>
                  <a:srgbClr val="CC3300"/>
                </a:solidFill>
                <a:latin typeface="Arial" panose="020B0604020202020204" pitchFamily="34" charset="0"/>
              </a:rPr>
              <a:t>Moilliet</a:t>
            </a:r>
            <a:r>
              <a:rPr lang="en-US" altLang="en-US" dirty="0">
                <a:solidFill>
                  <a:srgbClr val="CC3300"/>
                </a:solidFill>
                <a:latin typeface="Arial" panose="020B0604020202020204" pitchFamily="34" charset="0"/>
              </a:rPr>
              <a:t>, J</a:t>
            </a:r>
            <a:r>
              <a:rPr lang="en-US" altLang="en-US" i="1" dirty="0">
                <a:solidFill>
                  <a:srgbClr val="CC3300"/>
                </a:solidFill>
                <a:latin typeface="Arial" panose="020B0604020202020204" pitchFamily="34" charset="0"/>
              </a:rPr>
              <a:t>. Fluid Mech</a:t>
            </a:r>
            <a:r>
              <a:rPr lang="en-US" altLang="en-US" dirty="0">
                <a:solidFill>
                  <a:srgbClr val="CC3300"/>
                </a:solidFill>
                <a:latin typeface="Arial" panose="020B0604020202020204" pitchFamily="34" charset="0"/>
              </a:rPr>
              <a:t>., </a:t>
            </a:r>
            <a:r>
              <a:rPr lang="en-US" altLang="en-US" b="1" dirty="0">
                <a:solidFill>
                  <a:srgbClr val="CC3300"/>
                </a:solidFill>
                <a:latin typeface="Arial" panose="020B0604020202020204" pitchFamily="34" charset="0"/>
              </a:rPr>
              <a:t>12</a:t>
            </a:r>
            <a:r>
              <a:rPr lang="en-US" altLang="en-US" dirty="0">
                <a:solidFill>
                  <a:srgbClr val="CC3300"/>
                </a:solidFill>
                <a:latin typeface="Arial" panose="020B0604020202020204" pitchFamily="34" charset="0"/>
              </a:rPr>
              <a:t>, 241, 1962.</a:t>
            </a:r>
          </a:p>
        </p:txBody>
      </p:sp>
      <p:sp>
        <p:nvSpPr>
          <p:cNvPr id="3" name="TextBox 2">
            <a:extLst>
              <a:ext uri="{FF2B5EF4-FFF2-40B4-BE49-F238E27FC236}">
                <a16:creationId xmlns:a16="http://schemas.microsoft.com/office/drawing/2014/main" xmlns="" id="{6DC43364-3065-4992-8C51-196E7252A9A2}"/>
              </a:ext>
            </a:extLst>
          </p:cNvPr>
          <p:cNvSpPr txBox="1"/>
          <p:nvPr/>
        </p:nvSpPr>
        <p:spPr>
          <a:xfrm rot="16200000">
            <a:off x="-498550" y="3182035"/>
            <a:ext cx="3985710" cy="646331"/>
          </a:xfrm>
          <a:prstGeom prst="rect">
            <a:avLst/>
          </a:prstGeom>
          <a:noFill/>
        </p:spPr>
        <p:txBody>
          <a:bodyPr wrap="square" rtlCol="0">
            <a:spAutoFit/>
          </a:bodyPr>
          <a:lstStyle/>
          <a:p>
            <a:r>
              <a:rPr lang="en-US" sz="3600" dirty="0"/>
              <a:t>P(k) = A</a:t>
            </a:r>
            <a:r>
              <a:rPr lang="en-US" sz="3600" baseline="-25000" dirty="0"/>
              <a:t>K</a:t>
            </a:r>
            <a:r>
              <a:rPr lang="en-US" sz="3600" dirty="0"/>
              <a:t> </a:t>
            </a:r>
            <a:r>
              <a:rPr lang="en-US" sz="3600" dirty="0">
                <a:sym typeface="Symbol" panose="05050102010706020507" pitchFamily="18" charset="2"/>
              </a:rPr>
              <a:t></a:t>
            </a:r>
            <a:r>
              <a:rPr lang="en-US" sz="3600" baseline="30000" dirty="0">
                <a:sym typeface="Symbol" panose="05050102010706020507" pitchFamily="18" charset="2"/>
              </a:rPr>
              <a:t>2/3</a:t>
            </a:r>
            <a:r>
              <a:rPr lang="en-US" sz="3600" dirty="0">
                <a:sym typeface="Symbol" panose="05050102010706020507" pitchFamily="18" charset="2"/>
              </a:rPr>
              <a:t> k</a:t>
            </a:r>
            <a:r>
              <a:rPr lang="en-US" sz="3600" baseline="30000" dirty="0">
                <a:sym typeface="Symbol" panose="05050102010706020507" pitchFamily="18" charset="2"/>
              </a:rPr>
              <a:t>5/3</a:t>
            </a:r>
            <a:endParaRPr lang="en-US" sz="36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87F2505-9A93-4D66-8D7A-704B1D77A740}"/>
              </a:ext>
            </a:extLst>
          </p:cNvPr>
          <p:cNvSpPr>
            <a:spLocks noGrp="1"/>
          </p:cNvSpPr>
          <p:nvPr>
            <p:ph type="title"/>
          </p:nvPr>
        </p:nvSpPr>
        <p:spPr>
          <a:xfrm>
            <a:off x="838200" y="365126"/>
            <a:ext cx="10515600" cy="937464"/>
          </a:xfrm>
        </p:spPr>
        <p:txBody>
          <a:bodyPr>
            <a:normAutofit fontScale="90000"/>
          </a:bodyPr>
          <a:lstStyle/>
          <a:p>
            <a:r>
              <a:rPr lang="en-US" sz="4000" dirty="0"/>
              <a:t>We’ve Been Working the Problem for Some </a:t>
            </a:r>
            <a:r>
              <a:rPr lang="en-US" sz="4000" dirty="0" smtClean="0"/>
              <a:t>Time</a:t>
            </a:r>
            <a:endParaRPr lang="en-US" sz="4000" dirty="0"/>
          </a:p>
        </p:txBody>
      </p:sp>
      <p:sp>
        <p:nvSpPr>
          <p:cNvPr id="8" name="Content Placeholder 7">
            <a:extLst>
              <a:ext uri="{FF2B5EF4-FFF2-40B4-BE49-F238E27FC236}">
                <a16:creationId xmlns:a16="http://schemas.microsoft.com/office/drawing/2014/main" xmlns="" id="{22DEA1BD-0F2E-4491-8926-514FE150B6C5}"/>
              </a:ext>
            </a:extLst>
          </p:cNvPr>
          <p:cNvSpPr>
            <a:spLocks noGrp="1"/>
          </p:cNvSpPr>
          <p:nvPr>
            <p:ph idx="1"/>
          </p:nvPr>
        </p:nvSpPr>
        <p:spPr>
          <a:xfrm>
            <a:off x="838200" y="1233577"/>
            <a:ext cx="10515600" cy="5382883"/>
          </a:xfrm>
        </p:spPr>
        <p:txBody>
          <a:bodyPr>
            <a:normAutofit fontScale="62500" lnSpcReduction="20000"/>
          </a:bodyPr>
          <a:lstStyle/>
          <a:p>
            <a:pPr marL="514350" indent="-514350">
              <a:buFont typeface="+mj-lt"/>
              <a:buAutoNum type="arabicPeriod"/>
            </a:pPr>
            <a:r>
              <a:rPr lang="en-US" dirty="0" smtClean="0"/>
              <a:t>Joyce</a:t>
            </a:r>
            <a:r>
              <a:rPr lang="en-US" dirty="0"/>
              <a:t>, et al., Excitation of low-frequency waves in the solar wind by newborn interstellar pickup ions H+ and He+ as seen by Voyager at 4.5 AU, </a:t>
            </a:r>
            <a:r>
              <a:rPr lang="en-US" i="1" dirty="0"/>
              <a:t>The Astrophysical Journal</a:t>
            </a:r>
            <a:r>
              <a:rPr lang="en-US" dirty="0"/>
              <a:t>, </a:t>
            </a:r>
            <a:r>
              <a:rPr lang="en-US" b="1" dirty="0"/>
              <a:t>724</a:t>
            </a:r>
            <a:r>
              <a:rPr lang="en-US" dirty="0"/>
              <a:t>, 1256-1261, 2010.</a:t>
            </a:r>
          </a:p>
          <a:p>
            <a:pPr marL="514350" indent="-514350">
              <a:buFont typeface="+mj-lt"/>
              <a:buAutoNum type="arabicPeriod"/>
            </a:pPr>
            <a:r>
              <a:rPr lang="en-US" dirty="0" smtClean="0"/>
              <a:t>Joyce</a:t>
            </a:r>
            <a:r>
              <a:rPr lang="en-US" dirty="0"/>
              <a:t>, et al., Observation of Bernstein waves excited by newborn interstellar pickup ions in the solar wind, </a:t>
            </a:r>
            <a:r>
              <a:rPr lang="en-US" i="1" dirty="0"/>
              <a:t>The Astrophysical Journal</a:t>
            </a:r>
            <a:r>
              <a:rPr lang="en-US" dirty="0"/>
              <a:t>, </a:t>
            </a:r>
            <a:r>
              <a:rPr lang="en-US" b="1" dirty="0"/>
              <a:t>745</a:t>
            </a:r>
            <a:r>
              <a:rPr lang="en-US" dirty="0"/>
              <a:t>, 112, 2012.</a:t>
            </a:r>
          </a:p>
          <a:p>
            <a:pPr marL="514350" indent="-514350">
              <a:buFont typeface="+mj-lt"/>
              <a:buAutoNum type="arabicPeriod"/>
            </a:pPr>
            <a:r>
              <a:rPr lang="en-US" dirty="0"/>
              <a:t>Cannon, et al., Ulysses observations of magnetic waves due to newborn interstellar pickup ions. 1. New observations and linear analysis, </a:t>
            </a:r>
            <a:r>
              <a:rPr lang="en-US" i="1" dirty="0"/>
              <a:t>The Astrophysical Journal</a:t>
            </a:r>
            <a:r>
              <a:rPr lang="en-US" dirty="0"/>
              <a:t>, </a:t>
            </a:r>
            <a:r>
              <a:rPr lang="en-US" b="1" dirty="0"/>
              <a:t>784</a:t>
            </a:r>
            <a:r>
              <a:rPr lang="en-US" dirty="0"/>
              <a:t>, 150, 2014.</a:t>
            </a:r>
          </a:p>
          <a:p>
            <a:pPr marL="514350" indent="-514350">
              <a:buFont typeface="+mj-lt"/>
              <a:buAutoNum type="arabicPeriod"/>
            </a:pPr>
            <a:r>
              <a:rPr lang="en-US" dirty="0"/>
              <a:t>Cannon, et al., Ulysses observations of magnetic waves due to newborn interstellar pickup ions. 2. Application of turbulence concepts to limiting wave energy and observability, </a:t>
            </a:r>
            <a:r>
              <a:rPr lang="en-US" i="1" dirty="0"/>
              <a:t>The Astrophysical Journal</a:t>
            </a:r>
            <a:r>
              <a:rPr lang="en-US" dirty="0"/>
              <a:t>, </a:t>
            </a:r>
            <a:r>
              <a:rPr lang="en-US" b="1" dirty="0"/>
              <a:t>787</a:t>
            </a:r>
            <a:r>
              <a:rPr lang="en-US" dirty="0"/>
              <a:t>, 133, 2014.</a:t>
            </a:r>
          </a:p>
          <a:p>
            <a:pPr marL="514350" indent="-514350">
              <a:buFont typeface="+mj-lt"/>
              <a:buAutoNum type="arabicPeriod"/>
            </a:pPr>
            <a:r>
              <a:rPr lang="en-US" dirty="0"/>
              <a:t>Argall, et al., ACE observations of magnetic waves arising from newborn interstellar pickup Helium ions, </a:t>
            </a:r>
            <a:r>
              <a:rPr lang="en-US" i="1" dirty="0"/>
              <a:t>Geophysical Research Letters</a:t>
            </a:r>
            <a:r>
              <a:rPr lang="en-US" dirty="0"/>
              <a:t>, </a:t>
            </a:r>
            <a:r>
              <a:rPr lang="en-US" b="1" dirty="0"/>
              <a:t>42</a:t>
            </a:r>
            <a:r>
              <a:rPr lang="en-US" dirty="0"/>
              <a:t>, 9617-9623, 2015.</a:t>
            </a:r>
          </a:p>
          <a:p>
            <a:pPr marL="514350" indent="-514350">
              <a:buFont typeface="+mj-lt"/>
              <a:buAutoNum type="arabicPeriod"/>
            </a:pPr>
            <a:r>
              <a:rPr lang="en-US" dirty="0"/>
              <a:t>Aggarwal, et al., Voyager observations of magnetic waves due to newborn interstellar pickup ions: 2 to 6 AU, </a:t>
            </a:r>
            <a:r>
              <a:rPr lang="en-US" i="1" dirty="0"/>
              <a:t>The Astrophysical Journal</a:t>
            </a:r>
            <a:r>
              <a:rPr lang="en-US" dirty="0"/>
              <a:t>, </a:t>
            </a:r>
            <a:r>
              <a:rPr lang="en-US" b="1" dirty="0"/>
              <a:t>822</a:t>
            </a:r>
            <a:r>
              <a:rPr lang="en-US" dirty="0"/>
              <a:t>, 94, 2016</a:t>
            </a:r>
            <a:r>
              <a:rPr lang="en-US" dirty="0" smtClean="0"/>
              <a:t>.</a:t>
            </a:r>
          </a:p>
          <a:p>
            <a:pPr marL="514350" indent="-514350">
              <a:buFont typeface="+mj-lt"/>
              <a:buAutoNum type="arabicPeriod" startAt="9"/>
            </a:pPr>
            <a:r>
              <a:rPr lang="en-US" dirty="0" smtClean="0"/>
              <a:t>Fisher, et al., A survey of magnetic waves excited by newborn interstellar He+ observed by the ACE spacecraft at 1 AU, </a:t>
            </a:r>
            <a:r>
              <a:rPr lang="en-US" i="1" dirty="0" smtClean="0"/>
              <a:t>The Astrophysical Journal</a:t>
            </a:r>
            <a:r>
              <a:rPr lang="en-US" dirty="0" smtClean="0"/>
              <a:t>, </a:t>
            </a:r>
            <a:r>
              <a:rPr lang="en-US" b="1" dirty="0" smtClean="0"/>
              <a:t>830</a:t>
            </a:r>
            <a:r>
              <a:rPr lang="en-US" dirty="0" smtClean="0"/>
              <a:t>, 47, 2016.</a:t>
            </a:r>
          </a:p>
          <a:p>
            <a:pPr marL="514350" indent="-514350">
              <a:buFont typeface="+mj-lt"/>
              <a:buAutoNum type="arabicPeriod" startAt="9"/>
            </a:pPr>
            <a:r>
              <a:rPr lang="en-US" dirty="0" smtClean="0"/>
              <a:t>Cannon et al., Listing of 502 Times When the Ulysses Magnetic Fields Instrument Observed Waves Due to Newborn Interstellar Pickup Protons, </a:t>
            </a:r>
            <a:r>
              <a:rPr lang="en-US" i="1" dirty="0" smtClean="0"/>
              <a:t>The </a:t>
            </a:r>
            <a:r>
              <a:rPr lang="en-US" i="1" dirty="0" smtClean="0"/>
              <a:t>Astrophysical </a:t>
            </a:r>
            <a:r>
              <a:rPr lang="en-US" i="1" dirty="0" smtClean="0"/>
              <a:t>Journal</a:t>
            </a:r>
            <a:r>
              <a:rPr lang="en-US" dirty="0" smtClean="0"/>
              <a:t>, </a:t>
            </a:r>
            <a:r>
              <a:rPr lang="en-US" b="1" dirty="0" smtClean="0"/>
              <a:t>840</a:t>
            </a:r>
            <a:r>
              <a:rPr lang="en-US" dirty="0" smtClean="0"/>
              <a:t>, 13 (2017). </a:t>
            </a:r>
            <a:endParaRPr lang="en-US" dirty="0" smtClean="0"/>
          </a:p>
          <a:p>
            <a:pPr marL="514350" indent="-514350">
              <a:buFont typeface="+mj-lt"/>
              <a:buAutoNum type="arabicPeriod" startAt="9"/>
            </a:pPr>
            <a:r>
              <a:rPr lang="en-US" dirty="0" smtClean="0"/>
              <a:t>Argall et al., Observation of Magnetic Waves Excited by Newborn Interstellar Pickup He+ Observed by the Voyager 2 Spacecraft at 30 AU, </a:t>
            </a:r>
            <a:r>
              <a:rPr lang="en-US" i="1" dirty="0" smtClean="0"/>
              <a:t>The Astrophysical Journal</a:t>
            </a:r>
            <a:r>
              <a:rPr lang="en-US" dirty="0" smtClean="0"/>
              <a:t>, </a:t>
            </a:r>
            <a:r>
              <a:rPr lang="en-US" b="1" dirty="0" smtClean="0"/>
              <a:t>849</a:t>
            </a:r>
            <a:r>
              <a:rPr lang="en-US" dirty="0" smtClean="0"/>
              <a:t>, 61 (2017). (Erratum: </a:t>
            </a:r>
            <a:r>
              <a:rPr lang="en-US" i="1" dirty="0" smtClean="0"/>
              <a:t>The Astrophysical Journal</a:t>
            </a:r>
            <a:r>
              <a:rPr lang="en-US" dirty="0" smtClean="0"/>
              <a:t>, </a:t>
            </a:r>
            <a:r>
              <a:rPr lang="en-US" b="1" dirty="0" smtClean="0"/>
              <a:t>854</a:t>
            </a:r>
            <a:r>
              <a:rPr lang="en-US" dirty="0" smtClean="0"/>
              <a:t>, 77 (2018).) </a:t>
            </a:r>
          </a:p>
        </p:txBody>
      </p:sp>
    </p:spTree>
    <p:extLst>
      <p:ext uri="{BB962C8B-B14F-4D97-AF65-F5344CB8AC3E}">
        <p14:creationId xmlns:p14="http://schemas.microsoft.com/office/powerpoint/2010/main" xmlns="" val="1760438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xmlns="" id="{47A58ED9-995E-4EBF-866C-F11B7518285F}"/>
              </a:ext>
            </a:extLst>
          </p:cNvPr>
          <p:cNvSpPr>
            <a:spLocks noGrp="1" noChangeArrowheads="1"/>
          </p:cNvSpPr>
          <p:nvPr>
            <p:ph type="title"/>
          </p:nvPr>
        </p:nvSpPr>
        <p:spPr/>
        <p:txBody>
          <a:bodyPr/>
          <a:lstStyle/>
          <a:p>
            <a:pPr eaLnBrk="1" hangingPunct="1"/>
            <a:r>
              <a:rPr lang="en-US" altLang="en-US" sz="4000"/>
              <a:t>Cannon et al., </a:t>
            </a:r>
            <a:r>
              <a:rPr lang="en-US" altLang="en-US" sz="4000" i="1"/>
              <a:t>ApJ</a:t>
            </a:r>
            <a:r>
              <a:rPr lang="en-US" altLang="en-US" sz="4000"/>
              <a:t>, </a:t>
            </a:r>
            <a:r>
              <a:rPr lang="en-US" altLang="en-US" sz="4000" b="1"/>
              <a:t>787</a:t>
            </a:r>
            <a:r>
              <a:rPr lang="en-US" altLang="en-US" sz="4000"/>
              <a:t>, 133, 2014</a:t>
            </a:r>
          </a:p>
        </p:txBody>
      </p:sp>
      <p:pic>
        <p:nvPicPr>
          <p:cNvPr id="9219" name="Picture 5" descr="Rates2LeeIp">
            <a:extLst>
              <a:ext uri="{FF2B5EF4-FFF2-40B4-BE49-F238E27FC236}">
                <a16:creationId xmlns:a16="http://schemas.microsoft.com/office/drawing/2014/main" xmlns="" id="{03DF020B-B447-41E8-BDD3-09D507A74A5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4958" y="1295400"/>
            <a:ext cx="5410200"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0" name="Text Box 6">
            <a:extLst>
              <a:ext uri="{FF2B5EF4-FFF2-40B4-BE49-F238E27FC236}">
                <a16:creationId xmlns:a16="http://schemas.microsoft.com/office/drawing/2014/main" xmlns="" id="{3FE2C5AE-1DFD-4300-B83E-82E07252A0AB}"/>
              </a:ext>
            </a:extLst>
          </p:cNvPr>
          <p:cNvSpPr txBox="1">
            <a:spLocks noChangeArrowheads="1"/>
          </p:cNvSpPr>
          <p:nvPr/>
        </p:nvSpPr>
        <p:spPr bwMode="auto">
          <a:xfrm>
            <a:off x="7467600" y="1516063"/>
            <a:ext cx="3513826"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dirty="0">
                <a:solidFill>
                  <a:srgbClr val="000000"/>
                </a:solidFill>
              </a:rPr>
              <a:t>If we apply Kolmogorov (1941) scaling for the turbulent cascade of energy to the solar wind:</a:t>
            </a:r>
          </a:p>
          <a:p>
            <a:pPr fontAlgn="base">
              <a:spcBef>
                <a:spcPct val="50000"/>
              </a:spcBef>
              <a:spcAft>
                <a:spcPct val="0"/>
              </a:spcAft>
            </a:pPr>
            <a:endParaRPr lang="en-US" altLang="en-US" dirty="0">
              <a:solidFill>
                <a:srgbClr val="000000"/>
              </a:solidFill>
            </a:endParaRPr>
          </a:p>
          <a:p>
            <a:pPr fontAlgn="base">
              <a:spcBef>
                <a:spcPct val="50000"/>
              </a:spcBef>
              <a:spcAft>
                <a:spcPct val="0"/>
              </a:spcAft>
            </a:pPr>
            <a:endParaRPr lang="en-US" altLang="en-US" dirty="0">
              <a:solidFill>
                <a:srgbClr val="000000"/>
              </a:solidFill>
            </a:endParaRPr>
          </a:p>
          <a:p>
            <a:pPr fontAlgn="base">
              <a:spcBef>
                <a:spcPct val="50000"/>
              </a:spcBef>
              <a:spcAft>
                <a:spcPct val="0"/>
              </a:spcAft>
            </a:pPr>
            <a:endParaRPr lang="en-US" altLang="en-US" dirty="0">
              <a:solidFill>
                <a:srgbClr val="000000"/>
              </a:solidFill>
            </a:endParaRPr>
          </a:p>
          <a:p>
            <a:pPr fontAlgn="base">
              <a:spcBef>
                <a:spcPct val="50000"/>
              </a:spcBef>
              <a:spcAft>
                <a:spcPct val="0"/>
              </a:spcAft>
            </a:pPr>
            <a:r>
              <a:rPr lang="en-US" altLang="en-US" dirty="0">
                <a:solidFill>
                  <a:srgbClr val="000000"/>
                </a:solidFill>
              </a:rPr>
              <a:t>We can compare the rate of wave energy growth to the rate that turbulence reforms the energy and moves it to smaller scales for dissipation.</a:t>
            </a:r>
          </a:p>
        </p:txBody>
      </p:sp>
      <p:graphicFrame>
        <p:nvGraphicFramePr>
          <p:cNvPr id="9221" name="Object 7">
            <a:extLst>
              <a:ext uri="{FF2B5EF4-FFF2-40B4-BE49-F238E27FC236}">
                <a16:creationId xmlns:a16="http://schemas.microsoft.com/office/drawing/2014/main" xmlns="" id="{CD60AE8A-563F-46B4-AAE4-F08A913FF284}"/>
              </a:ext>
            </a:extLst>
          </p:cNvPr>
          <p:cNvGraphicFramePr>
            <a:graphicFrameLocks noGrp="1" noChangeAspect="1"/>
          </p:cNvGraphicFramePr>
          <p:nvPr>
            <p:ph idx="1"/>
            <p:extLst>
              <p:ext uri="{D42A27DB-BD31-4B8C-83A1-F6EECF244321}">
                <p14:modId xmlns:p14="http://schemas.microsoft.com/office/powerpoint/2010/main" xmlns="" val="3982484078"/>
              </p:ext>
            </p:extLst>
          </p:nvPr>
        </p:nvGraphicFramePr>
        <p:xfrm>
          <a:off x="7709140" y="2611573"/>
          <a:ext cx="2895600" cy="947737"/>
        </p:xfrm>
        <a:graphic>
          <a:graphicData uri="http://schemas.openxmlformats.org/presentationml/2006/ole">
            <p:oleObj spid="_x0000_s2119" name="Equation" r:id="rId4" imgW="1435100" imgH="469900" progId="">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21CDC-C79D-478B-B1DD-FE0EA2ACB3D6}"/>
              </a:ext>
            </a:extLst>
          </p:cNvPr>
          <p:cNvSpPr>
            <a:spLocks noGrp="1"/>
          </p:cNvSpPr>
          <p:nvPr>
            <p:ph type="title"/>
          </p:nvPr>
        </p:nvSpPr>
        <p:spPr>
          <a:xfrm>
            <a:off x="838200" y="146649"/>
            <a:ext cx="10515600" cy="1544039"/>
          </a:xfrm>
        </p:spPr>
        <p:txBody>
          <a:bodyPr>
            <a:normAutofit/>
          </a:bodyPr>
          <a:lstStyle/>
          <a:p>
            <a:r>
              <a:rPr lang="en-US" dirty="0"/>
              <a:t>Fisher et al., </a:t>
            </a:r>
            <a:r>
              <a:rPr lang="en-US" dirty="0" err="1"/>
              <a:t>ApJ</a:t>
            </a:r>
            <a:r>
              <a:rPr lang="en-US" dirty="0"/>
              <a:t>, </a:t>
            </a:r>
            <a:r>
              <a:rPr lang="en-US" b="1" dirty="0"/>
              <a:t>830</a:t>
            </a:r>
            <a:r>
              <a:rPr lang="en-US" dirty="0"/>
              <a:t>, 47, 2016.</a:t>
            </a:r>
            <a:br>
              <a:rPr lang="en-US" dirty="0"/>
            </a:br>
            <a:r>
              <a:rPr lang="en-US" dirty="0"/>
              <a:t>Cannon et al., </a:t>
            </a:r>
            <a:r>
              <a:rPr lang="en-US" dirty="0" err="1"/>
              <a:t>ApJ</a:t>
            </a:r>
            <a:r>
              <a:rPr lang="en-US" dirty="0"/>
              <a:t>, </a:t>
            </a:r>
            <a:r>
              <a:rPr lang="en-US" b="1" dirty="0"/>
              <a:t>787</a:t>
            </a:r>
            <a:r>
              <a:rPr lang="en-US" dirty="0"/>
              <a:t>, 133, 2014.</a:t>
            </a:r>
          </a:p>
        </p:txBody>
      </p:sp>
      <p:pic>
        <p:nvPicPr>
          <p:cNvPr id="4" name="Picture 3">
            <a:extLst>
              <a:ext uri="{FF2B5EF4-FFF2-40B4-BE49-F238E27FC236}">
                <a16:creationId xmlns:a16="http://schemas.microsoft.com/office/drawing/2014/main" xmlns="" id="{EC894096-2B3C-40E9-BFE7-491E101BFD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1578209"/>
            <a:ext cx="5194761" cy="5098091"/>
          </a:xfrm>
          <a:prstGeom prst="rect">
            <a:avLst/>
          </a:prstGeom>
        </p:spPr>
      </p:pic>
      <p:pic>
        <p:nvPicPr>
          <p:cNvPr id="6" name="Picture 5">
            <a:extLst>
              <a:ext uri="{FF2B5EF4-FFF2-40B4-BE49-F238E27FC236}">
                <a16:creationId xmlns:a16="http://schemas.microsoft.com/office/drawing/2014/main" xmlns="" id="{A6AF4E66-2261-4317-87ED-0D567B1D169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1338" y="1552331"/>
            <a:ext cx="5280811" cy="5168236"/>
          </a:xfrm>
          <a:prstGeom prst="rect">
            <a:avLst/>
          </a:prstGeom>
        </p:spPr>
      </p:pic>
    </p:spTree>
    <p:extLst>
      <p:ext uri="{BB962C8B-B14F-4D97-AF65-F5344CB8AC3E}">
        <p14:creationId xmlns:p14="http://schemas.microsoft.com/office/powerpoint/2010/main" xmlns="" val="351935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09FBDC-651B-4BA9-8852-C21EDA70498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94548" y="885825"/>
            <a:ext cx="5472661" cy="5284090"/>
          </a:xfrm>
          <a:prstGeom prst="rect">
            <a:avLst/>
          </a:prstGeom>
        </p:spPr>
      </p:pic>
      <p:pic>
        <p:nvPicPr>
          <p:cNvPr id="6" name="Picture 5">
            <a:extLst>
              <a:ext uri="{FF2B5EF4-FFF2-40B4-BE49-F238E27FC236}">
                <a16:creationId xmlns:a16="http://schemas.microsoft.com/office/drawing/2014/main" xmlns="" id="{B6A96AF7-3006-4812-8D44-DFBF07496CF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2659" y="962025"/>
            <a:ext cx="5651648" cy="5207889"/>
          </a:xfrm>
          <a:prstGeom prst="rect">
            <a:avLst/>
          </a:prstGeom>
        </p:spPr>
      </p:pic>
      <p:cxnSp>
        <p:nvCxnSpPr>
          <p:cNvPr id="8" name="Straight Connector 7">
            <a:extLst>
              <a:ext uri="{FF2B5EF4-FFF2-40B4-BE49-F238E27FC236}">
                <a16:creationId xmlns:a16="http://schemas.microsoft.com/office/drawing/2014/main" xmlns="" id="{76C3F215-8C20-4988-BF6E-B04BAD5F65AD}"/>
              </a:ext>
            </a:extLst>
          </p:cNvPr>
          <p:cNvCxnSpPr/>
          <p:nvPr/>
        </p:nvCxnSpPr>
        <p:spPr>
          <a:xfrm>
            <a:off x="6210300" y="781050"/>
            <a:ext cx="0" cy="5514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558C643A-3E79-4C33-8018-77377501B67E}"/>
              </a:ext>
            </a:extLst>
          </p:cNvPr>
          <p:cNvSpPr txBox="1"/>
          <p:nvPr/>
        </p:nvSpPr>
        <p:spPr>
          <a:xfrm>
            <a:off x="1770011" y="254139"/>
            <a:ext cx="2898475" cy="707886"/>
          </a:xfrm>
          <a:prstGeom prst="rect">
            <a:avLst/>
          </a:prstGeom>
          <a:noFill/>
        </p:spPr>
        <p:txBody>
          <a:bodyPr wrap="square" rtlCol="0">
            <a:spAutoFit/>
          </a:bodyPr>
          <a:lstStyle/>
          <a:p>
            <a:pPr algn="ctr"/>
            <a:r>
              <a:rPr lang="en-US" sz="4000" dirty="0"/>
              <a:t>Waves</a:t>
            </a:r>
          </a:p>
        </p:txBody>
      </p:sp>
      <p:sp>
        <p:nvSpPr>
          <p:cNvPr id="10" name="TextBox 9">
            <a:extLst>
              <a:ext uri="{FF2B5EF4-FFF2-40B4-BE49-F238E27FC236}">
                <a16:creationId xmlns:a16="http://schemas.microsoft.com/office/drawing/2014/main" xmlns="" id="{A5D7EA77-9939-43F2-96CA-5175762490E4}"/>
              </a:ext>
            </a:extLst>
          </p:cNvPr>
          <p:cNvSpPr txBox="1"/>
          <p:nvPr/>
        </p:nvSpPr>
        <p:spPr>
          <a:xfrm>
            <a:off x="7891872" y="259897"/>
            <a:ext cx="2898475" cy="707886"/>
          </a:xfrm>
          <a:prstGeom prst="rect">
            <a:avLst/>
          </a:prstGeom>
          <a:noFill/>
        </p:spPr>
        <p:txBody>
          <a:bodyPr wrap="square" rtlCol="0">
            <a:spAutoFit/>
          </a:bodyPr>
          <a:lstStyle/>
          <a:p>
            <a:pPr algn="ctr"/>
            <a:r>
              <a:rPr lang="en-US" sz="4000" dirty="0"/>
              <a:t>Controls</a:t>
            </a:r>
          </a:p>
        </p:txBody>
      </p:sp>
    </p:spTree>
    <p:extLst>
      <p:ext uri="{BB962C8B-B14F-4D97-AF65-F5344CB8AC3E}">
        <p14:creationId xmlns:p14="http://schemas.microsoft.com/office/powerpoint/2010/main" xmlns="" val="3314986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84BA8-23FB-4FB8-977E-11FAE3233683}"/>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6" name="Picture 5">
            <a:extLst>
              <a:ext uri="{FF2B5EF4-FFF2-40B4-BE49-F238E27FC236}">
                <a16:creationId xmlns:a16="http://schemas.microsoft.com/office/drawing/2014/main" xmlns="" id="{C92721CC-D7F7-41CA-8855-0DA5C6C0E27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690688"/>
            <a:ext cx="10172700" cy="4961936"/>
          </a:xfrm>
          <a:prstGeom prst="rect">
            <a:avLst/>
          </a:prstGeom>
        </p:spPr>
      </p:pic>
    </p:spTree>
    <p:extLst>
      <p:ext uri="{BB962C8B-B14F-4D97-AF65-F5344CB8AC3E}">
        <p14:creationId xmlns:p14="http://schemas.microsoft.com/office/powerpoint/2010/main" xmlns="" val="4046951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84BA8-23FB-4FB8-977E-11FAE3233683}"/>
              </a:ext>
            </a:extLst>
          </p:cNvPr>
          <p:cNvSpPr>
            <a:spLocks noGrp="1"/>
          </p:cNvSpPr>
          <p:nvPr>
            <p:ph type="title"/>
          </p:nvPr>
        </p:nvSpPr>
        <p:spPr/>
        <p:txBody>
          <a:bodyPr/>
          <a:lstStyle/>
          <a:p>
            <a:r>
              <a:rPr lang="en-US" dirty="0" err="1"/>
              <a:t>Hollick</a:t>
            </a:r>
            <a:r>
              <a:rPr lang="en-US" dirty="0"/>
              <a:t> et al., </a:t>
            </a:r>
            <a:r>
              <a:rPr lang="en-US" i="1" dirty="0" err="1"/>
              <a:t>ApJ</a:t>
            </a:r>
            <a:r>
              <a:rPr lang="en-US" dirty="0"/>
              <a:t>, </a:t>
            </a:r>
            <a:r>
              <a:rPr lang="en-US" b="1" dirty="0"/>
              <a:t>863</a:t>
            </a:r>
            <a:r>
              <a:rPr lang="en-US" dirty="0"/>
              <a:t>, 76, 2018.</a:t>
            </a:r>
          </a:p>
        </p:txBody>
      </p:sp>
      <p:pic>
        <p:nvPicPr>
          <p:cNvPr id="4" name="Picture 3">
            <a:extLst>
              <a:ext uri="{FF2B5EF4-FFF2-40B4-BE49-F238E27FC236}">
                <a16:creationId xmlns:a16="http://schemas.microsoft.com/office/drawing/2014/main" xmlns="" id="{5507F6CE-094E-42B7-92D3-5119988D028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2975" y="1581295"/>
            <a:ext cx="9866431" cy="4911579"/>
          </a:xfrm>
          <a:prstGeom prst="rect">
            <a:avLst/>
          </a:prstGeom>
        </p:spPr>
      </p:pic>
    </p:spTree>
    <p:extLst>
      <p:ext uri="{BB962C8B-B14F-4D97-AF65-F5344CB8AC3E}">
        <p14:creationId xmlns:p14="http://schemas.microsoft.com/office/powerpoint/2010/main" xmlns="" val="1801267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5650D-2756-4A5F-8126-837737176FB3}"/>
              </a:ext>
            </a:extLst>
          </p:cNvPr>
          <p:cNvSpPr>
            <a:spLocks noGrp="1"/>
          </p:cNvSpPr>
          <p:nvPr>
            <p:ph type="title"/>
          </p:nvPr>
        </p:nvSpPr>
        <p:spPr>
          <a:xfrm>
            <a:off x="609600" y="173232"/>
            <a:ext cx="6869502" cy="732542"/>
          </a:xfrm>
        </p:spPr>
        <p:txBody>
          <a:bodyPr/>
          <a:lstStyle/>
          <a:p>
            <a:r>
              <a:rPr lang="en-US" dirty="0"/>
              <a:t>Ulysses Observations</a:t>
            </a:r>
          </a:p>
        </p:txBody>
      </p:sp>
      <p:pic>
        <p:nvPicPr>
          <p:cNvPr id="4" name="Picture 3">
            <a:extLst>
              <a:ext uri="{FF2B5EF4-FFF2-40B4-BE49-F238E27FC236}">
                <a16:creationId xmlns:a16="http://schemas.microsoft.com/office/drawing/2014/main" xmlns="" id="{38229F3F-B2F9-4CEF-AAB3-2FA8D1ECD4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79102" y="268617"/>
            <a:ext cx="3842004" cy="6513471"/>
          </a:xfrm>
          <a:prstGeom prst="rect">
            <a:avLst/>
          </a:prstGeom>
        </p:spPr>
      </p:pic>
      <p:pic>
        <p:nvPicPr>
          <p:cNvPr id="6" name="Picture 5">
            <a:extLst>
              <a:ext uri="{FF2B5EF4-FFF2-40B4-BE49-F238E27FC236}">
                <a16:creationId xmlns:a16="http://schemas.microsoft.com/office/drawing/2014/main" xmlns="" id="{FEE73C20-72CB-4071-BD53-95F589CC28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53064" y="969768"/>
            <a:ext cx="5238750" cy="5715000"/>
          </a:xfrm>
          <a:prstGeom prst="rect">
            <a:avLst/>
          </a:prstGeom>
        </p:spPr>
      </p:pic>
    </p:spTree>
    <p:extLst>
      <p:ext uri="{BB962C8B-B14F-4D97-AF65-F5344CB8AC3E}">
        <p14:creationId xmlns:p14="http://schemas.microsoft.com/office/powerpoint/2010/main" xmlns="" val="2284372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B06F18DD-1884-43A2-AD56-05ADF295373F}"/>
              </a:ext>
            </a:extLst>
          </p:cNvPr>
          <p:cNvSpPr>
            <a:spLocks noGrp="1" noChangeArrowheads="1"/>
          </p:cNvSpPr>
          <p:nvPr>
            <p:ph type="title" idx="4294967295"/>
          </p:nvPr>
        </p:nvSpPr>
        <p:spPr>
          <a:xfrm>
            <a:off x="609600" y="274638"/>
            <a:ext cx="10972800" cy="907181"/>
          </a:xfrm>
        </p:spPr>
        <p:txBody>
          <a:bodyPr/>
          <a:lstStyle/>
          <a:p>
            <a:r>
              <a:rPr lang="en-US" altLang="en-US" dirty="0"/>
              <a:t>Transport Theory</a:t>
            </a:r>
          </a:p>
        </p:txBody>
      </p:sp>
      <p:sp>
        <p:nvSpPr>
          <p:cNvPr id="65539" name="Rectangle 3">
            <a:extLst>
              <a:ext uri="{FF2B5EF4-FFF2-40B4-BE49-F238E27FC236}">
                <a16:creationId xmlns:a16="http://schemas.microsoft.com/office/drawing/2014/main" xmlns="" id="{5F6E657A-043C-47C9-B03A-BF5597F6EC5F}"/>
              </a:ext>
            </a:extLst>
          </p:cNvPr>
          <p:cNvSpPr>
            <a:spLocks noGrp="1" noChangeArrowheads="1"/>
          </p:cNvSpPr>
          <p:nvPr>
            <p:ph type="body" sz="half" idx="4294967295"/>
          </p:nvPr>
        </p:nvSpPr>
        <p:spPr>
          <a:xfrm>
            <a:off x="609600" y="1286774"/>
            <a:ext cx="3462068" cy="5181600"/>
          </a:xfrm>
        </p:spPr>
        <p:txBody>
          <a:bodyPr/>
          <a:lstStyle/>
          <a:p>
            <a:pPr>
              <a:lnSpc>
                <a:spcPct val="80000"/>
              </a:lnSpc>
            </a:pPr>
            <a:r>
              <a:rPr lang="en-US" altLang="en-US" sz="1400" dirty="0"/>
              <a:t>Zhou, Y., and W. H. Matthaeus, Models of inertial range spectra of interplanetary magnetohydrodynamic turbulence, </a:t>
            </a:r>
            <a:r>
              <a:rPr lang="en-US" altLang="en-US" sz="1400" i="1" dirty="0"/>
              <a:t>J. </a:t>
            </a:r>
            <a:r>
              <a:rPr lang="en-US" altLang="en-US" sz="1400" i="1" dirty="0" err="1"/>
              <a:t>Geophys</a:t>
            </a:r>
            <a:r>
              <a:rPr lang="en-US" altLang="en-US" sz="1400" i="1" dirty="0"/>
              <a:t>. Res</a:t>
            </a:r>
            <a:r>
              <a:rPr lang="en-US" altLang="en-US" sz="1400" dirty="0"/>
              <a:t>., </a:t>
            </a:r>
            <a:r>
              <a:rPr lang="en-US" altLang="en-US" sz="1400" b="1" dirty="0"/>
              <a:t>95</a:t>
            </a:r>
            <a:r>
              <a:rPr lang="en-US" altLang="en-US" sz="1400" dirty="0"/>
              <a:t>, 14,881-14,892, 1990.</a:t>
            </a:r>
          </a:p>
          <a:p>
            <a:pPr>
              <a:lnSpc>
                <a:spcPct val="80000"/>
              </a:lnSpc>
            </a:pPr>
            <a:r>
              <a:rPr lang="en-US" altLang="en-US" sz="1400" dirty="0" err="1"/>
              <a:t>Zank</a:t>
            </a:r>
            <a:r>
              <a:rPr lang="en-US" altLang="en-US" sz="1400" dirty="0"/>
              <a:t>, G. P., W. H. Matthaeus, and C. W. Smith, Evolution of turbulent magnetic fluctuation power with </a:t>
            </a:r>
            <a:r>
              <a:rPr lang="en-US" altLang="en-US" sz="1400" dirty="0" err="1"/>
              <a:t>heliospheric</a:t>
            </a:r>
            <a:r>
              <a:rPr lang="en-US" altLang="en-US" sz="1400" dirty="0"/>
              <a:t> distance, </a:t>
            </a:r>
            <a:r>
              <a:rPr lang="en-US" altLang="en-US" sz="1400" i="1" dirty="0"/>
              <a:t>J. </a:t>
            </a:r>
            <a:r>
              <a:rPr lang="en-US" altLang="en-US" sz="1400" i="1" dirty="0" err="1"/>
              <a:t>Geophys</a:t>
            </a:r>
            <a:r>
              <a:rPr lang="en-US" altLang="en-US" sz="1400" i="1" dirty="0"/>
              <a:t>. Res</a:t>
            </a:r>
            <a:r>
              <a:rPr lang="en-US" altLang="en-US" sz="1400" dirty="0"/>
              <a:t>., </a:t>
            </a:r>
            <a:r>
              <a:rPr lang="en-US" altLang="en-US" sz="1400" b="1" dirty="0"/>
              <a:t>101</a:t>
            </a:r>
            <a:r>
              <a:rPr lang="en-US" altLang="en-US" sz="1400" dirty="0"/>
              <a:t>, 17,093-17,107, 1996.</a:t>
            </a:r>
          </a:p>
          <a:p>
            <a:pPr>
              <a:lnSpc>
                <a:spcPct val="80000"/>
              </a:lnSpc>
            </a:pPr>
            <a:r>
              <a:rPr lang="en-US" altLang="en-US" sz="1400" dirty="0"/>
              <a:t>Matthaeus, W. H., G. P. </a:t>
            </a:r>
            <a:r>
              <a:rPr lang="en-US" altLang="en-US" sz="1400" dirty="0" err="1"/>
              <a:t>Zank</a:t>
            </a:r>
            <a:r>
              <a:rPr lang="en-US" altLang="en-US" sz="1400" dirty="0"/>
              <a:t>, C. W. Smith, and S. </a:t>
            </a:r>
            <a:r>
              <a:rPr lang="en-US" altLang="en-US" sz="1400" dirty="0" err="1"/>
              <a:t>Oughton</a:t>
            </a:r>
            <a:r>
              <a:rPr lang="en-US" altLang="en-US" sz="1400" dirty="0"/>
              <a:t>, Turbulence, spatial transport, and heating of the solar wind, </a:t>
            </a:r>
            <a:r>
              <a:rPr lang="en-US" altLang="en-US" sz="1400" i="1" dirty="0"/>
              <a:t>Phys. Rev. Lett</a:t>
            </a:r>
            <a:r>
              <a:rPr lang="en-US" altLang="en-US" sz="1400" dirty="0"/>
              <a:t>., </a:t>
            </a:r>
            <a:r>
              <a:rPr lang="en-US" altLang="en-US" sz="1400" b="1" dirty="0"/>
              <a:t>82</a:t>
            </a:r>
            <a:r>
              <a:rPr lang="en-US" altLang="en-US" sz="1400" dirty="0"/>
              <a:t>(17), 3444-3447, 1999.</a:t>
            </a:r>
          </a:p>
          <a:p>
            <a:pPr>
              <a:lnSpc>
                <a:spcPct val="80000"/>
              </a:lnSpc>
            </a:pPr>
            <a:r>
              <a:rPr lang="en-US" altLang="en-US" sz="1400" dirty="0"/>
              <a:t>Smith, C. W., W. H. Matthaeus, G. P. </a:t>
            </a:r>
            <a:r>
              <a:rPr lang="en-US" altLang="en-US" sz="1400" dirty="0" err="1"/>
              <a:t>Zank</a:t>
            </a:r>
            <a:r>
              <a:rPr lang="en-US" altLang="en-US" sz="1400" dirty="0"/>
              <a:t>, N. F. Ness, S. </a:t>
            </a:r>
            <a:r>
              <a:rPr lang="en-US" altLang="en-US" sz="1400" dirty="0" err="1"/>
              <a:t>Oughton</a:t>
            </a:r>
            <a:r>
              <a:rPr lang="en-US" altLang="en-US" sz="1400" dirty="0"/>
              <a:t>, and J. D. Richardson, Heating of the low-latitude solar wind by dissipation of turbulent magnetic fluctuations, </a:t>
            </a:r>
            <a:r>
              <a:rPr lang="en-US" altLang="en-US" sz="1400" i="1" dirty="0"/>
              <a:t>J. </a:t>
            </a:r>
            <a:r>
              <a:rPr lang="en-US" altLang="en-US" sz="1400" i="1" dirty="0" err="1"/>
              <a:t>Geophys</a:t>
            </a:r>
            <a:r>
              <a:rPr lang="en-US" altLang="en-US" sz="1400" i="1" dirty="0"/>
              <a:t>. Res</a:t>
            </a:r>
            <a:r>
              <a:rPr lang="en-US" altLang="en-US" sz="1400" dirty="0"/>
              <a:t>., </a:t>
            </a:r>
            <a:r>
              <a:rPr lang="en-US" altLang="en-US" sz="1400" b="1" dirty="0"/>
              <a:t>106</a:t>
            </a:r>
            <a:r>
              <a:rPr lang="en-US" altLang="en-US" sz="1400" dirty="0"/>
              <a:t>, 8253-8272, 2001.</a:t>
            </a:r>
          </a:p>
          <a:p>
            <a:pPr>
              <a:lnSpc>
                <a:spcPct val="80000"/>
              </a:lnSpc>
            </a:pPr>
            <a:r>
              <a:rPr lang="en-US" altLang="en-US" sz="1400" dirty="0"/>
              <a:t>Isenberg, P. A., C. W. Smith, W. H. Matthaeus, </a:t>
            </a:r>
            <a:r>
              <a:rPr lang="en-US" altLang="en-US" sz="1400" i="1" dirty="0" err="1"/>
              <a:t>Astrophys</a:t>
            </a:r>
            <a:r>
              <a:rPr lang="en-US" altLang="en-US" sz="1400" i="1" dirty="0"/>
              <a:t>. J</a:t>
            </a:r>
            <a:r>
              <a:rPr lang="en-US" altLang="en-US" sz="1400" dirty="0"/>
              <a:t>., </a:t>
            </a:r>
            <a:r>
              <a:rPr lang="en-US" altLang="en-US" sz="1400" b="1" dirty="0"/>
              <a:t>592</a:t>
            </a:r>
            <a:r>
              <a:rPr lang="en-US" altLang="en-US" sz="1400" dirty="0"/>
              <a:t>, 564-573, 2003.</a:t>
            </a:r>
          </a:p>
          <a:p>
            <a:pPr>
              <a:lnSpc>
                <a:spcPct val="80000"/>
              </a:lnSpc>
            </a:pPr>
            <a:r>
              <a:rPr lang="en-US" altLang="en-US" sz="1400" dirty="0"/>
              <a:t>Isenberg, P. A., </a:t>
            </a:r>
            <a:r>
              <a:rPr lang="en-US" altLang="en-US" sz="1400" i="1" dirty="0" err="1"/>
              <a:t>Astrophys</a:t>
            </a:r>
            <a:r>
              <a:rPr lang="en-US" altLang="en-US" sz="1400" i="1" dirty="0"/>
              <a:t>. J</a:t>
            </a:r>
            <a:r>
              <a:rPr lang="en-US" altLang="en-US" sz="1400" dirty="0"/>
              <a:t>., </a:t>
            </a:r>
            <a:r>
              <a:rPr lang="en-US" altLang="en-US" sz="1400" b="1" dirty="0"/>
              <a:t>623</a:t>
            </a:r>
            <a:r>
              <a:rPr lang="en-US" altLang="en-US" sz="1400" dirty="0"/>
              <a:t>, 502-510, 2005</a:t>
            </a:r>
          </a:p>
        </p:txBody>
      </p:sp>
      <p:sp>
        <p:nvSpPr>
          <p:cNvPr id="65540" name="Rectangle 4">
            <a:extLst>
              <a:ext uri="{FF2B5EF4-FFF2-40B4-BE49-F238E27FC236}">
                <a16:creationId xmlns:a16="http://schemas.microsoft.com/office/drawing/2014/main" xmlns="" id="{0F36A291-B81D-44EC-9FFE-F1CF0080368E}"/>
              </a:ext>
            </a:extLst>
          </p:cNvPr>
          <p:cNvSpPr>
            <a:spLocks noGrp="1" noChangeArrowheads="1"/>
          </p:cNvSpPr>
          <p:nvPr>
            <p:ph type="body" sz="half" idx="4294967295"/>
          </p:nvPr>
        </p:nvSpPr>
        <p:spPr>
          <a:xfrm>
            <a:off x="4217599" y="1286774"/>
            <a:ext cx="3756803" cy="5105400"/>
          </a:xfrm>
        </p:spPr>
        <p:txBody>
          <a:bodyPr/>
          <a:lstStyle/>
          <a:p>
            <a:pPr lvl="0">
              <a:lnSpc>
                <a:spcPct val="80000"/>
              </a:lnSpc>
            </a:pPr>
            <a:r>
              <a:rPr lang="en-US" altLang="en-US" sz="1400" dirty="0">
                <a:solidFill>
                  <a:srgbClr val="000000"/>
                </a:solidFill>
              </a:rPr>
              <a:t>Breech, B., W. H. Matthaeus, J. </a:t>
            </a:r>
            <a:r>
              <a:rPr lang="en-US" altLang="en-US" sz="1400" dirty="0" err="1">
                <a:solidFill>
                  <a:srgbClr val="000000"/>
                </a:solidFill>
              </a:rPr>
              <a:t>Minniie</a:t>
            </a:r>
            <a:r>
              <a:rPr lang="en-US" altLang="en-US" sz="1400" dirty="0">
                <a:solidFill>
                  <a:srgbClr val="000000"/>
                </a:solidFill>
              </a:rPr>
              <a:t>, S. </a:t>
            </a:r>
            <a:r>
              <a:rPr lang="en-US" altLang="en-US" sz="1400" dirty="0" err="1">
                <a:solidFill>
                  <a:srgbClr val="000000"/>
                </a:solidFill>
              </a:rPr>
              <a:t>Oughton</a:t>
            </a:r>
            <a:r>
              <a:rPr lang="en-US" altLang="en-US" sz="1400" dirty="0">
                <a:solidFill>
                  <a:srgbClr val="000000"/>
                </a:solidFill>
              </a:rPr>
              <a:t>, S. </a:t>
            </a:r>
            <a:r>
              <a:rPr lang="en-US" altLang="en-US" sz="1400" dirty="0" err="1">
                <a:solidFill>
                  <a:srgbClr val="000000"/>
                </a:solidFill>
              </a:rPr>
              <a:t>Parhi</a:t>
            </a:r>
            <a:r>
              <a:rPr lang="en-US" altLang="en-US" sz="1400" dirty="0">
                <a:solidFill>
                  <a:srgbClr val="000000"/>
                </a:solidFill>
              </a:rPr>
              <a:t>, J. W. Bieber, and B. </a:t>
            </a:r>
            <a:r>
              <a:rPr lang="en-US" altLang="en-US" sz="1400" dirty="0" err="1">
                <a:solidFill>
                  <a:srgbClr val="000000"/>
                </a:solidFill>
              </a:rPr>
              <a:t>Bavassano</a:t>
            </a:r>
            <a:r>
              <a:rPr lang="en-US" altLang="en-US" sz="1400" dirty="0">
                <a:solidFill>
                  <a:srgbClr val="000000"/>
                </a:solidFill>
              </a:rPr>
              <a:t>, </a:t>
            </a:r>
            <a:r>
              <a:rPr lang="en-US" altLang="en-US" sz="1400" i="1" dirty="0" err="1">
                <a:solidFill>
                  <a:srgbClr val="000000"/>
                </a:solidFill>
              </a:rPr>
              <a:t>Geophys</a:t>
            </a:r>
            <a:r>
              <a:rPr lang="en-US" altLang="en-US" sz="1400" i="1" dirty="0">
                <a:solidFill>
                  <a:srgbClr val="000000"/>
                </a:solidFill>
              </a:rPr>
              <a:t>. Res. Lett</a:t>
            </a:r>
            <a:r>
              <a:rPr lang="en-US" altLang="en-US" sz="1400" dirty="0">
                <a:solidFill>
                  <a:srgbClr val="000000"/>
                </a:solidFill>
              </a:rPr>
              <a:t>., </a:t>
            </a:r>
            <a:r>
              <a:rPr lang="en-US" altLang="en-US" sz="1400" b="1" dirty="0">
                <a:solidFill>
                  <a:srgbClr val="000000"/>
                </a:solidFill>
              </a:rPr>
              <a:t>32</a:t>
            </a:r>
            <a:r>
              <a:rPr lang="en-US" altLang="en-US" sz="1400" dirty="0">
                <a:solidFill>
                  <a:srgbClr val="000000"/>
                </a:solidFill>
              </a:rPr>
              <a:t>, L06103,  2005.</a:t>
            </a:r>
            <a:endParaRPr lang="en-US" altLang="en-US" sz="1400" dirty="0"/>
          </a:p>
          <a:p>
            <a:pPr>
              <a:lnSpc>
                <a:spcPct val="80000"/>
              </a:lnSpc>
            </a:pPr>
            <a:r>
              <a:rPr lang="en-US" altLang="en-US" sz="1400" dirty="0"/>
              <a:t>Smith, C. W., P. A. Isenberg, W. H. Matthaeus, and J. D. Richardson, Turbulent heating of the solar wind by newborn interstellar pickup protons, </a:t>
            </a:r>
            <a:r>
              <a:rPr lang="en-US" altLang="en-US" sz="1400" i="1" dirty="0" err="1"/>
              <a:t>Astrophys</a:t>
            </a:r>
            <a:r>
              <a:rPr lang="en-US" altLang="en-US" sz="1400" i="1" dirty="0"/>
              <a:t>. J</a:t>
            </a:r>
            <a:r>
              <a:rPr lang="en-US" altLang="en-US" sz="1400" dirty="0"/>
              <a:t>., </a:t>
            </a:r>
            <a:r>
              <a:rPr lang="en-US" altLang="en-US" sz="1400" b="1" dirty="0"/>
              <a:t>638</a:t>
            </a:r>
            <a:r>
              <a:rPr lang="en-US" altLang="en-US" sz="1400" dirty="0"/>
              <a:t>, 508-517, 2006.</a:t>
            </a:r>
          </a:p>
          <a:p>
            <a:pPr>
              <a:lnSpc>
                <a:spcPct val="80000"/>
              </a:lnSpc>
            </a:pPr>
            <a:r>
              <a:rPr lang="en-US" altLang="en-US" sz="1400" dirty="0"/>
              <a:t>Breech, B., W. H. Matthaeus, J. </a:t>
            </a:r>
            <a:r>
              <a:rPr lang="en-US" altLang="en-US" sz="1400" dirty="0" err="1"/>
              <a:t>Mininie</a:t>
            </a:r>
            <a:r>
              <a:rPr lang="en-US" altLang="en-US" sz="1400" dirty="0"/>
              <a:t>, J. W. Bieber, S. </a:t>
            </a:r>
            <a:r>
              <a:rPr lang="en-US" altLang="en-US" sz="1400" dirty="0" err="1"/>
              <a:t>Oughton</a:t>
            </a:r>
            <a:r>
              <a:rPr lang="en-US" altLang="en-US" sz="1400" dirty="0"/>
              <a:t>, C. W. Smith, and P. A. Isenberg, </a:t>
            </a:r>
            <a:r>
              <a:rPr lang="en-US" altLang="en-US" sz="1400" i="1" dirty="0"/>
              <a:t>J. </a:t>
            </a:r>
            <a:r>
              <a:rPr lang="en-US" altLang="en-US" sz="1400" i="1" dirty="0" err="1"/>
              <a:t>Geophys</a:t>
            </a:r>
            <a:r>
              <a:rPr lang="en-US" altLang="en-US" sz="1400" i="1" dirty="0"/>
              <a:t>. Res</a:t>
            </a:r>
            <a:r>
              <a:rPr lang="en-US" altLang="en-US" sz="1400" dirty="0"/>
              <a:t>., </a:t>
            </a:r>
            <a:r>
              <a:rPr lang="en-US" altLang="en-US" sz="1400" b="1" dirty="0"/>
              <a:t>113</a:t>
            </a:r>
            <a:r>
              <a:rPr lang="en-US" altLang="en-US" sz="1400" dirty="0"/>
              <a:t>, A08105, 2008.</a:t>
            </a:r>
          </a:p>
          <a:p>
            <a:pPr>
              <a:lnSpc>
                <a:spcPct val="80000"/>
              </a:lnSpc>
            </a:pPr>
            <a:r>
              <a:rPr lang="en-US" altLang="en-US" sz="1400" dirty="0"/>
              <a:t>Cranmer, S. R., W. H. Matthaeus, B. A. Breech, and J. C. Casper, Empirical constraints on proton and electron heating in the fast solar wind, </a:t>
            </a:r>
            <a:r>
              <a:rPr lang="en-US" altLang="en-US" sz="1400" i="1" dirty="0" err="1"/>
              <a:t>Astrophys</a:t>
            </a:r>
            <a:r>
              <a:rPr lang="en-US" altLang="en-US" sz="1400" i="1" dirty="0"/>
              <a:t>. J</a:t>
            </a:r>
            <a:r>
              <a:rPr lang="en-US" altLang="en-US" sz="1400" dirty="0"/>
              <a:t>., </a:t>
            </a:r>
            <a:r>
              <a:rPr lang="en-US" altLang="en-US" sz="1400" b="1" dirty="0"/>
              <a:t>702</a:t>
            </a:r>
            <a:r>
              <a:rPr lang="en-US" altLang="en-US" sz="1400" dirty="0"/>
              <a:t>, 1604-1614, 2009.</a:t>
            </a:r>
          </a:p>
          <a:p>
            <a:pPr>
              <a:lnSpc>
                <a:spcPct val="80000"/>
              </a:lnSpc>
            </a:pPr>
            <a:r>
              <a:rPr lang="en-US" altLang="en-US" sz="1400" dirty="0"/>
              <a:t>Ng, C. S., A. Bhattacharjee, D. </a:t>
            </a:r>
            <a:r>
              <a:rPr lang="en-US" altLang="en-US" sz="1400" dirty="0" err="1"/>
              <a:t>Munsi</a:t>
            </a:r>
            <a:r>
              <a:rPr lang="en-US" altLang="en-US" sz="1400" dirty="0"/>
              <a:t>, P. A. Isenberg, and C. W. Smith, Kolmogorov versus </a:t>
            </a:r>
            <a:r>
              <a:rPr lang="en-US" altLang="en-US" sz="1400" dirty="0" err="1"/>
              <a:t>Iroshnikov-Kraichnan</a:t>
            </a:r>
            <a:r>
              <a:rPr lang="en-US" altLang="en-US" sz="1400" dirty="0"/>
              <a:t> Spectra: Consequences for Ion Heating in the Solar Wind, </a:t>
            </a:r>
            <a:r>
              <a:rPr lang="en-US" altLang="en-US" sz="1400" i="1" dirty="0"/>
              <a:t>J.</a:t>
            </a:r>
            <a:r>
              <a:rPr lang="en-US" altLang="en-US" sz="1400" dirty="0"/>
              <a:t> </a:t>
            </a:r>
            <a:r>
              <a:rPr lang="en-US" altLang="en-US" sz="1400" i="1" dirty="0" err="1"/>
              <a:t>Geophys</a:t>
            </a:r>
            <a:r>
              <a:rPr lang="en-US" altLang="en-US" sz="1400" i="1" dirty="0"/>
              <a:t>. Res.</a:t>
            </a:r>
            <a:r>
              <a:rPr lang="en-US" altLang="en-US" sz="1400" dirty="0"/>
              <a:t>, </a:t>
            </a:r>
            <a:r>
              <a:rPr lang="en-US" altLang="en-US" sz="1400" b="1" dirty="0"/>
              <a:t>115</a:t>
            </a:r>
            <a:r>
              <a:rPr lang="en-US" altLang="en-US" sz="1400" dirty="0"/>
              <a:t>, A02101, doi:10.1029/2009JA014377, 2010.</a:t>
            </a:r>
          </a:p>
          <a:p>
            <a:pPr>
              <a:lnSpc>
                <a:spcPct val="80000"/>
              </a:lnSpc>
            </a:pPr>
            <a:r>
              <a:rPr lang="en-US" altLang="en-US" sz="1400" dirty="0"/>
              <a:t>Isenberg, P. A., C. W. Smith, W. H. Matthaeus, and J. D. Richardson, </a:t>
            </a:r>
            <a:r>
              <a:rPr lang="en-US" altLang="en-US" sz="1400" i="1" dirty="0" err="1"/>
              <a:t>Astrophys</a:t>
            </a:r>
            <a:r>
              <a:rPr lang="en-US" altLang="en-US" sz="1400" i="1" dirty="0"/>
              <a:t>. J</a:t>
            </a:r>
            <a:r>
              <a:rPr lang="en-US" altLang="en-US" sz="1400" dirty="0"/>
              <a:t>., </a:t>
            </a:r>
            <a:r>
              <a:rPr lang="en-US" altLang="en-US" sz="1400" b="1" dirty="0"/>
              <a:t>719</a:t>
            </a:r>
            <a:r>
              <a:rPr lang="en-US" altLang="en-US" sz="1400" dirty="0"/>
              <a:t>, 716-721, 2010.</a:t>
            </a:r>
          </a:p>
          <a:p>
            <a:pPr>
              <a:lnSpc>
                <a:spcPct val="80000"/>
              </a:lnSpc>
            </a:pPr>
            <a:endParaRPr lang="en-US" altLang="en-US" sz="1400" dirty="0"/>
          </a:p>
        </p:txBody>
      </p:sp>
      <p:sp>
        <p:nvSpPr>
          <p:cNvPr id="5" name="Rectangle 4">
            <a:extLst>
              <a:ext uri="{FF2B5EF4-FFF2-40B4-BE49-F238E27FC236}">
                <a16:creationId xmlns:a16="http://schemas.microsoft.com/office/drawing/2014/main" xmlns="" id="{A028832A-1857-4181-A29C-1851DA0535F9}"/>
              </a:ext>
            </a:extLst>
          </p:cNvPr>
          <p:cNvSpPr txBox="1">
            <a:spLocks noChangeArrowheads="1"/>
          </p:cNvSpPr>
          <p:nvPr/>
        </p:nvSpPr>
        <p:spPr bwMode="auto">
          <a:xfrm>
            <a:off x="8172089" y="1298996"/>
            <a:ext cx="3644661"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0000"/>
              </a:lnSpc>
            </a:pPr>
            <a:r>
              <a:rPr lang="en-US" altLang="en-US" sz="1400" dirty="0" err="1">
                <a:solidFill>
                  <a:srgbClr val="000000"/>
                </a:solidFill>
              </a:rPr>
              <a:t>Oughton</a:t>
            </a:r>
            <a:r>
              <a:rPr lang="en-US" altLang="en-US" sz="1400" dirty="0">
                <a:solidFill>
                  <a:srgbClr val="000000"/>
                </a:solidFill>
              </a:rPr>
              <a:t>, S., W. H. Matthaeus, C. W. Smith, B. Breech, and P. A. Isenberg, Transport of solar wind fluctuations: a two-component model, </a:t>
            </a:r>
            <a:r>
              <a:rPr lang="en-US" altLang="en-US" sz="1400" i="1" dirty="0">
                <a:solidFill>
                  <a:srgbClr val="000000"/>
                </a:solidFill>
              </a:rPr>
              <a:t>J. </a:t>
            </a:r>
            <a:r>
              <a:rPr lang="en-US" altLang="en-US" sz="1400" i="1" dirty="0" err="1">
                <a:solidFill>
                  <a:srgbClr val="000000"/>
                </a:solidFill>
              </a:rPr>
              <a:t>Geophys</a:t>
            </a:r>
            <a:r>
              <a:rPr lang="en-US" altLang="en-US" sz="1400" i="1" dirty="0">
                <a:solidFill>
                  <a:srgbClr val="000000"/>
                </a:solidFill>
              </a:rPr>
              <a:t>. Res.</a:t>
            </a:r>
            <a:r>
              <a:rPr lang="en-US" altLang="en-US" sz="1400" dirty="0">
                <a:solidFill>
                  <a:srgbClr val="000000"/>
                </a:solidFill>
              </a:rPr>
              <a:t>, </a:t>
            </a:r>
            <a:r>
              <a:rPr lang="en-US" altLang="en-US" sz="1400" b="1" dirty="0">
                <a:solidFill>
                  <a:srgbClr val="000000"/>
                </a:solidFill>
              </a:rPr>
              <a:t>116</a:t>
            </a:r>
            <a:r>
              <a:rPr lang="en-US" altLang="en-US" sz="1400" dirty="0">
                <a:solidFill>
                  <a:srgbClr val="000000"/>
                </a:solidFill>
              </a:rPr>
              <a:t>, A08105, 2011.</a:t>
            </a:r>
          </a:p>
          <a:p>
            <a:pPr>
              <a:lnSpc>
                <a:spcPct val="80000"/>
              </a:lnSpc>
            </a:pPr>
            <a:r>
              <a:rPr lang="en-US" altLang="en-US" sz="1400" dirty="0" err="1"/>
              <a:t>Zank</a:t>
            </a:r>
            <a:r>
              <a:rPr lang="en-US" altLang="en-US" sz="1400" dirty="0"/>
              <a:t>, G. P., et al., </a:t>
            </a:r>
            <a:r>
              <a:rPr lang="en-US" altLang="en-US" sz="1400" i="1" dirty="0" err="1"/>
              <a:t>Astrophys</a:t>
            </a:r>
            <a:r>
              <a:rPr lang="en-US" altLang="en-US" sz="1400" i="1" dirty="0"/>
              <a:t>. J</a:t>
            </a:r>
            <a:r>
              <a:rPr lang="en-US" altLang="en-US" sz="1400" dirty="0"/>
              <a:t>., </a:t>
            </a:r>
            <a:r>
              <a:rPr lang="en-US" altLang="en-US" sz="1400" b="1" dirty="0"/>
              <a:t>745</a:t>
            </a:r>
            <a:r>
              <a:rPr lang="en-US" altLang="en-US" sz="1400" dirty="0"/>
              <a:t>, 35, 2012.</a:t>
            </a:r>
          </a:p>
          <a:p>
            <a:pPr>
              <a:lnSpc>
                <a:spcPct val="80000"/>
              </a:lnSpc>
            </a:pPr>
            <a:r>
              <a:rPr lang="en-US" altLang="en-US" sz="1400" dirty="0"/>
              <a:t>Usmanov, A. V., M. L. Goldstein, and W. H. Matthaeus, </a:t>
            </a:r>
            <a:r>
              <a:rPr lang="en-US" altLang="en-US" sz="1400" i="1" dirty="0" err="1"/>
              <a:t>Astrophys</a:t>
            </a:r>
            <a:r>
              <a:rPr lang="en-US" altLang="en-US" sz="1400" i="1" dirty="0"/>
              <a:t>. J</a:t>
            </a:r>
            <a:r>
              <a:rPr lang="en-US" altLang="en-US" sz="1400" dirty="0"/>
              <a:t>., </a:t>
            </a:r>
            <a:r>
              <a:rPr lang="en-US" altLang="en-US" sz="1400" b="1" dirty="0"/>
              <a:t>788</a:t>
            </a:r>
            <a:r>
              <a:rPr lang="en-US" altLang="en-US" sz="1400" dirty="0"/>
              <a:t>, 43, 2014.</a:t>
            </a:r>
          </a:p>
          <a:p>
            <a:pPr>
              <a:lnSpc>
                <a:spcPct val="80000"/>
              </a:lnSpc>
            </a:pPr>
            <a:r>
              <a:rPr lang="en-US" altLang="en-US" sz="1400" dirty="0"/>
              <a:t>Adhikari, L., G. P. </a:t>
            </a:r>
            <a:r>
              <a:rPr lang="en-US" altLang="en-US" sz="1400" dirty="0" err="1"/>
              <a:t>Zank</a:t>
            </a:r>
            <a:r>
              <a:rPr lang="en-US" altLang="en-US" sz="1400" dirty="0"/>
              <a:t>, R. Bruno, D. </a:t>
            </a:r>
            <a:r>
              <a:rPr lang="en-US" altLang="en-US" sz="1400" dirty="0" err="1"/>
              <a:t>Telloni</a:t>
            </a:r>
            <a:r>
              <a:rPr lang="en-US" altLang="en-US" sz="1400" dirty="0"/>
              <a:t>, P. </a:t>
            </a:r>
            <a:r>
              <a:rPr lang="en-US" altLang="en-US" sz="1400" dirty="0" err="1"/>
              <a:t>Hunana</a:t>
            </a:r>
            <a:r>
              <a:rPr lang="en-US" altLang="en-US" sz="1400" dirty="0"/>
              <a:t>, A. </a:t>
            </a:r>
            <a:r>
              <a:rPr lang="en-US" altLang="en-US" sz="1400" dirty="0" err="1"/>
              <a:t>Dosch</a:t>
            </a:r>
            <a:r>
              <a:rPr lang="en-US" altLang="en-US" sz="1400" dirty="0"/>
              <a:t>, R. Marino, and Q. Hu, </a:t>
            </a:r>
            <a:r>
              <a:rPr lang="en-US" altLang="en-US" sz="1400" i="1" dirty="0" err="1"/>
              <a:t>Astrophys</a:t>
            </a:r>
            <a:r>
              <a:rPr lang="en-US" altLang="en-US" sz="1400" i="1" dirty="0"/>
              <a:t>. J</a:t>
            </a:r>
            <a:r>
              <a:rPr lang="en-US" altLang="en-US" sz="1400" dirty="0"/>
              <a:t>., </a:t>
            </a:r>
            <a:r>
              <a:rPr lang="en-US" altLang="en-US" sz="1400" b="1" dirty="0"/>
              <a:t>805</a:t>
            </a:r>
            <a:r>
              <a:rPr lang="en-US" altLang="en-US" sz="1400" dirty="0"/>
              <a:t>, 63, 2015.</a:t>
            </a:r>
          </a:p>
          <a:p>
            <a:pPr>
              <a:lnSpc>
                <a:spcPct val="80000"/>
              </a:lnSpc>
            </a:pPr>
            <a:r>
              <a:rPr lang="en-US" altLang="en-US" sz="1400" dirty="0"/>
              <a:t>Adhikari, L. G. P. </a:t>
            </a:r>
            <a:r>
              <a:rPr lang="en-US" altLang="en-US" sz="1400" dirty="0" err="1"/>
              <a:t>Zank</a:t>
            </a:r>
            <a:r>
              <a:rPr lang="en-US" altLang="en-US" sz="1400" dirty="0"/>
              <a:t>, R. Bruno, D. </a:t>
            </a:r>
            <a:r>
              <a:rPr lang="en-US" altLang="en-US" sz="1400" dirty="0" err="1"/>
              <a:t>Telloni</a:t>
            </a:r>
            <a:r>
              <a:rPr lang="en-US" altLang="en-US" sz="1400" dirty="0"/>
              <a:t>, P. </a:t>
            </a:r>
            <a:r>
              <a:rPr lang="en-US" altLang="en-US" sz="1400" dirty="0" err="1"/>
              <a:t>Hunana</a:t>
            </a:r>
            <a:r>
              <a:rPr lang="en-US" altLang="en-US" sz="1400" dirty="0"/>
              <a:t>, A. </a:t>
            </a:r>
            <a:r>
              <a:rPr lang="en-US" altLang="en-US" sz="1400" dirty="0" err="1"/>
              <a:t>Dosch</a:t>
            </a:r>
            <a:r>
              <a:rPr lang="en-US" altLang="en-US" sz="1400" dirty="0"/>
              <a:t>, R. Marino, and Q. Hu, </a:t>
            </a:r>
            <a:r>
              <a:rPr lang="en-US" altLang="en-US" sz="1400" i="1" dirty="0"/>
              <a:t>J. Physics: Conf. Ser</a:t>
            </a:r>
            <a:r>
              <a:rPr lang="en-US" altLang="en-US" sz="1400" dirty="0"/>
              <a:t>., </a:t>
            </a:r>
            <a:r>
              <a:rPr lang="en-US" altLang="en-US" sz="1400" b="1" dirty="0"/>
              <a:t>642</a:t>
            </a:r>
            <a:r>
              <a:rPr lang="en-US" altLang="en-US" sz="1400" dirty="0"/>
              <a:t>, 012001, 2015.</a:t>
            </a:r>
          </a:p>
          <a:p>
            <a:pPr>
              <a:lnSpc>
                <a:spcPct val="80000"/>
              </a:lnSpc>
            </a:pPr>
            <a:r>
              <a:rPr lang="en-US" altLang="en-US" sz="1400" dirty="0"/>
              <a:t>Usmanov, A. V., M. L. Goldstein, and W. H. Matthaeus, </a:t>
            </a:r>
            <a:r>
              <a:rPr lang="en-US" altLang="en-US" sz="1400" i="1" dirty="0" err="1"/>
              <a:t>Astrophys</a:t>
            </a:r>
            <a:r>
              <a:rPr lang="en-US" altLang="en-US" sz="1400" i="1" dirty="0"/>
              <a:t>. J</a:t>
            </a:r>
            <a:r>
              <a:rPr lang="en-US" altLang="en-US" sz="1400" dirty="0"/>
              <a:t>., </a:t>
            </a:r>
            <a:r>
              <a:rPr lang="en-US" altLang="en-US" sz="1400" b="1" dirty="0"/>
              <a:t>820</a:t>
            </a:r>
            <a:r>
              <a:rPr lang="en-US" altLang="en-US" sz="1400" dirty="0"/>
              <a:t>, 17, 2016.</a:t>
            </a:r>
          </a:p>
          <a:p>
            <a:pPr>
              <a:lnSpc>
                <a:spcPct val="80000"/>
              </a:lnSpc>
            </a:pPr>
            <a:r>
              <a:rPr lang="en-US" altLang="en-US" sz="1400" dirty="0"/>
              <a:t>Adhikari, L., </a:t>
            </a:r>
            <a:r>
              <a:rPr lang="en-US" altLang="en-US" sz="1400" dirty="0" err="1"/>
              <a:t>Zank</a:t>
            </a:r>
            <a:r>
              <a:rPr lang="en-US" altLang="en-US" sz="1400" dirty="0"/>
              <a:t>, G. P., </a:t>
            </a:r>
            <a:r>
              <a:rPr lang="en-US" altLang="en-US" sz="1400" dirty="0" err="1"/>
              <a:t>Hunana</a:t>
            </a:r>
            <a:r>
              <a:rPr lang="en-US" altLang="en-US" sz="1400" dirty="0"/>
              <a:t>, P., Bruno, R., D. </a:t>
            </a:r>
            <a:r>
              <a:rPr lang="en-US" altLang="en-US" sz="1400" dirty="0" err="1"/>
              <a:t>Teloni</a:t>
            </a:r>
            <a:r>
              <a:rPr lang="en-US" altLang="en-US" sz="1400" dirty="0"/>
              <a:t>, Q. Hu, D. Shiota, </a:t>
            </a:r>
            <a:r>
              <a:rPr lang="en-US" altLang="en-US" sz="1400" i="1" dirty="0" err="1"/>
              <a:t>Astrophys</a:t>
            </a:r>
            <a:r>
              <a:rPr lang="en-US" altLang="en-US" sz="1400" i="1" dirty="0"/>
              <a:t>. J</a:t>
            </a:r>
            <a:r>
              <a:rPr lang="en-US" altLang="en-US" sz="1400" dirty="0"/>
              <a:t>., </a:t>
            </a:r>
            <a:r>
              <a:rPr lang="en-US" altLang="en-US" sz="1400" b="1" dirty="0"/>
              <a:t>841</a:t>
            </a:r>
            <a:r>
              <a:rPr lang="en-US" altLang="en-US" sz="1400" dirty="0"/>
              <a:t>, 85, 2017.</a:t>
            </a:r>
          </a:p>
          <a:p>
            <a:pPr>
              <a:lnSpc>
                <a:spcPct val="80000"/>
              </a:lnSpc>
            </a:pPr>
            <a:endParaRPr lang="en-US" altLang="en-US"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74B6E-7236-4550-8170-06F5A614BA4A}"/>
              </a:ext>
            </a:extLst>
          </p:cNvPr>
          <p:cNvSpPr>
            <a:spLocks noGrp="1"/>
          </p:cNvSpPr>
          <p:nvPr>
            <p:ph type="title"/>
          </p:nvPr>
        </p:nvSpPr>
        <p:spPr>
          <a:xfrm>
            <a:off x="609600" y="274638"/>
            <a:ext cx="7240438" cy="1143000"/>
          </a:xfrm>
        </p:spPr>
        <p:txBody>
          <a:bodyPr/>
          <a:lstStyle/>
          <a:p>
            <a:r>
              <a:rPr lang="en-US" sz="3600" dirty="0"/>
              <a:t>Smith et al., </a:t>
            </a:r>
            <a:r>
              <a:rPr lang="en-US" sz="3600" i="1" dirty="0" err="1"/>
              <a:t>ApJ</a:t>
            </a:r>
            <a:r>
              <a:rPr lang="en-US" sz="3600" dirty="0"/>
              <a:t>, </a:t>
            </a:r>
            <a:r>
              <a:rPr lang="en-US" sz="3600" b="1" dirty="0"/>
              <a:t>638</a:t>
            </a:r>
            <a:r>
              <a:rPr lang="en-US" sz="3600" dirty="0"/>
              <a:t>, 508, 2006</a:t>
            </a:r>
          </a:p>
        </p:txBody>
      </p:sp>
      <p:pic>
        <p:nvPicPr>
          <p:cNvPr id="4" name="Picture 3">
            <a:extLst>
              <a:ext uri="{FF2B5EF4-FFF2-40B4-BE49-F238E27FC236}">
                <a16:creationId xmlns:a16="http://schemas.microsoft.com/office/drawing/2014/main" xmlns="" id="{442118AE-BC2D-44A9-8485-2F1AE29E3EF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2643" y="1288981"/>
            <a:ext cx="7493585" cy="5294381"/>
          </a:xfrm>
          <a:prstGeom prst="rect">
            <a:avLst/>
          </a:prstGeom>
        </p:spPr>
      </p:pic>
      <p:pic>
        <p:nvPicPr>
          <p:cNvPr id="5" name="Picture 15" descr="Voy2testpickup">
            <a:extLst>
              <a:ext uri="{FF2B5EF4-FFF2-40B4-BE49-F238E27FC236}">
                <a16:creationId xmlns:a16="http://schemas.microsoft.com/office/drawing/2014/main" xmlns="" id="{39422574-5459-47B9-B143-03411D0BAD3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22718" y="184150"/>
            <a:ext cx="3194050" cy="6489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1924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Voy2_Results_Heating">
            <a:extLst>
              <a:ext uri="{FF2B5EF4-FFF2-40B4-BE49-F238E27FC236}">
                <a16:creationId xmlns:a16="http://schemas.microsoft.com/office/drawing/2014/main" xmlns="" id="{E329794A-407B-49CC-9A47-125AAA9406D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28600"/>
            <a:ext cx="8001000"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1" name="Picture 4" descr="Rates2LeeIp">
            <a:extLst>
              <a:ext uri="{FF2B5EF4-FFF2-40B4-BE49-F238E27FC236}">
                <a16:creationId xmlns:a16="http://schemas.microsoft.com/office/drawing/2014/main" xmlns="" id="{FB3EC8BE-C30A-4FB4-9A65-5D4F94DB280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2890838"/>
            <a:ext cx="3886200" cy="381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 Box 6">
            <a:extLst>
              <a:ext uri="{FF2B5EF4-FFF2-40B4-BE49-F238E27FC236}">
                <a16:creationId xmlns:a16="http://schemas.microsoft.com/office/drawing/2014/main" xmlns="" id="{703D9A6A-E3AF-4447-BD37-889E84B52DBC}"/>
              </a:ext>
            </a:extLst>
          </p:cNvPr>
          <p:cNvSpPr txBox="1">
            <a:spLocks noChangeArrowheads="1"/>
          </p:cNvSpPr>
          <p:nvPr/>
        </p:nvSpPr>
        <p:spPr bwMode="auto">
          <a:xfrm>
            <a:off x="1676400" y="3429000"/>
            <a:ext cx="4800600"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If wave energy is critical to explaining the heating of the solar wind in the outer heliosphere, the ability to observe the waves must be inhibited.</a:t>
            </a:r>
          </a:p>
          <a:p>
            <a:pPr eaLnBrk="1" hangingPunct="1">
              <a:spcBef>
                <a:spcPct val="50000"/>
              </a:spcBef>
            </a:pPr>
            <a:r>
              <a:rPr lang="en-US" altLang="en-US" sz="2400"/>
              <a:t>We can only find waves when growth exceeds the spectral transfer (cascade).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448574" y="274638"/>
            <a:ext cx="9566694" cy="786412"/>
          </a:xfrm>
        </p:spPr>
        <p:txBody>
          <a:bodyPr/>
          <a:lstStyle/>
          <a:p>
            <a:r>
              <a:rPr lang="en-US" dirty="0"/>
              <a:t>Pine et al., in preparation (transport).</a:t>
            </a:r>
          </a:p>
        </p:txBody>
      </p:sp>
      <p:pic>
        <p:nvPicPr>
          <p:cNvPr id="4" name="Picture 3">
            <a:extLst>
              <a:ext uri="{FF2B5EF4-FFF2-40B4-BE49-F238E27FC236}">
                <a16:creationId xmlns:a16="http://schemas.microsoft.com/office/drawing/2014/main" xmlns="" id="{ADBA4172-24B6-431A-8119-34A4817F3B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5659" y="974785"/>
            <a:ext cx="7546964" cy="5883215"/>
          </a:xfrm>
          <a:prstGeom prst="rect">
            <a:avLst/>
          </a:prstGeom>
        </p:spPr>
      </p:pic>
      <p:sp>
        <p:nvSpPr>
          <p:cNvPr id="5" name="TextBox 4">
            <a:extLst>
              <a:ext uri="{FF2B5EF4-FFF2-40B4-BE49-F238E27FC236}">
                <a16:creationId xmlns:a16="http://schemas.microsoft.com/office/drawing/2014/main" xmlns="" id="{1F1E49EA-B55B-47DD-8A8A-00696A399856}"/>
              </a:ext>
            </a:extLst>
          </p:cNvPr>
          <p:cNvSpPr txBox="1"/>
          <p:nvPr/>
        </p:nvSpPr>
        <p:spPr>
          <a:xfrm>
            <a:off x="603849" y="1328468"/>
            <a:ext cx="3329796" cy="5016758"/>
          </a:xfrm>
          <a:prstGeom prst="rect">
            <a:avLst/>
          </a:prstGeom>
          <a:noFill/>
        </p:spPr>
        <p:txBody>
          <a:bodyPr wrap="square" rtlCol="0">
            <a:spAutoFit/>
          </a:bodyPr>
          <a:lstStyle/>
          <a:p>
            <a:r>
              <a:rPr lang="en-US" sz="2000" dirty="0"/>
              <a:t>Although we don’t see waves due to newborn interstellar PUIs most of the time, the energy input of wave excitation is always there.</a:t>
            </a:r>
          </a:p>
          <a:p>
            <a:endParaRPr lang="en-US" sz="2000" dirty="0"/>
          </a:p>
          <a:p>
            <a:r>
              <a:rPr lang="en-US" sz="2000" dirty="0"/>
              <a:t>H+ source is maximum on the walls of the H cavity.</a:t>
            </a:r>
          </a:p>
          <a:p>
            <a:endParaRPr lang="en-US" sz="2000" dirty="0"/>
          </a:p>
          <a:p>
            <a:r>
              <a:rPr lang="en-US" sz="2000" dirty="0"/>
              <a:t>He+ is a stronger source inside 5 AU.</a:t>
            </a:r>
          </a:p>
          <a:p>
            <a:endParaRPr lang="en-US" sz="2000" dirty="0"/>
          </a:p>
          <a:p>
            <a:r>
              <a:rPr lang="en-US" sz="2000" b="1" dirty="0"/>
              <a:t>Beyond 10 AU, heating the plasma is all about the interstellar ions!</a:t>
            </a:r>
          </a:p>
        </p:txBody>
      </p:sp>
    </p:spTree>
    <p:extLst>
      <p:ext uri="{BB962C8B-B14F-4D97-AF65-F5344CB8AC3E}">
        <p14:creationId xmlns:p14="http://schemas.microsoft.com/office/powerpoint/2010/main" xmlns="" val="277371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8BD2A-5278-4338-BC29-B3B4D351D52F}"/>
              </a:ext>
            </a:extLst>
          </p:cNvPr>
          <p:cNvSpPr>
            <a:spLocks noGrp="1"/>
          </p:cNvSpPr>
          <p:nvPr>
            <p:ph type="title"/>
          </p:nvPr>
        </p:nvSpPr>
        <p:spPr>
          <a:xfrm>
            <a:off x="1164566" y="365125"/>
            <a:ext cx="4088921" cy="1463675"/>
          </a:xfrm>
        </p:spPr>
        <p:txBody>
          <a:bodyPr>
            <a:normAutofit fontScale="90000"/>
          </a:bodyPr>
          <a:lstStyle/>
          <a:p>
            <a:r>
              <a:rPr lang="en-US" dirty="0"/>
              <a:t>Argall et al., </a:t>
            </a:r>
            <a:r>
              <a:rPr lang="en-US" i="1" dirty="0" err="1"/>
              <a:t>ApJ</a:t>
            </a:r>
            <a:r>
              <a:rPr lang="en-US" dirty="0"/>
              <a:t>, </a:t>
            </a:r>
            <a:r>
              <a:rPr lang="en-US" b="1" dirty="0"/>
              <a:t>849</a:t>
            </a:r>
            <a:r>
              <a:rPr lang="en-US" dirty="0"/>
              <a:t>, 61, 2017</a:t>
            </a:r>
          </a:p>
        </p:txBody>
      </p:sp>
      <p:pic>
        <p:nvPicPr>
          <p:cNvPr id="4" name="Picture 3">
            <a:extLst>
              <a:ext uri="{FF2B5EF4-FFF2-40B4-BE49-F238E27FC236}">
                <a16:creationId xmlns:a16="http://schemas.microsoft.com/office/drawing/2014/main" xmlns="" id="{097A980B-8C75-4371-BDB7-070C954CA3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4589" y="371453"/>
            <a:ext cx="5722008" cy="6242191"/>
          </a:xfrm>
          <a:prstGeom prst="rect">
            <a:avLst/>
          </a:prstGeom>
        </p:spPr>
      </p:pic>
      <p:pic>
        <p:nvPicPr>
          <p:cNvPr id="6" name="Picture 5">
            <a:extLst>
              <a:ext uri="{FF2B5EF4-FFF2-40B4-BE49-F238E27FC236}">
                <a16:creationId xmlns:a16="http://schemas.microsoft.com/office/drawing/2014/main" xmlns="" id="{1C7007A1-CB4B-4C6C-B1CC-106E2FFE24B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838" y="1828800"/>
            <a:ext cx="4809478" cy="4758966"/>
          </a:xfrm>
          <a:prstGeom prst="rect">
            <a:avLst/>
          </a:prstGeom>
        </p:spPr>
      </p:pic>
      <p:cxnSp>
        <p:nvCxnSpPr>
          <p:cNvPr id="5" name="Straight Connector 4">
            <a:extLst>
              <a:ext uri="{FF2B5EF4-FFF2-40B4-BE49-F238E27FC236}">
                <a16:creationId xmlns:a16="http://schemas.microsoft.com/office/drawing/2014/main" xmlns="" id="{AC906309-CB02-433C-A3F0-BE78BB46FC71}"/>
              </a:ext>
            </a:extLst>
          </p:cNvPr>
          <p:cNvCxnSpPr/>
          <p:nvPr/>
        </p:nvCxnSpPr>
        <p:spPr>
          <a:xfrm flipV="1">
            <a:off x="2429693" y="1942011"/>
            <a:ext cx="0" cy="4223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6916472-1A03-42EB-9FDC-DD3A41764E1F}"/>
              </a:ext>
            </a:extLst>
          </p:cNvPr>
          <p:cNvCxnSpPr/>
          <p:nvPr/>
        </p:nvCxnSpPr>
        <p:spPr>
          <a:xfrm flipV="1">
            <a:off x="2782395" y="1937649"/>
            <a:ext cx="0" cy="4223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8877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448574" y="274638"/>
            <a:ext cx="9566694" cy="786412"/>
          </a:xfrm>
        </p:spPr>
        <p:txBody>
          <a:bodyPr/>
          <a:lstStyle/>
          <a:p>
            <a:r>
              <a:rPr lang="en-US" dirty="0"/>
              <a:t>Pine et al., in preparation (transport).</a:t>
            </a:r>
          </a:p>
        </p:txBody>
      </p:sp>
      <p:pic>
        <p:nvPicPr>
          <p:cNvPr id="6" name="Picture 5">
            <a:extLst>
              <a:ext uri="{FF2B5EF4-FFF2-40B4-BE49-F238E27FC236}">
                <a16:creationId xmlns:a16="http://schemas.microsoft.com/office/drawing/2014/main" xmlns="" id="{833073C8-80BC-4277-B2DB-1746BCDBF1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76550" y="3676618"/>
            <a:ext cx="8711601" cy="2954369"/>
          </a:xfrm>
          <a:prstGeom prst="rect">
            <a:avLst/>
          </a:prstGeom>
        </p:spPr>
      </p:pic>
      <p:pic>
        <p:nvPicPr>
          <p:cNvPr id="8" name="Picture 7">
            <a:extLst>
              <a:ext uri="{FF2B5EF4-FFF2-40B4-BE49-F238E27FC236}">
                <a16:creationId xmlns:a16="http://schemas.microsoft.com/office/drawing/2014/main" xmlns="" id="{299F8811-CF30-4411-BB38-D7B26BAE15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785" y="1061050"/>
            <a:ext cx="7031666" cy="2763690"/>
          </a:xfrm>
          <a:prstGeom prst="rect">
            <a:avLst/>
          </a:prstGeom>
        </p:spPr>
      </p:pic>
    </p:spTree>
    <p:extLst>
      <p:ext uri="{BB962C8B-B14F-4D97-AF65-F5344CB8AC3E}">
        <p14:creationId xmlns:p14="http://schemas.microsoft.com/office/powerpoint/2010/main" xmlns="" val="3464755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D08A-CEEF-4FC0-ACF7-CFB06844F570}"/>
              </a:ext>
            </a:extLst>
          </p:cNvPr>
          <p:cNvSpPr>
            <a:spLocks noGrp="1"/>
          </p:cNvSpPr>
          <p:nvPr>
            <p:ph type="title"/>
          </p:nvPr>
        </p:nvSpPr>
        <p:spPr>
          <a:xfrm>
            <a:off x="664233" y="240135"/>
            <a:ext cx="10783019" cy="803664"/>
          </a:xfrm>
        </p:spPr>
        <p:txBody>
          <a:bodyPr/>
          <a:lstStyle/>
          <a:p>
            <a:pPr algn="l"/>
            <a:r>
              <a:rPr lang="en-US" dirty="0" err="1"/>
              <a:t>Hollick</a:t>
            </a:r>
            <a:r>
              <a:rPr lang="en-US" dirty="0"/>
              <a:t> et al., in preparation (inner source).</a:t>
            </a:r>
          </a:p>
        </p:txBody>
      </p:sp>
      <p:pic>
        <p:nvPicPr>
          <p:cNvPr id="5" name="Picture 4">
            <a:extLst>
              <a:ext uri="{FF2B5EF4-FFF2-40B4-BE49-F238E27FC236}">
                <a16:creationId xmlns:a16="http://schemas.microsoft.com/office/drawing/2014/main" xmlns="" id="{B882DD84-2D26-4BA1-AAEE-4FED92FD5B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9804" y="1129946"/>
            <a:ext cx="7052194" cy="5634564"/>
          </a:xfrm>
          <a:prstGeom prst="rect">
            <a:avLst/>
          </a:prstGeom>
        </p:spPr>
      </p:pic>
      <p:pic>
        <p:nvPicPr>
          <p:cNvPr id="7" name="Picture 6">
            <a:extLst>
              <a:ext uri="{FF2B5EF4-FFF2-40B4-BE49-F238E27FC236}">
                <a16:creationId xmlns:a16="http://schemas.microsoft.com/office/drawing/2014/main" xmlns="" id="{C8BAEE6D-57C5-4718-A02F-09010873986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3132" y="1160138"/>
            <a:ext cx="4529328" cy="3270504"/>
          </a:xfrm>
          <a:prstGeom prst="rect">
            <a:avLst/>
          </a:prstGeom>
        </p:spPr>
      </p:pic>
      <p:sp>
        <p:nvSpPr>
          <p:cNvPr id="8" name="TextBox 7">
            <a:extLst>
              <a:ext uri="{FF2B5EF4-FFF2-40B4-BE49-F238E27FC236}">
                <a16:creationId xmlns:a16="http://schemas.microsoft.com/office/drawing/2014/main" xmlns="" id="{2A17D5E3-F656-4922-B794-E90A077252F5}"/>
              </a:ext>
            </a:extLst>
          </p:cNvPr>
          <p:cNvSpPr txBox="1"/>
          <p:nvPr/>
        </p:nvSpPr>
        <p:spPr>
          <a:xfrm>
            <a:off x="819509" y="4546981"/>
            <a:ext cx="3752491" cy="369332"/>
          </a:xfrm>
          <a:prstGeom prst="rect">
            <a:avLst/>
          </a:prstGeom>
          <a:noFill/>
        </p:spPr>
        <p:txBody>
          <a:bodyPr wrap="square" rtlCol="0">
            <a:spAutoFit/>
          </a:bodyPr>
          <a:lstStyle/>
          <a:p>
            <a:r>
              <a:rPr lang="en-US" dirty="0"/>
              <a:t>From </a:t>
            </a:r>
            <a:r>
              <a:rPr lang="en-US" dirty="0" err="1"/>
              <a:t>Zank</a:t>
            </a:r>
            <a:r>
              <a:rPr lang="en-US" dirty="0"/>
              <a:t>, SSR, 89, 413, 1999.</a:t>
            </a:r>
          </a:p>
        </p:txBody>
      </p:sp>
      <p:sp>
        <p:nvSpPr>
          <p:cNvPr id="9" name="TextBox 8">
            <a:extLst>
              <a:ext uri="{FF2B5EF4-FFF2-40B4-BE49-F238E27FC236}">
                <a16:creationId xmlns:a16="http://schemas.microsoft.com/office/drawing/2014/main" xmlns="" id="{54D864EB-7334-4179-9E87-FAD63F5E8922}"/>
              </a:ext>
            </a:extLst>
          </p:cNvPr>
          <p:cNvSpPr txBox="1"/>
          <p:nvPr/>
        </p:nvSpPr>
        <p:spPr>
          <a:xfrm>
            <a:off x="664233" y="5193102"/>
            <a:ext cx="3975111" cy="923330"/>
          </a:xfrm>
          <a:prstGeom prst="rect">
            <a:avLst/>
          </a:prstGeom>
          <a:noFill/>
        </p:spPr>
        <p:txBody>
          <a:bodyPr wrap="square" rtlCol="0">
            <a:spAutoFit/>
          </a:bodyPr>
          <a:lstStyle/>
          <a:p>
            <a:r>
              <a:rPr lang="en-US" dirty="0"/>
              <a:t>How can interstellar PUIs excite waves inside 3 AU where turbulence is strong and ion production is weak?</a:t>
            </a:r>
          </a:p>
        </p:txBody>
      </p:sp>
    </p:spTree>
    <p:extLst>
      <p:ext uri="{BB962C8B-B14F-4D97-AF65-F5344CB8AC3E}">
        <p14:creationId xmlns:p14="http://schemas.microsoft.com/office/powerpoint/2010/main" xmlns="" val="1960631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D08A-CEEF-4FC0-ACF7-CFB06844F570}"/>
              </a:ext>
            </a:extLst>
          </p:cNvPr>
          <p:cNvSpPr>
            <a:spLocks noGrp="1"/>
          </p:cNvSpPr>
          <p:nvPr>
            <p:ph type="title"/>
          </p:nvPr>
        </p:nvSpPr>
        <p:spPr>
          <a:xfrm>
            <a:off x="664233" y="240135"/>
            <a:ext cx="10783019" cy="803664"/>
          </a:xfrm>
        </p:spPr>
        <p:txBody>
          <a:bodyPr/>
          <a:lstStyle/>
          <a:p>
            <a:pPr algn="l"/>
            <a:r>
              <a:rPr lang="en-US" dirty="0" err="1"/>
              <a:t>Hollick</a:t>
            </a:r>
            <a:r>
              <a:rPr lang="en-US" dirty="0"/>
              <a:t> et al., in preparation (inner source).</a:t>
            </a:r>
          </a:p>
        </p:txBody>
      </p:sp>
      <p:pic>
        <p:nvPicPr>
          <p:cNvPr id="4" name="Picture 3">
            <a:extLst>
              <a:ext uri="{FF2B5EF4-FFF2-40B4-BE49-F238E27FC236}">
                <a16:creationId xmlns:a16="http://schemas.microsoft.com/office/drawing/2014/main" xmlns="" id="{FD37DD01-A5AE-4B60-BA6F-92F209B2C6C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61382" y="1056022"/>
            <a:ext cx="9292540" cy="5561843"/>
          </a:xfrm>
          <a:prstGeom prst="rect">
            <a:avLst/>
          </a:prstGeom>
        </p:spPr>
      </p:pic>
    </p:spTree>
    <p:extLst>
      <p:ext uri="{BB962C8B-B14F-4D97-AF65-F5344CB8AC3E}">
        <p14:creationId xmlns:p14="http://schemas.microsoft.com/office/powerpoint/2010/main" xmlns="" val="3899124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D08A-CEEF-4FC0-ACF7-CFB06844F570}"/>
              </a:ext>
            </a:extLst>
          </p:cNvPr>
          <p:cNvSpPr>
            <a:spLocks noGrp="1"/>
          </p:cNvSpPr>
          <p:nvPr>
            <p:ph type="title"/>
          </p:nvPr>
        </p:nvSpPr>
        <p:spPr>
          <a:xfrm>
            <a:off x="4867275" y="240135"/>
            <a:ext cx="6844170" cy="1760116"/>
          </a:xfrm>
        </p:spPr>
        <p:txBody>
          <a:bodyPr/>
          <a:lstStyle/>
          <a:p>
            <a:pPr algn="l"/>
            <a:r>
              <a:rPr lang="en-US" dirty="0" err="1"/>
              <a:t>Hollick</a:t>
            </a:r>
            <a:r>
              <a:rPr lang="en-US" dirty="0"/>
              <a:t> et al., in preparation (inner source).</a:t>
            </a:r>
          </a:p>
        </p:txBody>
      </p:sp>
      <p:pic>
        <p:nvPicPr>
          <p:cNvPr id="6" name="Picture 5">
            <a:extLst>
              <a:ext uri="{FF2B5EF4-FFF2-40B4-BE49-F238E27FC236}">
                <a16:creationId xmlns:a16="http://schemas.microsoft.com/office/drawing/2014/main" xmlns="" id="{A3EA1C8E-E730-45A1-ABFF-C1C65D9072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1539" y="382142"/>
            <a:ext cx="4315297" cy="4075558"/>
          </a:xfrm>
          <a:prstGeom prst="rect">
            <a:avLst/>
          </a:prstGeom>
        </p:spPr>
      </p:pic>
      <p:pic>
        <p:nvPicPr>
          <p:cNvPr id="8" name="Picture 7">
            <a:extLst>
              <a:ext uri="{FF2B5EF4-FFF2-40B4-BE49-F238E27FC236}">
                <a16:creationId xmlns:a16="http://schemas.microsoft.com/office/drawing/2014/main" xmlns="" id="{F5B261A8-BC33-4C81-914B-5AF910ADD1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16504" y="4391025"/>
            <a:ext cx="9794941" cy="2303040"/>
          </a:xfrm>
          <a:prstGeom prst="rect">
            <a:avLst/>
          </a:prstGeom>
        </p:spPr>
      </p:pic>
      <p:sp>
        <p:nvSpPr>
          <p:cNvPr id="9" name="TextBox 8">
            <a:extLst>
              <a:ext uri="{FF2B5EF4-FFF2-40B4-BE49-F238E27FC236}">
                <a16:creationId xmlns:a16="http://schemas.microsoft.com/office/drawing/2014/main" xmlns="" id="{E016A0FA-814F-4787-B2BB-3B534D5908D2}"/>
              </a:ext>
            </a:extLst>
          </p:cNvPr>
          <p:cNvSpPr txBox="1"/>
          <p:nvPr/>
        </p:nvSpPr>
        <p:spPr>
          <a:xfrm>
            <a:off x="4943475" y="2000251"/>
            <a:ext cx="6534150" cy="2031325"/>
          </a:xfrm>
          <a:prstGeom prst="rect">
            <a:avLst/>
          </a:prstGeom>
          <a:noFill/>
        </p:spPr>
        <p:txBody>
          <a:bodyPr wrap="square" rtlCol="0">
            <a:spAutoFit/>
          </a:bodyPr>
          <a:lstStyle/>
          <a:p>
            <a:r>
              <a:rPr lang="en-US" dirty="0"/>
              <a:t>If we take the computed growth times (below) and examine the ion production rates Sunward by the corresponding distance (left), we gain a factor of 5  to 10 in ion production rates.</a:t>
            </a:r>
          </a:p>
          <a:p>
            <a:endParaRPr lang="en-US" dirty="0"/>
          </a:p>
          <a:p>
            <a:r>
              <a:rPr lang="en-US" dirty="0"/>
              <a:t>Interstellar ion production is reduced closer to the Sun.</a:t>
            </a:r>
          </a:p>
          <a:p>
            <a:endParaRPr lang="en-US" dirty="0"/>
          </a:p>
          <a:p>
            <a:r>
              <a:rPr lang="en-US" dirty="0"/>
              <a:t>This points to an inner source explanation.</a:t>
            </a:r>
          </a:p>
        </p:txBody>
      </p:sp>
    </p:spTree>
    <p:extLst>
      <p:ext uri="{BB962C8B-B14F-4D97-AF65-F5344CB8AC3E}">
        <p14:creationId xmlns:p14="http://schemas.microsoft.com/office/powerpoint/2010/main" xmlns="" val="1525730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D08A-CEEF-4FC0-ACF7-CFB06844F570}"/>
              </a:ext>
            </a:extLst>
          </p:cNvPr>
          <p:cNvSpPr>
            <a:spLocks noGrp="1"/>
          </p:cNvSpPr>
          <p:nvPr>
            <p:ph type="title"/>
          </p:nvPr>
        </p:nvSpPr>
        <p:spPr>
          <a:xfrm>
            <a:off x="664234" y="240135"/>
            <a:ext cx="9558068" cy="803664"/>
          </a:xfrm>
        </p:spPr>
        <p:txBody>
          <a:bodyPr/>
          <a:lstStyle/>
          <a:p>
            <a:pPr algn="l"/>
            <a:r>
              <a:rPr lang="en-US" dirty="0" err="1"/>
              <a:t>Hollick</a:t>
            </a:r>
            <a:r>
              <a:rPr lang="en-US" dirty="0"/>
              <a:t> et al., in preparation (Jupiter).</a:t>
            </a:r>
          </a:p>
        </p:txBody>
      </p:sp>
      <p:pic>
        <p:nvPicPr>
          <p:cNvPr id="5" name="Picture 4">
            <a:extLst>
              <a:ext uri="{FF2B5EF4-FFF2-40B4-BE49-F238E27FC236}">
                <a16:creationId xmlns:a16="http://schemas.microsoft.com/office/drawing/2014/main" xmlns="" id="{844B8E60-ADC2-4F68-A6FE-205154A98B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7268" y="3510951"/>
            <a:ext cx="6487788" cy="2984740"/>
          </a:xfrm>
          <a:prstGeom prst="rect">
            <a:avLst/>
          </a:prstGeom>
        </p:spPr>
      </p:pic>
      <p:pic>
        <p:nvPicPr>
          <p:cNvPr id="4" name="Picture 3">
            <a:extLst>
              <a:ext uri="{FF2B5EF4-FFF2-40B4-BE49-F238E27FC236}">
                <a16:creationId xmlns:a16="http://schemas.microsoft.com/office/drawing/2014/main" xmlns="" id="{503829BE-C1CD-4B16-B7EA-FEF2DE1A941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6118" y="1157747"/>
            <a:ext cx="4196353" cy="5105030"/>
          </a:xfrm>
          <a:prstGeom prst="rect">
            <a:avLst/>
          </a:prstGeom>
        </p:spPr>
      </p:pic>
      <p:sp>
        <p:nvSpPr>
          <p:cNvPr id="6" name="TextBox 5">
            <a:extLst>
              <a:ext uri="{FF2B5EF4-FFF2-40B4-BE49-F238E27FC236}">
                <a16:creationId xmlns:a16="http://schemas.microsoft.com/office/drawing/2014/main" xmlns="" id="{B8BE7137-6D25-4128-B601-751E312D41D9}"/>
              </a:ext>
            </a:extLst>
          </p:cNvPr>
          <p:cNvSpPr txBox="1"/>
          <p:nvPr/>
        </p:nvSpPr>
        <p:spPr>
          <a:xfrm>
            <a:off x="5443268" y="1261712"/>
            <a:ext cx="5929223" cy="2308324"/>
          </a:xfrm>
          <a:prstGeom prst="rect">
            <a:avLst/>
          </a:prstGeom>
          <a:noFill/>
        </p:spPr>
        <p:txBody>
          <a:bodyPr wrap="square" rtlCol="0">
            <a:spAutoFit/>
          </a:bodyPr>
          <a:lstStyle/>
          <a:p>
            <a:r>
              <a:rPr lang="en-US" dirty="0"/>
              <a:t>The Voyager trajectories through the Jovian magnetosphere follow different paths.</a:t>
            </a:r>
          </a:p>
          <a:p>
            <a:endParaRPr lang="en-US" dirty="0"/>
          </a:p>
          <a:p>
            <a:r>
              <a:rPr lang="en-US" dirty="0"/>
              <a:t>The Voyager 2 outbound shock crossings are complicated and poorly resolved.</a:t>
            </a:r>
          </a:p>
          <a:p>
            <a:endParaRPr lang="en-US" dirty="0"/>
          </a:p>
          <a:p>
            <a:r>
              <a:rPr lang="en-US" dirty="0"/>
              <a:t>We excluded planet-related times from our interstellar PUI wave analysis.</a:t>
            </a:r>
          </a:p>
        </p:txBody>
      </p:sp>
      <p:sp>
        <p:nvSpPr>
          <p:cNvPr id="7" name="TextBox 6">
            <a:extLst>
              <a:ext uri="{FF2B5EF4-FFF2-40B4-BE49-F238E27FC236}">
                <a16:creationId xmlns:a16="http://schemas.microsoft.com/office/drawing/2014/main" xmlns="" id="{D02D1820-0C7A-49A5-9136-A9B04F16FB99}"/>
              </a:ext>
            </a:extLst>
          </p:cNvPr>
          <p:cNvSpPr txBox="1"/>
          <p:nvPr/>
        </p:nvSpPr>
        <p:spPr>
          <a:xfrm>
            <a:off x="1026542" y="6392174"/>
            <a:ext cx="4037163" cy="369332"/>
          </a:xfrm>
          <a:prstGeom prst="rect">
            <a:avLst/>
          </a:prstGeom>
          <a:noFill/>
        </p:spPr>
        <p:txBody>
          <a:bodyPr wrap="square" rtlCol="0">
            <a:spAutoFit/>
          </a:bodyPr>
          <a:lstStyle/>
          <a:p>
            <a:pPr algn="ctr"/>
            <a:r>
              <a:rPr lang="en-US" dirty="0"/>
              <a:t>Ness et al., Science, 206, 966, 1979.</a:t>
            </a:r>
          </a:p>
        </p:txBody>
      </p:sp>
    </p:spTree>
    <p:extLst>
      <p:ext uri="{BB962C8B-B14F-4D97-AF65-F5344CB8AC3E}">
        <p14:creationId xmlns:p14="http://schemas.microsoft.com/office/powerpoint/2010/main" xmlns="" val="1409632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CD08A-CEEF-4FC0-ACF7-CFB06844F570}"/>
              </a:ext>
            </a:extLst>
          </p:cNvPr>
          <p:cNvSpPr>
            <a:spLocks noGrp="1"/>
          </p:cNvSpPr>
          <p:nvPr>
            <p:ph type="title"/>
          </p:nvPr>
        </p:nvSpPr>
        <p:spPr>
          <a:xfrm>
            <a:off x="664234" y="240135"/>
            <a:ext cx="9558068" cy="803664"/>
          </a:xfrm>
        </p:spPr>
        <p:txBody>
          <a:bodyPr/>
          <a:lstStyle/>
          <a:p>
            <a:pPr algn="l"/>
            <a:r>
              <a:rPr lang="en-US" dirty="0" err="1"/>
              <a:t>Hollick</a:t>
            </a:r>
            <a:r>
              <a:rPr lang="en-US" dirty="0"/>
              <a:t> et al., in preparation (Jupiter).</a:t>
            </a:r>
          </a:p>
        </p:txBody>
      </p:sp>
      <p:pic>
        <p:nvPicPr>
          <p:cNvPr id="4" name="Picture 3">
            <a:extLst>
              <a:ext uri="{FF2B5EF4-FFF2-40B4-BE49-F238E27FC236}">
                <a16:creationId xmlns:a16="http://schemas.microsoft.com/office/drawing/2014/main" xmlns="" id="{31F41383-8888-4751-9322-6447C2C9C1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2411" y="1095555"/>
            <a:ext cx="8527177" cy="5596337"/>
          </a:xfrm>
          <a:prstGeom prst="rect">
            <a:avLst/>
          </a:prstGeom>
        </p:spPr>
      </p:pic>
    </p:spTree>
    <p:extLst>
      <p:ext uri="{BB962C8B-B14F-4D97-AF65-F5344CB8AC3E}">
        <p14:creationId xmlns:p14="http://schemas.microsoft.com/office/powerpoint/2010/main" xmlns="" val="3216534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F2BE0-BB0F-4410-A127-8C9539B94AE7}"/>
              </a:ext>
            </a:extLst>
          </p:cNvPr>
          <p:cNvSpPr>
            <a:spLocks noGrp="1"/>
          </p:cNvSpPr>
          <p:nvPr>
            <p:ph type="title"/>
          </p:nvPr>
        </p:nvSpPr>
        <p:spPr>
          <a:xfrm>
            <a:off x="974785" y="274638"/>
            <a:ext cx="3985404" cy="2089000"/>
          </a:xfrm>
        </p:spPr>
        <p:txBody>
          <a:bodyPr/>
          <a:lstStyle/>
          <a:p>
            <a:pPr algn="l"/>
            <a:r>
              <a:rPr lang="en-US" dirty="0" err="1"/>
              <a:t>Hollick</a:t>
            </a:r>
            <a:r>
              <a:rPr lang="en-US" dirty="0"/>
              <a:t> et al., </a:t>
            </a:r>
            <a:br>
              <a:rPr lang="en-US" dirty="0"/>
            </a:br>
            <a:r>
              <a:rPr lang="en-US" dirty="0"/>
              <a:t>in preparation (Jupiter).</a:t>
            </a:r>
          </a:p>
        </p:txBody>
      </p:sp>
      <p:pic>
        <p:nvPicPr>
          <p:cNvPr id="4" name="Picture 3">
            <a:extLst>
              <a:ext uri="{FF2B5EF4-FFF2-40B4-BE49-F238E27FC236}">
                <a16:creationId xmlns:a16="http://schemas.microsoft.com/office/drawing/2014/main" xmlns="" id="{FD37E4D4-B970-43CA-B583-9BF5BFDBB6C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8849" y="137319"/>
            <a:ext cx="5386387" cy="6583362"/>
          </a:xfrm>
          <a:prstGeom prst="rect">
            <a:avLst/>
          </a:prstGeom>
        </p:spPr>
      </p:pic>
      <p:sp>
        <p:nvSpPr>
          <p:cNvPr id="5" name="TextBox 4">
            <a:extLst>
              <a:ext uri="{FF2B5EF4-FFF2-40B4-BE49-F238E27FC236}">
                <a16:creationId xmlns:a16="http://schemas.microsoft.com/office/drawing/2014/main" xmlns="" id="{B5E2AE11-EF1D-463C-B1E2-CD4CC5012BCD}"/>
              </a:ext>
            </a:extLst>
          </p:cNvPr>
          <p:cNvSpPr txBox="1"/>
          <p:nvPr/>
        </p:nvSpPr>
        <p:spPr>
          <a:xfrm>
            <a:off x="810883" y="2794959"/>
            <a:ext cx="4080294" cy="3139321"/>
          </a:xfrm>
          <a:prstGeom prst="rect">
            <a:avLst/>
          </a:prstGeom>
          <a:noFill/>
        </p:spPr>
        <p:txBody>
          <a:bodyPr wrap="square" rtlCol="0">
            <a:spAutoFit/>
          </a:bodyPr>
          <a:lstStyle/>
          <a:p>
            <a:r>
              <a:rPr lang="en-US" dirty="0"/>
              <a:t>Both the wave and control intervals around Jupiter have typical solar wind conditions.  About 4 (?) wave events seen by Voyager 2 are in the </a:t>
            </a:r>
            <a:r>
              <a:rPr lang="en-US" dirty="0" err="1"/>
              <a:t>magnetosheath</a:t>
            </a:r>
            <a:r>
              <a:rPr lang="en-US" dirty="0"/>
              <a:t> during the outbound trajectory, but the sheath is very wind-like at that distance (high-</a:t>
            </a:r>
            <a:r>
              <a:rPr lang="en-US" dirty="0" err="1"/>
              <a:t>ish</a:t>
            </a:r>
            <a:r>
              <a:rPr lang="en-US" dirty="0"/>
              <a:t> Mach number, reasonable wind speed and density, etc.).  However, we do not know to what extent the shock crossing may contaminate the data.</a:t>
            </a:r>
          </a:p>
        </p:txBody>
      </p:sp>
    </p:spTree>
    <p:extLst>
      <p:ext uri="{BB962C8B-B14F-4D97-AF65-F5344CB8AC3E}">
        <p14:creationId xmlns:p14="http://schemas.microsoft.com/office/powerpoint/2010/main" xmlns="" val="715267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647980" y="274638"/>
            <a:ext cx="10238556" cy="786412"/>
          </a:xfrm>
        </p:spPr>
        <p:txBody>
          <a:bodyPr/>
          <a:lstStyle/>
          <a:p>
            <a:pPr algn="l"/>
            <a:r>
              <a:rPr lang="en-US" dirty="0" err="1"/>
              <a:t>Hollick</a:t>
            </a:r>
            <a:r>
              <a:rPr lang="en-US" dirty="0"/>
              <a:t> et al., in preparation (Jupiter).</a:t>
            </a:r>
          </a:p>
        </p:txBody>
      </p:sp>
      <p:pic>
        <p:nvPicPr>
          <p:cNvPr id="4" name="Picture 3">
            <a:extLst>
              <a:ext uri="{FF2B5EF4-FFF2-40B4-BE49-F238E27FC236}">
                <a16:creationId xmlns:a16="http://schemas.microsoft.com/office/drawing/2014/main" xmlns="" id="{8C8DEC31-AE0C-4407-926D-C859AA6C2D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2125" y="1061050"/>
            <a:ext cx="11001895" cy="5655110"/>
          </a:xfrm>
          <a:prstGeom prst="rect">
            <a:avLst/>
          </a:prstGeom>
        </p:spPr>
      </p:pic>
    </p:spTree>
    <p:extLst>
      <p:ext uri="{BB962C8B-B14F-4D97-AF65-F5344CB8AC3E}">
        <p14:creationId xmlns:p14="http://schemas.microsoft.com/office/powerpoint/2010/main" xmlns="" val="144680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646981" y="274638"/>
            <a:ext cx="10783018" cy="786412"/>
          </a:xfrm>
        </p:spPr>
        <p:txBody>
          <a:bodyPr/>
          <a:lstStyle/>
          <a:p>
            <a:pPr algn="l"/>
            <a:r>
              <a:rPr lang="en-US" dirty="0" err="1"/>
              <a:t>Hollick</a:t>
            </a:r>
            <a:r>
              <a:rPr lang="en-US" dirty="0"/>
              <a:t> et al., in preparation (Jupiter).</a:t>
            </a:r>
          </a:p>
        </p:txBody>
      </p:sp>
      <p:pic>
        <p:nvPicPr>
          <p:cNvPr id="4" name="Picture 3">
            <a:extLst>
              <a:ext uri="{FF2B5EF4-FFF2-40B4-BE49-F238E27FC236}">
                <a16:creationId xmlns:a16="http://schemas.microsoft.com/office/drawing/2014/main" xmlns="" id="{4CAAA1FF-36E5-47FF-ACE4-88AC5FF853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9907" y="1686118"/>
            <a:ext cx="11212186" cy="4102206"/>
          </a:xfrm>
          <a:prstGeom prst="rect">
            <a:avLst/>
          </a:prstGeom>
        </p:spPr>
      </p:pic>
    </p:spTree>
    <p:extLst>
      <p:ext uri="{BB962C8B-B14F-4D97-AF65-F5344CB8AC3E}">
        <p14:creationId xmlns:p14="http://schemas.microsoft.com/office/powerpoint/2010/main" xmlns="" val="1728346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646981" y="274638"/>
            <a:ext cx="10783018" cy="786412"/>
          </a:xfrm>
        </p:spPr>
        <p:txBody>
          <a:bodyPr/>
          <a:lstStyle/>
          <a:p>
            <a:pPr algn="l"/>
            <a:r>
              <a:rPr lang="en-US" dirty="0" err="1"/>
              <a:t>Hollick</a:t>
            </a:r>
            <a:r>
              <a:rPr lang="en-US" dirty="0"/>
              <a:t> et al., in preparation (Jupiter).</a:t>
            </a:r>
          </a:p>
        </p:txBody>
      </p:sp>
      <p:pic>
        <p:nvPicPr>
          <p:cNvPr id="5" name="Picture 4">
            <a:extLst>
              <a:ext uri="{FF2B5EF4-FFF2-40B4-BE49-F238E27FC236}">
                <a16:creationId xmlns:a16="http://schemas.microsoft.com/office/drawing/2014/main" xmlns="" id="{AB47D96F-F77C-46AD-B07B-757F15DB8EA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6981" y="1259462"/>
            <a:ext cx="10475368" cy="3856007"/>
          </a:xfrm>
          <a:prstGeom prst="rect">
            <a:avLst/>
          </a:prstGeom>
        </p:spPr>
      </p:pic>
      <p:pic>
        <p:nvPicPr>
          <p:cNvPr id="7" name="Picture 6">
            <a:extLst>
              <a:ext uri="{FF2B5EF4-FFF2-40B4-BE49-F238E27FC236}">
                <a16:creationId xmlns:a16="http://schemas.microsoft.com/office/drawing/2014/main" xmlns="" id="{75818720-42DC-4853-9886-20C451ABCB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94031" y="4753299"/>
            <a:ext cx="4951562" cy="1850100"/>
          </a:xfrm>
          <a:prstGeom prst="rect">
            <a:avLst/>
          </a:prstGeom>
        </p:spPr>
      </p:pic>
    </p:spTree>
    <p:extLst>
      <p:ext uri="{BB962C8B-B14F-4D97-AF65-F5344CB8AC3E}">
        <p14:creationId xmlns:p14="http://schemas.microsoft.com/office/powerpoint/2010/main" xmlns="" val="159816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0A473-412F-40E0-A503-7445A3B62038}"/>
              </a:ext>
            </a:extLst>
          </p:cNvPr>
          <p:cNvSpPr>
            <a:spLocks noGrp="1"/>
          </p:cNvSpPr>
          <p:nvPr>
            <p:ph type="title"/>
          </p:nvPr>
        </p:nvSpPr>
        <p:spPr>
          <a:xfrm>
            <a:off x="1089084" y="365125"/>
            <a:ext cx="5119211" cy="1204883"/>
          </a:xfrm>
        </p:spPr>
        <p:txBody>
          <a:bodyPr>
            <a:normAutofit fontScale="90000"/>
          </a:bodyPr>
          <a:lstStyle/>
          <a:p>
            <a:r>
              <a:rPr lang="en-US" dirty="0"/>
              <a:t>Argall et al., </a:t>
            </a:r>
            <a:r>
              <a:rPr lang="en-US" i="1" dirty="0"/>
              <a:t>GRL</a:t>
            </a:r>
            <a:r>
              <a:rPr lang="en-US" dirty="0"/>
              <a:t>, </a:t>
            </a:r>
            <a:r>
              <a:rPr lang="en-US" b="1" dirty="0"/>
              <a:t>42</a:t>
            </a:r>
            <a:r>
              <a:rPr lang="en-US" dirty="0"/>
              <a:t>, 9617-9623, 2015</a:t>
            </a:r>
          </a:p>
        </p:txBody>
      </p:sp>
      <p:pic>
        <p:nvPicPr>
          <p:cNvPr id="5" name="Picture 4">
            <a:extLst>
              <a:ext uri="{FF2B5EF4-FFF2-40B4-BE49-F238E27FC236}">
                <a16:creationId xmlns:a16="http://schemas.microsoft.com/office/drawing/2014/main" xmlns="" id="{5A4F7635-1257-44C7-A880-BABAEC0E0A0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41230" y="0"/>
            <a:ext cx="4054730" cy="6858000"/>
          </a:xfrm>
          <a:prstGeom prst="rect">
            <a:avLst/>
          </a:prstGeom>
        </p:spPr>
      </p:pic>
      <p:pic>
        <p:nvPicPr>
          <p:cNvPr id="7" name="Picture 6">
            <a:extLst>
              <a:ext uri="{FF2B5EF4-FFF2-40B4-BE49-F238E27FC236}">
                <a16:creationId xmlns:a16="http://schemas.microsoft.com/office/drawing/2014/main" xmlns="" id="{BA6C43AA-C14A-4143-96A4-9DEC94AFAD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0760" y="4322361"/>
            <a:ext cx="6089904" cy="2125980"/>
          </a:xfrm>
          <a:prstGeom prst="rect">
            <a:avLst/>
          </a:prstGeom>
        </p:spPr>
      </p:pic>
      <p:sp>
        <p:nvSpPr>
          <p:cNvPr id="6" name="TextBox 5">
            <a:extLst>
              <a:ext uri="{FF2B5EF4-FFF2-40B4-BE49-F238E27FC236}">
                <a16:creationId xmlns:a16="http://schemas.microsoft.com/office/drawing/2014/main" xmlns="" id="{C54EDCAF-63E0-498A-9F07-2CE9E6E9A31B}"/>
              </a:ext>
            </a:extLst>
          </p:cNvPr>
          <p:cNvSpPr txBox="1"/>
          <p:nvPr/>
        </p:nvSpPr>
        <p:spPr>
          <a:xfrm>
            <a:off x="1111008" y="1741767"/>
            <a:ext cx="479413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Waves show all the expected characteristics when a more detailed analysis is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event shown exists within a rarefaction interval (below).</a:t>
            </a:r>
          </a:p>
        </p:txBody>
      </p:sp>
    </p:spTree>
    <p:extLst>
      <p:ext uri="{BB962C8B-B14F-4D97-AF65-F5344CB8AC3E}">
        <p14:creationId xmlns:p14="http://schemas.microsoft.com/office/powerpoint/2010/main" xmlns="" val="3149462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1D3C5-FD65-4645-859E-F0972FD91975}"/>
              </a:ext>
            </a:extLst>
          </p:cNvPr>
          <p:cNvSpPr>
            <a:spLocks noGrp="1"/>
          </p:cNvSpPr>
          <p:nvPr>
            <p:ph type="title"/>
          </p:nvPr>
        </p:nvSpPr>
        <p:spPr>
          <a:xfrm>
            <a:off x="646981" y="274638"/>
            <a:ext cx="10783018" cy="786412"/>
          </a:xfrm>
        </p:spPr>
        <p:txBody>
          <a:bodyPr/>
          <a:lstStyle/>
          <a:p>
            <a:pPr algn="l"/>
            <a:r>
              <a:rPr lang="en-US" dirty="0" err="1"/>
              <a:t>Hollick</a:t>
            </a:r>
            <a:r>
              <a:rPr lang="en-US" dirty="0"/>
              <a:t> et al., in preparation (Jupiter).</a:t>
            </a:r>
          </a:p>
        </p:txBody>
      </p:sp>
      <p:pic>
        <p:nvPicPr>
          <p:cNvPr id="4" name="Picture 3">
            <a:extLst>
              <a:ext uri="{FF2B5EF4-FFF2-40B4-BE49-F238E27FC236}">
                <a16:creationId xmlns:a16="http://schemas.microsoft.com/office/drawing/2014/main" xmlns="" id="{07E182F1-F233-4287-A373-1ADA604452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1305" y="1276709"/>
            <a:ext cx="10534847" cy="5306653"/>
          </a:xfrm>
          <a:prstGeom prst="rect">
            <a:avLst/>
          </a:prstGeom>
        </p:spPr>
      </p:pic>
    </p:spTree>
    <p:extLst>
      <p:ext uri="{BB962C8B-B14F-4D97-AF65-F5344CB8AC3E}">
        <p14:creationId xmlns:p14="http://schemas.microsoft.com/office/powerpoint/2010/main" xmlns="" val="35762446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3007325-5ABE-4DAB-964A-66F788BAFD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02730" y="-1811544"/>
            <a:ext cx="10006643" cy="7504982"/>
          </a:xfrm>
          <a:prstGeom prst="rect">
            <a:avLst/>
          </a:prstGeom>
        </p:spPr>
      </p:pic>
      <p:sp>
        <p:nvSpPr>
          <p:cNvPr id="2" name="TextBox 1">
            <a:extLst>
              <a:ext uri="{FF2B5EF4-FFF2-40B4-BE49-F238E27FC236}">
                <a16:creationId xmlns:a16="http://schemas.microsoft.com/office/drawing/2014/main" xmlns="" id="{B474A1D1-3C62-4D4C-8ADD-245F1DE4E9FE}"/>
              </a:ext>
            </a:extLst>
          </p:cNvPr>
          <p:cNvSpPr txBox="1"/>
          <p:nvPr/>
        </p:nvSpPr>
        <p:spPr>
          <a:xfrm>
            <a:off x="681487" y="5745192"/>
            <a:ext cx="11197087" cy="923330"/>
          </a:xfrm>
          <a:prstGeom prst="rect">
            <a:avLst/>
          </a:prstGeom>
          <a:noFill/>
        </p:spPr>
        <p:txBody>
          <a:bodyPr wrap="square" rtlCol="0">
            <a:spAutoFit/>
          </a:bodyPr>
          <a:lstStyle/>
          <a:p>
            <a:r>
              <a:rPr lang="en-US" dirty="0"/>
              <a:t>Ally Bickford (UNH Fresh., ACE shocks)       Sophia </a:t>
            </a:r>
            <a:r>
              <a:rPr lang="en-US" dirty="0" err="1"/>
              <a:t>Hollick</a:t>
            </a:r>
            <a:r>
              <a:rPr lang="en-US" dirty="0"/>
              <a:t> (RPI Soph., Voyager)</a:t>
            </a:r>
          </a:p>
          <a:p>
            <a:r>
              <a:rPr lang="en-US" dirty="0"/>
              <a:t>	            Abbey Watson (HS Jun., Ulysses)             Julia Fitzgibbons (UNH Soph., ACE </a:t>
            </a:r>
            <a:r>
              <a:rPr lang="en-US" dirty="0" err="1"/>
              <a:t>turb</a:t>
            </a:r>
            <a:r>
              <a:rPr lang="en-US" dirty="0"/>
              <a:t>.)</a:t>
            </a:r>
          </a:p>
          <a:p>
            <a:r>
              <a:rPr lang="en-US" dirty="0"/>
              <a:t>		                 Zack Pine (BU Soph., Voyager </a:t>
            </a:r>
            <a:r>
              <a:rPr lang="en-US" dirty="0" err="1"/>
              <a:t>turb</a:t>
            </a:r>
            <a:r>
              <a:rPr lang="en-US" dirty="0"/>
              <a:t>.)                 Ana Marchuk (HS Sen., Ulysses)</a:t>
            </a:r>
          </a:p>
        </p:txBody>
      </p:sp>
    </p:spTree>
    <p:extLst>
      <p:ext uri="{BB962C8B-B14F-4D97-AF65-F5344CB8AC3E}">
        <p14:creationId xmlns:p14="http://schemas.microsoft.com/office/powerpoint/2010/main" xmlns="" val="1506642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xmlns="" id="{2E9C41B6-1609-4FF1-9250-7B7407592371}"/>
              </a:ext>
            </a:extLst>
          </p:cNvPr>
          <p:cNvSpPr>
            <a:spLocks noGrp="1" noChangeArrowheads="1"/>
          </p:cNvSpPr>
          <p:nvPr>
            <p:ph type="title"/>
          </p:nvPr>
        </p:nvSpPr>
        <p:spPr/>
        <p:txBody>
          <a:bodyPr/>
          <a:lstStyle/>
          <a:p>
            <a:pPr eaLnBrk="1" hangingPunct="1"/>
            <a:r>
              <a:rPr lang="en-US" altLang="en-US" dirty="0">
                <a:solidFill>
                  <a:schemeClr val="tx1"/>
                </a:solidFill>
              </a:rPr>
              <a:t>Joyce et al., </a:t>
            </a:r>
            <a:r>
              <a:rPr lang="en-US" altLang="en-US" dirty="0" err="1">
                <a:solidFill>
                  <a:schemeClr val="tx1"/>
                </a:solidFill>
              </a:rPr>
              <a:t>ApJ</a:t>
            </a:r>
            <a:r>
              <a:rPr lang="en-US" altLang="en-US" dirty="0">
                <a:solidFill>
                  <a:schemeClr val="tx1"/>
                </a:solidFill>
              </a:rPr>
              <a:t>, 745, 112, 2012</a:t>
            </a:r>
          </a:p>
        </p:txBody>
      </p:sp>
      <p:pic>
        <p:nvPicPr>
          <p:cNvPr id="16387" name="Picture 5" descr="VOY2_MAG_HIRES_1978-350J">
            <a:extLst>
              <a:ext uri="{FF2B5EF4-FFF2-40B4-BE49-F238E27FC236}">
                <a16:creationId xmlns:a16="http://schemas.microsoft.com/office/drawing/2014/main" xmlns="" id="{36E6A525-0534-460E-9EA8-4C266E0C4EF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1" y="1447800"/>
            <a:ext cx="4778375" cy="492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TextBox 4">
            <a:extLst>
              <a:ext uri="{FF2B5EF4-FFF2-40B4-BE49-F238E27FC236}">
                <a16:creationId xmlns:a16="http://schemas.microsoft.com/office/drawing/2014/main" xmlns="" id="{6F0DE921-986E-4ACB-97D4-66FADD87AB92}"/>
              </a:ext>
            </a:extLst>
          </p:cNvPr>
          <p:cNvSpPr txBox="1">
            <a:spLocks noChangeArrowheads="1"/>
          </p:cNvSpPr>
          <p:nvPr/>
        </p:nvSpPr>
        <p:spPr bwMode="auto">
          <a:xfrm>
            <a:off x="7239000" y="1447801"/>
            <a:ext cx="31242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Spectral analysis of event reveals  two power enhancements at spacecraft frame frequencies near the Nyquist frequency.</a:t>
            </a:r>
          </a:p>
        </p:txBody>
      </p:sp>
      <p:pic>
        <p:nvPicPr>
          <p:cNvPr id="16389" name="Picture 6" descr="VOY2_MAG_HIRES_1978-350I">
            <a:extLst>
              <a:ext uri="{FF2B5EF4-FFF2-40B4-BE49-F238E27FC236}">
                <a16:creationId xmlns:a16="http://schemas.microsoft.com/office/drawing/2014/main" xmlns="" id="{1894CC52-86FE-4382-B624-75683A9036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5501" y="3048000"/>
            <a:ext cx="3216275" cy="330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6A970A72-47EB-4426-8D52-E3272A1A5EE3}"/>
              </a:ext>
            </a:extLst>
          </p:cNvPr>
          <p:cNvSpPr>
            <a:spLocks noGrp="1" noChangeArrowheads="1"/>
          </p:cNvSpPr>
          <p:nvPr>
            <p:ph type="title"/>
          </p:nvPr>
        </p:nvSpPr>
        <p:spPr>
          <a:xfrm>
            <a:off x="1570008" y="274638"/>
            <a:ext cx="8869392" cy="944562"/>
          </a:xfrm>
        </p:spPr>
        <p:txBody>
          <a:bodyPr/>
          <a:lstStyle/>
          <a:p>
            <a:pPr eaLnBrk="1" hangingPunct="1"/>
            <a:r>
              <a:rPr lang="da-DK" altLang="en-US" dirty="0">
                <a:solidFill>
                  <a:schemeClr val="tx1"/>
                </a:solidFill>
              </a:rPr>
              <a:t>Joyce et al., ApJ, 745, 112, 2012</a:t>
            </a:r>
            <a:endParaRPr lang="en-US" altLang="en-US" dirty="0">
              <a:solidFill>
                <a:schemeClr val="tx1"/>
              </a:solidFill>
            </a:endParaRPr>
          </a:p>
        </p:txBody>
      </p:sp>
      <p:pic>
        <p:nvPicPr>
          <p:cNvPr id="17411" name="Picture 4" descr="Waves_350_21_39">
            <a:extLst>
              <a:ext uri="{FF2B5EF4-FFF2-40B4-BE49-F238E27FC236}">
                <a16:creationId xmlns:a16="http://schemas.microsoft.com/office/drawing/2014/main" xmlns="" id="{7B128048-E2D0-40C5-88F5-BCECE444A43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1" y="1219200"/>
            <a:ext cx="3724275" cy="544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TextBox 5">
            <a:extLst>
              <a:ext uri="{FF2B5EF4-FFF2-40B4-BE49-F238E27FC236}">
                <a16:creationId xmlns:a16="http://schemas.microsoft.com/office/drawing/2014/main" xmlns="" id="{C440E6F9-44F1-4397-A324-1BC2ACC1B84F}"/>
              </a:ext>
            </a:extLst>
          </p:cNvPr>
          <p:cNvSpPr txBox="1">
            <a:spLocks noChangeArrowheads="1"/>
          </p:cNvSpPr>
          <p:nvPr/>
        </p:nvSpPr>
        <p:spPr bwMode="auto">
          <a:xfrm>
            <a:off x="6019800" y="1219201"/>
            <a:ext cx="44196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400"/>
              <a:t>Higher resolution plotting reveals  that enhancements are indeed present due to magnetic fluctuations.</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We see that the magnetic fluctuations are almost entirely perpendicular to the radial.</a:t>
            </a:r>
          </a:p>
          <a:p>
            <a:pPr eaLnBrk="1" hangingPunct="1">
              <a:buFont typeface="Arial" panose="020B0604020202020204" pitchFamily="34" charset="0"/>
              <a:buChar char="•"/>
            </a:pPr>
            <a:endParaRPr lang="en-US" altLang="en-US" sz="2400"/>
          </a:p>
          <a:p>
            <a:pPr eaLnBrk="1" hangingPunct="1">
              <a:buFont typeface="Arial" panose="020B0604020202020204" pitchFamily="34" charset="0"/>
              <a:buChar char="•"/>
            </a:pPr>
            <a:r>
              <a:rPr lang="en-US" altLang="en-US" sz="2400"/>
              <a:t>This suggests that the waves propagate radially, almost perpendicular to the mean field.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1771C79-BA70-439B-AE81-2701B52BD7D4}"/>
              </a:ext>
            </a:extLst>
          </p:cNvPr>
          <p:cNvSpPr>
            <a:spLocks noGrp="1"/>
          </p:cNvSpPr>
          <p:nvPr>
            <p:ph type="title"/>
          </p:nvPr>
        </p:nvSpPr>
        <p:spPr>
          <a:xfrm>
            <a:off x="1656271" y="76200"/>
            <a:ext cx="8764437" cy="1143000"/>
          </a:xfrm>
        </p:spPr>
        <p:txBody>
          <a:bodyPr/>
          <a:lstStyle/>
          <a:p>
            <a:r>
              <a:rPr lang="da-DK" altLang="en-US" dirty="0">
                <a:solidFill>
                  <a:schemeClr val="tx1"/>
                </a:solidFill>
              </a:rPr>
              <a:t>Joyce et al., ApJ, 745, 112, 2012</a:t>
            </a:r>
            <a:endParaRPr lang="en-US" altLang="en-US" dirty="0">
              <a:solidFill>
                <a:schemeClr val="tx1"/>
              </a:solidFill>
            </a:endParaRPr>
          </a:p>
        </p:txBody>
      </p:sp>
      <p:pic>
        <p:nvPicPr>
          <p:cNvPr id="18435" name="Picture 5" descr="Hod_350_21_39">
            <a:extLst>
              <a:ext uri="{FF2B5EF4-FFF2-40B4-BE49-F238E27FC236}">
                <a16:creationId xmlns:a16="http://schemas.microsoft.com/office/drawing/2014/main" xmlns="" id="{2223856E-F409-4F05-BC2A-F22BABF30E9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3962401"/>
            <a:ext cx="2895600"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xmlns="" id="{E7D3F699-902C-407A-9AF0-77E26C28BF2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1295401"/>
            <a:ext cx="2895600" cy="257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Box 5">
            <a:extLst>
              <a:ext uri="{FF2B5EF4-FFF2-40B4-BE49-F238E27FC236}">
                <a16:creationId xmlns:a16="http://schemas.microsoft.com/office/drawing/2014/main" xmlns="" id="{DBAC1CCA-BC42-4F66-B5EF-8D92C4FE4D89}"/>
              </a:ext>
            </a:extLst>
          </p:cNvPr>
          <p:cNvSpPr txBox="1">
            <a:spLocks noChangeArrowheads="1"/>
          </p:cNvSpPr>
          <p:nvPr/>
        </p:nvSpPr>
        <p:spPr bwMode="auto">
          <a:xfrm>
            <a:off x="5486400" y="1295400"/>
            <a:ext cx="4419600" cy="5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200"/>
              <a:t>The helicity spectrum of this event shows no signature and thus the waves are not circularly polarized.</a:t>
            </a:r>
          </a:p>
          <a:p>
            <a:pPr eaLnBrk="1" hangingPunct="1">
              <a:buFont typeface="Arial" panose="020B0604020202020204" pitchFamily="34" charset="0"/>
              <a:buChar char="•"/>
            </a:pPr>
            <a:endParaRPr lang="en-US" altLang="en-US" sz="2200"/>
          </a:p>
          <a:p>
            <a:pPr eaLnBrk="1" hangingPunct="1">
              <a:buFont typeface="Arial" panose="020B0604020202020204" pitchFamily="34" charset="0"/>
              <a:buChar char="•"/>
            </a:pPr>
            <a:r>
              <a:rPr lang="en-US" altLang="en-US" sz="2200"/>
              <a:t>To get a better sense of the wave polarization, we create hodograms of the event.</a:t>
            </a:r>
          </a:p>
          <a:p>
            <a:pPr eaLnBrk="1" hangingPunct="1">
              <a:buFont typeface="Arial" panose="020B0604020202020204" pitchFamily="34" charset="0"/>
              <a:buChar char="•"/>
            </a:pPr>
            <a:endParaRPr lang="en-US" altLang="en-US" sz="2200"/>
          </a:p>
          <a:p>
            <a:pPr eaLnBrk="1" hangingPunct="1">
              <a:buFont typeface="Arial" panose="020B0604020202020204" pitchFamily="34" charset="0"/>
              <a:buChar char="•"/>
            </a:pPr>
            <a:r>
              <a:rPr lang="en-US" altLang="en-US" sz="2200"/>
              <a:t>This analysis reveals linear polarization, with fluctuations highly perpendicular to the mean IMF at the start of the event and developing more of a radial component in time.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C034D132-2CD3-4F3E-9F8E-D0969507EC4D}"/>
              </a:ext>
            </a:extLst>
          </p:cNvPr>
          <p:cNvSpPr>
            <a:spLocks noGrp="1" noChangeArrowheads="1"/>
          </p:cNvSpPr>
          <p:nvPr>
            <p:ph type="title"/>
          </p:nvPr>
        </p:nvSpPr>
        <p:spPr>
          <a:xfrm>
            <a:off x="1716657" y="228601"/>
            <a:ext cx="8790317" cy="944563"/>
          </a:xfrm>
        </p:spPr>
        <p:txBody>
          <a:bodyPr/>
          <a:lstStyle/>
          <a:p>
            <a:pPr eaLnBrk="1" hangingPunct="1"/>
            <a:r>
              <a:rPr lang="da-DK" altLang="en-US" dirty="0">
                <a:solidFill>
                  <a:schemeClr val="tx1"/>
                </a:solidFill>
              </a:rPr>
              <a:t>Joyce et al., ApJ, 745, 112, 2012</a:t>
            </a:r>
            <a:endParaRPr lang="en-US" altLang="en-US" dirty="0">
              <a:solidFill>
                <a:schemeClr val="tx1"/>
              </a:solidFill>
            </a:endParaRPr>
          </a:p>
        </p:txBody>
      </p:sp>
      <p:pic>
        <p:nvPicPr>
          <p:cNvPr id="19459" name="Picture 4" descr="WhistlerFreqPolTheta">
            <a:extLst>
              <a:ext uri="{FF2B5EF4-FFF2-40B4-BE49-F238E27FC236}">
                <a16:creationId xmlns:a16="http://schemas.microsoft.com/office/drawing/2014/main" xmlns="" id="{B5DFB21D-B907-4019-98A8-D2267C99AC8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301750"/>
            <a:ext cx="4243388" cy="517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extBox 3">
            <a:extLst>
              <a:ext uri="{FF2B5EF4-FFF2-40B4-BE49-F238E27FC236}">
                <a16:creationId xmlns:a16="http://schemas.microsoft.com/office/drawing/2014/main" xmlns="" id="{BEB5C15F-3DC4-4F43-AD0C-E8EEFA079737}"/>
              </a:ext>
            </a:extLst>
          </p:cNvPr>
          <p:cNvSpPr txBox="1">
            <a:spLocks noChangeArrowheads="1"/>
          </p:cNvSpPr>
          <p:nvPr/>
        </p:nvSpPr>
        <p:spPr bwMode="auto">
          <a:xfrm>
            <a:off x="6248400" y="1219200"/>
            <a:ext cx="44196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200"/>
              <a:t>The figure to the left shows the angle between the mean IMF and the radial, the wave frequency, and the angle between the fluctuations and the mean IMF during the course of the event.</a:t>
            </a:r>
          </a:p>
          <a:p>
            <a:pPr eaLnBrk="1" hangingPunct="1">
              <a:buFont typeface="Arial" panose="020B0604020202020204" pitchFamily="34" charset="0"/>
              <a:buChar char="•"/>
            </a:pPr>
            <a:r>
              <a:rPr lang="en-US" altLang="en-US" sz="2200"/>
              <a:t>We see that the fluctuations begin once the IMF becomes highly azimuthal.</a:t>
            </a:r>
          </a:p>
          <a:p>
            <a:pPr eaLnBrk="1" hangingPunct="1">
              <a:buFont typeface="Arial" panose="020B0604020202020204" pitchFamily="34" charset="0"/>
              <a:buChar char="•"/>
            </a:pPr>
            <a:r>
              <a:rPr lang="en-US" altLang="en-US" sz="2200"/>
              <a:t>We also confirm that the fluctuations begin highly perpendicular to the mean IMF, but become more radial as time goes 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8706A-D978-45C0-87B3-96624783B9A3}"/>
              </a:ext>
            </a:extLst>
          </p:cNvPr>
          <p:cNvSpPr>
            <a:spLocks noGrp="1"/>
          </p:cNvSpPr>
          <p:nvPr>
            <p:ph type="title"/>
          </p:nvPr>
        </p:nvSpPr>
        <p:spPr>
          <a:xfrm>
            <a:off x="838200" y="365125"/>
            <a:ext cx="4299284" cy="1480928"/>
          </a:xfrm>
        </p:spPr>
        <p:txBody>
          <a:bodyPr>
            <a:normAutofit fontScale="90000"/>
          </a:bodyPr>
          <a:lstStyle/>
          <a:p>
            <a:r>
              <a:rPr lang="en-US" dirty="0" err="1"/>
              <a:t>Hollick</a:t>
            </a:r>
            <a:r>
              <a:rPr lang="en-US" dirty="0"/>
              <a:t> et al., </a:t>
            </a:r>
            <a:r>
              <a:rPr lang="en-US" i="1" dirty="0" err="1"/>
              <a:t>ApJ</a:t>
            </a:r>
            <a:r>
              <a:rPr lang="en-US" dirty="0"/>
              <a:t>, </a:t>
            </a:r>
            <a:r>
              <a:rPr lang="en-US" b="1" dirty="0"/>
              <a:t>863</a:t>
            </a:r>
            <a:r>
              <a:rPr lang="en-US" dirty="0"/>
              <a:t>, 75, 2018.</a:t>
            </a:r>
          </a:p>
        </p:txBody>
      </p:sp>
      <p:pic>
        <p:nvPicPr>
          <p:cNvPr id="4" name="Picture 3">
            <a:extLst>
              <a:ext uri="{FF2B5EF4-FFF2-40B4-BE49-F238E27FC236}">
                <a16:creationId xmlns:a16="http://schemas.microsoft.com/office/drawing/2014/main" xmlns="" id="{DAAFE50F-E996-4851-8C1F-557B371A819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5598" y="45720"/>
            <a:ext cx="6259068" cy="6812280"/>
          </a:xfrm>
          <a:prstGeom prst="rect">
            <a:avLst/>
          </a:prstGeom>
        </p:spPr>
      </p:pic>
      <p:sp>
        <p:nvSpPr>
          <p:cNvPr id="3" name="TextBox 2">
            <a:extLst>
              <a:ext uri="{FF2B5EF4-FFF2-40B4-BE49-F238E27FC236}">
                <a16:creationId xmlns:a16="http://schemas.microsoft.com/office/drawing/2014/main" xmlns="" id="{79E7AA77-9F46-4096-A0E0-1A79EAE28FC5}"/>
              </a:ext>
            </a:extLst>
          </p:cNvPr>
          <p:cNvSpPr txBox="1"/>
          <p:nvPr/>
        </p:nvSpPr>
        <p:spPr>
          <a:xfrm>
            <a:off x="838200" y="1846053"/>
            <a:ext cx="4346275"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is what 667 wave events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use both Voyager 1 &amp; 2 magnetic field and thermal ion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use 1.92 sec MAG data and 9.6 sec MAG data when the former is not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eliminate shock-associated and planet-associated waves.</a:t>
            </a:r>
          </a:p>
        </p:txBody>
      </p:sp>
    </p:spTree>
    <p:extLst>
      <p:ext uri="{BB962C8B-B14F-4D97-AF65-F5344CB8AC3E}">
        <p14:creationId xmlns:p14="http://schemas.microsoft.com/office/powerpoint/2010/main" xmlns="" val="347698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1332A47-DCE3-49A6-A57F-1B505716D3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9167" y="0"/>
            <a:ext cx="5771947" cy="6858000"/>
          </a:xfrm>
          <a:prstGeom prst="rect">
            <a:avLst/>
          </a:prstGeom>
        </p:spPr>
      </p:pic>
      <p:cxnSp>
        <p:nvCxnSpPr>
          <p:cNvPr id="5" name="Straight Connector 4">
            <a:extLst>
              <a:ext uri="{FF2B5EF4-FFF2-40B4-BE49-F238E27FC236}">
                <a16:creationId xmlns:a16="http://schemas.microsoft.com/office/drawing/2014/main" xmlns="" id="{D5760B0E-B797-450E-8384-9D8B5FE16735}"/>
              </a:ext>
            </a:extLst>
          </p:cNvPr>
          <p:cNvCxnSpPr/>
          <p:nvPr/>
        </p:nvCxnSpPr>
        <p:spPr>
          <a:xfrm>
            <a:off x="6165008" y="138023"/>
            <a:ext cx="0" cy="66250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2CAA2B80-F6F5-4E9B-A1E5-0CD44B99AB5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88857" y="21566"/>
            <a:ext cx="5721787" cy="6858000"/>
          </a:xfrm>
          <a:prstGeom prst="rect">
            <a:avLst/>
          </a:prstGeom>
        </p:spPr>
      </p:pic>
    </p:spTree>
    <p:extLst>
      <p:ext uri="{BB962C8B-B14F-4D97-AF65-F5344CB8AC3E}">
        <p14:creationId xmlns:p14="http://schemas.microsoft.com/office/powerpoint/2010/main" xmlns="" val="1708941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4355</Words>
  <Application>Microsoft Office PowerPoint</Application>
  <PresentationFormat>Custom</PresentationFormat>
  <Paragraphs>297</Paragraphs>
  <Slides>75</Slides>
  <Notes>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75</vt:i4>
      </vt:variant>
    </vt:vector>
  </HeadingPairs>
  <TitlesOfParts>
    <vt:vector size="80" baseType="lpstr">
      <vt:lpstr>Office Theme</vt:lpstr>
      <vt:lpstr>Default Design</vt:lpstr>
      <vt:lpstr>1_Default Design</vt:lpstr>
      <vt:lpstr>2_Default Design</vt:lpstr>
      <vt:lpstr>Equation</vt:lpstr>
      <vt:lpstr>Low-Frequency Magnetic Waves due to Interstellar (and Other) Pickup Ions</vt:lpstr>
      <vt:lpstr>I’ll Focus on Four Very Recent Papers</vt:lpstr>
      <vt:lpstr>Measured PUIs</vt:lpstr>
      <vt:lpstr>Lee &amp; Ip, JGR, 92, 11041, 1987</vt:lpstr>
      <vt:lpstr>We’ve Been Working the Problem for Some Time</vt:lpstr>
      <vt:lpstr>Argall et al., ApJ, 849, 61, 2017</vt:lpstr>
      <vt:lpstr>Argall et al., GRL, 42, 9617-9623, 2015</vt:lpstr>
      <vt:lpstr>Hollick et al., ApJ, 863, 75, 2018.</vt:lpstr>
      <vt:lpstr>Slide 9</vt:lpstr>
      <vt:lpstr>Slide 10</vt:lpstr>
      <vt:lpstr>Lee &amp; Ip, JGR, 92, 11041, 1987</vt:lpstr>
      <vt:lpstr>Hollick et al., ApJ, 863, 76, 2018.</vt:lpstr>
      <vt:lpstr>Hollick et al., ApJ, 863, 76, 2018.</vt:lpstr>
      <vt:lpstr>Hollick et al., ApJ, 863, 76, 2018.</vt:lpstr>
      <vt:lpstr>Hollick et al., ApJ, 863, 76, 2018.</vt:lpstr>
      <vt:lpstr>Ulysses Observations</vt:lpstr>
      <vt:lpstr>Slide 17</vt:lpstr>
      <vt:lpstr>We Have a Lot of Co-Authors:</vt:lpstr>
      <vt:lpstr>We’ve Been Working the Problem for Some Time (1/3)</vt:lpstr>
      <vt:lpstr>We’ve Been Working the Problem for Some Time (2/3)</vt:lpstr>
      <vt:lpstr>We’ve Been Working the Problem for Some Time (3/3)</vt:lpstr>
      <vt:lpstr>The is a neutral hydrogen cavity inside 3 AU</vt:lpstr>
      <vt:lpstr>Here’s the Bad News:</vt:lpstr>
      <vt:lpstr>PUI Theory</vt:lpstr>
      <vt:lpstr>Murphy et al., SSR, 72(1-2), 447-453, 1995</vt:lpstr>
      <vt:lpstr>Joyce et al., ApJ, 724, 1256-1261, 2010</vt:lpstr>
      <vt:lpstr>Aggarwal et al., ApJ, 822, 94, 2016</vt:lpstr>
      <vt:lpstr>Aggarwal et al., ApJ, 822, 94, 2016</vt:lpstr>
      <vt:lpstr>Aggarwal et al., ApJ, 822, 94, 2016</vt:lpstr>
      <vt:lpstr>Cannon et al., ApJ, 784, 150, 2014</vt:lpstr>
      <vt:lpstr>Ulysses Data – 502 Events (Spectrogram Technique)</vt:lpstr>
      <vt:lpstr>Cannon et al., ApJ, 784, 150, 2014</vt:lpstr>
      <vt:lpstr>Cannon et al., ApJ, 784, 150, 2014</vt:lpstr>
      <vt:lpstr>Cannon et al., ApJ, 784, 150, 2014</vt:lpstr>
      <vt:lpstr>Argall et al., GRL, 42, 9617-9623, 2015</vt:lpstr>
      <vt:lpstr>Argall et al., GRL, 42, 9617-9623, 2015</vt:lpstr>
      <vt:lpstr>Fisher et al., ApJ, 830, 47, 2016</vt:lpstr>
      <vt:lpstr>Fisher et al., ApJ, 830, 47, 2016</vt:lpstr>
      <vt:lpstr>Fisher et al., ApJ, 830, 47, 2016</vt:lpstr>
      <vt:lpstr>Argall et al., ApJ, 849, 61, 2017</vt:lpstr>
      <vt:lpstr>Hollick et al., ApJ, 863, 75, 2018.</vt:lpstr>
      <vt:lpstr>Slide 42</vt:lpstr>
      <vt:lpstr>Slide 43</vt:lpstr>
      <vt:lpstr>Slide 44</vt:lpstr>
      <vt:lpstr>Lee &amp; Ip, JGR, 92, 11041, 1987</vt:lpstr>
      <vt:lpstr>Hollick et al., ApJ, 863, 76, 2018.</vt:lpstr>
      <vt:lpstr>Hollick et al., ApJ, 863, 76, 2018.</vt:lpstr>
      <vt:lpstr>Hollick et al., ApJ, 863, 76, 2018.</vt:lpstr>
      <vt:lpstr>Interplanetary Spectrum</vt:lpstr>
      <vt:lpstr>Cannon et al., ApJ, 787, 133, 2014</vt:lpstr>
      <vt:lpstr>Fisher et al., ApJ, 830, 47, 2016. Cannon et al., ApJ, 787, 133, 2014.</vt:lpstr>
      <vt:lpstr>Slide 52</vt:lpstr>
      <vt:lpstr>Hollick et al., ApJ, 863, 76, 2018.</vt:lpstr>
      <vt:lpstr>Hollick et al., ApJ, 863, 76, 2018.</vt:lpstr>
      <vt:lpstr>Ulysses Observations</vt:lpstr>
      <vt:lpstr>Transport Theory</vt:lpstr>
      <vt:lpstr>Smith et al., ApJ, 638, 508, 2006</vt:lpstr>
      <vt:lpstr>Slide 58</vt:lpstr>
      <vt:lpstr>Pine et al., in preparation (transport).</vt:lpstr>
      <vt:lpstr>Pine et al., in preparation (transport).</vt:lpstr>
      <vt:lpstr>Hollick et al., in preparation (inner source).</vt:lpstr>
      <vt:lpstr>Hollick et al., in preparation (inner source).</vt:lpstr>
      <vt:lpstr>Hollick et al., in preparation (inner source).</vt:lpstr>
      <vt:lpstr>Hollick et al., in preparation (Jupiter).</vt:lpstr>
      <vt:lpstr>Hollick et al., in preparation (Jupiter).</vt:lpstr>
      <vt:lpstr>Hollick et al.,  in preparation (Jupiter).</vt:lpstr>
      <vt:lpstr>Hollick et al., in preparation (Jupiter).</vt:lpstr>
      <vt:lpstr>Hollick et al., in preparation (Jupiter).</vt:lpstr>
      <vt:lpstr>Hollick et al., in preparation (Jupiter).</vt:lpstr>
      <vt:lpstr>Hollick et al., in preparation (Jupiter).</vt:lpstr>
      <vt:lpstr>Slide 71</vt:lpstr>
      <vt:lpstr>Joyce et al., ApJ, 745, 112, 2012</vt:lpstr>
      <vt:lpstr>Joyce et al., ApJ, 745, 112, 2012</vt:lpstr>
      <vt:lpstr>Joyce et al., ApJ, 745, 112, 2012</vt:lpstr>
      <vt:lpstr>Joyce et al., ApJ, 745, 112, 2012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Low-Frequency Magnetic Waves due to Interstellar (and Other) Pickup Ions</dc:title>
  <dc:creator>Smith, Charles</dc:creator>
  <cp:lastModifiedBy>Charles Smith</cp:lastModifiedBy>
  <cp:revision>149</cp:revision>
  <dcterms:created xsi:type="dcterms:W3CDTF">2018-08-21T14:25:43Z</dcterms:created>
  <dcterms:modified xsi:type="dcterms:W3CDTF">2018-11-19T15:51:06Z</dcterms:modified>
</cp:coreProperties>
</file>