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gif" ContentType="video/unknown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76" r:id="rId2"/>
    <p:sldId id="340" r:id="rId3"/>
    <p:sldId id="294" r:id="rId4"/>
    <p:sldId id="365" r:id="rId5"/>
    <p:sldId id="373" r:id="rId6"/>
    <p:sldId id="372" r:id="rId7"/>
    <p:sldId id="374" r:id="rId8"/>
    <p:sldId id="375" r:id="rId9"/>
    <p:sldId id="308" r:id="rId10"/>
    <p:sldId id="309" r:id="rId11"/>
    <p:sldId id="297" r:id="rId12"/>
    <p:sldId id="330" r:id="rId13"/>
    <p:sldId id="293" r:id="rId14"/>
    <p:sldId id="300" r:id="rId15"/>
    <p:sldId id="333" r:id="rId16"/>
    <p:sldId id="348" r:id="rId17"/>
    <p:sldId id="357" r:id="rId18"/>
    <p:sldId id="332" r:id="rId19"/>
    <p:sldId id="339" r:id="rId20"/>
    <p:sldId id="352" r:id="rId21"/>
    <p:sldId id="337" r:id="rId22"/>
    <p:sldId id="331" r:id="rId23"/>
    <p:sldId id="362" r:id="rId24"/>
    <p:sldId id="338" r:id="rId25"/>
    <p:sldId id="378" r:id="rId26"/>
    <p:sldId id="377" r:id="rId27"/>
    <p:sldId id="360" r:id="rId28"/>
    <p:sldId id="303" r:id="rId29"/>
    <p:sldId id="354" r:id="rId30"/>
    <p:sldId id="317" r:id="rId31"/>
    <p:sldId id="356" r:id="rId32"/>
    <p:sldId id="315" r:id="rId33"/>
    <p:sldId id="359" r:id="rId34"/>
    <p:sldId id="351" r:id="rId35"/>
    <p:sldId id="368" r:id="rId36"/>
    <p:sldId id="307" r:id="rId37"/>
    <p:sldId id="326" r:id="rId38"/>
    <p:sldId id="36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talan Zieg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97"/>
  </p:normalViewPr>
  <p:slideViewPr>
    <p:cSldViewPr snapToGrid="0" snapToObjects="1">
      <p:cViewPr varScale="1">
        <p:scale>
          <a:sx n="118" d="100"/>
          <a:sy n="118" d="100"/>
        </p:scale>
        <p:origin x="232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97FCD-D9D2-DD4F-A988-EC4047532259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B62E9-0219-5746-93AD-2B7CD946B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1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3B93B-925B-E34F-A6EA-EC7ED5B2A7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4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B62E9-0219-5746-93AD-2B7CD946BD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3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9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5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3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25E85-321A-9843-A94E-BF08A8A46CA8}" type="datetimeFigureOut">
              <a:rPr lang="en-US" smtClean="0"/>
              <a:pPr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FEB3-AB0C-1548-9445-0C6F236CF9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6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51.emf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9.emf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5137"/>
            <a:ext cx="9181866" cy="3910051"/>
          </a:xfrm>
        </p:spPr>
        <p:txBody>
          <a:bodyPr>
            <a:normAutofit/>
          </a:bodyPr>
          <a:lstStyle/>
          <a:p>
            <a:r>
              <a:rPr kumimoji="1" lang="en-US" sz="3200" b="1" dirty="0" err="1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Magnetosonic</a:t>
            </a:r>
            <a:r>
              <a:rPr kumimoji="1" lang="en-US" sz="3200" b="1" dirty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 Turbulence</a:t>
            </a:r>
            <a:br>
              <a:rPr kumimoji="1" lang="en-US" sz="3200" b="1" dirty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</a:br>
            <a:r>
              <a:rPr kumimoji="1" lang="en-US" sz="3200" b="1" dirty="0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in the Inner </a:t>
            </a:r>
            <a:r>
              <a:rPr kumimoji="1" lang="en-US" sz="3200" b="1" dirty="0" err="1">
                <a:solidFill>
                  <a:srgbClr val="0000FF"/>
                </a:solidFill>
                <a:latin typeface="Times New Roman" charset="0"/>
                <a:ea typeface="宋体" charset="0"/>
                <a:cs typeface="宋体" charset="0"/>
              </a:rPr>
              <a:t>Heliosheath</a:t>
            </a:r>
            <a:endParaRPr kumimoji="1" lang="en-US" sz="3200" b="1" dirty="0">
              <a:solidFill>
                <a:srgbClr val="0000FF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146" y="4237708"/>
            <a:ext cx="8737600" cy="152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atin typeface="Times New Roman"/>
                <a:cs typeface="Times New Roman"/>
              </a:rPr>
              <a:t>Bertalan Zieger</a:t>
            </a:r>
            <a:r>
              <a:rPr lang="en-US" altLang="zh-CN" sz="2400" b="1" baseline="30000" dirty="0">
                <a:latin typeface="Times New Roman"/>
                <a:cs typeface="Times New Roman"/>
              </a:rPr>
              <a:t>1</a:t>
            </a:r>
            <a:r>
              <a:rPr lang="en-US" altLang="zh-CN" sz="2400" b="1" dirty="0">
                <a:latin typeface="Times New Roman"/>
                <a:cs typeface="Times New Roman"/>
              </a:rPr>
              <a:t>, </a:t>
            </a:r>
            <a:r>
              <a:rPr lang="en-US" altLang="zh-CN" sz="2400" b="1" dirty="0" err="1">
                <a:latin typeface="Times New Roman"/>
                <a:cs typeface="Times New Roman"/>
              </a:rPr>
              <a:t>Merav</a:t>
            </a:r>
            <a:r>
              <a:rPr lang="en-US" altLang="zh-CN" sz="2400" b="1" dirty="0">
                <a:latin typeface="Times New Roman"/>
                <a:cs typeface="Times New Roman"/>
              </a:rPr>
              <a:t> Opher</a:t>
            </a:r>
            <a:r>
              <a:rPr lang="en-US" altLang="zh-CN" sz="2400" b="1" baseline="30000" dirty="0">
                <a:latin typeface="Times New Roman"/>
                <a:cs typeface="Times New Roman"/>
              </a:rPr>
              <a:t>1,2</a:t>
            </a:r>
            <a:r>
              <a:rPr lang="en-US" altLang="zh-CN" sz="2400" b="1" dirty="0">
                <a:latin typeface="Times New Roman"/>
                <a:cs typeface="Times New Roman"/>
              </a:rPr>
              <a:t>, </a:t>
            </a:r>
            <a:r>
              <a:rPr lang="en-US" altLang="zh-CN" sz="2400" b="1" dirty="0" err="1">
                <a:latin typeface="Times New Roman"/>
                <a:cs typeface="Times New Roman"/>
              </a:rPr>
              <a:t>Gábor</a:t>
            </a:r>
            <a:r>
              <a:rPr lang="en-US" altLang="zh-CN" sz="2400" b="1" dirty="0">
                <a:latin typeface="Times New Roman"/>
                <a:cs typeface="Times New Roman"/>
              </a:rPr>
              <a:t> Tóth</a:t>
            </a:r>
            <a:r>
              <a:rPr lang="en-US" altLang="zh-CN" sz="2400" b="1" baseline="30000" dirty="0">
                <a:latin typeface="Times New Roman"/>
                <a:cs typeface="Times New Roman"/>
              </a:rPr>
              <a:t>3</a:t>
            </a:r>
          </a:p>
          <a:p>
            <a:pPr algn="ctr">
              <a:defRPr/>
            </a:pPr>
            <a:endParaRPr lang="en-US" altLang="zh-CN" sz="2000" b="1" baseline="30000" dirty="0">
              <a:latin typeface="Arial" charset="0"/>
            </a:endParaRPr>
          </a:p>
          <a:p>
            <a:pPr algn="ctr">
              <a:defRPr/>
            </a:pPr>
            <a:r>
              <a:rPr lang="en-US" altLang="zh-CN" sz="2000" dirty="0">
                <a:latin typeface="Arial" charset="0"/>
              </a:rPr>
              <a:t> </a:t>
            </a:r>
            <a:r>
              <a:rPr lang="en-US" altLang="zh-CN" sz="2000" i="1" baseline="30000" dirty="0">
                <a:latin typeface="Arial" charset="0"/>
              </a:rPr>
              <a:t>1</a:t>
            </a:r>
            <a:r>
              <a:rPr lang="en-US" altLang="zh-CN" i="1" dirty="0">
                <a:latin typeface="Arial" charset="0"/>
              </a:rPr>
              <a:t>Center for Space Physics, Boston University</a:t>
            </a:r>
          </a:p>
          <a:p>
            <a:pPr algn="ctr">
              <a:defRPr/>
            </a:pPr>
            <a:r>
              <a:rPr lang="en-US" i="1" baseline="30000" dirty="0">
                <a:latin typeface="Arial" charset="0"/>
              </a:rPr>
              <a:t>2</a:t>
            </a:r>
            <a:r>
              <a:rPr lang="en-US" i="1" dirty="0">
                <a:latin typeface="Arial" charset="0"/>
              </a:rPr>
              <a:t>Astronomy Department, Boston University </a:t>
            </a:r>
          </a:p>
          <a:p>
            <a:pPr algn="ctr">
              <a:defRPr/>
            </a:pPr>
            <a:r>
              <a:rPr lang="en-US" i="1" baseline="30000" dirty="0">
                <a:latin typeface="Arial" charset="0"/>
              </a:rPr>
              <a:t>3</a:t>
            </a:r>
            <a:r>
              <a:rPr lang="en-US" i="1" dirty="0">
                <a:latin typeface="Arial" charset="0"/>
              </a:rPr>
              <a:t>Department of Atmospheric, Oceanic, and Space Sciences, University of Michigan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929" y="187868"/>
            <a:ext cx="4381871" cy="2644232"/>
          </a:xfrm>
          <a:prstGeom prst="rect">
            <a:avLst/>
          </a:prstGeom>
        </p:spPr>
      </p:pic>
      <p:pic>
        <p:nvPicPr>
          <p:cNvPr id="10" name="Picture 9" descr="Vayres-Mascaret-63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6" y="187477"/>
            <a:ext cx="3966935" cy="2644623"/>
          </a:xfrm>
          <a:prstGeom prst="rect">
            <a:avLst/>
          </a:prstGeom>
        </p:spPr>
      </p:pic>
      <p:pic>
        <p:nvPicPr>
          <p:cNvPr id="3" name="Picture 2" descr="boston_univ_rg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3" y="5829725"/>
            <a:ext cx="1962481" cy="8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35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High-Frequency Fast Mode and Low-Frequency Fast Mode in the Three-Fluid Solar Wind</a:t>
            </a:r>
          </a:p>
        </p:txBody>
      </p:sp>
      <p:pic>
        <p:nvPicPr>
          <p:cNvPr id="5" name="Picture 4" descr="fig_disp_ts3_npui7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417638"/>
            <a:ext cx="6502400" cy="513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6400" y="1446154"/>
            <a:ext cx="2387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The fast mode splits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into a pick-up ion mode (F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) and a thermal ion mode (F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).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Plasma parameters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upstream of the termination shock in the </a:t>
            </a:r>
            <a:r>
              <a:rPr lang="en-US" sz="2000" b="1" dirty="0">
                <a:latin typeface="Times New Roman"/>
                <a:cs typeface="Times New Roman"/>
              </a:rPr>
              <a:t>cold electron case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 0.0013 cm</a:t>
            </a:r>
            <a:r>
              <a:rPr lang="en-US" sz="2000" baseline="30000" dirty="0">
                <a:latin typeface="Times New Roman"/>
                <a:cs typeface="Times New Roman"/>
              </a:rPr>
              <a:t>-3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4200 K</a:t>
            </a:r>
          </a:p>
          <a:p>
            <a:r>
              <a:rPr lang="en-US" sz="2000" dirty="0">
                <a:latin typeface="Times New Roman"/>
                <a:cs typeface="Times New Roman"/>
              </a:rPr>
              <a:t>B= 0.067 </a:t>
            </a:r>
            <a:r>
              <a:rPr lang="en-US" sz="2000" dirty="0" err="1">
                <a:latin typeface="Times New Roman"/>
                <a:cs typeface="Times New Roman"/>
              </a:rPr>
              <a:t>nT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0.7 </a:t>
            </a:r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endParaRPr lang="en-US" sz="2000" baseline="-25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8.6 MK</a:t>
            </a:r>
          </a:p>
        </p:txBody>
      </p:sp>
    </p:spTree>
    <p:extLst>
      <p:ext uri="{BB962C8B-B14F-4D97-AF65-F5344CB8AC3E}">
        <p14:creationId xmlns:p14="http://schemas.microsoft.com/office/powerpoint/2010/main" val="17568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317500"/>
            <a:ext cx="8610600" cy="595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" y="317500"/>
            <a:ext cx="86106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79400" y="33338"/>
            <a:ext cx="96139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Necessary Condition for the Existence 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of Nonlinear Quasi-stationary Waves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86466"/>
              </p:ext>
            </p:extLst>
          </p:nvPr>
        </p:nvGraphicFramePr>
        <p:xfrm>
          <a:off x="1962150" y="1200152"/>
          <a:ext cx="4673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4" name="Equation" r:id="rId4" imgW="2336800" imgH="241300" progId="Equation.3">
                  <p:embed/>
                </p:oleObj>
              </mc:Choice>
              <mc:Fallback>
                <p:oleObj name="Equation" r:id="rId4" imgW="2336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2150" y="1200152"/>
                        <a:ext cx="4673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0" y="5023394"/>
            <a:ext cx="3632200" cy="1707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600" y="5023394"/>
            <a:ext cx="4118709" cy="1993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7700" y="67310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4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338"/>
            <a:ext cx="6743700" cy="534937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79400" y="33338"/>
            <a:ext cx="96139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Wave Number (k) Solutions of the Three-Fluid 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Warm Plasma Dispersion Relation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6400" y="1446154"/>
            <a:ext cx="238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Plasma parameters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upstream of the termination shock in the </a:t>
            </a:r>
            <a:r>
              <a:rPr lang="en-US" sz="2000" b="1" dirty="0">
                <a:latin typeface="Times New Roman"/>
                <a:cs typeface="Times New Roman"/>
              </a:rPr>
              <a:t>hot electron case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 0.0013 cm</a:t>
            </a:r>
            <a:r>
              <a:rPr lang="en-US" sz="2000" baseline="30000" dirty="0">
                <a:latin typeface="Times New Roman"/>
                <a:cs typeface="Times New Roman"/>
              </a:rPr>
              <a:t>-3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4200 K</a:t>
            </a:r>
          </a:p>
          <a:p>
            <a:r>
              <a:rPr lang="en-US" sz="2000" dirty="0">
                <a:latin typeface="Times New Roman"/>
                <a:cs typeface="Times New Roman"/>
              </a:rPr>
              <a:t>B= 0.067 </a:t>
            </a:r>
            <a:r>
              <a:rPr lang="en-US" sz="2000" dirty="0" err="1">
                <a:latin typeface="Times New Roman"/>
                <a:cs typeface="Times New Roman"/>
              </a:rPr>
              <a:t>nT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0.25 </a:t>
            </a:r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endParaRPr lang="en-US" sz="2000" baseline="-25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0.2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13.4 MK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= 0.83 MK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400" y="6428318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769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76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Existence of Fast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Magnetosonic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Solitons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and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Oscillitons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on Fluid Scale</a:t>
            </a:r>
          </a:p>
        </p:txBody>
      </p:sp>
      <p:pic>
        <p:nvPicPr>
          <p:cNvPr id="2" name="Picture 1" descr="fig_disp_ts3_npui70_Vp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338"/>
            <a:ext cx="6781800" cy="492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7500" y="1906538"/>
            <a:ext cx="24765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 fast </a:t>
            </a:r>
            <a:r>
              <a:rPr lang="en-US" sz="2000" dirty="0" err="1">
                <a:latin typeface="Times New Roman"/>
                <a:cs typeface="Times New Roman"/>
              </a:rPr>
              <a:t>magnetosonic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 is predicted at the fast magneto-sonic speed of the total fluid (</a:t>
            </a:r>
            <a:r>
              <a:rPr lang="en-US" sz="2000" dirty="0" err="1">
                <a:latin typeface="Times New Roman"/>
                <a:cs typeface="Times New Roman"/>
              </a:rPr>
              <a:t>U</a:t>
            </a:r>
            <a:r>
              <a:rPr lang="en-US" sz="2000" baseline="-25000" dirty="0" err="1">
                <a:latin typeface="Times New Roman"/>
                <a:cs typeface="Times New Roman"/>
              </a:rPr>
              <a:t>fm</a:t>
            </a:r>
            <a:r>
              <a:rPr lang="en-US" sz="2000" dirty="0">
                <a:latin typeface="Times New Roman"/>
                <a:cs typeface="Times New Roman"/>
              </a:rPr>
              <a:t>) on fluid scale.</a:t>
            </a:r>
            <a:endParaRPr lang="en-US" sz="2000" baseline="-25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U</a:t>
            </a:r>
            <a:r>
              <a:rPr lang="en-US" sz="2000" baseline="-25000" dirty="0" err="1">
                <a:latin typeface="Times New Roman"/>
                <a:cs typeface="Times New Roman"/>
              </a:rPr>
              <a:t>fm</a:t>
            </a:r>
            <a:r>
              <a:rPr lang="en-US" sz="2000" dirty="0">
                <a:latin typeface="Times New Roman"/>
                <a:cs typeface="Times New Roman"/>
              </a:rPr>
              <a:t>= 223 km/s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c</a:t>
            </a:r>
            <a:r>
              <a:rPr lang="en-US" sz="2000" baseline="-25000" dirty="0" err="1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344 km/s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4600" y="629432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1790700"/>
            <a:ext cx="8800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/>
              </a:rPr>
              <a:t>FLUID</a:t>
            </a:r>
          </a:p>
          <a:p>
            <a:pPr algn="ctr"/>
            <a:r>
              <a:rPr lang="en-US" sz="1600" b="1" dirty="0">
                <a:latin typeface="Helvetica"/>
              </a:rPr>
              <a:t>SCALE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2131" y="1790700"/>
            <a:ext cx="8800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/>
              </a:rPr>
              <a:t>ION</a:t>
            </a:r>
          </a:p>
          <a:p>
            <a:pPr algn="ctr"/>
            <a:r>
              <a:rPr lang="en-US" sz="1600" b="1" dirty="0">
                <a:latin typeface="Helvetica"/>
              </a:rPr>
              <a:t>SCALE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3162300"/>
            <a:ext cx="1313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Helvetica"/>
              </a:rPr>
              <a:t>ELECTRON</a:t>
            </a:r>
          </a:p>
          <a:p>
            <a:pPr algn="ctr"/>
            <a:r>
              <a:rPr lang="en-US" sz="1600" b="1" dirty="0">
                <a:latin typeface="Helvetica"/>
              </a:rPr>
              <a:t>SCALE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0000" y="1199505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Phase Velocity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700" y="4787900"/>
            <a:ext cx="1225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elvetica"/>
                <a:cs typeface="Helvetica"/>
              </a:rPr>
              <a:t>Oscilliton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12900" y="4432300"/>
            <a:ext cx="0" cy="4191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0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Existence of Dispersive Shock Waves 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in the Three-Fluid Solar Wind</a:t>
            </a:r>
          </a:p>
        </p:txBody>
      </p:sp>
      <p:pic>
        <p:nvPicPr>
          <p:cNvPr id="3" name="Picture 2" descr="fig_disp_ts3_npui70_V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904"/>
            <a:ext cx="6781800" cy="492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1446154"/>
            <a:ext cx="2362200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Two critical speeds: </a:t>
            </a:r>
            <a:r>
              <a:rPr lang="en-US" sz="2000" dirty="0" err="1">
                <a:latin typeface="Times New Roman"/>
                <a:cs typeface="Times New Roman"/>
              </a:rPr>
              <a:t>U</a:t>
            </a:r>
            <a:r>
              <a:rPr lang="en-US" sz="2000" baseline="-25000" dirty="0" err="1">
                <a:latin typeface="Times New Roman"/>
                <a:cs typeface="Times New Roman"/>
              </a:rPr>
              <a:t>fm</a:t>
            </a:r>
            <a:r>
              <a:rPr lang="en-US" sz="2000" dirty="0">
                <a:latin typeface="Times New Roman"/>
                <a:cs typeface="Times New Roman"/>
              </a:rPr>
              <a:t> in F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 at low frequencies and </a:t>
            </a:r>
            <a:r>
              <a:rPr lang="en-US" sz="2000" dirty="0" err="1">
                <a:latin typeface="Times New Roman"/>
                <a:cs typeface="Times New Roman"/>
              </a:rPr>
              <a:t>c</a:t>
            </a:r>
            <a:r>
              <a:rPr lang="en-US" sz="2000" baseline="-25000" dirty="0" err="1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 in F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 at high frequencies. </a:t>
            </a:r>
          </a:p>
          <a:p>
            <a:endParaRPr lang="en-US" sz="2000" baseline="-25000" dirty="0">
              <a:latin typeface="Times New Roman"/>
              <a:cs typeface="Times New Roman"/>
            </a:endParaRPr>
          </a:p>
          <a:p>
            <a:endParaRPr lang="en-US" sz="2000" baseline="-25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Both fast modes are dispersive on fluid scale.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Dispersive shock waves</a:t>
            </a: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600" y="630702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505700" y="3055560"/>
            <a:ext cx="321564" cy="3353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505700" y="4664966"/>
            <a:ext cx="321564" cy="3353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40000" y="1199505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Group Velocity</a:t>
            </a:r>
          </a:p>
        </p:txBody>
      </p:sp>
    </p:spTree>
    <p:extLst>
      <p:ext uri="{BB962C8B-B14F-4D97-AF65-F5344CB8AC3E}">
        <p14:creationId xmlns:p14="http://schemas.microsoft.com/office/powerpoint/2010/main" val="3847060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46" y="977900"/>
            <a:ext cx="6939054" cy="307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0" y="4051300"/>
            <a:ext cx="307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Biskamp</a:t>
            </a:r>
            <a:r>
              <a:rPr lang="en-US" sz="2000" dirty="0">
                <a:latin typeface="Times New Roman"/>
                <a:cs typeface="Times New Roman"/>
              </a:rPr>
              <a:t>, 1973 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93186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Subcritical Dispersive Shock Waves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" y="4837043"/>
            <a:ext cx="877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Subcritical dispersive shocks are expected to have either a trailing wave train or a precursor wave train depending on the shape of the dispersive relation.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The thermal ion shock is expected to have a trailing wave train because F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 is negative dispersive.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91347" y="1949510"/>
            <a:ext cx="1752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Negative DSW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4847" y="3203665"/>
            <a:ext cx="164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Positive DSW</a:t>
            </a:r>
          </a:p>
        </p:txBody>
      </p:sp>
    </p:spTree>
    <p:extLst>
      <p:ext uri="{BB962C8B-B14F-4D97-AF65-F5344CB8AC3E}">
        <p14:creationId xmlns:p14="http://schemas.microsoft.com/office/powerpoint/2010/main" val="128839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79400" y="33338"/>
            <a:ext cx="9613900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Analytical Solution of Nonlinear Dispersive 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Shock Waves in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Eulerian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Fluids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9" y="1638300"/>
            <a:ext cx="8627593" cy="353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65900" y="5202120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Hoefer</a:t>
            </a:r>
            <a:r>
              <a:rPr lang="en-US" sz="2000" dirty="0">
                <a:latin typeface="Times New Roman"/>
                <a:cs typeface="Times New Roman"/>
              </a:rPr>
              <a:t>, 2014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800" y="5607271"/>
            <a:ext cx="763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Solutions of the nonlinear </a:t>
            </a:r>
            <a:r>
              <a:rPr lang="en-US" sz="2000" dirty="0" err="1">
                <a:latin typeface="Times New Roman"/>
                <a:cs typeface="Times New Roman"/>
              </a:rPr>
              <a:t>Korteweg</a:t>
            </a:r>
            <a:r>
              <a:rPr lang="en-US" sz="2000" dirty="0">
                <a:latin typeface="Times New Roman"/>
                <a:cs typeface="Times New Roman"/>
              </a:rPr>
              <a:t> – de </a:t>
            </a:r>
            <a:r>
              <a:rPr lang="en-US" sz="2000" dirty="0" err="1">
                <a:latin typeface="Times New Roman"/>
                <a:cs typeface="Times New Roman"/>
              </a:rPr>
              <a:t>Vries</a:t>
            </a:r>
            <a:r>
              <a:rPr lang="en-US" sz="2000" dirty="0">
                <a:latin typeface="Times New Roman"/>
                <a:cs typeface="Times New Roman"/>
              </a:rPr>
              <a:t> equations of </a:t>
            </a:r>
            <a:r>
              <a:rPr lang="en-US" sz="2000" dirty="0" err="1">
                <a:latin typeface="Times New Roman"/>
                <a:cs typeface="Times New Roman"/>
              </a:rPr>
              <a:t>Eulerian</a:t>
            </a:r>
            <a:r>
              <a:rPr lang="en-US" sz="2000" dirty="0">
                <a:latin typeface="Times New Roman"/>
                <a:cs typeface="Times New Roman"/>
              </a:rPr>
              <a:t> fluids (no viscosity and no heat conduction)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Negative (a) and positive (b) dispersive shock waves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082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Overturning of the Pickup Ion Wave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99" y="952500"/>
            <a:ext cx="6781802" cy="18300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578100" y="2298700"/>
            <a:ext cx="1257300" cy="6731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05300" y="2298700"/>
            <a:ext cx="12573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317500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Negative Sign (sonic point)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87900" y="3175000"/>
            <a:ext cx="394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Positive Sign (critical locus)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74824" y="4035913"/>
            <a:ext cx="19208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if    </a:t>
            </a:r>
            <a:r>
              <a:rPr lang="en-US" sz="3200" i="1" dirty="0">
                <a:latin typeface="Times New Roman"/>
                <a:cs typeface="Times New Roman"/>
              </a:rPr>
              <a:t>u</a:t>
            </a:r>
            <a:r>
              <a:rPr lang="en-US" sz="3200" i="1" baseline="-25000" dirty="0">
                <a:latin typeface="Times New Roman"/>
                <a:cs typeface="Times New Roman"/>
              </a:rPr>
              <a:t>p</a:t>
            </a:r>
            <a:r>
              <a:rPr lang="en-US" sz="3200" dirty="0">
                <a:latin typeface="Times New Roman"/>
                <a:cs typeface="Times New Roman"/>
              </a:rPr>
              <a:t> = </a:t>
            </a:r>
            <a:r>
              <a:rPr lang="en-US" sz="3200" i="1" dirty="0" err="1">
                <a:latin typeface="Times New Roman"/>
                <a:cs typeface="Times New Roman"/>
              </a:rPr>
              <a:t>c</a:t>
            </a:r>
            <a:r>
              <a:rPr lang="en-US" sz="3200" i="1" baseline="-25000" dirty="0" err="1">
                <a:latin typeface="Times New Roman"/>
                <a:cs typeface="Times New Roman"/>
              </a:rPr>
              <a:t>s</a:t>
            </a:r>
            <a:r>
              <a:rPr lang="en-US" sz="3200" i="1" dirty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57" y="3903365"/>
            <a:ext cx="1055543" cy="928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5039213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In multi-ion plasma, the </a:t>
            </a:r>
            <a:r>
              <a:rPr lang="en-US" sz="2400" b="1" dirty="0">
                <a:latin typeface="Times New Roman"/>
                <a:cs typeface="Times New Roman"/>
              </a:rPr>
              <a:t>sonic point </a:t>
            </a:r>
            <a:r>
              <a:rPr lang="en-US" sz="2400" dirty="0">
                <a:latin typeface="Times New Roman"/>
                <a:cs typeface="Times New Roman"/>
              </a:rPr>
              <a:t>is reached when the compressional wave becomes stationary.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0100" y="5604585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Nonlinear steepening leads to</a:t>
            </a:r>
            <a:endParaRPr lang="en-US" sz="3200" i="1" baseline="-250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overturning of the wave.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00" y="4631278"/>
            <a:ext cx="1373124" cy="92887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38300" y="825500"/>
            <a:ext cx="543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Times New Roman"/>
                <a:cs typeface="Times New Roman"/>
              </a:rPr>
              <a:t> McKenzie et al, 1993; </a:t>
            </a:r>
            <a:r>
              <a:rPr lang="en-US" sz="2000" i="1" dirty="0" err="1">
                <a:latin typeface="Times New Roman"/>
                <a:cs typeface="Times New Roman"/>
              </a:rPr>
              <a:t>Dubinin</a:t>
            </a:r>
            <a:r>
              <a:rPr lang="en-US" sz="2000" i="1" dirty="0">
                <a:latin typeface="Times New Roman"/>
                <a:cs typeface="Times New Roman"/>
              </a:rPr>
              <a:t> et al.</a:t>
            </a:r>
            <a:r>
              <a:rPr lang="en-US" sz="2000" dirty="0">
                <a:latin typeface="Times New Roman"/>
                <a:cs typeface="Times New Roman"/>
              </a:rPr>
              <a:t>, 2006 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1200" y="3672532"/>
            <a:ext cx="393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Transforming to the frame moving at  </a:t>
            </a:r>
            <a:r>
              <a:rPr lang="en-US" sz="2800" dirty="0" err="1">
                <a:latin typeface="Times New Roman"/>
                <a:cs typeface="Times New Roman"/>
              </a:rPr>
              <a:t>c</a:t>
            </a:r>
            <a:r>
              <a:rPr lang="en-US" sz="2800" baseline="-25000" dirty="0" err="1">
                <a:latin typeface="Times New Roman"/>
                <a:cs typeface="Times New Roman"/>
              </a:rPr>
              <a:t>s</a:t>
            </a:r>
            <a:r>
              <a:rPr lang="en-US" sz="2800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288" y="4565084"/>
            <a:ext cx="1655825" cy="92887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072124" y="4864534"/>
            <a:ext cx="735076" cy="349357"/>
          </a:xfrm>
          <a:prstGeom prst="righ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6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055100" cy="16684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1-D Three-Fluid Shock Tube Simulation 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of the Termination Shock (TS3):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Ion Velocities and Magnetic Field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ED184-8A1B-C54F-9E6D-F01E78B9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0"/>
            <a:ext cx="9184181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055100" cy="1668463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Heliosheath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Turbulence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DC508-F8EE-9041-AB73-D32161ED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969"/>
            <a:ext cx="9198700" cy="50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33338"/>
            <a:ext cx="8229600" cy="99536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1" y="1219200"/>
            <a:ext cx="8229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Multi-Ion MHD Theory: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Three-fluid model of the solar wind (thermal ions, pick-up ions, electrons)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Linear and nonlinear waves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Dispersive shock waves</a:t>
            </a:r>
          </a:p>
          <a:p>
            <a:endParaRPr lang="en-US" sz="2400" b="1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Numerical Simulations: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1-D multi-ion shock tube simulations of the termination shock and the </a:t>
            </a:r>
            <a:r>
              <a:rPr lang="en-US" sz="2000" dirty="0" err="1">
                <a:latin typeface="Times New Roman"/>
                <a:cs typeface="Times New Roman"/>
              </a:rPr>
              <a:t>heliosheath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Quasi-stationary waves, </a:t>
            </a:r>
            <a:r>
              <a:rPr lang="en-US" sz="2000" dirty="0" err="1">
                <a:latin typeface="Times New Roman"/>
                <a:cs typeface="Times New Roman"/>
              </a:rPr>
              <a:t>shocklets</a:t>
            </a:r>
            <a:r>
              <a:rPr lang="en-US" sz="2000" dirty="0">
                <a:latin typeface="Times New Roman"/>
                <a:cs typeface="Times New Roman"/>
              </a:rPr>
              <a:t>, instabilities, compressional turbulence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cs typeface="Times New Roman"/>
              </a:rPr>
              <a:t>Validation With Voyager 2 Data: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Reconstruct observed termination shock structure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Determine the unknown pickup ion parameters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Explain observed features like current sheets, magnetic holes, and the probability distribution function of magnetic field increments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564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055100" cy="16684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Pickup Ion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Shocklets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F27D0-F3EF-6D4F-BFF8-1C111885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1" y="1812472"/>
            <a:ext cx="9121859" cy="50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17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055100" cy="166846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Magnetic Holes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562D4-2FAB-7D49-962E-B4F2FB1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22" y="1790699"/>
            <a:ext cx="9161222" cy="50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38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8945"/>
            <a:ext cx="9144000" cy="106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Model Validation With Voyager 2 Data:</a:t>
            </a:r>
          </a:p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Hot Electron Case </a:t>
            </a:r>
          </a:p>
        </p:txBody>
      </p:sp>
      <p:pic>
        <p:nvPicPr>
          <p:cNvPr id="6" name="Picture 5" descr="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6489700" cy="4991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9700" y="932213"/>
            <a:ext cx="24765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Better fit to the downstream ion velocity and temperature.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partial pressure of energetic electrons is included in the shock adiabatic equation.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 0.0013 cm</a:t>
            </a:r>
            <a:r>
              <a:rPr lang="en-US" sz="2000" baseline="30000" dirty="0">
                <a:latin typeface="Times New Roman"/>
                <a:cs typeface="Times New Roman"/>
              </a:rPr>
              <a:t>-3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SW</a:t>
            </a:r>
            <a:r>
              <a:rPr lang="en-US" sz="2000" dirty="0">
                <a:latin typeface="Times New Roman"/>
                <a:cs typeface="Times New Roman"/>
              </a:rPr>
              <a:t>= 4200 K</a:t>
            </a:r>
          </a:p>
          <a:p>
            <a:r>
              <a:rPr lang="en-US" sz="2000" dirty="0">
                <a:latin typeface="Times New Roman"/>
                <a:cs typeface="Times New Roman"/>
              </a:rPr>
              <a:t>B= 0.067 </a:t>
            </a:r>
            <a:r>
              <a:rPr lang="en-US" sz="2000" dirty="0" err="1">
                <a:latin typeface="Times New Roman"/>
                <a:cs typeface="Times New Roman"/>
              </a:rPr>
              <a:t>nT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0.25 </a:t>
            </a:r>
            <a:r>
              <a:rPr lang="en-US" sz="2000" dirty="0" err="1">
                <a:latin typeface="Times New Roman"/>
                <a:cs typeface="Times New Roman"/>
              </a:rPr>
              <a:t>n</a:t>
            </a:r>
            <a:r>
              <a:rPr lang="en-US" sz="2000" baseline="-25000" dirty="0" err="1">
                <a:latin typeface="Times New Roman"/>
                <a:cs typeface="Times New Roman"/>
              </a:rPr>
              <a:t>SW</a:t>
            </a:r>
            <a:endParaRPr lang="en-US" sz="2000" baseline="-25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A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0.2</a:t>
            </a:r>
          </a:p>
          <a:p>
            <a:r>
              <a:rPr lang="en-US" sz="2000" dirty="0">
                <a:latin typeface="Times New Roman"/>
                <a:cs typeface="Times New Roman"/>
              </a:rPr>
              <a:t>T</a:t>
            </a:r>
            <a:r>
              <a:rPr lang="en-US" sz="2000" baseline="-25000" dirty="0">
                <a:latin typeface="Times New Roman"/>
                <a:cs typeface="Times New Roman"/>
              </a:rPr>
              <a:t>PUI</a:t>
            </a:r>
            <a:r>
              <a:rPr lang="en-US" sz="2000" dirty="0">
                <a:latin typeface="Times New Roman"/>
                <a:cs typeface="Times New Roman"/>
              </a:rPr>
              <a:t>= 13.4 MK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T</a:t>
            </a:r>
            <a:r>
              <a:rPr lang="en-US" sz="2000" baseline="-25000" dirty="0" err="1">
                <a:latin typeface="Times New Roman"/>
                <a:cs typeface="Times New Roman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= 0.83 MK</a:t>
            </a:r>
          </a:p>
          <a:p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baseline="-25000" dirty="0" err="1">
                <a:latin typeface="Times New Roman"/>
                <a:cs typeface="Times New Roman"/>
              </a:rPr>
              <a:t>e</a:t>
            </a:r>
            <a:r>
              <a:rPr lang="en-US" sz="2000" dirty="0">
                <a:latin typeface="Times New Roman"/>
                <a:cs typeface="Times New Roman"/>
              </a:rPr>
              <a:t>= 0.0173 </a:t>
            </a:r>
            <a:r>
              <a:rPr lang="en-US" sz="2000" dirty="0" err="1">
                <a:latin typeface="Times New Roman"/>
                <a:cs typeface="Times New Roman"/>
              </a:rPr>
              <a:t>pPa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600" y="630702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53200" y="5295900"/>
            <a:ext cx="16891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72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090609"/>
            <a:ext cx="7861300" cy="5684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6500" y="1201254"/>
            <a:ext cx="33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038"/>
            <a:ext cx="9055100" cy="69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Pick-up Ion Pressure Predicted by New Horizons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2733" y="831922"/>
            <a:ext cx="167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TS: Zieger,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8200" y="1816100"/>
            <a:ext cx="1600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 the TS:</a:t>
            </a:r>
          </a:p>
          <a:p>
            <a:r>
              <a:rPr lang="en-US" sz="2000" dirty="0" err="1"/>
              <a:t>p</a:t>
            </a:r>
            <a:r>
              <a:rPr lang="en-US" sz="2000" baseline="-25000" dirty="0" err="1"/>
              <a:t>PUI</a:t>
            </a:r>
            <a:r>
              <a:rPr lang="en-US" sz="2000" dirty="0"/>
              <a:t>/</a:t>
            </a:r>
            <a:r>
              <a:rPr lang="en-US" sz="2000" dirty="0" err="1"/>
              <a:t>p</a:t>
            </a:r>
            <a:r>
              <a:rPr lang="en-US" sz="2000" baseline="-25000" dirty="0" err="1"/>
              <a:t>SW</a:t>
            </a:r>
            <a:r>
              <a:rPr lang="en-US" sz="2000" dirty="0"/>
              <a:t>= 800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1" y="6374824"/>
            <a:ext cx="286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Randol</a:t>
            </a:r>
            <a:r>
              <a:rPr lang="en-US" sz="2000" i="1" dirty="0">
                <a:latin typeface="Times New Roman"/>
                <a:cs typeface="Times New Roman"/>
              </a:rPr>
              <a:t> et al.</a:t>
            </a:r>
            <a:r>
              <a:rPr lang="en-US" sz="2000" dirty="0">
                <a:latin typeface="Times New Roman"/>
                <a:cs typeface="Times New Roman"/>
              </a:rPr>
              <a:t>, 2013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5756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cilliton_V2_Tsalli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600200"/>
            <a:ext cx="5994400" cy="51181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Tsallis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Distribution of Magnetic Field Increments </a:t>
            </a:r>
          </a:p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in the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Heliosheath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7200" y="1350666"/>
            <a:ext cx="26965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PDF from </a:t>
            </a:r>
            <a:r>
              <a:rPr lang="en-US" sz="2400" dirty="0" err="1">
                <a:latin typeface="Times New Roman"/>
                <a:cs typeface="Times New Roman"/>
              </a:rPr>
              <a:t>Simulatin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6500" y="1367134"/>
            <a:ext cx="2552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PDF at Voyager 2   </a:t>
            </a:r>
          </a:p>
        </p:txBody>
      </p:sp>
    </p:spTree>
    <p:extLst>
      <p:ext uri="{BB962C8B-B14F-4D97-AF65-F5344CB8AC3E}">
        <p14:creationId xmlns:p14="http://schemas.microsoft.com/office/powerpoint/2010/main" val="3265669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_V2_dist_VR_all">
            <a:extLst>
              <a:ext uri="{FF2B5EF4-FFF2-40B4-BE49-F238E27FC236}">
                <a16:creationId xmlns:a16="http://schemas.microsoft.com/office/drawing/2014/main" id="{C69C2F0A-9740-9547-B093-4AF119656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2153056"/>
            <a:ext cx="8996680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952CAC-9008-E446-9409-992BAD6DFB58}"/>
              </a:ext>
            </a:extLst>
          </p:cNvPr>
          <p:cNvSpPr txBox="1">
            <a:spLocks/>
          </p:cNvSpPr>
          <p:nvPr/>
        </p:nvSpPr>
        <p:spPr>
          <a:xfrm>
            <a:off x="0" y="46038"/>
            <a:ext cx="9144000" cy="95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Velocity Distribution in the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Oscilliton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AD53F-6B69-2B47-A9CE-317A11901138}"/>
              </a:ext>
            </a:extLst>
          </p:cNvPr>
          <p:cNvSpPr txBox="1"/>
          <p:nvPr/>
        </p:nvSpPr>
        <p:spPr>
          <a:xfrm>
            <a:off x="1304471" y="1193124"/>
            <a:ext cx="2552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Voyager 2 Observation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25CC2-87A0-4D4A-BAB6-F6EAAB6CB0FB}"/>
              </a:ext>
            </a:extLst>
          </p:cNvPr>
          <p:cNvSpPr txBox="1"/>
          <p:nvPr/>
        </p:nvSpPr>
        <p:spPr>
          <a:xfrm>
            <a:off x="5745843" y="994577"/>
            <a:ext cx="25527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Simulation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for Different PUI abundances   </a:t>
            </a:r>
          </a:p>
        </p:txBody>
      </p:sp>
    </p:spTree>
    <p:extLst>
      <p:ext uri="{BB962C8B-B14F-4D97-AF65-F5344CB8AC3E}">
        <p14:creationId xmlns:p14="http://schemas.microsoft.com/office/powerpoint/2010/main" val="60884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A7D166-09A0-634D-8224-1F5140AF4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67543"/>
            <a:ext cx="8890000" cy="40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109203-26A2-BA48-A7AF-EF62A3AC654D}"/>
              </a:ext>
            </a:extLst>
          </p:cNvPr>
          <p:cNvSpPr txBox="1">
            <a:spLocks/>
          </p:cNvSpPr>
          <p:nvPr/>
        </p:nvSpPr>
        <p:spPr>
          <a:xfrm>
            <a:off x="0" y="46038"/>
            <a:ext cx="9144000" cy="955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Turbulence Spectra in the Inner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Heliosheath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903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887"/>
            <a:ext cx="5117712" cy="5320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905000"/>
            <a:ext cx="5105400" cy="41402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18945"/>
            <a:ext cx="9144000" cy="1067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Magnetic Holes Produced by Pickup Ion Waves</a:t>
            </a:r>
          </a:p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Close to the Ion-Ion Resonance Frequency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700" y="6369683"/>
            <a:ext cx="543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Burlaga</a:t>
            </a:r>
            <a:r>
              <a:rPr lang="en-US" sz="2000" dirty="0">
                <a:latin typeface="Times New Roman"/>
                <a:cs typeface="Times New Roman"/>
              </a:rPr>
              <a:t> et al., 2016 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6442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63976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" y="1117600"/>
            <a:ext cx="86995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The termination shock is a </a:t>
            </a:r>
            <a:r>
              <a:rPr lang="en-US" sz="2000" b="1" dirty="0">
                <a:latin typeface="Times New Roman"/>
                <a:cs typeface="Times New Roman"/>
              </a:rPr>
              <a:t>high-β low-Mach number dispersive shock wave</a:t>
            </a:r>
            <a:r>
              <a:rPr lang="en-US" sz="2000" dirty="0">
                <a:latin typeface="Times New Roman"/>
                <a:cs typeface="Times New Roman"/>
              </a:rPr>
              <a:t>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Multi-ion MHD simulations reproduce the microstructure of the termination shock, the </a:t>
            </a:r>
            <a:r>
              <a:rPr lang="en-US" sz="2000" b="1" dirty="0">
                <a:latin typeface="Times New Roman"/>
                <a:cs typeface="Times New Roman"/>
              </a:rPr>
              <a:t>foot</a:t>
            </a:r>
            <a:r>
              <a:rPr lang="en-US" sz="2000" dirty="0">
                <a:latin typeface="Times New Roman"/>
                <a:cs typeface="Times New Roman"/>
              </a:rPr>
              <a:t> , the </a:t>
            </a:r>
            <a:r>
              <a:rPr lang="en-US" sz="2000" b="1" dirty="0">
                <a:latin typeface="Times New Roman"/>
                <a:cs typeface="Times New Roman"/>
              </a:rPr>
              <a:t>ramp</a:t>
            </a:r>
            <a:r>
              <a:rPr lang="en-US" sz="2000" dirty="0">
                <a:latin typeface="Times New Roman"/>
                <a:cs typeface="Times New Roman"/>
              </a:rPr>
              <a:t>, the </a:t>
            </a:r>
            <a:r>
              <a:rPr lang="en-US" sz="2000" b="1" dirty="0">
                <a:latin typeface="Times New Roman"/>
                <a:cs typeface="Times New Roman"/>
              </a:rPr>
              <a:t>overshoot</a:t>
            </a:r>
            <a:r>
              <a:rPr lang="en-US" sz="2000" dirty="0">
                <a:latin typeface="Times New Roman"/>
                <a:cs typeface="Times New Roman"/>
              </a:rPr>
              <a:t> and the </a:t>
            </a:r>
            <a:r>
              <a:rPr lang="en-US" sz="2000" b="1" dirty="0">
                <a:latin typeface="Times New Roman"/>
                <a:cs typeface="Times New Roman"/>
              </a:rPr>
              <a:t>nonlinear wave train</a:t>
            </a:r>
            <a:r>
              <a:rPr lang="en-US" sz="2000" dirty="0">
                <a:latin typeface="Times New Roman"/>
                <a:cs typeface="Times New Roman"/>
              </a:rPr>
              <a:t> (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).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 shows a </a:t>
            </a:r>
            <a:r>
              <a:rPr lang="en-US" sz="2000" b="1" dirty="0" err="1">
                <a:latin typeface="Times New Roman"/>
                <a:cs typeface="Times New Roman"/>
              </a:rPr>
              <a:t>Tsallis</a:t>
            </a:r>
            <a:r>
              <a:rPr lang="en-US" sz="2000" b="1" dirty="0">
                <a:latin typeface="Times New Roman"/>
                <a:cs typeface="Times New Roman"/>
              </a:rPr>
              <a:t> distribution </a:t>
            </a:r>
            <a:r>
              <a:rPr lang="en-US" sz="2000" dirty="0">
                <a:latin typeface="Times New Roman"/>
                <a:cs typeface="Times New Roman"/>
              </a:rPr>
              <a:t>in the magnetic field increments as observed by Voyager 2.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The best fitting multi-ion shock wave solution indicates that the </a:t>
            </a:r>
            <a:r>
              <a:rPr lang="en-US" sz="2000" b="1" dirty="0">
                <a:latin typeface="Times New Roman"/>
                <a:cs typeface="Times New Roman"/>
              </a:rPr>
              <a:t>pick-up ion abundance</a:t>
            </a:r>
            <a:r>
              <a:rPr lang="en-US" sz="2000" dirty="0">
                <a:latin typeface="Times New Roman"/>
                <a:cs typeface="Times New Roman"/>
              </a:rPr>
              <a:t> is </a:t>
            </a:r>
            <a:r>
              <a:rPr lang="en-US" sz="2000" b="1" dirty="0">
                <a:latin typeface="Times New Roman"/>
                <a:cs typeface="Times New Roman"/>
              </a:rPr>
              <a:t>0.2, </a:t>
            </a:r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b="1" dirty="0">
                <a:latin typeface="Times New Roman"/>
                <a:cs typeface="Times New Roman"/>
              </a:rPr>
              <a:t>pick-up ion temperature </a:t>
            </a:r>
            <a:r>
              <a:rPr lang="en-US" sz="2000" dirty="0">
                <a:latin typeface="Times New Roman"/>
                <a:cs typeface="Times New Roman"/>
              </a:rPr>
              <a:t>is </a:t>
            </a:r>
            <a:r>
              <a:rPr lang="en-US" sz="2000" b="1" dirty="0">
                <a:latin typeface="Times New Roman"/>
                <a:cs typeface="Times New Roman"/>
              </a:rPr>
              <a:t>13.4 MK</a:t>
            </a:r>
            <a:r>
              <a:rPr lang="en-US" sz="2000" dirty="0">
                <a:latin typeface="Times New Roman"/>
                <a:cs typeface="Times New Roman"/>
              </a:rPr>
              <a:t>, and </a:t>
            </a:r>
            <a:r>
              <a:rPr lang="en-US" sz="2000" b="1" dirty="0">
                <a:latin typeface="Times New Roman"/>
                <a:cs typeface="Times New Roman"/>
              </a:rPr>
              <a:t>the apparent electron temperature</a:t>
            </a:r>
            <a:r>
              <a:rPr lang="en-US" sz="2000" dirty="0">
                <a:latin typeface="Times New Roman"/>
                <a:cs typeface="Times New Roman"/>
              </a:rPr>
              <a:t> is </a:t>
            </a:r>
            <a:r>
              <a:rPr lang="en-US" sz="2000" b="1" dirty="0">
                <a:latin typeface="Times New Roman"/>
                <a:cs typeface="Times New Roman"/>
              </a:rPr>
              <a:t>0.83 MK </a:t>
            </a:r>
            <a:r>
              <a:rPr lang="en-US" sz="2000" dirty="0">
                <a:latin typeface="Times New Roman"/>
                <a:cs typeface="Times New Roman"/>
              </a:rPr>
              <a:t>upstream of the termination shock.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Overturning pickup ion waves produce </a:t>
            </a:r>
            <a:r>
              <a:rPr lang="en-US" sz="2000" b="1" dirty="0" err="1">
                <a:latin typeface="Times New Roman"/>
                <a:cs typeface="Times New Roman"/>
              </a:rPr>
              <a:t>shocklets</a:t>
            </a:r>
            <a:r>
              <a:rPr lang="en-US" sz="2000" dirty="0">
                <a:latin typeface="Times New Roman"/>
                <a:cs typeface="Times New Roman"/>
              </a:rPr>
              <a:t> (or thin current sheets) and </a:t>
            </a:r>
            <a:r>
              <a:rPr lang="en-US" sz="2000" b="1" dirty="0">
                <a:latin typeface="Times New Roman"/>
                <a:cs typeface="Times New Roman"/>
              </a:rPr>
              <a:t>strong </a:t>
            </a:r>
            <a:r>
              <a:rPr lang="en-US" sz="2000" b="1" dirty="0" err="1">
                <a:latin typeface="Times New Roman"/>
                <a:cs typeface="Times New Roman"/>
              </a:rPr>
              <a:t>magnetosonic</a:t>
            </a:r>
            <a:r>
              <a:rPr lang="en-US" sz="2000" b="1" dirty="0">
                <a:latin typeface="Times New Roman"/>
                <a:cs typeface="Times New Roman"/>
              </a:rPr>
              <a:t> turbulence</a:t>
            </a:r>
            <a:r>
              <a:rPr lang="en-US" sz="2000" dirty="0">
                <a:latin typeface="Times New Roman"/>
                <a:cs typeface="Times New Roman"/>
              </a:rPr>
              <a:t> in unipolar magnetic regions.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Times New Roman"/>
                <a:cs typeface="Times New Roman"/>
              </a:rPr>
              <a:t>Magnetic holes </a:t>
            </a:r>
            <a:r>
              <a:rPr lang="en-US" sz="2000" dirty="0">
                <a:latin typeface="Times New Roman"/>
                <a:cs typeface="Times New Roman"/>
              </a:rPr>
              <a:t>are produced by downstream propagating pickup ion waves close to the ion-ion resonance frequency.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7995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100" y="2959100"/>
            <a:ext cx="5981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pple Chancery"/>
                <a:cs typeface="Apple Chancery"/>
              </a:rPr>
              <a:t>Thank You!</a:t>
            </a:r>
            <a:endParaRPr lang="en-US" sz="4400" dirty="0">
              <a:solidFill>
                <a:schemeClr val="accent2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31086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18600" cy="5257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Multi-Ion MHD Equations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9200" y="641350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Tóth</a:t>
            </a:r>
            <a:r>
              <a:rPr lang="en-US" sz="2000" i="1" dirty="0">
                <a:latin typeface="Times New Roman"/>
                <a:cs typeface="Times New Roman"/>
              </a:rPr>
              <a:t> et al.</a:t>
            </a:r>
            <a:r>
              <a:rPr lang="en-US" sz="2000" dirty="0">
                <a:latin typeface="Times New Roman"/>
                <a:cs typeface="Times New Roman"/>
              </a:rPr>
              <a:t>, 2012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47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07156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Dependence of the Termination Shock Structure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on the Pick-up Ion Density (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3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PUI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3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SW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)  </a:t>
            </a:r>
          </a:p>
        </p:txBody>
      </p:sp>
      <p:pic>
        <p:nvPicPr>
          <p:cNvPr id="5" name="Picture 4" descr="fig_PUI_abundanc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219198"/>
            <a:ext cx="8851900" cy="3368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100" y="5039092"/>
            <a:ext cx="8851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The magnetic field profile consist of a foot, a ramp, an overshoot, and a nonlinear wave train (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).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The wavelength of the 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 and the magnitude of the overshoot strongly depend on the the pick-up ion density.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3277" y="2612935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Foot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3277" y="2181255"/>
            <a:ext cx="868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Ramp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0300" y="1536700"/>
            <a:ext cx="13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Overshoot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56300" y="3568700"/>
            <a:ext cx="140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Wave train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1792" y="2020872"/>
            <a:ext cx="11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elvetica"/>
                <a:cs typeface="Helvetica"/>
              </a:rPr>
              <a:t>Shocklet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3251200" y="1736755"/>
            <a:ext cx="419100" cy="31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01900" y="3009900"/>
            <a:ext cx="330200" cy="355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32100" y="2409975"/>
            <a:ext cx="3302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785514" y="2420982"/>
            <a:ext cx="429324" cy="32076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>
            <a:spLocks/>
          </p:cNvSpPr>
          <p:nvPr/>
        </p:nvSpPr>
        <p:spPr>
          <a:xfrm>
            <a:off x="6372352" y="1282700"/>
            <a:ext cx="202082" cy="4572000"/>
          </a:xfrm>
          <a:prstGeom prst="leftBrace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5100" y="4387882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7022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6038"/>
            <a:ext cx="90551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Constraining the Pick-up Ion Parameters</a:t>
            </a:r>
          </a:p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With the Shock Adiabatic Equation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4800" y="631250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pic>
        <p:nvPicPr>
          <p:cNvPr id="3" name="Picture 2" descr="fig_shock_adiabat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736390"/>
            <a:ext cx="5257800" cy="448056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063177"/>
              </p:ext>
            </p:extLst>
          </p:nvPr>
        </p:nvGraphicFramePr>
        <p:xfrm>
          <a:off x="5372100" y="3593931"/>
          <a:ext cx="3683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8" name="Equation" r:id="rId4" imgW="1841500" imgH="533400" progId="Equation.3">
                  <p:embed/>
                </p:oleObj>
              </mc:Choice>
              <mc:Fallback>
                <p:oleObj name="Equation" r:id="rId4" imgW="1841500" imgH="533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2100" y="3593931"/>
                        <a:ext cx="3683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63329"/>
              </p:ext>
            </p:extLst>
          </p:nvPr>
        </p:nvGraphicFramePr>
        <p:xfrm>
          <a:off x="5531773" y="5030280"/>
          <a:ext cx="337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9" name="Equation" r:id="rId6" imgW="1689100" imgH="457200" progId="Equation.3">
                  <p:embed/>
                </p:oleObj>
              </mc:Choice>
              <mc:Fallback>
                <p:oleObj name="Equation" r:id="rId6" imgW="1689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31773" y="5030280"/>
                        <a:ext cx="3378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700128"/>
              </p:ext>
            </p:extLst>
          </p:nvPr>
        </p:nvGraphicFramePr>
        <p:xfrm>
          <a:off x="933450" y="1177590"/>
          <a:ext cx="7137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0" name="Equation" r:id="rId8" imgW="3568700" imgH="279400" progId="Equation.3">
                  <p:embed/>
                </p:oleObj>
              </mc:Choice>
              <mc:Fallback>
                <p:oleObj name="Equation" r:id="rId8" imgW="356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3450" y="1177590"/>
                        <a:ext cx="71374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51450" y="2403731"/>
            <a:ext cx="365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Unknowns</a:t>
            </a:r>
            <a:r>
              <a:rPr lang="en-US" sz="2400" dirty="0">
                <a:latin typeface="Times New Roman"/>
                <a:cs typeface="Times New Roman"/>
              </a:rPr>
              <a:t>: </a:t>
            </a:r>
            <a:r>
              <a:rPr lang="en-US" sz="2400" i="1" dirty="0">
                <a:latin typeface="Times New Roman"/>
                <a:cs typeface="Times New Roman"/>
              </a:rPr>
              <a:t>n</a:t>
            </a:r>
            <a:r>
              <a:rPr lang="en-US" sz="2400" i="1" baseline="-25000" dirty="0">
                <a:latin typeface="Times New Roman"/>
                <a:cs typeface="Times New Roman"/>
              </a:rPr>
              <a:t>PUI1</a:t>
            </a:r>
            <a:r>
              <a:rPr lang="en-US" sz="2400" dirty="0">
                <a:latin typeface="Times New Roman"/>
                <a:cs typeface="Times New Roman"/>
              </a:rPr>
              <a:t>,</a:t>
            </a:r>
            <a:r>
              <a:rPr lang="en-US" sz="2400" i="1" dirty="0">
                <a:latin typeface="Times New Roman"/>
                <a:cs typeface="Times New Roman"/>
              </a:rPr>
              <a:t> T</a:t>
            </a:r>
            <a:r>
              <a:rPr lang="en-US" sz="2400" i="1" baseline="-25000" dirty="0">
                <a:latin typeface="Times New Roman"/>
                <a:cs typeface="Times New Roman"/>
              </a:rPr>
              <a:t>PUI1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i="1" dirty="0">
                <a:latin typeface="Times New Roman"/>
                <a:cs typeface="Times New Roman"/>
              </a:rPr>
              <a:t>p</a:t>
            </a:r>
            <a:r>
              <a:rPr lang="en-US" sz="2400" i="1" baseline="-25000" dirty="0">
                <a:latin typeface="Times New Roman"/>
                <a:cs typeface="Times New Roman"/>
              </a:rPr>
              <a:t>e1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7500" y="3111668"/>
            <a:ext cx="3467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TS2: q= 2.07, </a:t>
            </a:r>
            <a:r>
              <a:rPr lang="en-US" sz="2000" dirty="0" err="1">
                <a:latin typeface="Helvetica"/>
                <a:cs typeface="Helvetica"/>
              </a:rPr>
              <a:t>V</a:t>
            </a:r>
            <a:r>
              <a:rPr lang="en-US" sz="2000" baseline="-25000" dirty="0" err="1">
                <a:latin typeface="Helvetica"/>
                <a:cs typeface="Helvetica"/>
              </a:rPr>
              <a:t>s</a:t>
            </a:r>
            <a:r>
              <a:rPr lang="en-US" sz="2000" dirty="0">
                <a:latin typeface="Helvetica"/>
                <a:cs typeface="Helvetica"/>
              </a:rPr>
              <a:t>= 51.3 km/s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TS3: q= 1.78, </a:t>
            </a:r>
            <a:r>
              <a:rPr lang="en-US" sz="2000" dirty="0" err="1">
                <a:latin typeface="Helvetica"/>
                <a:cs typeface="Helvetica"/>
              </a:rPr>
              <a:t>V</a:t>
            </a:r>
            <a:r>
              <a:rPr lang="en-US" sz="2000" baseline="-25000" dirty="0" err="1">
                <a:latin typeface="Helvetica"/>
                <a:cs typeface="Helvetica"/>
              </a:rPr>
              <a:t>s</a:t>
            </a:r>
            <a:r>
              <a:rPr lang="en-US" sz="2000" dirty="0">
                <a:latin typeface="Helvetica"/>
                <a:cs typeface="Helvetica"/>
              </a:rPr>
              <a:t>= -26.5 km/s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0150" y="5944680"/>
            <a:ext cx="32893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Normalized PUI Density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2311400"/>
            <a:ext cx="19431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8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Self-consistent Energy Partitioning </a:t>
            </a:r>
          </a:p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Across the Termination Shock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1200" y="6047600"/>
            <a:ext cx="276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579638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The hydrodynamic energy loss of thermal ions is compensated by the hydrodynamic energy gain of pick-up ions and electrons so that the total MHD energy is conserved.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7" y="1117600"/>
            <a:ext cx="6165045" cy="4791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457" y="1282700"/>
            <a:ext cx="4115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0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6038"/>
            <a:ext cx="9055100" cy="69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Multi-Fluid Shock Parameters of TS3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549" y="5799256"/>
            <a:ext cx="856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termination shock is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high-β low-Mach number dispersive shock wave!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47602"/>
              </p:ext>
            </p:extLst>
          </p:nvPr>
        </p:nvGraphicFramePr>
        <p:xfrm>
          <a:off x="1543050" y="647700"/>
          <a:ext cx="6483350" cy="515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Document" r:id="rId3" imgW="5626100" imgH="4470400" progId="Word.Document.12">
                  <p:embed/>
                </p:oleObj>
              </mc:Choice>
              <mc:Fallback>
                <p:oleObj name="Document" r:id="rId3" imgW="5626100" imgH="447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3050" y="647700"/>
                        <a:ext cx="6483350" cy="515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5"/>
          <p:cNvSpPr/>
          <p:nvPr/>
        </p:nvSpPr>
        <p:spPr>
          <a:xfrm>
            <a:off x="5880100" y="4241800"/>
            <a:ext cx="508000" cy="368300"/>
          </a:xfrm>
          <a:custGeom>
            <a:avLst/>
            <a:gdLst>
              <a:gd name="connsiteX0" fmla="*/ 152400 w 508000"/>
              <a:gd name="connsiteY0" fmla="*/ 38100 h 368300"/>
              <a:gd name="connsiteX1" fmla="*/ 266700 w 508000"/>
              <a:gd name="connsiteY1" fmla="*/ 0 h 368300"/>
              <a:gd name="connsiteX2" fmla="*/ 406400 w 508000"/>
              <a:gd name="connsiteY2" fmla="*/ 12700 h 368300"/>
              <a:gd name="connsiteX3" fmla="*/ 444500 w 508000"/>
              <a:gd name="connsiteY3" fmla="*/ 25400 h 368300"/>
              <a:gd name="connsiteX4" fmla="*/ 457200 w 508000"/>
              <a:gd name="connsiteY4" fmla="*/ 63500 h 368300"/>
              <a:gd name="connsiteX5" fmla="*/ 482600 w 508000"/>
              <a:gd name="connsiteY5" fmla="*/ 101600 h 368300"/>
              <a:gd name="connsiteX6" fmla="*/ 508000 w 508000"/>
              <a:gd name="connsiteY6" fmla="*/ 177800 h 368300"/>
              <a:gd name="connsiteX7" fmla="*/ 495300 w 508000"/>
              <a:gd name="connsiteY7" fmla="*/ 241300 h 368300"/>
              <a:gd name="connsiteX8" fmla="*/ 444500 w 508000"/>
              <a:gd name="connsiteY8" fmla="*/ 317500 h 368300"/>
              <a:gd name="connsiteX9" fmla="*/ 330200 w 508000"/>
              <a:gd name="connsiteY9" fmla="*/ 368300 h 368300"/>
              <a:gd name="connsiteX10" fmla="*/ 114300 w 508000"/>
              <a:gd name="connsiteY10" fmla="*/ 355600 h 368300"/>
              <a:gd name="connsiteX11" fmla="*/ 76200 w 508000"/>
              <a:gd name="connsiteY11" fmla="*/ 342900 h 368300"/>
              <a:gd name="connsiteX12" fmla="*/ 25400 w 508000"/>
              <a:gd name="connsiteY12" fmla="*/ 266700 h 368300"/>
              <a:gd name="connsiteX13" fmla="*/ 0 w 508000"/>
              <a:gd name="connsiteY13" fmla="*/ 190500 h 368300"/>
              <a:gd name="connsiteX14" fmla="*/ 12700 w 508000"/>
              <a:gd name="connsiteY14" fmla="*/ 76200 h 368300"/>
              <a:gd name="connsiteX15" fmla="*/ 38100 w 508000"/>
              <a:gd name="connsiteY15" fmla="*/ 38100 h 368300"/>
              <a:gd name="connsiteX16" fmla="*/ 152400 w 508000"/>
              <a:gd name="connsiteY16" fmla="*/ 381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8000" h="368300">
                <a:moveTo>
                  <a:pt x="152400" y="38100"/>
                </a:moveTo>
                <a:cubicBezTo>
                  <a:pt x="190500" y="31750"/>
                  <a:pt x="239356" y="0"/>
                  <a:pt x="266700" y="0"/>
                </a:cubicBezTo>
                <a:cubicBezTo>
                  <a:pt x="313459" y="0"/>
                  <a:pt x="359833" y="8467"/>
                  <a:pt x="406400" y="12700"/>
                </a:cubicBezTo>
                <a:cubicBezTo>
                  <a:pt x="419100" y="16933"/>
                  <a:pt x="435034" y="15934"/>
                  <a:pt x="444500" y="25400"/>
                </a:cubicBezTo>
                <a:cubicBezTo>
                  <a:pt x="453966" y="34866"/>
                  <a:pt x="451213" y="51526"/>
                  <a:pt x="457200" y="63500"/>
                </a:cubicBezTo>
                <a:cubicBezTo>
                  <a:pt x="464026" y="77152"/>
                  <a:pt x="476401" y="87652"/>
                  <a:pt x="482600" y="101600"/>
                </a:cubicBezTo>
                <a:cubicBezTo>
                  <a:pt x="493474" y="126066"/>
                  <a:pt x="508000" y="177800"/>
                  <a:pt x="508000" y="177800"/>
                </a:cubicBezTo>
                <a:cubicBezTo>
                  <a:pt x="503767" y="198967"/>
                  <a:pt x="504232" y="221649"/>
                  <a:pt x="495300" y="241300"/>
                </a:cubicBezTo>
                <a:cubicBezTo>
                  <a:pt x="482668" y="269091"/>
                  <a:pt x="473460" y="307847"/>
                  <a:pt x="444500" y="317500"/>
                </a:cubicBezTo>
                <a:cubicBezTo>
                  <a:pt x="353820" y="347727"/>
                  <a:pt x="390577" y="328048"/>
                  <a:pt x="330200" y="368300"/>
                </a:cubicBezTo>
                <a:cubicBezTo>
                  <a:pt x="258233" y="364067"/>
                  <a:pt x="186033" y="362773"/>
                  <a:pt x="114300" y="355600"/>
                </a:cubicBezTo>
                <a:cubicBezTo>
                  <a:pt x="100979" y="354268"/>
                  <a:pt x="85666" y="352366"/>
                  <a:pt x="76200" y="342900"/>
                </a:cubicBezTo>
                <a:cubicBezTo>
                  <a:pt x="54614" y="321314"/>
                  <a:pt x="35053" y="295660"/>
                  <a:pt x="25400" y="266700"/>
                </a:cubicBezTo>
                <a:lnTo>
                  <a:pt x="0" y="190500"/>
                </a:lnTo>
                <a:cubicBezTo>
                  <a:pt x="4233" y="152400"/>
                  <a:pt x="3403" y="113390"/>
                  <a:pt x="12700" y="76200"/>
                </a:cubicBezTo>
                <a:cubicBezTo>
                  <a:pt x="16402" y="61392"/>
                  <a:pt x="26181" y="47635"/>
                  <a:pt x="38100" y="38100"/>
                </a:cubicBezTo>
                <a:cubicBezTo>
                  <a:pt x="65689" y="16029"/>
                  <a:pt x="114300" y="44450"/>
                  <a:pt x="152400" y="38100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867400" y="5041900"/>
            <a:ext cx="546100" cy="431800"/>
          </a:xfrm>
          <a:custGeom>
            <a:avLst/>
            <a:gdLst>
              <a:gd name="connsiteX0" fmla="*/ 190500 w 546100"/>
              <a:gd name="connsiteY0" fmla="*/ 25400 h 431800"/>
              <a:gd name="connsiteX1" fmla="*/ 254000 w 546100"/>
              <a:gd name="connsiteY1" fmla="*/ 12700 h 431800"/>
              <a:gd name="connsiteX2" fmla="*/ 419100 w 546100"/>
              <a:gd name="connsiteY2" fmla="*/ 25400 h 431800"/>
              <a:gd name="connsiteX3" fmla="*/ 508000 w 546100"/>
              <a:gd name="connsiteY3" fmla="*/ 50800 h 431800"/>
              <a:gd name="connsiteX4" fmla="*/ 546100 w 546100"/>
              <a:gd name="connsiteY4" fmla="*/ 127000 h 431800"/>
              <a:gd name="connsiteX5" fmla="*/ 533400 w 546100"/>
              <a:gd name="connsiteY5" fmla="*/ 304800 h 431800"/>
              <a:gd name="connsiteX6" fmla="*/ 495300 w 546100"/>
              <a:gd name="connsiteY6" fmla="*/ 355600 h 431800"/>
              <a:gd name="connsiteX7" fmla="*/ 431800 w 546100"/>
              <a:gd name="connsiteY7" fmla="*/ 393700 h 431800"/>
              <a:gd name="connsiteX8" fmla="*/ 266700 w 546100"/>
              <a:gd name="connsiteY8" fmla="*/ 431800 h 431800"/>
              <a:gd name="connsiteX9" fmla="*/ 127000 w 546100"/>
              <a:gd name="connsiteY9" fmla="*/ 393700 h 431800"/>
              <a:gd name="connsiteX10" fmla="*/ 88900 w 546100"/>
              <a:gd name="connsiteY10" fmla="*/ 381000 h 431800"/>
              <a:gd name="connsiteX11" fmla="*/ 50800 w 546100"/>
              <a:gd name="connsiteY11" fmla="*/ 355600 h 431800"/>
              <a:gd name="connsiteX12" fmla="*/ 25400 w 546100"/>
              <a:gd name="connsiteY12" fmla="*/ 317500 h 431800"/>
              <a:gd name="connsiteX13" fmla="*/ 0 w 546100"/>
              <a:gd name="connsiteY13" fmla="*/ 241300 h 431800"/>
              <a:gd name="connsiteX14" fmla="*/ 25400 w 546100"/>
              <a:gd name="connsiteY14" fmla="*/ 101600 h 431800"/>
              <a:gd name="connsiteX15" fmla="*/ 76200 w 546100"/>
              <a:gd name="connsiteY15" fmla="*/ 25400 h 431800"/>
              <a:gd name="connsiteX16" fmla="*/ 152400 w 546100"/>
              <a:gd name="connsiteY16" fmla="*/ 0 h 431800"/>
              <a:gd name="connsiteX17" fmla="*/ 190500 w 546100"/>
              <a:gd name="connsiteY17" fmla="*/ 254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6100" h="431800">
                <a:moveTo>
                  <a:pt x="190500" y="25400"/>
                </a:moveTo>
                <a:cubicBezTo>
                  <a:pt x="211667" y="21167"/>
                  <a:pt x="232414" y="12700"/>
                  <a:pt x="254000" y="12700"/>
                </a:cubicBezTo>
                <a:cubicBezTo>
                  <a:pt x="309196" y="12700"/>
                  <a:pt x="364282" y="18951"/>
                  <a:pt x="419100" y="25400"/>
                </a:cubicBezTo>
                <a:cubicBezTo>
                  <a:pt x="443745" y="28299"/>
                  <a:pt x="483362" y="42587"/>
                  <a:pt x="508000" y="50800"/>
                </a:cubicBezTo>
                <a:cubicBezTo>
                  <a:pt x="520842" y="70063"/>
                  <a:pt x="546100" y="100710"/>
                  <a:pt x="546100" y="127000"/>
                </a:cubicBezTo>
                <a:cubicBezTo>
                  <a:pt x="546100" y="186418"/>
                  <a:pt x="546290" y="246797"/>
                  <a:pt x="533400" y="304800"/>
                </a:cubicBezTo>
                <a:cubicBezTo>
                  <a:pt x="528808" y="325463"/>
                  <a:pt x="511230" y="341662"/>
                  <a:pt x="495300" y="355600"/>
                </a:cubicBezTo>
                <a:cubicBezTo>
                  <a:pt x="476723" y="371855"/>
                  <a:pt x="454272" y="383486"/>
                  <a:pt x="431800" y="393700"/>
                </a:cubicBezTo>
                <a:cubicBezTo>
                  <a:pt x="367879" y="422755"/>
                  <a:pt x="336627" y="421810"/>
                  <a:pt x="266700" y="431800"/>
                </a:cubicBezTo>
                <a:cubicBezTo>
                  <a:pt x="176946" y="413849"/>
                  <a:pt x="223678" y="425926"/>
                  <a:pt x="127000" y="393700"/>
                </a:cubicBezTo>
                <a:cubicBezTo>
                  <a:pt x="114300" y="389467"/>
                  <a:pt x="100039" y="388426"/>
                  <a:pt x="88900" y="381000"/>
                </a:cubicBezTo>
                <a:lnTo>
                  <a:pt x="50800" y="355600"/>
                </a:lnTo>
                <a:cubicBezTo>
                  <a:pt x="42333" y="342900"/>
                  <a:pt x="31599" y="331448"/>
                  <a:pt x="25400" y="317500"/>
                </a:cubicBezTo>
                <a:cubicBezTo>
                  <a:pt x="14526" y="293034"/>
                  <a:pt x="0" y="241300"/>
                  <a:pt x="0" y="241300"/>
                </a:cubicBezTo>
                <a:cubicBezTo>
                  <a:pt x="2768" y="219158"/>
                  <a:pt x="6454" y="135703"/>
                  <a:pt x="25400" y="101600"/>
                </a:cubicBezTo>
                <a:cubicBezTo>
                  <a:pt x="40225" y="74915"/>
                  <a:pt x="47240" y="35053"/>
                  <a:pt x="76200" y="25400"/>
                </a:cubicBezTo>
                <a:cubicBezTo>
                  <a:pt x="101600" y="16933"/>
                  <a:pt x="126425" y="6494"/>
                  <a:pt x="152400" y="0"/>
                </a:cubicBezTo>
                <a:lnTo>
                  <a:pt x="190500" y="2540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10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Polarization of the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Oscilliton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Oscilliton_Polarization_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4371975" cy="4371975"/>
          </a:xfrm>
          <a:prstGeom prst="rect">
            <a:avLst/>
          </a:prstGeom>
        </p:spPr>
      </p:pic>
      <p:pic>
        <p:nvPicPr>
          <p:cNvPr id="6" name="Picture 5" descr="Oscilliton_Polarization_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70" y="1206500"/>
            <a:ext cx="4512310" cy="437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0726" y="913703"/>
            <a:ext cx="14126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Velocity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2800" y="913703"/>
            <a:ext cx="20569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Magnetic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549" y="5748456"/>
            <a:ext cx="8660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The </a:t>
            </a:r>
            <a:r>
              <a:rPr lang="en-US" sz="2000" dirty="0" err="1">
                <a:latin typeface="Times New Roman"/>
                <a:cs typeface="Times New Roman"/>
              </a:rPr>
              <a:t>oscilliton</a:t>
            </a:r>
            <a:r>
              <a:rPr lang="en-US" sz="2000" dirty="0">
                <a:latin typeface="Times New Roman"/>
                <a:cs typeface="Times New Roman"/>
              </a:rPr>
              <a:t> is </a:t>
            </a:r>
            <a:r>
              <a:rPr lang="en-US" sz="2000" b="1" dirty="0">
                <a:latin typeface="Times New Roman"/>
                <a:cs typeface="Times New Roman"/>
              </a:rPr>
              <a:t>elliptically left-hand polarized in the velocity </a:t>
            </a:r>
            <a:r>
              <a:rPr lang="en-US" sz="2000" dirty="0">
                <a:latin typeface="Times New Roman"/>
                <a:cs typeface="Times New Roman"/>
              </a:rPr>
              <a:t>in the plane perpendicular to the magnetic field and </a:t>
            </a:r>
            <a:r>
              <a:rPr lang="en-US" sz="2000" b="1" dirty="0">
                <a:latin typeface="Times New Roman"/>
                <a:cs typeface="Times New Roman"/>
              </a:rPr>
              <a:t>linearly polarized in the magnetic field</a:t>
            </a:r>
            <a:r>
              <a:rPr lang="en-US" sz="2000" dirty="0">
                <a:latin typeface="Times New Roman"/>
                <a:cs typeface="Times New Roman"/>
              </a:rPr>
              <a:t> in the direction of the ambient magnetic field.</a:t>
            </a: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1899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Perpendicular Current Density</a:t>
            </a:r>
          </a:p>
        </p:txBody>
      </p:sp>
      <p:pic>
        <p:nvPicPr>
          <p:cNvPr id="5" name="Picture 4" descr="02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081"/>
            <a:ext cx="9144000" cy="5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3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80962"/>
            <a:ext cx="9144000" cy="99536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Puzzles of the Voyager 2 Termination Shock Crossing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633" y="812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solar wind remained superfast downstream of the shock.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hydrodynamic energy did not conserve across the shock.</a:t>
            </a:r>
          </a:p>
        </p:txBody>
      </p:sp>
      <p:sp>
        <p:nvSpPr>
          <p:cNvPr id="6" name="Down Arrow 5"/>
          <p:cNvSpPr/>
          <p:nvPr/>
        </p:nvSpPr>
        <p:spPr>
          <a:xfrm>
            <a:off x="4154932" y="1667658"/>
            <a:ext cx="484632" cy="5893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9880" y="2400300"/>
            <a:ext cx="865936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The termination shock is 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not</a:t>
            </a:r>
            <a:r>
              <a:rPr lang="en-US" sz="2800" b="1" dirty="0">
                <a:latin typeface="Times New Roman"/>
                <a:cs typeface="Times New Roman"/>
              </a:rPr>
              <a:t> a single-fluid MHD shock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 algn="ctr"/>
            <a:r>
              <a:rPr lang="en-US" sz="2400" dirty="0">
                <a:latin typeface="Times New Roman"/>
                <a:cs typeface="Times New Roman"/>
              </a:rPr>
              <a:t>Mediated by pickup ions and </a:t>
            </a:r>
            <a:r>
              <a:rPr lang="en-US" sz="2400" dirty="0" err="1">
                <a:latin typeface="Times New Roman"/>
                <a:cs typeface="Times New Roman"/>
              </a:rPr>
              <a:t>suprathermal</a:t>
            </a:r>
            <a:r>
              <a:rPr lang="en-US" sz="2400" dirty="0">
                <a:latin typeface="Times New Roman"/>
                <a:cs typeface="Times New Roman"/>
              </a:rPr>
              <a:t> energetic particles.</a:t>
            </a: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3000" b="1" dirty="0">
                <a:latin typeface="Times New Roman"/>
                <a:cs typeface="Times New Roman"/>
              </a:rPr>
              <a:t>Open Questions: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How pick-up ions (PUI) affect the structure and thermodynamics of the termination shock?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is the PUI abundance and PUI temperature?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is the role of hot electrons?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What is the origin of compressional turbulence in the </a:t>
            </a:r>
            <a:r>
              <a:rPr lang="en-US" sz="2400" dirty="0" err="1">
                <a:latin typeface="Times New Roman"/>
                <a:cs typeface="Times New Roman"/>
              </a:rPr>
              <a:t>heliosheath</a:t>
            </a:r>
            <a:r>
              <a:rPr lang="en-US" sz="2400" dirty="0"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7113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39700"/>
            <a:ext cx="9055100" cy="1579563"/>
          </a:xfrm>
        </p:spPr>
        <p:txBody>
          <a:bodyPr>
            <a:normAutofit/>
          </a:bodyPr>
          <a:lstStyle/>
          <a:p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Microstructure of the Termination Shock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(TS3) </a:t>
            </a:r>
          </a:p>
        </p:txBody>
      </p:sp>
      <p:pic>
        <p:nvPicPr>
          <p:cNvPr id="2" name="ts3q2fit6_usw_upui_B_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2287"/>
            <a:ext cx="9144000" cy="50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s3J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2287"/>
            <a:ext cx="9144000" cy="50657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6038"/>
            <a:ext cx="91440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Perpendicular Current Density</a:t>
            </a:r>
          </a:p>
        </p:txBody>
      </p:sp>
    </p:spTree>
    <p:extLst>
      <p:ext uri="{BB962C8B-B14F-4D97-AF65-F5344CB8AC3E}">
        <p14:creationId xmlns:p14="http://schemas.microsoft.com/office/powerpoint/2010/main" val="3737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18600" cy="52578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Multi-Ion MHD Equations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9200" y="641350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 err="1">
                <a:latin typeface="Times New Roman"/>
                <a:cs typeface="Times New Roman"/>
              </a:rPr>
              <a:t>Tóth</a:t>
            </a:r>
            <a:r>
              <a:rPr lang="en-US" sz="2000" i="1" dirty="0">
                <a:latin typeface="Times New Roman"/>
                <a:cs typeface="Times New Roman"/>
              </a:rPr>
              <a:t> et al.</a:t>
            </a:r>
            <a:r>
              <a:rPr lang="en-US" sz="2000" dirty="0">
                <a:latin typeface="Times New Roman"/>
                <a:cs typeface="Times New Roman"/>
              </a:rPr>
              <a:t>, 2012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1600" y="1473200"/>
            <a:ext cx="8915400" cy="1384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64000" y="1493510"/>
            <a:ext cx="47498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Let’s linearize these equations!</a:t>
            </a:r>
          </a:p>
          <a:p>
            <a:pPr>
              <a:spcAft>
                <a:spcPts val="360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349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Linearized Continuity and Momentum Equations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9664" y="2251706"/>
            <a:ext cx="11946890" cy="554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2034" y="2806696"/>
            <a:ext cx="11859260" cy="2190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" y="1290638"/>
            <a:ext cx="7506970" cy="467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1244" y="5172710"/>
            <a:ext cx="11888470" cy="525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99" y="5981700"/>
            <a:ext cx="779907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0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68" y="1651000"/>
            <a:ext cx="9190268" cy="44069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General  Dispersion Relation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477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919162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How to Find the Dielectric Tensor?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073468"/>
            <a:ext cx="5228590" cy="408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1676400"/>
            <a:ext cx="5374640" cy="2512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060" y="4328160"/>
            <a:ext cx="2921000" cy="496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060" y="4971415"/>
            <a:ext cx="963930" cy="496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630" y="5727700"/>
            <a:ext cx="1168400" cy="554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4234180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Conductivity tensor: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971415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Susceptibility tensor: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5742305"/>
            <a:ext cx="27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Dielectric tensor:</a:t>
            </a:r>
          </a:p>
        </p:txBody>
      </p:sp>
    </p:spTree>
    <p:extLst>
      <p:ext uri="{BB962C8B-B14F-4D97-AF65-F5344CB8AC3E}">
        <p14:creationId xmlns:p14="http://schemas.microsoft.com/office/powerpoint/2010/main" val="41957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919162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Dielectric Tensor</a:t>
            </a:r>
            <a:endParaRPr lang="en-US" sz="3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4968"/>
            <a:ext cx="8996680" cy="315468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73728"/>
              </p:ext>
            </p:extLst>
          </p:nvPr>
        </p:nvGraphicFramePr>
        <p:xfrm>
          <a:off x="1765300" y="4650948"/>
          <a:ext cx="16764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4" imgW="838200" imgH="520700" progId="Equation.3">
                  <p:embed/>
                </p:oleObj>
              </mc:Choice>
              <mc:Fallback>
                <p:oleObj name="Equation" r:id="rId4" imgW="8382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5300" y="4650948"/>
                        <a:ext cx="16764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905070"/>
              </p:ext>
            </p:extLst>
          </p:nvPr>
        </p:nvGraphicFramePr>
        <p:xfrm>
          <a:off x="5778500" y="4650948"/>
          <a:ext cx="17526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6" imgW="876300" imgH="508000" progId="Equation.3">
                  <p:embed/>
                </p:oleObj>
              </mc:Choice>
              <mc:Fallback>
                <p:oleObj name="Equation" r:id="rId6" imgW="876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8500" y="4650948"/>
                        <a:ext cx="17526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191300"/>
              </p:ext>
            </p:extLst>
          </p:nvPr>
        </p:nvGraphicFramePr>
        <p:xfrm>
          <a:off x="3898900" y="4727148"/>
          <a:ext cx="1320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8" imgW="660400" imgH="457200" progId="Equation.3">
                  <p:embed/>
                </p:oleObj>
              </mc:Choice>
              <mc:Fallback>
                <p:oleObj name="Equation" r:id="rId8" imgW="66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98900" y="4727148"/>
                        <a:ext cx="13208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0200" y="5666948"/>
            <a:ext cx="834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are the plasma frequency, </a:t>
            </a:r>
            <a:r>
              <a:rPr lang="en-US" sz="2000" dirty="0" err="1">
                <a:latin typeface="Times New Roman"/>
                <a:cs typeface="Times New Roman"/>
              </a:rPr>
              <a:t>gyrofrequency</a:t>
            </a:r>
            <a:r>
              <a:rPr lang="en-US" sz="2000" dirty="0">
                <a:latin typeface="Times New Roman"/>
                <a:cs typeface="Times New Roman"/>
              </a:rPr>
              <a:t>,  and sound speed of particle species j.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" y="4996993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2202894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5621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Linear Dispersion Relation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of Perpendicular </a:t>
            </a:r>
            <a:r>
              <a:rPr lang="en-US" sz="3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Magnetosonic</a:t>
            </a: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 Waves</a:t>
            </a:r>
            <a:b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in Warm Multi-ion Plasma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057978"/>
              </p:ext>
            </p:extLst>
          </p:nvPr>
        </p:nvGraphicFramePr>
        <p:xfrm>
          <a:off x="184149" y="2349500"/>
          <a:ext cx="88138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0" name="Equation" r:id="rId3" imgW="4406900" imgH="558800" progId="Equation.3">
                  <p:embed/>
                </p:oleObj>
              </mc:Choice>
              <mc:Fallback>
                <p:oleObj name="Equation" r:id="rId3" imgW="44069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149" y="2349500"/>
                        <a:ext cx="88138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68300" y="4168685"/>
            <a:ext cx="6381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For the three-fluid solar wind (thermal ions, PUI, electrons):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97220"/>
              </p:ext>
            </p:extLst>
          </p:nvPr>
        </p:nvGraphicFramePr>
        <p:xfrm>
          <a:off x="2476500" y="5256548"/>
          <a:ext cx="37084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1" name="Equation" r:id="rId5" imgW="1854200" imgH="241300" progId="Equation.3">
                  <p:embed/>
                </p:oleObj>
              </mc:Choice>
              <mc:Fallback>
                <p:oleObj name="Equation" r:id="rId5" imgW="1854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0" y="5256548"/>
                        <a:ext cx="37084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8300" y="5867280"/>
            <a:ext cx="356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Two linear plane wave solutions.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3149" y="364490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latin typeface="Times New Roman"/>
                <a:cs typeface="Times New Roman"/>
              </a:rPr>
              <a:t>Zieger et al.</a:t>
            </a:r>
            <a:r>
              <a:rPr lang="en-US" sz="2000" dirty="0">
                <a:latin typeface="Times New Roman"/>
                <a:cs typeface="Times New Roman"/>
              </a:rPr>
              <a:t>, 2015</a:t>
            </a:r>
            <a:endParaRPr lang="en-US" sz="200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1872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1208</Words>
  <Application>Microsoft Macintosh PowerPoint</Application>
  <PresentationFormat>On-screen Show (4:3)</PresentationFormat>
  <Paragraphs>208</Paragraphs>
  <Slides>38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宋体</vt:lpstr>
      <vt:lpstr>Apple Chancery</vt:lpstr>
      <vt:lpstr>Arial</vt:lpstr>
      <vt:lpstr>Calibri</vt:lpstr>
      <vt:lpstr>Helvetica</vt:lpstr>
      <vt:lpstr>Times New Roman</vt:lpstr>
      <vt:lpstr>Office Theme</vt:lpstr>
      <vt:lpstr>Equation</vt:lpstr>
      <vt:lpstr>Document</vt:lpstr>
      <vt:lpstr>Magnetosonic Turbulence in the Inner Heliosheath</vt:lpstr>
      <vt:lpstr>Overview</vt:lpstr>
      <vt:lpstr>Multi-Ion MHD Equations</vt:lpstr>
      <vt:lpstr>Multi-Ion MHD Equations</vt:lpstr>
      <vt:lpstr>Linearized Continuity and Momentum Equations</vt:lpstr>
      <vt:lpstr>General  Dispersion Relation</vt:lpstr>
      <vt:lpstr>How to Find the Dielectric Tensor?</vt:lpstr>
      <vt:lpstr>Dielectric Tensor</vt:lpstr>
      <vt:lpstr>Linear Dispersion Relation of Perpendicular Magnetosonic Waves in Warm Multi-ion Plasma </vt:lpstr>
      <vt:lpstr>High-Frequency Fast Mode and Low-Frequency Fast Mode in the Three-Fluid Solar Wind</vt:lpstr>
      <vt:lpstr>Necessary Condition for the Existence  of Nonlinear Quasi-stationary Waves</vt:lpstr>
      <vt:lpstr>Wave Number (k) Solutions of the Three-Fluid  Warm Plasma Dispersion Relation</vt:lpstr>
      <vt:lpstr>Existence of Fast Magnetosonic Solitons and Oscillitons on Fluid Scale</vt:lpstr>
      <vt:lpstr>Existence of Dispersive Shock Waves   in the Three-Fluid Solar Wind</vt:lpstr>
      <vt:lpstr>Subcritical Dispersive Shock Waves </vt:lpstr>
      <vt:lpstr>Analytical Solution of Nonlinear Dispersive  Shock Waves in Eulerian Fluids</vt:lpstr>
      <vt:lpstr>PowerPoint Presentation</vt:lpstr>
      <vt:lpstr>1-D Three-Fluid Shock Tube Simulation  of the Termination Shock (TS3): Ion Velocities and Magnetic Field </vt:lpstr>
      <vt:lpstr>Heliosheath Turbulence </vt:lpstr>
      <vt:lpstr>Pickup Ion Shocklets </vt:lpstr>
      <vt:lpstr>Magnetic Holes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Dependence of the Termination Shock Structure on the Pick-up Ion Density (nPUI/nSW)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Puzzles of the Voyager 2 Termination Shock Crossing</vt:lpstr>
      <vt:lpstr> Microstructure of the Termination Shock (TS3) </vt:lpstr>
      <vt:lpstr>PowerPoint Presentation</vt:lpstr>
    </vt:vector>
  </TitlesOfParts>
  <Company>Boston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Bertalan Zieger</dc:creator>
  <cp:lastModifiedBy>Zieger, Bertalan</cp:lastModifiedBy>
  <cp:revision>437</cp:revision>
  <dcterms:created xsi:type="dcterms:W3CDTF">2014-04-17T01:13:03Z</dcterms:created>
  <dcterms:modified xsi:type="dcterms:W3CDTF">2018-11-19T19:39:44Z</dcterms:modified>
</cp:coreProperties>
</file>