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944" r:id="rId3"/>
    <p:sldId id="953" r:id="rId4"/>
    <p:sldId id="945" r:id="rId5"/>
    <p:sldId id="958" r:id="rId6"/>
    <p:sldId id="955" r:id="rId7"/>
    <p:sldId id="954" r:id="rId8"/>
    <p:sldId id="959" r:id="rId9"/>
    <p:sldId id="961" r:id="rId10"/>
    <p:sldId id="970" r:id="rId11"/>
    <p:sldId id="964" r:id="rId12"/>
    <p:sldId id="971" r:id="rId13"/>
    <p:sldId id="965" r:id="rId14"/>
    <p:sldId id="946" r:id="rId15"/>
    <p:sldId id="957" r:id="rId16"/>
    <p:sldId id="960" r:id="rId17"/>
    <p:sldId id="956" r:id="rId18"/>
    <p:sldId id="932" r:id="rId19"/>
    <p:sldId id="935" r:id="rId20"/>
    <p:sldId id="936" r:id="rId21"/>
    <p:sldId id="938" r:id="rId22"/>
    <p:sldId id="939" r:id="rId23"/>
    <p:sldId id="937" r:id="rId24"/>
    <p:sldId id="940" r:id="rId25"/>
    <p:sldId id="941" r:id="rId26"/>
    <p:sldId id="942" r:id="rId27"/>
    <p:sldId id="943" r:id="rId2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30F1"/>
    <a:srgbClr val="EF982E"/>
    <a:srgbClr val="EAEAEA"/>
    <a:srgbClr val="0000CC"/>
    <a:srgbClr val="292929"/>
    <a:srgbClr val="4D4D4D"/>
    <a:srgbClr val="000050"/>
    <a:srgbClr val="000099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7" autoAdjust="0"/>
    <p:restoredTop sz="94660"/>
  </p:normalViewPr>
  <p:slideViewPr>
    <p:cSldViewPr>
      <p:cViewPr>
        <p:scale>
          <a:sx n="110" d="100"/>
          <a:sy n="110" d="100"/>
        </p:scale>
        <p:origin x="-65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332D5-38A1-C548-AFDB-CB96622E4129}" type="datetimeFigureOut">
              <a:rPr lang="en-US" smtClean="0"/>
              <a:t>8/28/18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9E048-A64C-5A40-8DA1-07E29650D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19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775579FC-D2B1-874F-9A10-9B7E34B8F5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39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579FC-D2B1-874F-9A10-9B7E34B8F5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0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6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5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1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176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7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0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6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4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4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83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1133475" y="723900"/>
            <a:ext cx="8001000" cy="6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 smtClean="0">
              <a:cs typeface="+mn-cs"/>
            </a:endParaRPr>
          </a:p>
        </p:txBody>
      </p:sp>
      <p:pic>
        <p:nvPicPr>
          <p:cNvPr id="5" name="Picture 174" descr="https://encrypted-tbn0.gstatic.com/images?q=tbn:ANd9GcRIl_8emRbiq1QOQyDxLFtYnfLdWLOOvPipvppz3ct0I9LY5srP7w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0637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A00548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0"/>
            <a:ext cx="11144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676400"/>
            <a:ext cx="8382000" cy="1676400"/>
          </a:xfrm>
          <a:effectLst>
            <a:outerShdw dist="17961" dir="2700000" algn="ctr" rotWithShape="0">
              <a:srgbClr val="000050"/>
            </a:outerShdw>
          </a:effectLst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/>
            </a:r>
            <a:b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rgbClr val="FFFF00"/>
                </a:solidFill>
              </a:rPr>
              <a:t>Separation of the IBEX Ribbon from the Globally Distributed Flux Using </a:t>
            </a:r>
            <a:r>
              <a:rPr lang="en-US" sz="3200" dirty="0" smtClean="0">
                <a:solidFill>
                  <a:srgbClr val="FFFF00"/>
                </a:solidFill>
              </a:rPr>
              <a:t>Nine</a:t>
            </a:r>
            <a:r>
              <a:rPr lang="en-US" sz="3200" dirty="0">
                <a:solidFill>
                  <a:srgbClr val="FFFF00"/>
                </a:solidFill>
              </a:rPr>
              <a:t>-</a:t>
            </a:r>
            <a:r>
              <a:rPr lang="en-US" sz="3200" dirty="0" smtClean="0">
                <a:solidFill>
                  <a:srgbClr val="FFFF00"/>
                </a:solidFill>
              </a:rPr>
              <a:t>Year IBEX </a:t>
            </a:r>
            <a:r>
              <a:rPr lang="en-US" sz="3200" dirty="0">
                <a:solidFill>
                  <a:srgbClr val="FFFF00"/>
                </a:solidFill>
              </a:rPr>
              <a:t>Data</a:t>
            </a: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28600" y="3733800"/>
            <a:ext cx="8826500" cy="2708434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5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N.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Schwadron, D. J.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McComas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S. A.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Fuselier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, M. Desai, and M.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Dayeh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H. O.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Funsten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P. Janzen and D.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Reisenfeld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H.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Kucharek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, K.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Fairchild,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M.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Bzowski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, J. M.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Sokol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, and M. A.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Kubiak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A.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Galli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 and P.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Wurz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E. R.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Christian,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R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DeMajistre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P. Frisch .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And IBEX team!!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6" descr="IBEX HEADER inv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-7938"/>
            <a:ext cx="89916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GDF Timing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60437"/>
            <a:ext cx="8229600" cy="5059363"/>
          </a:xfrm>
        </p:spPr>
        <p:txBody>
          <a:bodyPr/>
          <a:lstStyle/>
          <a:p>
            <a:r>
              <a:rPr lang="en-US" dirty="0" smtClean="0"/>
              <a:t>Propagation delay to account for:</a:t>
            </a:r>
          </a:p>
          <a:p>
            <a:pPr lvl="1"/>
            <a:r>
              <a:rPr lang="en-US" dirty="0" smtClean="0"/>
              <a:t>Solar wind propagation to Termination Shock</a:t>
            </a:r>
          </a:p>
          <a:p>
            <a:pPr lvl="1"/>
            <a:r>
              <a:rPr lang="en-US" dirty="0" smtClean="0"/>
              <a:t>Wave propagation through </a:t>
            </a:r>
            <a:r>
              <a:rPr lang="en-US" dirty="0" err="1" smtClean="0"/>
              <a:t>Heliosheath</a:t>
            </a:r>
            <a:endParaRPr lang="en-US" dirty="0" smtClean="0"/>
          </a:p>
          <a:p>
            <a:pPr lvl="1"/>
            <a:r>
              <a:rPr lang="en-US" dirty="0" smtClean="0"/>
              <a:t>ENA propagation time from </a:t>
            </a:r>
            <a:r>
              <a:rPr lang="en-US" dirty="0" err="1" smtClean="0"/>
              <a:t>Heliosheath</a:t>
            </a:r>
            <a:r>
              <a:rPr lang="en-US" dirty="0" smtClean="0"/>
              <a:t> to 1 AU</a:t>
            </a:r>
          </a:p>
          <a:p>
            <a:r>
              <a:rPr lang="en-US" sz="2400" b="1" dirty="0" smtClean="0"/>
              <a:t>Minimum delay of 1.5 years</a:t>
            </a:r>
          </a:p>
          <a:p>
            <a:pPr lvl="1"/>
            <a:r>
              <a:rPr lang="en-US" sz="2000" dirty="0" smtClean="0"/>
              <a:t>1 year </a:t>
            </a:r>
            <a:r>
              <a:rPr lang="en-US" sz="2000" dirty="0" err="1" smtClean="0"/>
              <a:t>pragation</a:t>
            </a:r>
            <a:r>
              <a:rPr lang="en-US" sz="2000" dirty="0" smtClean="0"/>
              <a:t> of solar wind to Termination Shock</a:t>
            </a:r>
          </a:p>
          <a:p>
            <a:pPr lvl="1"/>
            <a:r>
              <a:rPr lang="en-US" sz="2000" dirty="0" smtClean="0">
                <a:sym typeface="Wingdings"/>
              </a:rPr>
              <a:t>0.5 year propagation of 4.3 </a:t>
            </a:r>
            <a:r>
              <a:rPr lang="en-US" sz="2000" dirty="0" err="1" smtClean="0">
                <a:sym typeface="Wingdings"/>
              </a:rPr>
              <a:t>keV</a:t>
            </a:r>
            <a:r>
              <a:rPr lang="en-US" sz="2000" dirty="0" smtClean="0">
                <a:sym typeface="Wingdings"/>
              </a:rPr>
              <a:t> ENA from TS  1 AU</a:t>
            </a:r>
          </a:p>
          <a:p>
            <a:r>
              <a:rPr lang="en-US" sz="2400" b="1" dirty="0" smtClean="0"/>
              <a:t>Maximum </a:t>
            </a:r>
            <a:r>
              <a:rPr lang="en-US" sz="2400" b="1" dirty="0"/>
              <a:t>delay of </a:t>
            </a:r>
            <a:r>
              <a:rPr lang="en-US" sz="2400" b="1" dirty="0" smtClean="0"/>
              <a:t>4.7 </a:t>
            </a:r>
            <a:r>
              <a:rPr lang="en-US" sz="2400" b="1" dirty="0"/>
              <a:t>years</a:t>
            </a:r>
          </a:p>
          <a:p>
            <a:pPr lvl="1"/>
            <a:r>
              <a:rPr lang="en-US" sz="2000" dirty="0"/>
              <a:t>1 year </a:t>
            </a:r>
            <a:r>
              <a:rPr lang="en-US" sz="2000" dirty="0" err="1"/>
              <a:t>pragation</a:t>
            </a:r>
            <a:r>
              <a:rPr lang="en-US" sz="2000" dirty="0"/>
              <a:t> of solar wind to Termination Shock</a:t>
            </a:r>
          </a:p>
          <a:p>
            <a:pPr lvl="1"/>
            <a:r>
              <a:rPr lang="en-US" sz="2000" dirty="0" smtClean="0"/>
              <a:t>0.6 </a:t>
            </a:r>
            <a:r>
              <a:rPr lang="en-US" sz="2000" dirty="0"/>
              <a:t>year propagation of wave mode TS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Heliopause</a:t>
            </a:r>
            <a:endParaRPr lang="en-US" sz="2000" dirty="0" smtClean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1.9 year propagation of wave mode </a:t>
            </a:r>
            <a:r>
              <a:rPr lang="en-US" sz="2000" dirty="0" err="1" smtClean="0">
                <a:sym typeface="Wingdings"/>
              </a:rPr>
              <a:t>Heliopause</a:t>
            </a:r>
            <a:r>
              <a:rPr lang="en-US" sz="2000" dirty="0" smtClean="0">
                <a:sym typeface="Wingdings"/>
              </a:rPr>
              <a:t>  TS</a:t>
            </a:r>
            <a:endParaRPr lang="en-US" sz="2000" dirty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1.2 </a:t>
            </a:r>
            <a:r>
              <a:rPr lang="en-US" sz="2000" dirty="0">
                <a:sym typeface="Wingdings"/>
              </a:rPr>
              <a:t>year propagation of </a:t>
            </a:r>
            <a:r>
              <a:rPr lang="en-US" sz="2000" dirty="0" smtClean="0">
                <a:sym typeface="Wingdings"/>
              </a:rPr>
              <a:t>0.7 </a:t>
            </a:r>
            <a:r>
              <a:rPr lang="en-US" sz="2000" dirty="0" err="1" smtClean="0">
                <a:sym typeface="Wingdings"/>
              </a:rPr>
              <a:t>keV</a:t>
            </a:r>
            <a:r>
              <a:rPr lang="en-US" sz="2000" dirty="0" smtClean="0">
                <a:sym typeface="Wingdings"/>
              </a:rPr>
              <a:t> ENA </a:t>
            </a:r>
            <a:r>
              <a:rPr lang="en-US" sz="2000" dirty="0">
                <a:sym typeface="Wingdings"/>
              </a:rPr>
              <a:t>from </a:t>
            </a:r>
            <a:r>
              <a:rPr lang="en-US" sz="2000" dirty="0" smtClean="0">
                <a:sym typeface="Wingdings"/>
              </a:rPr>
              <a:t>TS  </a:t>
            </a:r>
            <a:r>
              <a:rPr lang="en-US" sz="2000" dirty="0">
                <a:sym typeface="Wingdings"/>
              </a:rPr>
              <a:t>1 AU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324600"/>
            <a:ext cx="453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Schwadron et al., Submitted,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776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48600" y="895290"/>
            <a:ext cx="139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2009-2011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16764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2010-2012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2590800"/>
            <a:ext cx="139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2011-2013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0" y="35052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2012-2014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72400" y="44196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E030F1"/>
                </a:solidFill>
              </a:rPr>
              <a:t>2013-2015</a:t>
            </a:r>
            <a:endParaRPr lang="en-US" sz="2000" b="1" dirty="0">
              <a:solidFill>
                <a:srgbClr val="E030F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2400" y="53340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2014-2016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2786" y="62484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EF982E"/>
                </a:solidFill>
              </a:rPr>
              <a:t>2015-2017</a:t>
            </a:r>
            <a:endParaRPr lang="en-US" sz="2000" b="1" dirty="0">
              <a:solidFill>
                <a:srgbClr val="EF982E"/>
              </a:solidFill>
            </a:endParaRPr>
          </a:p>
        </p:txBody>
      </p:sp>
      <p:pic>
        <p:nvPicPr>
          <p:cNvPr id="17" name="Picture 16" descr="flow-GD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784428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5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Ribbon Timing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60437"/>
            <a:ext cx="8229600" cy="5059363"/>
          </a:xfrm>
        </p:spPr>
        <p:txBody>
          <a:bodyPr/>
          <a:lstStyle/>
          <a:p>
            <a:r>
              <a:rPr lang="en-US" sz="2400" dirty="0" smtClean="0"/>
              <a:t>140</a:t>
            </a:r>
            <a:r>
              <a:rPr lang="en-US" sz="2400" baseline="30000" dirty="0" smtClean="0"/>
              <a:t>+84</a:t>
            </a:r>
            <a:r>
              <a:rPr lang="en-US" sz="2400" baseline="-25000" dirty="0" smtClean="0"/>
              <a:t>-38</a:t>
            </a:r>
            <a:r>
              <a:rPr lang="en-US" sz="2400" dirty="0" smtClean="0"/>
              <a:t> AU from </a:t>
            </a:r>
            <a:r>
              <a:rPr lang="en-US" sz="2400" dirty="0" err="1" smtClean="0"/>
              <a:t>Swaczyna</a:t>
            </a:r>
            <a:r>
              <a:rPr lang="en-US" sz="2400" dirty="0" smtClean="0"/>
              <a:t> et al. (2016)</a:t>
            </a:r>
          </a:p>
          <a:p>
            <a:r>
              <a:rPr lang="en-US" sz="2400" dirty="0" smtClean="0"/>
              <a:t>Propagation delay (max 7.4 year) to account for:</a:t>
            </a:r>
          </a:p>
          <a:p>
            <a:pPr lvl="1"/>
            <a:r>
              <a:rPr lang="en-US" sz="2000" dirty="0" smtClean="0"/>
              <a:t>2.4 year Neutral Solar wind propagation to Ribbon at 1 </a:t>
            </a:r>
            <a:r>
              <a:rPr lang="en-US" sz="2000" dirty="0" err="1" smtClean="0"/>
              <a:t>keV</a:t>
            </a:r>
            <a:r>
              <a:rPr lang="en-US" sz="2000" dirty="0" smtClean="0"/>
              <a:t>  (max distance 224 au)</a:t>
            </a:r>
          </a:p>
          <a:p>
            <a:pPr lvl="1"/>
            <a:r>
              <a:rPr lang="en-US" sz="2000" dirty="0" smtClean="0"/>
              <a:t>2.5 year charge-exchange survival time  </a:t>
            </a:r>
          </a:p>
          <a:p>
            <a:pPr lvl="1"/>
            <a:r>
              <a:rPr lang="en-US" sz="2000" dirty="0" smtClean="0"/>
              <a:t>2.4 year 1 </a:t>
            </a:r>
            <a:r>
              <a:rPr lang="en-US" sz="2000" dirty="0" err="1" smtClean="0"/>
              <a:t>keV</a:t>
            </a:r>
            <a:r>
              <a:rPr lang="en-US" sz="2000" dirty="0" smtClean="0"/>
              <a:t> ENA propagation time from Ribbon to 1 AU</a:t>
            </a:r>
          </a:p>
          <a:p>
            <a:r>
              <a:rPr lang="en-US" sz="2400" dirty="0"/>
              <a:t>Propagation delay </a:t>
            </a:r>
            <a:r>
              <a:rPr lang="en-US" sz="2400" dirty="0" smtClean="0"/>
              <a:t>(min 3.1 </a:t>
            </a:r>
            <a:r>
              <a:rPr lang="en-US" sz="2400" dirty="0"/>
              <a:t>year) to account for:</a:t>
            </a:r>
          </a:p>
          <a:p>
            <a:pPr lvl="1"/>
            <a:r>
              <a:rPr lang="en-US" sz="2000" dirty="0" smtClean="0"/>
              <a:t>0.55 </a:t>
            </a:r>
            <a:r>
              <a:rPr lang="en-US" sz="2000" dirty="0"/>
              <a:t>year Neutral Solar wind propagation to </a:t>
            </a:r>
            <a:r>
              <a:rPr lang="en-US" sz="2000" dirty="0" smtClean="0"/>
              <a:t>Ribbon at 4 </a:t>
            </a:r>
            <a:r>
              <a:rPr lang="en-US" sz="2000" dirty="0" err="1" smtClean="0"/>
              <a:t>keV</a:t>
            </a:r>
            <a:r>
              <a:rPr lang="en-US" sz="2000" dirty="0" smtClean="0"/>
              <a:t> (min </a:t>
            </a:r>
            <a:r>
              <a:rPr lang="en-US" sz="2000" dirty="0" err="1" smtClean="0"/>
              <a:t>distaince</a:t>
            </a:r>
            <a:r>
              <a:rPr lang="en-US" sz="2000" dirty="0" smtClean="0"/>
              <a:t> 102 </a:t>
            </a:r>
            <a:r>
              <a:rPr lang="en-US" sz="2000" dirty="0"/>
              <a:t>au)</a:t>
            </a:r>
          </a:p>
          <a:p>
            <a:pPr lvl="1"/>
            <a:r>
              <a:rPr lang="en-US" sz="2000" dirty="0" smtClean="0"/>
              <a:t>2 </a:t>
            </a:r>
            <a:r>
              <a:rPr lang="en-US" sz="2000" dirty="0"/>
              <a:t>year charge-exchange survival time  </a:t>
            </a:r>
          </a:p>
          <a:p>
            <a:pPr lvl="1"/>
            <a:r>
              <a:rPr lang="en-US" sz="2000" dirty="0" smtClean="0"/>
              <a:t>0.55 </a:t>
            </a:r>
            <a:r>
              <a:rPr lang="en-US" sz="2000" dirty="0"/>
              <a:t>year 1 </a:t>
            </a:r>
            <a:r>
              <a:rPr lang="en-US" sz="2000" dirty="0" err="1"/>
              <a:t>keV</a:t>
            </a:r>
            <a:r>
              <a:rPr lang="en-US" sz="2000" dirty="0"/>
              <a:t> ENA propagation time from Ribbon to 1 AU</a:t>
            </a:r>
          </a:p>
          <a:p>
            <a:endParaRPr lang="en-US" sz="24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324600"/>
            <a:ext cx="453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Schwadron et al., Submitted,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374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low-Ribb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00"/>
            <a:ext cx="5623463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8422" y="895290"/>
            <a:ext cx="139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2009-2011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2222" y="16764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2010-2012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2222" y="2590800"/>
            <a:ext cx="139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2011-2013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2222" y="35052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2012-2014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42222" y="44196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E030F1"/>
                </a:solidFill>
              </a:rPr>
              <a:t>2013-2015</a:t>
            </a:r>
            <a:endParaRPr lang="en-US" sz="2000" b="1" dirty="0">
              <a:solidFill>
                <a:srgbClr val="E030F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2222" y="53340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2014-2016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2608" y="6248400"/>
            <a:ext cx="14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EF982E"/>
                </a:solidFill>
              </a:rPr>
              <a:t>2015-2017</a:t>
            </a:r>
            <a:endParaRPr lang="en-US" sz="2000" b="1" dirty="0">
              <a:solidFill>
                <a:srgbClr val="EF982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657672"/>
            <a:ext cx="40039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&gt;2 year storage time important to match time-evolution</a:t>
            </a:r>
          </a:p>
        </p:txBody>
      </p:sp>
    </p:spTree>
    <p:extLst>
      <p:ext uri="{BB962C8B-B14F-4D97-AF65-F5344CB8AC3E}">
        <p14:creationId xmlns:p14="http://schemas.microsoft.com/office/powerpoint/2010/main" val="7296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report time-evolution of the IBEX Ribbon separated from the Globally Distributed Flux (GDF)</a:t>
            </a:r>
          </a:p>
          <a:p>
            <a:r>
              <a:rPr lang="en-US" dirty="0" smtClean="0"/>
              <a:t>Time evolution of GDF consistent with expansion/cooling </a:t>
            </a:r>
            <a:r>
              <a:rPr lang="en-US" b="1" u="sng" dirty="0" smtClean="0"/>
              <a:t>near the nose </a:t>
            </a:r>
            <a:r>
              <a:rPr lang="en-US" dirty="0" smtClean="0"/>
              <a:t>driven by decline of cycle 23 and compression/heating driven by rise of cycle 24</a:t>
            </a:r>
          </a:p>
          <a:p>
            <a:r>
              <a:rPr lang="en-US" dirty="0" smtClean="0"/>
              <a:t>Time evolution of GDF </a:t>
            </a:r>
            <a:r>
              <a:rPr lang="en-US" b="1" u="sng" dirty="0" smtClean="0"/>
              <a:t>near the tail </a:t>
            </a:r>
            <a:r>
              <a:rPr lang="en-US" dirty="0" smtClean="0"/>
              <a:t>fairly stable compared to nose</a:t>
            </a:r>
          </a:p>
          <a:p>
            <a:r>
              <a:rPr lang="en-US" dirty="0" smtClean="0"/>
              <a:t>Time evolution of Ribbon </a:t>
            </a:r>
            <a:r>
              <a:rPr lang="en-US" dirty="0" err="1" smtClean="0"/>
              <a:t>consisten</a:t>
            </a:r>
            <a:r>
              <a:rPr lang="en-US" dirty="0" smtClean="0"/>
              <a:t> with &gt;2 year storage time and consistent with secondary neutral wind 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3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IBEX Ribbon from Secondary Solar Wind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8001000" cy="939800"/>
          </a:xfrm>
        </p:spPr>
        <p:txBody>
          <a:bodyPr/>
          <a:lstStyle/>
          <a:p>
            <a:r>
              <a:rPr lang="en-US" dirty="0" smtClean="0"/>
              <a:t>Timing consistent with that used in Schwadron &amp; </a:t>
            </a:r>
            <a:r>
              <a:rPr lang="en-US" dirty="0" err="1" smtClean="0"/>
              <a:t>McComas</a:t>
            </a:r>
            <a:r>
              <a:rPr lang="en-US" dirty="0" smtClean="0"/>
              <a:t> </a:t>
            </a:r>
            <a:r>
              <a:rPr lang="en-US" dirty="0"/>
              <a:t>764,  92,  2013 </a:t>
            </a:r>
            <a:r>
              <a:rPr lang="en-US" dirty="0" smtClean="0"/>
              <a:t>2013 </a:t>
            </a:r>
            <a:endParaRPr lang="en-US" dirty="0"/>
          </a:p>
        </p:txBody>
      </p:sp>
      <p:pic>
        <p:nvPicPr>
          <p:cNvPr id="135169" name="Picture 5" descr="Description: Macintosh HD:Users:mdesai:Desktop:ibexoutlinering2_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362200"/>
            <a:ext cx="4354200" cy="40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209800"/>
            <a:ext cx="5105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84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0" t="7346" r="381" b="18080"/>
          <a:stretch/>
        </p:blipFill>
        <p:spPr>
          <a:xfrm>
            <a:off x="-304801" y="-228600"/>
            <a:ext cx="9448801" cy="70866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72" y="3630712"/>
            <a:ext cx="4643628" cy="1151467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Interstellar Mapping and Acceleration Probe (IMAP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 mission to understand the Origin of Particle Acceleration and its Fundamental Connection to the Global Interstellar Interaction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/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br>
              <a:rPr lang="en-US" sz="2800" dirty="0" smtClean="0">
                <a:solidFill>
                  <a:srgbClr val="FFFF00"/>
                </a:solidFill>
              </a:rPr>
            </a:br>
            <a:endParaRPr lang="en-US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9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432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Draping and Compression of LISM field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259" y="1829296"/>
            <a:ext cx="4795741" cy="4486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7" y="2827866"/>
            <a:ext cx="4094652" cy="259079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268134" y="2523066"/>
            <a:ext cx="16933" cy="1168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066800" y="2540000"/>
            <a:ext cx="1" cy="11514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92400" y="2184400"/>
            <a:ext cx="15362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Starboard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133" y="2133599"/>
            <a:ext cx="74912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631267" y="6400800"/>
            <a:ext cx="358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Schwadron et al., </a:t>
            </a:r>
            <a:r>
              <a:rPr lang="en-US" sz="2000" dirty="0" err="1" smtClean="0">
                <a:solidFill>
                  <a:srgbClr val="000000"/>
                </a:solidFill>
              </a:rPr>
              <a:t>ApJS</a:t>
            </a:r>
            <a:r>
              <a:rPr lang="en-US" sz="2000" dirty="0" smtClean="0">
                <a:solidFill>
                  <a:srgbClr val="000000"/>
                </a:solidFill>
              </a:rPr>
              <a:t>, 2014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Voyager 1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429000" cy="5059363"/>
          </a:xfrm>
        </p:spPr>
        <p:txBody>
          <a:bodyPr/>
          <a:lstStyle/>
          <a:p>
            <a:r>
              <a:rPr lang="en-US" sz="2000" dirty="0" smtClean="0"/>
              <a:t>Interval 1, decreasing B, plasma </a:t>
            </a:r>
            <a:r>
              <a:rPr lang="en-US" sz="2000" dirty="0" err="1" smtClean="0"/>
              <a:t>depetion</a:t>
            </a:r>
            <a:r>
              <a:rPr lang="en-US" sz="2000" dirty="0" smtClean="0"/>
              <a:t> layer? [</a:t>
            </a:r>
            <a:r>
              <a:rPr lang="en-US" sz="2000" dirty="0" err="1" smtClean="0"/>
              <a:t>Fuselier</a:t>
            </a:r>
            <a:r>
              <a:rPr lang="en-US" sz="2000" dirty="0" smtClean="0"/>
              <a:t> &amp; Cairns, 2013]</a:t>
            </a:r>
          </a:p>
          <a:p>
            <a:r>
              <a:rPr lang="en-US" sz="2000" dirty="0" smtClean="0"/>
              <a:t>Intervals 2 and 4: Shocks preceding or nearby</a:t>
            </a:r>
          </a:p>
          <a:p>
            <a:r>
              <a:rPr lang="en-US" sz="2000" dirty="0" smtClean="0"/>
              <a:t>Interval 5: electron </a:t>
            </a:r>
            <a:r>
              <a:rPr lang="en-US" sz="2000" dirty="0"/>
              <a:t>plasma oscillations </a:t>
            </a:r>
            <a:r>
              <a:rPr lang="en-US" sz="2000" dirty="0" smtClean="0"/>
              <a:t>observed, associated with </a:t>
            </a:r>
            <a:r>
              <a:rPr lang="en-US" sz="2000" dirty="0"/>
              <a:t>nearby </a:t>
            </a:r>
            <a:r>
              <a:rPr lang="en-US" sz="2000" dirty="0" smtClean="0"/>
              <a:t>shock</a:t>
            </a:r>
          </a:p>
          <a:p>
            <a:r>
              <a:rPr lang="en-US" sz="2000" b="1" dirty="0" smtClean="0"/>
              <a:t>Interval 3 the only undisturbed interval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233" y="990600"/>
            <a:ext cx="5232767" cy="5562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94864" y="1600200"/>
            <a:ext cx="1515536" cy="4343400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6096000"/>
            <a:ext cx="335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Burlaga</a:t>
            </a:r>
            <a:r>
              <a:rPr lang="en-US" sz="1400" dirty="0" smtClean="0"/>
              <a:t> and Ness, </a:t>
            </a:r>
            <a:r>
              <a:rPr lang="en-US" sz="1400" i="1" dirty="0" err="1" smtClean="0"/>
              <a:t>ApJ</a:t>
            </a:r>
            <a:r>
              <a:rPr lang="en-US" sz="1400" i="1" dirty="0" smtClean="0"/>
              <a:t>, </a:t>
            </a:r>
            <a:r>
              <a:rPr lang="en-US" sz="1400" dirty="0" smtClean="0"/>
              <a:t>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039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Incl. Recent V1 Data</a:t>
            </a:r>
            <a:endParaRPr lang="en-US" dirty="0"/>
          </a:p>
        </p:txBody>
      </p:sp>
      <p:pic>
        <p:nvPicPr>
          <p:cNvPr id="4" name="Content Placeholder 3" descr="f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86" r="-37486"/>
          <a:stretch>
            <a:fillRect/>
          </a:stretch>
        </p:blipFill>
        <p:spPr>
          <a:xfrm>
            <a:off x="-152400" y="990600"/>
            <a:ext cx="9172117" cy="5638800"/>
          </a:xfrm>
        </p:spPr>
      </p:pic>
      <p:sp>
        <p:nvSpPr>
          <p:cNvPr id="5" name="TextBox 4"/>
          <p:cNvSpPr txBox="1"/>
          <p:nvPr/>
        </p:nvSpPr>
        <p:spPr>
          <a:xfrm>
            <a:off x="7162800" y="4572000"/>
            <a:ext cx="180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Schwadron &amp; </a:t>
            </a:r>
            <a:r>
              <a:rPr lang="en-US" sz="2000" dirty="0" err="1" smtClean="0"/>
              <a:t>McComas</a:t>
            </a:r>
            <a:r>
              <a:rPr lang="en-US" sz="2000" dirty="0" smtClean="0"/>
              <a:t>, Submitted, 2017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86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5503185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Schwadron et al., Separation </a:t>
            </a:r>
            <a:r>
              <a:rPr lang="en-US" sz="1600" dirty="0"/>
              <a:t>of the Ribbon from Globally Distributed Energetic Neutral Atom Flux Using the First Five Years of IBEX Observations,  </a:t>
            </a:r>
            <a:r>
              <a:rPr lang="en-US" sz="1600" dirty="0" err="1" smtClean="0"/>
              <a:t>ApJSS</a:t>
            </a:r>
            <a:r>
              <a:rPr lang="en-US" sz="1600" dirty="0" smtClean="0"/>
              <a:t>,  </a:t>
            </a:r>
            <a:r>
              <a:rPr lang="en-US" sz="1600" dirty="0"/>
              <a:t>215,  13,  2014 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938418" y="3910219"/>
            <a:ext cx="2827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IBEX Ribbon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1828800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0.7 </a:t>
            </a:r>
            <a:r>
              <a:rPr lang="en-US" sz="1800" dirty="0" err="1" smtClean="0"/>
              <a:t>keV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3429000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.7 </a:t>
            </a:r>
            <a:r>
              <a:rPr lang="en-US" sz="1800" dirty="0" err="1" smtClean="0"/>
              <a:t>keV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172159" y="1143000"/>
            <a:ext cx="971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2009-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8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Incl. Recent V1 Data</a:t>
            </a:r>
            <a:endParaRPr lang="en-US" dirty="0"/>
          </a:p>
        </p:txBody>
      </p:sp>
      <p:pic>
        <p:nvPicPr>
          <p:cNvPr id="5" name="Content Placeholder 4" descr="f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25" r="-30725"/>
          <a:stretch>
            <a:fillRect/>
          </a:stretch>
        </p:blipFill>
        <p:spPr>
          <a:xfrm>
            <a:off x="-8467" y="1049867"/>
            <a:ext cx="9420012" cy="5791200"/>
          </a:xfrm>
        </p:spPr>
      </p:pic>
    </p:spTree>
    <p:extLst>
      <p:ext uri="{BB962C8B-B14F-4D97-AF65-F5344CB8AC3E}">
        <p14:creationId xmlns:p14="http://schemas.microsoft.com/office/powerpoint/2010/main" val="135599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Deflection of Interstellar Magnetic Field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Faraday’s Law: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Rarefaction Region:</a:t>
            </a:r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00200"/>
            <a:ext cx="3429000" cy="110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3200"/>
            <a:ext cx="3962400" cy="1327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895600"/>
            <a:ext cx="3962400" cy="1102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48200"/>
            <a:ext cx="3505200" cy="921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648200"/>
            <a:ext cx="3543300" cy="9881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>
            <a:endCxn id="8" idx="1"/>
          </p:cNvCxnSpPr>
          <p:nvPr/>
        </p:nvCxnSpPr>
        <p:spPr>
          <a:xfrm flipV="1">
            <a:off x="4032250" y="5142255"/>
            <a:ext cx="920750" cy="12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5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3200400" cy="762000"/>
          </a:xfrm>
        </p:spPr>
        <p:txBody>
          <a:bodyPr/>
          <a:lstStyle/>
          <a:p>
            <a:r>
              <a:rPr lang="en-US" sz="3200" b="1" dirty="0" smtClean="0"/>
              <a:t>Rarefaction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3124200" cy="4830763"/>
          </a:xfrm>
        </p:spPr>
        <p:txBody>
          <a:bodyPr/>
          <a:lstStyle/>
          <a:p>
            <a:r>
              <a:rPr lang="en-US" sz="3600" dirty="0" smtClean="0"/>
              <a:t>Rarefaction region </a:t>
            </a:r>
            <a:r>
              <a:rPr lang="en-US" sz="3600" dirty="0"/>
              <a:t>r</a:t>
            </a:r>
            <a:r>
              <a:rPr lang="en-US" sz="3600" dirty="0" smtClean="0"/>
              <a:t>esults:</a:t>
            </a:r>
            <a:endParaRPr lang="en-US" sz="3600" dirty="0"/>
          </a:p>
        </p:txBody>
      </p:sp>
      <p:pic>
        <p:nvPicPr>
          <p:cNvPr id="4" name="Picture 3" descr="brtn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48497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8" y="2540000"/>
            <a:ext cx="314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8" y="3225800"/>
            <a:ext cx="3247292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88" y="3911600"/>
            <a:ext cx="3299012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388" y="4597400"/>
            <a:ext cx="2133600" cy="1166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88" y="5740400"/>
            <a:ext cx="3022600" cy="73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>
            <a:endCxn id="9" idx="1"/>
          </p:cNvCxnSpPr>
          <p:nvPr/>
        </p:nvCxnSpPr>
        <p:spPr>
          <a:xfrm flipV="1">
            <a:off x="160867" y="6108700"/>
            <a:ext cx="807321" cy="84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23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648" r="-97648"/>
          <a:stretch>
            <a:fillRect/>
          </a:stretch>
        </p:blipFill>
        <p:spPr>
          <a:xfrm>
            <a:off x="-533400" y="8467"/>
            <a:ext cx="11141504" cy="6849533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867" y="1676400"/>
            <a:ext cx="3352800" cy="762000"/>
          </a:xfrm>
        </p:spPr>
        <p:txBody>
          <a:bodyPr/>
          <a:lstStyle/>
          <a:p>
            <a:r>
              <a:rPr lang="en-US" sz="2800" b="1" dirty="0" smtClean="0"/>
              <a:t>Flow structure in Very Local Interstellar Medium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4876800"/>
            <a:ext cx="1809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Schwadron &amp; </a:t>
            </a:r>
            <a:r>
              <a:rPr lang="en-US" sz="2000" dirty="0" err="1" smtClean="0"/>
              <a:t>McComas</a:t>
            </a:r>
            <a:r>
              <a:rPr lang="en-US" sz="2000" dirty="0" smtClean="0"/>
              <a:t>, Almost Submitted, 2017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276600"/>
            <a:ext cx="29944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Two transit times: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To HP, 1.5 years</a:t>
            </a:r>
          </a:p>
          <a:p>
            <a:r>
              <a:rPr lang="en-US" sz="1800" dirty="0" smtClean="0">
                <a:sym typeface="Wingdings"/>
              </a:rPr>
              <a:t>        1 year to TS</a:t>
            </a:r>
          </a:p>
          <a:p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       0.5 year to HP</a:t>
            </a:r>
          </a:p>
          <a:p>
            <a:r>
              <a:rPr lang="en-US" sz="1800" dirty="0" smtClean="0">
                <a:sym typeface="Wingdings"/>
              </a:rPr>
              <a:t>        150 km/s flow</a:t>
            </a:r>
          </a:p>
          <a:p>
            <a:r>
              <a:rPr lang="en-US" sz="1800" dirty="0" smtClean="0">
                <a:sym typeface="Wingdings"/>
              </a:rPr>
              <a:t>         160 km/s wave speed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HP to V1 </a:t>
            </a:r>
          </a:p>
          <a:p>
            <a:r>
              <a:rPr lang="en-US" sz="1800" dirty="0" smtClean="0">
                <a:sym typeface="Wingdings"/>
              </a:rPr>
              <a:t>       14 AU</a:t>
            </a:r>
          </a:p>
          <a:p>
            <a:r>
              <a:rPr lang="en-US" sz="1800" dirty="0" smtClean="0">
                <a:sym typeface="Wingdings"/>
              </a:rPr>
              <a:t>        plasma 50 km/s</a:t>
            </a:r>
          </a:p>
          <a:p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       V1 17 km/s</a:t>
            </a:r>
          </a:p>
          <a:p>
            <a:pPr lvl="1"/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1 year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111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lowField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25"/>
            <a:ext cx="8202929" cy="68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8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Rope/CME directions</a:t>
            </a:r>
            <a:endParaRPr lang="en-US" dirty="0"/>
          </a:p>
        </p:txBody>
      </p:sp>
      <p:pic>
        <p:nvPicPr>
          <p:cNvPr id="4" name="Picture 3" descr="press2.press-V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526707" cy="5607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7784" y="4648200"/>
            <a:ext cx="20262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 Ropes:</a:t>
            </a:r>
          </a:p>
          <a:p>
            <a:r>
              <a:rPr lang="en-US" dirty="0" err="1" smtClean="0"/>
              <a:t>Gopalswamy</a:t>
            </a:r>
            <a:r>
              <a:rPr lang="en-US" dirty="0" smtClean="0"/>
              <a:t>, </a:t>
            </a:r>
          </a:p>
          <a:p>
            <a:r>
              <a:rPr lang="en-US" dirty="0" smtClean="0"/>
              <a:t>EP&amp;S,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17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6828"/>
            <a:ext cx="5144477" cy="6801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63246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Schwadron et al.,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" y="6364585"/>
            <a:ext cx="3332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Schwadron et al.,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3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Evolution of Solar Cycle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fig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3" b="52485"/>
          <a:stretch/>
        </p:blipFill>
        <p:spPr>
          <a:xfrm>
            <a:off x="4953000" y="0"/>
            <a:ext cx="4112304" cy="2747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94762" y="457200"/>
            <a:ext cx="1134838" cy="1752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low-te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797" cy="6858000"/>
          </a:xfrm>
          <a:prstGeom prst="rect">
            <a:avLst/>
          </a:prstGeom>
        </p:spPr>
      </p:pic>
      <p:pic>
        <p:nvPicPr>
          <p:cNvPr id="8" name="Picture 7" descr="dose-blowu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18" y="3048000"/>
            <a:ext cx="4292082" cy="175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50273" y="17549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2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5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5503185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Schwadron et al., Separation </a:t>
            </a:r>
            <a:r>
              <a:rPr lang="en-US" sz="1600" dirty="0"/>
              <a:t>of the Ribbon from Globally Distributed Energetic Neutral Atom Flux Using the First Five Years of IBEX Observations,  </a:t>
            </a:r>
            <a:r>
              <a:rPr lang="en-US" sz="1600" dirty="0" err="1" smtClean="0"/>
              <a:t>ApJSS</a:t>
            </a:r>
            <a:r>
              <a:rPr lang="en-US" sz="1600" dirty="0" smtClean="0"/>
              <a:t>,  </a:t>
            </a:r>
            <a:r>
              <a:rPr lang="en-US" sz="1600" dirty="0"/>
              <a:t>215,  13,  2014 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2319593" y="3462594"/>
            <a:ext cx="5681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IBEX Globally Distributed Flux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828800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0.7 </a:t>
            </a:r>
            <a:r>
              <a:rPr lang="en-US" sz="1800" dirty="0" err="1" smtClean="0"/>
              <a:t>keV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159459" y="1219200"/>
            <a:ext cx="971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2009-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3429000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.7 </a:t>
            </a:r>
            <a:r>
              <a:rPr lang="en-US" sz="1800" dirty="0" err="1" smtClean="0"/>
              <a:t>keV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595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Reminder of key results</a:t>
            </a:r>
          </a:p>
          <a:p>
            <a:r>
              <a:rPr lang="en-US" dirty="0" smtClean="0"/>
              <a:t>Including pressure balance</a:t>
            </a:r>
            <a:endParaRPr lang="en-US" dirty="0"/>
          </a:p>
        </p:txBody>
      </p:sp>
      <p:pic>
        <p:nvPicPr>
          <p:cNvPr id="4" name="Picture 3" descr="f8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376"/>
            <a:ext cx="3942050" cy="2590800"/>
          </a:xfrm>
          <a:prstGeom prst="rect">
            <a:avLst/>
          </a:prstGeom>
        </p:spPr>
      </p:pic>
      <p:pic>
        <p:nvPicPr>
          <p:cNvPr id="5" name="Picture 4" descr="f9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22859"/>
            <a:ext cx="5257801" cy="6835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6029991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Schwadron et al., The </a:t>
            </a:r>
            <a:r>
              <a:rPr lang="en-US" sz="1600" dirty="0"/>
              <a:t>Astrophysical Journal Supplement Series,  215,  13,  2014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65" y="23906"/>
            <a:ext cx="2801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Lo Ram Maps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429000"/>
            <a:ext cx="269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 Ram Maps only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57800" y="2895601"/>
            <a:ext cx="3581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Pressure balance with </a:t>
            </a:r>
            <a:r>
              <a:rPr lang="en-US" sz="2400" dirty="0" err="1" smtClean="0"/>
              <a:t>Heliosheath</a:t>
            </a:r>
            <a:r>
              <a:rPr lang="en-US" sz="2400" dirty="0" smtClean="0"/>
              <a:t> requires 3 µG LISM |B|</a:t>
            </a:r>
          </a:p>
          <a:p>
            <a:r>
              <a:rPr lang="en-US" sz="2400" dirty="0" smtClean="0"/>
              <a:t>Note significant tail pressure</a:t>
            </a:r>
          </a:p>
          <a:p>
            <a:r>
              <a:rPr lang="en-US" sz="2400" dirty="0" smtClean="0"/>
              <a:t>Offset Nose 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277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Deflection of </a:t>
            </a:r>
            <a:r>
              <a:rPr lang="en-US" sz="2400" dirty="0" err="1" smtClean="0"/>
              <a:t>Hsh</a:t>
            </a:r>
            <a:r>
              <a:rPr lang="en-US" sz="2400" dirty="0" smtClean="0"/>
              <a:t> Plasma by Pressure Maximum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6" descr="fig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38859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8281" y="6370935"/>
            <a:ext cx="7130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McComas</a:t>
            </a:r>
            <a:r>
              <a:rPr lang="en-US" dirty="0" smtClean="0"/>
              <a:t> and Schwadron</a:t>
            </a:r>
            <a:r>
              <a:rPr lang="en-US" dirty="0"/>
              <a:t>,  </a:t>
            </a:r>
            <a:r>
              <a:rPr lang="en-US" dirty="0" err="1" smtClean="0"/>
              <a:t>ApJ</a:t>
            </a:r>
            <a:r>
              <a:rPr lang="en-US" dirty="0" smtClean="0"/>
              <a:t>, 795</a:t>
            </a:r>
            <a:r>
              <a:rPr lang="en-US" dirty="0"/>
              <a:t>,  LL17,  2014 </a:t>
            </a:r>
          </a:p>
        </p:txBody>
      </p:sp>
    </p:spTree>
    <p:extLst>
      <p:ext uri="{BB962C8B-B14F-4D97-AF65-F5344CB8AC3E}">
        <p14:creationId xmlns:p14="http://schemas.microsoft.com/office/powerpoint/2010/main" val="269877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Connection to He Warm Breeze and O Filtration indications of LISM B influences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4527198" cy="4893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68" y="4197687"/>
            <a:ext cx="3867065" cy="245711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84" y="1581103"/>
            <a:ext cx="2909952" cy="25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6421735"/>
            <a:ext cx="5129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Schwadron et al., </a:t>
            </a:r>
            <a:r>
              <a:rPr lang="en-US" dirty="0" err="1" smtClean="0">
                <a:solidFill>
                  <a:srgbClr val="000000"/>
                </a:solidFill>
              </a:rPr>
              <a:t>ApJ</a:t>
            </a:r>
            <a:r>
              <a:rPr lang="en-US" dirty="0" smtClean="0">
                <a:solidFill>
                  <a:srgbClr val="000000"/>
                </a:solidFill>
              </a:rPr>
              <a:t>, 828, 81 2016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7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Time Evolving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Heliosphere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~50% Erosion of ENA pressure from </a:t>
            </a:r>
            <a:r>
              <a:rPr lang="en-US" dirty="0" err="1" smtClean="0"/>
              <a:t>heliosheath</a:t>
            </a:r>
            <a:r>
              <a:rPr lang="en-US" dirty="0" smtClean="0"/>
              <a:t> (globally distributed ENA flux) </a:t>
            </a:r>
            <a:endParaRPr lang="en-US" dirty="0"/>
          </a:p>
        </p:txBody>
      </p:sp>
      <p:pic>
        <p:nvPicPr>
          <p:cNvPr id="4" name="Picture 22" descr="fig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9" y="2904066"/>
            <a:ext cx="84914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48314" y="6014535"/>
            <a:ext cx="560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Schwadron et al.,  Solar Wind 14, 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1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61" y="0"/>
            <a:ext cx="581843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33528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1524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90800" y="381000"/>
            <a:ext cx="1676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14600" y="381000"/>
            <a:ext cx="3657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</p:cNvCxnSpPr>
          <p:nvPr/>
        </p:nvCxnSpPr>
        <p:spPr>
          <a:xfrm>
            <a:off x="2503362" y="383233"/>
            <a:ext cx="5573838" cy="454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19200" y="609600"/>
            <a:ext cx="16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2009-2011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15240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2010-2012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3000" y="2362200"/>
            <a:ext cx="16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2011-2013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43000" y="34290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2012-2014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200400" y="-36284"/>
            <a:ext cx="5943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3000" y="43434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2013-2015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66452" y="-107045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	=           GDF	 +	Ribbon	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24200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4800600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90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5181600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6858000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50</a:t>
            </a:r>
            <a:endParaRPr lang="en-US" sz="1800" dirty="0"/>
          </a:p>
        </p:txBody>
      </p:sp>
      <p:cxnSp>
        <p:nvCxnSpPr>
          <p:cNvPr id="28" name="Straight Arrow Connector 27"/>
          <p:cNvCxnSpPr>
            <a:stCxn id="23" idx="3"/>
            <a:endCxn id="24" idx="1"/>
          </p:cNvCxnSpPr>
          <p:nvPr/>
        </p:nvCxnSpPr>
        <p:spPr>
          <a:xfrm>
            <a:off x="3565622" y="337066"/>
            <a:ext cx="123497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19200" y="51816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2014-2016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638800" y="304800"/>
            <a:ext cx="123497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78578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8763000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50</a:t>
            </a:r>
            <a:endParaRPr lang="en-US" sz="18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543800" y="304800"/>
            <a:ext cx="123497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43000" y="60960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2015-2017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-1367246" y="4595896"/>
            <a:ext cx="37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Schwadron et al., Submitted, 2018</a:t>
            </a:r>
            <a:endParaRPr lang="en-US" sz="18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730720" y="3155480"/>
            <a:ext cx="4457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 x LOS </a:t>
            </a:r>
            <a:r>
              <a:rPr lang="en-US" sz="3200" dirty="0" err="1" smtClean="0"/>
              <a:t>pdyne</a:t>
            </a:r>
            <a:r>
              <a:rPr lang="en-US" sz="3200" dirty="0" smtClean="0"/>
              <a:t>-AU/cm</a:t>
            </a:r>
            <a:r>
              <a:rPr lang="en-US" sz="3200" baseline="30000" dirty="0" smtClean="0"/>
              <a:t>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930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367246" y="4595896"/>
            <a:ext cx="37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Schwadron et al., Submitted, 2018</a:t>
            </a:r>
            <a:endParaRPr lang="en-US" sz="1800" dirty="0"/>
          </a:p>
        </p:txBody>
      </p:sp>
      <p:pic>
        <p:nvPicPr>
          <p:cNvPr id="4" name="Picture 3" descr="f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11" y="0"/>
            <a:ext cx="5796889" cy="683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52400"/>
            <a:ext cx="64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Tail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2246681" y="383233"/>
            <a:ext cx="5830519" cy="454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24200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968778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90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349778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7026178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50</a:t>
            </a:r>
            <a:endParaRPr lang="en-US" sz="1800" dirty="0"/>
          </a:p>
        </p:txBody>
      </p:sp>
      <p:cxnSp>
        <p:nvCxnSpPr>
          <p:cNvPr id="11" name="Straight Arrow Connector 10"/>
          <p:cNvCxnSpPr>
            <a:endCxn id="8" idx="1"/>
          </p:cNvCxnSpPr>
          <p:nvPr/>
        </p:nvCxnSpPr>
        <p:spPr>
          <a:xfrm>
            <a:off x="3733800" y="337066"/>
            <a:ext cx="123497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806978" y="304800"/>
            <a:ext cx="123497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46756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8727978" y="15240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50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711978" y="304800"/>
            <a:ext cx="105102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86000" y="381000"/>
            <a:ext cx="1981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86000" y="381000"/>
            <a:ext cx="3886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9200" y="609600"/>
            <a:ext cx="16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2009-2011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43000" y="15240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2010-2012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2362200"/>
            <a:ext cx="16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2011-2013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43000" y="34290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2012-2014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43000" y="43434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2013-2015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19200" y="51816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2014-2016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3000" y="6096000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2015-2017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200400" y="-36284"/>
            <a:ext cx="5943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84600" y="-1270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	=           GDF	 +	Ribbon	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806920" y="3155480"/>
            <a:ext cx="4457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 x LOS </a:t>
            </a:r>
            <a:r>
              <a:rPr lang="en-US" sz="3200" dirty="0" err="1" smtClean="0"/>
              <a:t>pdyne</a:t>
            </a:r>
            <a:r>
              <a:rPr lang="en-US" sz="3200" dirty="0" smtClean="0"/>
              <a:t>-AU/cm</a:t>
            </a:r>
            <a:r>
              <a:rPr lang="en-US" sz="3200" baseline="30000" dirty="0" smtClean="0"/>
              <a:t>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194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20283</TotalTime>
  <Words>958</Words>
  <Application>Microsoft Macintosh PowerPoint</Application>
  <PresentationFormat>On-screen Show (4:3)</PresentationFormat>
  <Paragraphs>159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 Separation of the IBEX Ribbon from the Globally Distributed Flux Using Nine-Year IBEX Data</vt:lpstr>
      <vt:lpstr>PowerPoint Presentation</vt:lpstr>
      <vt:lpstr>PowerPoint Presentation</vt:lpstr>
      <vt:lpstr>PowerPoint Presentation</vt:lpstr>
      <vt:lpstr>Deflection of Hsh Plasma by Pressure Maximum</vt:lpstr>
      <vt:lpstr>Connection to He Warm Breeze and O Filtration indications of LISM B influences</vt:lpstr>
      <vt:lpstr>Time Evolving Heliosphere</vt:lpstr>
      <vt:lpstr>PowerPoint Presentation</vt:lpstr>
      <vt:lpstr>PowerPoint Presentation</vt:lpstr>
      <vt:lpstr>GDF Timing Analysis</vt:lpstr>
      <vt:lpstr>PowerPoint Presentation</vt:lpstr>
      <vt:lpstr>Ribbon Timing Analysis</vt:lpstr>
      <vt:lpstr>PowerPoint Presentation</vt:lpstr>
      <vt:lpstr>Conclusions</vt:lpstr>
      <vt:lpstr>IBEX Ribbon from Secondary Solar Wind </vt:lpstr>
      <vt:lpstr>Interstellar Mapping and Acceleration Probe (IMAP)   A mission to understand the Origin of Particle Acceleration and its Fundamental Connection to the Global Interstellar Interaction    </vt:lpstr>
      <vt:lpstr>Draping and Compression of LISM field</vt:lpstr>
      <vt:lpstr>Recent Voyager 1 Data</vt:lpstr>
      <vt:lpstr>Incl. Recent V1 Data</vt:lpstr>
      <vt:lpstr>Incl. Recent V1 Data</vt:lpstr>
      <vt:lpstr>Deflection of Interstellar Magnetic Field</vt:lpstr>
      <vt:lpstr>Rarefaction</vt:lpstr>
      <vt:lpstr>Flow structure in Very Local Interstellar Medium</vt:lpstr>
      <vt:lpstr>PowerPoint Presentation</vt:lpstr>
      <vt:lpstr>Flux Rope/CME directions</vt:lpstr>
      <vt:lpstr>PowerPoint Presentation</vt:lpstr>
      <vt:lpstr>Evolution of Solar Cycle</vt:lpstr>
    </vt:vector>
  </TitlesOfParts>
  <Company>SwRI15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McComas</dc:creator>
  <cp:lastModifiedBy>Nathan Schwadron</cp:lastModifiedBy>
  <cp:revision>545</cp:revision>
  <dcterms:created xsi:type="dcterms:W3CDTF">2009-07-17T16:15:53Z</dcterms:created>
  <dcterms:modified xsi:type="dcterms:W3CDTF">2018-08-28T12:30:01Z</dcterms:modified>
</cp:coreProperties>
</file>