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9"/>
  </p:notesMasterIdLst>
  <p:sldIdLst>
    <p:sldId id="515" r:id="rId2"/>
    <p:sldId id="520" r:id="rId3"/>
    <p:sldId id="516" r:id="rId4"/>
    <p:sldId id="498" r:id="rId5"/>
    <p:sldId id="517" r:id="rId6"/>
    <p:sldId id="518" r:id="rId7"/>
    <p:sldId id="519" r:id="rId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50"/>
    <a:srgbClr val="000099"/>
    <a:srgbClr val="000066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5" d="100"/>
          <a:sy n="95" d="100"/>
        </p:scale>
        <p:origin x="-1512" y="-4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0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printerSettings" Target="printerSettings/printerSettings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A843B76-F0E6-314F-99EC-EDCE8CF6F8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262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681CE-2D76-1C4C-ABC3-8B3662DC2F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825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24503D-141F-544B-B612-92B50E570F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622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4DDB6-F557-E24C-8156-EB4AE3DEEA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760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DC5AF9-1813-2942-A33E-494276A875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723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D43153-971F-034A-BAEE-489670214D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947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6961F-F175-D54D-A1BD-4EF8C93E5E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065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84578A-DC9F-D042-A770-6507A45F83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681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AE73A6-2D28-2E4F-8E5B-A3B4F2E267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790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B28567-5411-1340-9C66-852E631F56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093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674B9-CF65-EC45-A745-C381A05A4B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809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BF4A8B-CAA3-C145-8358-1E2E290025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977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0170F58-043F-C849-B15C-E877F654CE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07" charset="-128"/>
          <a:cs typeface="ＭＳ Ｐゴシック" pitchFamily="-10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jpeg"/><Relationship Id="rId20" Type="http://schemas.openxmlformats.org/officeDocument/2006/relationships/image" Target="../media/image21.png"/><Relationship Id="rId21" Type="http://schemas.openxmlformats.org/officeDocument/2006/relationships/image" Target="../media/image22.png"/><Relationship Id="rId22" Type="http://schemas.openxmlformats.org/officeDocument/2006/relationships/image" Target="../media/image23.png"/><Relationship Id="rId23" Type="http://schemas.openxmlformats.org/officeDocument/2006/relationships/image" Target="../media/image24.png"/><Relationship Id="rId24" Type="http://schemas.openxmlformats.org/officeDocument/2006/relationships/image" Target="../media/image25.png"/><Relationship Id="rId25" Type="http://schemas.openxmlformats.org/officeDocument/2006/relationships/image" Target="../media/image26.jpeg"/><Relationship Id="rId10" Type="http://schemas.openxmlformats.org/officeDocument/2006/relationships/image" Target="../media/image11.png"/><Relationship Id="rId11" Type="http://schemas.openxmlformats.org/officeDocument/2006/relationships/image" Target="../media/image12.jpe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19.png"/><Relationship Id="rId19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jpeg"/><Relationship Id="rId7" Type="http://schemas.openxmlformats.org/officeDocument/2006/relationships/image" Target="../media/image8.png"/><Relationship Id="rId8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Relationship Id="rId3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188" y="134938"/>
            <a:ext cx="3290887" cy="6561137"/>
          </a:xfrm>
        </p:spPr>
        <p:txBody>
          <a:bodyPr>
            <a:normAutofit fontScale="92500" lnSpcReduction="10000"/>
          </a:bodyPr>
          <a:lstStyle/>
          <a:p>
            <a:pPr marL="0" indent="0">
              <a:buFontTx/>
              <a:buNone/>
              <a:defRPr/>
            </a:pPr>
            <a:r>
              <a:rPr lang="en-US" dirty="0" smtClean="0">
                <a:solidFill>
                  <a:srgbClr val="FFFFFF"/>
                </a:solidFill>
              </a:rPr>
              <a:t>“</a:t>
            </a:r>
            <a:r>
              <a:rPr lang="en-US" dirty="0" err="1" smtClean="0">
                <a:solidFill>
                  <a:srgbClr val="FFFFFF"/>
                </a:solidFill>
              </a:rPr>
              <a:t>L’essential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est</a:t>
            </a:r>
            <a:r>
              <a:rPr lang="en-US" dirty="0" smtClean="0">
                <a:solidFill>
                  <a:srgbClr val="FFFFFF"/>
                </a:solidFill>
              </a:rPr>
              <a:t> invisible pour les </a:t>
            </a:r>
            <a:r>
              <a:rPr lang="en-US" dirty="0" err="1" smtClean="0">
                <a:solidFill>
                  <a:srgbClr val="FFFFFF"/>
                </a:solidFill>
              </a:rPr>
              <a:t>yuex</a:t>
            </a:r>
            <a:r>
              <a:rPr lang="en-US" dirty="0" smtClean="0">
                <a:solidFill>
                  <a:srgbClr val="FFFFFF"/>
                </a:solidFill>
              </a:rPr>
              <a:t>”</a:t>
            </a:r>
          </a:p>
          <a:p>
            <a:pPr marL="0" indent="0">
              <a:buFontTx/>
              <a:buNone/>
              <a:defRPr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en-US" dirty="0" smtClean="0">
                <a:solidFill>
                  <a:srgbClr val="FFFFFF"/>
                </a:solidFill>
              </a:rPr>
              <a:t>Advancement requires that we understand and move beyond hidden boundaries</a:t>
            </a:r>
          </a:p>
          <a:p>
            <a:pPr marL="0" indent="0">
              <a:buFontTx/>
              <a:buNone/>
              <a:defRPr/>
            </a:pPr>
            <a:endParaRPr lang="en-US" dirty="0"/>
          </a:p>
          <a:p>
            <a:pPr marL="0" indent="0">
              <a:buFontTx/>
              <a:buNone/>
              <a:defRPr/>
            </a:pPr>
            <a:r>
              <a:rPr lang="en-US" i="1" dirty="0" smtClean="0">
                <a:solidFill>
                  <a:srgbClr val="FFFF00"/>
                </a:solidFill>
              </a:rPr>
              <a:t>Entering a new realm of galactic exploration</a:t>
            </a:r>
          </a:p>
          <a:p>
            <a:pPr marL="0" indent="0">
              <a:buFontTx/>
              <a:buNone/>
              <a:defRPr/>
            </a:pPr>
            <a:endParaRPr lang="en-US" dirty="0">
              <a:solidFill>
                <a:srgbClr val="FFFF00"/>
              </a:solidFill>
            </a:endParaRPr>
          </a:p>
          <a:p>
            <a:pPr>
              <a:defRPr/>
            </a:pPr>
            <a:endParaRPr lang="en-US" dirty="0"/>
          </a:p>
        </p:txBody>
      </p:sp>
      <p:pic>
        <p:nvPicPr>
          <p:cNvPr id="6246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575" y="0"/>
            <a:ext cx="5559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1" t="7346" r="381" b="18080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228600" y="3657600"/>
            <a:ext cx="5080000" cy="1150938"/>
          </a:xfrm>
        </p:spPr>
        <p:txBody>
          <a:bodyPr/>
          <a:lstStyle/>
          <a:p>
            <a:pPr algn="l"/>
            <a:r>
              <a:rPr lang="en-US" sz="3600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Interstellar Mapping and Acceleration Probe (IMAP)</a:t>
            </a:r>
            <a:r>
              <a:rPr lang="en-US" sz="36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36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36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A mission to discover the Origin of Particle Acceleration and its Fundamental Connection to the Global Interstellar Interaction</a:t>
            </a:r>
            <a:r>
              <a:rPr lang="en-US" sz="40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40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4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4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sz="3200" i="1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3491" name="TextBox 4"/>
          <p:cNvSpPr txBox="1">
            <a:spLocks noChangeArrowheads="1"/>
          </p:cNvSpPr>
          <p:nvPr/>
        </p:nvSpPr>
        <p:spPr bwMode="auto">
          <a:xfrm>
            <a:off x="5519738" y="3413125"/>
            <a:ext cx="3406775" cy="1200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/>
              <a:t>Proposed: Oct 2017</a:t>
            </a:r>
          </a:p>
          <a:p>
            <a:pPr algn="ctr" eaLnBrk="1" hangingPunct="1"/>
            <a:r>
              <a:rPr lang="en-US" b="1"/>
              <a:t>Selected: 1 June 2018</a:t>
            </a:r>
          </a:p>
          <a:p>
            <a:pPr algn="ctr" eaLnBrk="1" hangingPunct="1"/>
            <a:r>
              <a:rPr lang="en-US" b="1"/>
              <a:t>Launch: 2024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28600" y="-266700"/>
            <a:ext cx="9372600" cy="71247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4514" name="Picture 2" descr="Image result for princeton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74625"/>
            <a:ext cx="3116263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4" descr="Image result for jhuapl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0" y="200025"/>
            <a:ext cx="372268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6" descr="Image result for goddard space flight center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3" y="1144588"/>
            <a:ext cx="1789112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8" descr="Image result for university of new hampshire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938" y="1177925"/>
            <a:ext cx="27305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10" descr="Image result for swri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363" y="1089025"/>
            <a:ext cx="168275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9" name="Picture 12" descr="Image result for university of bern 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3725863"/>
            <a:ext cx="1492250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0" name="Picture 14" descr="Image result for los alamos national laboratory 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5" y="1735138"/>
            <a:ext cx="2300288" cy="105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1" name="Picture 16" descr="Image result for ucla logo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463" y="4625975"/>
            <a:ext cx="2290762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2" name="Picture 18" descr="Image result for aerospace log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13" y="5605463"/>
            <a:ext cx="2366962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3" name="Picture 26" descr="Related imag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800" y="2898775"/>
            <a:ext cx="1344613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4" name="Picture 28" descr="Image result for caltech log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075" y="3324225"/>
            <a:ext cx="2719388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5" name="Picture 30" descr="Image result for jpl 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3405188"/>
            <a:ext cx="1747838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6" name="Picture 32" descr="Image result for lasp log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25" y="1962150"/>
            <a:ext cx="24130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7" name="Picture 34" descr="Image result for university of bonn logo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75" y="2878138"/>
            <a:ext cx="179387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8" name="Picture 36" descr="Related image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238" y="1854200"/>
            <a:ext cx="2303462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9" name="Picture 56" descr="Image result for university of chicago logo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0" y="5740400"/>
            <a:ext cx="2789238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30" name="Picture 58" descr="Image result for mit logo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2230438"/>
            <a:ext cx="1020763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31" name="Picture 60" descr="Image result for berkeley logo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663" y="4278313"/>
            <a:ext cx="3068637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32" name="Picture 1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5149850"/>
            <a:ext cx="10382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33" name="Picture 62" descr="Image result for nagoya university logo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488" y="4260850"/>
            <a:ext cx="2560637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34" name="Picture 64" descr="Image result for university of alabama huntsville logo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3" y="3584575"/>
            <a:ext cx="2141537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35" name="Picture 66" descr="Image result for university of arizona logo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2974975"/>
            <a:ext cx="2352675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36" name="Picture 68" descr="Image result for university of delaware logo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3" y="5322888"/>
            <a:ext cx="182086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37" name="Picture 70" descr="Image result for university of bochum logo"/>
          <p:cNvPicPr>
            <a:picLocks noChangeAspect="1" noChangeArrowheads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963" y="5076825"/>
            <a:ext cx="2768600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1763"/>
            <a:ext cx="8229600" cy="1143001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600" dirty="0" smtClean="0">
                <a:solidFill>
                  <a:srgbClr val="FFFF00"/>
                </a:solidFill>
              </a:rPr>
              <a:t>Interstellar Mapping &amp; Acceleration Probe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37250" y="1492250"/>
            <a:ext cx="3157538" cy="3600450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7000" y="1344613"/>
            <a:ext cx="5221288" cy="4071937"/>
          </a:xfrm>
          <a:prstGeom prst="rect">
            <a:avLst/>
          </a:prstGeom>
          <a:solidFill>
            <a:srgbClr val="0D0D0D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5540" name="Picture 5" descr="1180906_Fig1_66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81"/>
          <a:stretch>
            <a:fillRect/>
          </a:stretch>
        </p:blipFill>
        <p:spPr bwMode="auto">
          <a:xfrm>
            <a:off x="177800" y="1435100"/>
            <a:ext cx="5126038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5" descr="ISM-flow_Maps_only_2009_EP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638" y="3551238"/>
            <a:ext cx="1868487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Picture 6" descr="ACE_News_GCR_Panel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664"/>
          <a:stretch>
            <a:fillRect/>
          </a:stretch>
        </p:blipFill>
        <p:spPr bwMode="auto">
          <a:xfrm>
            <a:off x="188913" y="3992563"/>
            <a:ext cx="3189287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3" name="TextBox 7"/>
          <p:cNvSpPr txBox="1">
            <a:spLocks noChangeArrowheads="1"/>
          </p:cNvSpPr>
          <p:nvPr/>
        </p:nvSpPr>
        <p:spPr bwMode="auto">
          <a:xfrm>
            <a:off x="5327650" y="2816225"/>
            <a:ext cx="6445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7200">
                <a:solidFill>
                  <a:srgbClr val="FFFFFF"/>
                </a:solidFill>
              </a:rPr>
              <a:t>+</a:t>
            </a:r>
            <a:endParaRPr lang="en-US" sz="1800">
              <a:solidFill>
                <a:srgbClr val="FFFFFF"/>
              </a:solidFill>
            </a:endParaRPr>
          </a:p>
        </p:txBody>
      </p:sp>
      <p:pic>
        <p:nvPicPr>
          <p:cNvPr id="6554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8"/>
          <a:stretch>
            <a:fillRect/>
          </a:stretch>
        </p:blipFill>
        <p:spPr bwMode="auto">
          <a:xfrm>
            <a:off x="5964238" y="1552575"/>
            <a:ext cx="3070225" cy="344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5" name="TextBox 9"/>
          <p:cNvSpPr txBox="1">
            <a:spLocks noChangeArrowheads="1"/>
          </p:cNvSpPr>
          <p:nvPr/>
        </p:nvSpPr>
        <p:spPr bwMode="auto">
          <a:xfrm>
            <a:off x="76200" y="5461000"/>
            <a:ext cx="490061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FFFFFF"/>
                </a:solidFill>
              </a:rPr>
              <a:t>Hi-Resolution ENA Images of the Heliosphere Boundary</a:t>
            </a:r>
            <a:br>
              <a:rPr lang="en-US" sz="1600" b="1">
                <a:solidFill>
                  <a:srgbClr val="FFFFFF"/>
                </a:solidFill>
              </a:rPr>
            </a:br>
            <a:r>
              <a:rPr lang="en-US" sz="1600" b="1">
                <a:solidFill>
                  <a:srgbClr val="FFFFFF"/>
                </a:solidFill>
              </a:rPr>
              <a:t>Detailed Analysis of the ISM Flow for H, D, He, O &amp; Ne</a:t>
            </a:r>
            <a:br>
              <a:rPr lang="en-US" sz="1600" b="1">
                <a:solidFill>
                  <a:srgbClr val="FFFFFF"/>
                </a:solidFill>
              </a:rPr>
            </a:br>
            <a:r>
              <a:rPr lang="en-US" sz="1600" b="1">
                <a:solidFill>
                  <a:srgbClr val="FFFFFF"/>
                </a:solidFill>
              </a:rPr>
              <a:t>with Neutral Atoms and Pickup Ions</a:t>
            </a:r>
          </a:p>
          <a:p>
            <a:pPr eaLnBrk="1" hangingPunct="1"/>
            <a:r>
              <a:rPr lang="en-US" sz="1600" b="1">
                <a:solidFill>
                  <a:srgbClr val="FFFFFF"/>
                </a:solidFill>
              </a:rPr>
              <a:t>Study Interstellar Dust Flow and its Composition</a:t>
            </a:r>
          </a:p>
          <a:p>
            <a:pPr eaLnBrk="1" hangingPunct="1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65546" name="TextBox 10"/>
          <p:cNvSpPr txBox="1">
            <a:spLocks noChangeArrowheads="1"/>
          </p:cNvSpPr>
          <p:nvPr/>
        </p:nvSpPr>
        <p:spPr bwMode="auto">
          <a:xfrm>
            <a:off x="6057900" y="5194300"/>
            <a:ext cx="31178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600" b="1">
                <a:solidFill>
                  <a:srgbClr val="FFFFFF"/>
                </a:solidFill>
              </a:rPr>
              <a:t>Study Source Populations for SEPs</a:t>
            </a:r>
            <a:br>
              <a:rPr lang="en-US" sz="1600" b="1">
                <a:solidFill>
                  <a:srgbClr val="FFFFFF"/>
                </a:solidFill>
              </a:rPr>
            </a:br>
            <a:r>
              <a:rPr lang="en-US" sz="1600" b="1">
                <a:solidFill>
                  <a:srgbClr val="FFFFFF"/>
                </a:solidFill>
              </a:rPr>
              <a:t>Including Suprathermal Tails </a:t>
            </a:r>
            <a:br>
              <a:rPr lang="en-US" sz="1600" b="1">
                <a:solidFill>
                  <a:srgbClr val="FFFFFF"/>
                </a:solidFill>
              </a:rPr>
            </a:br>
            <a:r>
              <a:rPr lang="en-US" sz="1600" b="1">
                <a:solidFill>
                  <a:srgbClr val="FFFFFF"/>
                </a:solidFill>
              </a:rPr>
              <a:t>as well as Acceleration at Hi-Res</a:t>
            </a:r>
            <a:br>
              <a:rPr lang="en-US" sz="1600" b="1">
                <a:solidFill>
                  <a:srgbClr val="FFFFFF"/>
                </a:solidFill>
              </a:rPr>
            </a:br>
            <a:r>
              <a:rPr lang="en-US" sz="1600" b="1">
                <a:solidFill>
                  <a:srgbClr val="FFFFFF"/>
                </a:solidFill>
              </a:rPr>
              <a:t>Monitor Space Weather from L1</a:t>
            </a:r>
          </a:p>
          <a:p>
            <a:pPr algn="r" eaLnBrk="1" hangingPunct="1"/>
            <a:endParaRPr lang="en-US" sz="16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IMAP Orbits Sun-Earth L1</a:t>
            </a:r>
          </a:p>
        </p:txBody>
      </p:sp>
      <p:pic>
        <p:nvPicPr>
          <p:cNvPr id="6656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1406525"/>
            <a:ext cx="9070975" cy="498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Comprehensive Science Payload</a:t>
            </a:r>
          </a:p>
        </p:txBody>
      </p:sp>
      <p:pic>
        <p:nvPicPr>
          <p:cNvPr id="6758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1458913"/>
            <a:ext cx="8737600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1" t="7346" r="381" b="18080"/>
          <a:stretch>
            <a:fillRect/>
          </a:stretch>
        </p:blipFill>
        <p:spPr>
          <a:xfrm>
            <a:off x="3776663" y="165100"/>
            <a:ext cx="5011737" cy="3759200"/>
          </a:xfrm>
        </p:spPr>
      </p:pic>
      <p:sp>
        <p:nvSpPr>
          <p:cNvPr id="68610" name="Title 1"/>
          <p:cNvSpPr>
            <a:spLocks noGrp="1"/>
          </p:cNvSpPr>
          <p:nvPr>
            <p:ph type="title"/>
          </p:nvPr>
        </p:nvSpPr>
        <p:spPr>
          <a:xfrm>
            <a:off x="284163" y="1636713"/>
            <a:ext cx="4452937" cy="1150937"/>
          </a:xfrm>
        </p:spPr>
        <p:txBody>
          <a:bodyPr/>
          <a:lstStyle/>
          <a:p>
            <a:pPr algn="l"/>
            <a:r>
              <a:rPr lang="en-US" sz="4000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Interstellar Mapping and Acceleration </a:t>
            </a:r>
            <a:br>
              <a:rPr lang="en-US" sz="4000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4000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Probe (IMAP)</a:t>
            </a:r>
            <a:br>
              <a:rPr lang="en-US" sz="4000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4000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4000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2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32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sz="3600" i="1">
              <a:solidFill>
                <a:srgbClr val="FFFF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8611" name="TextBox 2"/>
          <p:cNvSpPr txBox="1">
            <a:spLocks noChangeArrowheads="1"/>
          </p:cNvSpPr>
          <p:nvPr/>
        </p:nvSpPr>
        <p:spPr bwMode="auto">
          <a:xfrm>
            <a:off x="595313" y="3822700"/>
            <a:ext cx="3455987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b="1">
                <a:solidFill>
                  <a:srgbClr val="FFFFFF"/>
                </a:solidFill>
              </a:rPr>
              <a:t>.. Civilizations next step into  Galactic Exploration </a:t>
            </a:r>
          </a:p>
        </p:txBody>
      </p:sp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" t="4927" r="3957" b="8865"/>
          <a:stretch>
            <a:fillRect/>
          </a:stretch>
        </p:blipFill>
        <p:spPr bwMode="auto">
          <a:xfrm>
            <a:off x="3754438" y="4140200"/>
            <a:ext cx="5046662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3397</TotalTime>
  <Words>86</Words>
  <Application>Microsoft Macintosh PowerPoint</Application>
  <PresentationFormat>On-screen Show (4:3)</PresentationFormat>
  <Paragraphs>18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1_Default Design</vt:lpstr>
      <vt:lpstr>PowerPoint Presentation</vt:lpstr>
      <vt:lpstr>Interstellar Mapping and Acceleration Probe (IMAP)   A mission to discover the Origin of Particle Acceleration and its Fundamental Connection to the Global Interstellar Interaction    </vt:lpstr>
      <vt:lpstr>PowerPoint Presentation</vt:lpstr>
      <vt:lpstr>Interstellar Mapping &amp; Acceleration Probe</vt:lpstr>
      <vt:lpstr>IMAP Orbits Sun-Earth L1</vt:lpstr>
      <vt:lpstr>Comprehensive Science Payload</vt:lpstr>
      <vt:lpstr>Interstellar Mapping and Acceleration  Probe (IMAP)     </vt:lpstr>
    </vt:vector>
  </TitlesOfParts>
  <Company>SwRI15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Dave McComas</dc:creator>
  <cp:lastModifiedBy>Nathan Schwadron</cp:lastModifiedBy>
  <cp:revision>115</cp:revision>
  <dcterms:created xsi:type="dcterms:W3CDTF">2011-10-11T01:37:32Z</dcterms:created>
  <dcterms:modified xsi:type="dcterms:W3CDTF">2018-11-19T20:56:17Z</dcterms:modified>
</cp:coreProperties>
</file>