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90" r:id="rId5"/>
    <p:sldId id="265" r:id="rId6"/>
    <p:sldId id="258" r:id="rId7"/>
    <p:sldId id="259" r:id="rId8"/>
    <p:sldId id="260" r:id="rId9"/>
    <p:sldId id="285" r:id="rId10"/>
    <p:sldId id="286" r:id="rId11"/>
    <p:sldId id="275" r:id="rId12"/>
    <p:sldId id="278" r:id="rId13"/>
    <p:sldId id="276" r:id="rId14"/>
    <p:sldId id="277" r:id="rId15"/>
    <p:sldId id="280" r:id="rId16"/>
    <p:sldId id="279" r:id="rId17"/>
    <p:sldId id="281" r:id="rId18"/>
    <p:sldId id="282" r:id="rId19"/>
    <p:sldId id="283" r:id="rId20"/>
    <p:sldId id="28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/>
    <p:restoredTop sz="94659"/>
  </p:normalViewPr>
  <p:slideViewPr>
    <p:cSldViewPr snapToGrid="0" snapToObjects="1">
      <p:cViewPr varScale="1">
        <p:scale>
          <a:sx n="106" d="100"/>
          <a:sy n="106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9EDA3-2A0A-6F40-985A-37764F0AE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7EE6A-2896-334F-A119-4E7335209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B6DB9-662B-E24C-949E-DF4D61EBC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BDDB4-DF10-784D-82F9-F55C541A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F3D48-4407-DD4F-B179-D1D4F48A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72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531C9-2DDB-7940-94D6-B06E2183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55580-5A27-A54B-902A-D128018F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FFBE-A59C-524C-87CD-698AD5ACF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B552A-B34B-DF42-B138-8B74C892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B9E91-B00E-5647-AD41-190A70B50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981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BD2CC-2B52-2C40-8B9D-6AA26D120A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2296A-885B-B34C-A281-73225B620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987F2-D928-354B-858B-81131A80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6F6F1-6B2A-934F-9ACE-22ADAC29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6F4A5-E166-B240-BFA3-C390B719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40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3089-CAB1-BF48-BC1C-4EC8E17E7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445D7-A77C-5949-AAD2-930BE0A88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B09CA-59B3-2A4F-BD92-FF71BA9A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1D05B-CEB0-9048-B1DE-61936171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66896-26A1-D847-B7FE-EA109F97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37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3A864-E8BF-9540-A36B-3B575A09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4E878-C523-1941-8154-282BB08FE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6CB81-5A39-844F-83A3-6E930840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D3D54-CA4F-1542-8922-4C95E2A23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46F87-F8D2-644B-A242-43179A167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05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3E59-9146-9D47-B45B-B9048D3A7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46309-310B-5E43-A88C-3E9024FF58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F3C75-0A57-0941-951F-3013AD63BC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2B0D0-B389-5E45-8DF0-1316D3D0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6F147-13C5-2D46-8EB2-B941D7388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D9EA5-44C6-DC41-AE38-D6A34CFB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56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D9E04-5F4B-B244-B990-F03635E03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B1B4B6-990E-3340-9C57-AC7CAD09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2AAD7-BD9B-624F-A69F-DA5FA2DFC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A707E-2554-6545-8705-D9F921F67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D22120-FBE7-134F-A0CF-EF1597D561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6A110-7D13-C141-9E28-D7E391D2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82804-E447-2348-9FDA-09866DE1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1AF96-2F03-2748-AB31-889D91EA7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82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F90D-BF22-3B44-8193-AF5D42C9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54982-A13D-494B-BC81-9E7D8762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EFBA1-8B4A-6547-93A2-97EAD552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FDE253-AE87-D344-A60D-75959B0D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27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B04DDC-AF4E-D446-8941-E276EBF8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F89F48-D861-3648-8FD7-51B1173FD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99BA5-2FF3-1749-9BAF-75BA5882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83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26B6-057A-104A-94C4-819886C58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91FF6-ABD0-334F-B52F-D8AB1B992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CAA63-55DE-F647-8420-B772302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13329-0346-F845-B118-9EEB6BC33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A6A01-CE73-3448-A707-1838682D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804C1-26AA-4C42-B1C0-26540A668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46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2A65-CC31-E046-9AB0-E36657D64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2BFDD7-08D4-A94C-AF73-86D5C1150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0C986-C8F3-EE46-BADF-4D5BFB10C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44459-1CDD-2F47-A6E6-54D3E943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38965-47A3-B047-8291-129D8C4A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00AD5-0009-C348-90AF-C461C2CB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766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7EB06B-EA4B-5049-9E2C-17E0D330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93D69-6C0A-6D4E-961A-AF4B9581A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B8DEC-D27F-584E-956B-160EE2CAA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10844-E006-2A43-A1FD-E5051FCECA3B}" type="datetimeFigureOut">
              <a:rPr lang="de-DE" smtClean="0"/>
              <a:t>19.11.18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BDFE-A894-4C46-AE97-B4110A081E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B73CD-64EC-5B45-962D-E7F7C9899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14E81-9C8B-774E-9828-347B2568C12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50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4CBBF-D6A3-624E-BA09-312847A54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2642"/>
            <a:ext cx="9144000" cy="2387600"/>
          </a:xfrm>
        </p:spPr>
        <p:txBody>
          <a:bodyPr>
            <a:normAutofit/>
          </a:bodyPr>
          <a:lstStyle/>
          <a:p>
            <a:r>
              <a:rPr lang="en" dirty="0"/>
              <a:t>Secondary Neutral Atoms Observed by IBEX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C18FD-BAB3-7B4B-B4A3-8E3C74066D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baseline="30000" dirty="0"/>
              <a:t>1</a:t>
            </a:r>
            <a:r>
              <a:rPr lang="de-DE" dirty="0"/>
              <a:t>Harald Kucharek,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entire</a:t>
            </a:r>
            <a:r>
              <a:rPr lang="de-DE" dirty="0"/>
              <a:t> IBEX-</a:t>
            </a:r>
            <a:r>
              <a:rPr lang="de-DE" dirty="0" err="1"/>
              <a:t>lo</a:t>
            </a:r>
            <a:r>
              <a:rPr lang="de-DE" dirty="0"/>
              <a:t> Team</a:t>
            </a:r>
          </a:p>
          <a:p>
            <a:r>
              <a:rPr lang="de-DE" baseline="30000" dirty="0"/>
              <a:t>1</a:t>
            </a:r>
            <a:r>
              <a:rPr lang="de-DE" dirty="0"/>
              <a:t>University </a:t>
            </a:r>
            <a:r>
              <a:rPr lang="de-DE" dirty="0" err="1"/>
              <a:t>of</a:t>
            </a:r>
            <a:r>
              <a:rPr lang="de-DE" dirty="0"/>
              <a:t> New Hampshire, Durham, NH, 03824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52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E45C8-910D-314E-97A8-7FFC70796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7"/>
            <a:ext cx="12192000" cy="682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33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1309-06A4-5E4D-96BA-794DC30A2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Estimate for Sec. &amp; Primary Component.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9D9FA-BDB1-A94E-ACAB-B94D6C29B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3" y="2035012"/>
            <a:ext cx="5656227" cy="38139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F56B00-A27C-214D-B179-04B6C1460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579" y="1995598"/>
            <a:ext cx="5656226" cy="380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50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75E7-9BA8-2044-8FA4-960774DC5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step 1,2,3     vs.        Energy step 2,3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0E71F-6F1D-D142-AB21-4526CB58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57" y="2033752"/>
            <a:ext cx="5948588" cy="400444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52375E-1FAB-1B4B-89BD-B09C8DF79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76754" y="2033752"/>
            <a:ext cx="5948589" cy="40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5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B451-CEA7-EF46-80C7-7E4DB24DF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 vs. Theory</a:t>
            </a:r>
            <a:br>
              <a:rPr lang="en-US" dirty="0"/>
            </a:br>
            <a:r>
              <a:rPr lang="en-US" dirty="0"/>
              <a:t>(E-step 2,3)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23901-74F4-A045-8140-B71FEBF7A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222" y="35400"/>
            <a:ext cx="5238554" cy="3528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CE5FCB-7C31-084A-A835-F5F35C833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221" y="3287369"/>
            <a:ext cx="5238554" cy="3546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0BEEA5-AB97-1043-B577-1CAE2778F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54" y="1690688"/>
            <a:ext cx="6261524" cy="42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3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B3E269-D9BD-1140-81D4-C6A7DD576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028" y="3429000"/>
            <a:ext cx="5257800" cy="3530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B00C94-C79A-A84D-AF20-199010A00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791" y="129382"/>
            <a:ext cx="5257800" cy="35439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A7DDE-E68E-0748-95BF-B39B96150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310" y="2286000"/>
            <a:ext cx="5948588" cy="4004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FE756C8-7C22-F541-BBFC-7580B6C36E9D}"/>
              </a:ext>
            </a:extLst>
          </p:cNvPr>
          <p:cNvSpPr txBox="1">
            <a:spLocks/>
          </p:cNvSpPr>
          <p:nvPr/>
        </p:nvSpPr>
        <p:spPr>
          <a:xfrm>
            <a:off x="444062" y="35010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Observation vs. Theory</a:t>
            </a:r>
          </a:p>
          <a:p>
            <a:r>
              <a:rPr lang="en-US" dirty="0"/>
              <a:t>Part 2 (E-step 1,2,3)</a:t>
            </a:r>
          </a:p>
        </p:txBody>
      </p:sp>
    </p:spTree>
    <p:extLst>
      <p:ext uri="{BB962C8B-B14F-4D97-AF65-F5344CB8AC3E}">
        <p14:creationId xmlns:p14="http://schemas.microsoft.com/office/powerpoint/2010/main" val="415961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FC06-4522-8A45-9E33-6C7F8CDD7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6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Energy step 2,3 --- primary and secondary removed.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57929B-F6DA-F849-8DFE-2F6805084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66" y="1618637"/>
            <a:ext cx="7756634" cy="523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54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040A-71C8-8A40-9F67-DBE10D7A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5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Warm Breeze simulations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Bzowski</a:t>
            </a:r>
            <a:r>
              <a:rPr lang="en-US" dirty="0"/>
              <a:t> &amp; Kubiak)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E9AEB-0F5B-C54C-BF98-82D38C9C8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805" y="1702373"/>
            <a:ext cx="7406137" cy="50539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20DF89-6495-8A41-9963-345987691E84}"/>
              </a:ext>
            </a:extLst>
          </p:cNvPr>
          <p:cNvSpPr txBox="1"/>
          <p:nvPr/>
        </p:nvSpPr>
        <p:spPr>
          <a:xfrm>
            <a:off x="312821" y="1921035"/>
            <a:ext cx="382540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Simulation Model includes: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Shape of the heliosphere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Time dependent ionization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Charge exchange,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09898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BB99-B8DD-ED4F-83C3-32D03B0E0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152" y="92988"/>
            <a:ext cx="10515600" cy="1325563"/>
          </a:xfrm>
        </p:spPr>
        <p:txBody>
          <a:bodyPr/>
          <a:lstStyle/>
          <a:p>
            <a:r>
              <a:rPr lang="en-US" dirty="0"/>
              <a:t>IBEX-lo He Observations: WB removed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26D0D-E9AA-AA46-993B-BD100E6E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790" y="1306632"/>
            <a:ext cx="8100874" cy="54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79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23F814-4D3A-434B-BA95-FA248956D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274" y="793781"/>
            <a:ext cx="8287129" cy="55835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3D98474-D20A-7043-B850-38F386F1F0AF}"/>
              </a:ext>
            </a:extLst>
          </p:cNvPr>
          <p:cNvSpPr txBox="1">
            <a:spLocks/>
          </p:cNvSpPr>
          <p:nvPr/>
        </p:nvSpPr>
        <p:spPr>
          <a:xfrm>
            <a:off x="947038" y="-1858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IBEX-lo He Observations: WB removed</a:t>
            </a:r>
          </a:p>
        </p:txBody>
      </p:sp>
    </p:spTree>
    <p:extLst>
      <p:ext uri="{BB962C8B-B14F-4D97-AF65-F5344CB8AC3E}">
        <p14:creationId xmlns:p14="http://schemas.microsoft.com/office/powerpoint/2010/main" val="1421601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3E98-798C-464F-B282-7CF0015AC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Model vs. </a:t>
            </a:r>
            <a:r>
              <a:rPr lang="en-US" dirty="0" err="1"/>
              <a:t>Warschaw</a:t>
            </a:r>
            <a:r>
              <a:rPr lang="en-US" dirty="0"/>
              <a:t>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94AFC-B666-A742-B84D-3442E337D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0973"/>
            <a:ext cx="5427074" cy="3654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CF6709-6144-9245-9EB3-DC558CD7A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7355" y="2250973"/>
            <a:ext cx="5356022" cy="365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8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59EF-0E5F-DF45-AAA2-359E32DC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5" y="0"/>
            <a:ext cx="10515600" cy="1325563"/>
          </a:xfrm>
        </p:spPr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:</a:t>
            </a:r>
          </a:p>
        </p:txBody>
      </p:sp>
      <p:pic>
        <p:nvPicPr>
          <p:cNvPr id="12" name="Picture 133">
            <a:extLst>
              <a:ext uri="{FF2B5EF4-FFF2-40B4-BE49-F238E27FC236}">
                <a16:creationId xmlns:a16="http://schemas.microsoft.com/office/drawing/2014/main" id="{D5B9063D-1DB0-BF41-BD46-C1B3347AC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206"/>
          <a:stretch>
            <a:fillRect/>
          </a:stretch>
        </p:blipFill>
        <p:spPr bwMode="auto">
          <a:xfrm>
            <a:off x="5704196" y="3970850"/>
            <a:ext cx="2214563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15D2F5DA-90E9-904A-8669-B4631214E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640"/>
          <a:stretch>
            <a:fillRect/>
          </a:stretch>
        </p:blipFill>
        <p:spPr bwMode="auto">
          <a:xfrm>
            <a:off x="488950" y="4128917"/>
            <a:ext cx="19939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5E78E40-5514-4746-A63C-C8461198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740"/>
          <a:stretch>
            <a:fillRect/>
          </a:stretch>
        </p:blipFill>
        <p:spPr bwMode="auto">
          <a:xfrm>
            <a:off x="2836333" y="4047293"/>
            <a:ext cx="21336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22AC87B7-09D2-7040-ACB3-71EB1431E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9"/>
          <a:stretch>
            <a:fillRect/>
          </a:stretch>
        </p:blipFill>
        <p:spPr bwMode="auto">
          <a:xfrm>
            <a:off x="8733805" y="3664065"/>
            <a:ext cx="16637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1524E1B3-7627-4043-A05F-7F5B75886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362" y="6288940"/>
            <a:ext cx="113928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</a:t>
            </a: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[Izmodenov &amp; 	 [Pogorelov et al.,13]	[Usmanov et al.,16]  	   [Opher et al.,15]	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Alexashov,15]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A5F836-A866-C547-99FC-F0EB16126DE8}"/>
              </a:ext>
            </a:extLst>
          </p:cNvPr>
          <p:cNvSpPr/>
          <p:nvPr/>
        </p:nvSpPr>
        <p:spPr>
          <a:xfrm>
            <a:off x="488950" y="2560756"/>
            <a:ext cx="35301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charset="0"/>
                <a:ea typeface="Times" charset="0"/>
              </a:rPr>
              <a:t>Global kinetic and/or fluid </a:t>
            </a:r>
          </a:p>
          <a:p>
            <a:r>
              <a:rPr lang="en-US" sz="2400" dirty="0">
                <a:latin typeface="Times New Roman" charset="0"/>
                <a:ea typeface="Times" charset="0"/>
              </a:rPr>
              <a:t>computational models</a:t>
            </a:r>
            <a:r>
              <a:rPr lang="en-US" sz="2400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2B850C-26A2-B545-AAA1-C720809EDD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704347" y="277179"/>
            <a:ext cx="6193768" cy="3568753"/>
          </a:xfrm>
        </p:spPr>
      </p:pic>
    </p:spTree>
    <p:extLst>
      <p:ext uri="{BB962C8B-B14F-4D97-AF65-F5344CB8AC3E}">
        <p14:creationId xmlns:p14="http://schemas.microsoft.com/office/powerpoint/2010/main" val="4084540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EBFD3-ABFF-774F-ABF2-345CA5C51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5FCD3-D1F3-EF4D-8A08-73D724865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produced sputter corrected IBEX-lo He maps.</a:t>
            </a:r>
          </a:p>
          <a:p>
            <a:r>
              <a:rPr lang="en-US" dirty="0"/>
              <a:t>We subtracted model predictions for the primary and the</a:t>
            </a:r>
            <a:br>
              <a:rPr lang="en-US" dirty="0"/>
            </a:br>
            <a:r>
              <a:rPr lang="en-US" dirty="0"/>
              <a:t>secondary ENA component as well as the Warm Breeze simulations.</a:t>
            </a:r>
          </a:p>
          <a:p>
            <a:r>
              <a:rPr lang="en-US" dirty="0"/>
              <a:t>While the WB simulations include a hyperbola shape for the </a:t>
            </a:r>
            <a:br>
              <a:rPr lang="en-US" dirty="0"/>
            </a:br>
            <a:r>
              <a:rPr lang="en-US" dirty="0"/>
              <a:t>heliosphere, the simple model assumes a spherical shape.</a:t>
            </a:r>
          </a:p>
          <a:p>
            <a:r>
              <a:rPr lang="en-US" dirty="0"/>
              <a:t>The two model show a different emission pattern which</a:t>
            </a:r>
            <a:br>
              <a:rPr lang="en-US" dirty="0"/>
            </a:br>
            <a:r>
              <a:rPr lang="en-US" dirty="0"/>
              <a:t>could be attributed to different shape of the heliosphere.</a:t>
            </a:r>
          </a:p>
        </p:txBody>
      </p:sp>
    </p:spTree>
    <p:extLst>
      <p:ext uri="{BB962C8B-B14F-4D97-AF65-F5344CB8AC3E}">
        <p14:creationId xmlns:p14="http://schemas.microsoft.com/office/powerpoint/2010/main" val="3937463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EEF7-4296-3A4B-9C89-0C476F6A0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877C2-E718-794A-93EE-C6D29CE62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remotely detect effects of the shape of the heliosphere from</a:t>
            </a:r>
            <a:br>
              <a:rPr lang="en-US" dirty="0"/>
            </a:br>
            <a:r>
              <a:rPr lang="en-US" dirty="0"/>
              <a:t>IBEX-lo sky maps?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  Methodology: </a:t>
            </a:r>
            <a:br>
              <a:rPr lang="en-US" dirty="0"/>
            </a:br>
            <a:r>
              <a:rPr lang="en-US" dirty="0"/>
              <a:t>   We use sky maps of interstellar helium because they are less affected</a:t>
            </a:r>
            <a:br>
              <a:rPr lang="en-US" dirty="0"/>
            </a:br>
            <a:r>
              <a:rPr lang="en-US" dirty="0"/>
              <a:t>   by ionization and radiation pressure.</a:t>
            </a:r>
            <a:br>
              <a:rPr lang="en-US" dirty="0"/>
            </a:br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Comparing theoretical models for the primary and secondary ENA </a:t>
            </a:r>
            <a:br>
              <a:rPr lang="en-US" dirty="0"/>
            </a:br>
            <a:r>
              <a:rPr lang="en-US" dirty="0"/>
              <a:t>    population with IBEX-lo observations.</a:t>
            </a:r>
          </a:p>
        </p:txBody>
      </p:sp>
    </p:spTree>
    <p:extLst>
      <p:ext uri="{BB962C8B-B14F-4D97-AF65-F5344CB8AC3E}">
        <p14:creationId xmlns:p14="http://schemas.microsoft.com/office/powerpoint/2010/main" val="278234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6282-BB2D-AD48-8702-5C3771715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vs. Secondary Component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684B9C7-7EEC-2942-9B81-8CC8D739F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49379"/>
            <a:ext cx="6193768" cy="3568753"/>
          </a:xfr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E745CE-29F6-FC40-8620-754EAA946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38443"/>
            <a:ext cx="5051269" cy="6545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4FA5FC-BDAB-6B4F-82AD-A2C2972B0A2D}"/>
              </a:ext>
            </a:extLst>
          </p:cNvPr>
          <p:cNvCxnSpPr/>
          <p:nvPr/>
        </p:nvCxnSpPr>
        <p:spPr>
          <a:xfrm>
            <a:off x="1123200" y="3808800"/>
            <a:ext cx="27072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8F3B3D2-D39F-204F-B076-4CB991C02755}"/>
              </a:ext>
            </a:extLst>
          </p:cNvPr>
          <p:cNvSpPr txBox="1"/>
          <p:nvPr/>
        </p:nvSpPr>
        <p:spPr>
          <a:xfrm>
            <a:off x="3117600" y="3302911"/>
            <a:ext cx="130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He</a:t>
            </a:r>
            <a:r>
              <a:rPr lang="en-US" baseline="-25000" dirty="0" err="1">
                <a:solidFill>
                  <a:schemeClr val="bg1"/>
                </a:solidFill>
              </a:rPr>
              <a:t>ISN</a:t>
            </a:r>
            <a:r>
              <a:rPr lang="en-US" baseline="-25000" dirty="0">
                <a:solidFill>
                  <a:schemeClr val="bg1"/>
                </a:solidFill>
              </a:rPr>
              <a:t>  (Primary)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D20881-1C90-F44C-83D7-A3366F710857}"/>
              </a:ext>
            </a:extLst>
          </p:cNvPr>
          <p:cNvCxnSpPr>
            <a:cxnSpLocks/>
          </p:cNvCxnSpPr>
          <p:nvPr/>
        </p:nvCxnSpPr>
        <p:spPr>
          <a:xfrm flipV="1">
            <a:off x="1195200" y="4613732"/>
            <a:ext cx="1130400" cy="6626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244D52-BB27-1744-92B0-8D93154AAC7B}"/>
              </a:ext>
            </a:extLst>
          </p:cNvPr>
          <p:cNvSpPr txBox="1"/>
          <p:nvPr/>
        </p:nvSpPr>
        <p:spPr>
          <a:xfrm>
            <a:off x="3456000" y="4059734"/>
            <a:ext cx="146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He</a:t>
            </a:r>
            <a:r>
              <a:rPr lang="en-US" baseline="-25000" dirty="0" err="1">
                <a:solidFill>
                  <a:schemeClr val="bg1"/>
                </a:solidFill>
              </a:rPr>
              <a:t>ISN</a:t>
            </a:r>
            <a:r>
              <a:rPr lang="en-US" baseline="-25000" dirty="0">
                <a:solidFill>
                  <a:schemeClr val="bg1"/>
                </a:solidFill>
              </a:rPr>
              <a:t>  (Secondary)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C7F7E8-A30F-E44B-9F88-9819322E41E8}"/>
              </a:ext>
            </a:extLst>
          </p:cNvPr>
          <p:cNvCxnSpPr>
            <a:cxnSpLocks/>
          </p:cNvCxnSpPr>
          <p:nvPr/>
        </p:nvCxnSpPr>
        <p:spPr>
          <a:xfrm flipV="1">
            <a:off x="2628000" y="3952800"/>
            <a:ext cx="1202400" cy="5976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0E28D64-12B7-4449-8411-E404FA5CCF6B}"/>
              </a:ext>
            </a:extLst>
          </p:cNvPr>
          <p:cNvSpPr txBox="1"/>
          <p:nvPr/>
        </p:nvSpPr>
        <p:spPr>
          <a:xfrm>
            <a:off x="1123199" y="42444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He</a:t>
            </a:r>
            <a:r>
              <a:rPr lang="en-US" baseline="-25000" dirty="0" err="1">
                <a:solidFill>
                  <a:schemeClr val="bg1"/>
                </a:solidFill>
              </a:rPr>
              <a:t>ISN</a:t>
            </a:r>
            <a:r>
              <a:rPr lang="en-US" baseline="-25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C4B846-F05D-114B-9928-5E58D0029E28}"/>
              </a:ext>
            </a:extLst>
          </p:cNvPr>
          <p:cNvSpPr txBox="1"/>
          <p:nvPr/>
        </p:nvSpPr>
        <p:spPr>
          <a:xfrm>
            <a:off x="1123199" y="3260123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He</a:t>
            </a:r>
            <a:r>
              <a:rPr lang="en-US" baseline="-25000" dirty="0" err="1">
                <a:solidFill>
                  <a:schemeClr val="bg1"/>
                </a:solidFill>
              </a:rPr>
              <a:t>ISN</a:t>
            </a:r>
            <a:r>
              <a:rPr lang="en-US" baseline="-250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34F0C4-CBD1-1543-9A34-7168C8F596BC}"/>
              </a:ext>
            </a:extLst>
          </p:cNvPr>
          <p:cNvSpPr txBox="1"/>
          <p:nvPr/>
        </p:nvSpPr>
        <p:spPr>
          <a:xfrm>
            <a:off x="2732725" y="4787757"/>
            <a:ext cx="1951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-25000" dirty="0">
                <a:solidFill>
                  <a:schemeClr val="bg1"/>
                </a:solidFill>
              </a:rPr>
              <a:t>Charge exchange </a:t>
            </a:r>
            <a:r>
              <a:rPr lang="en-US" baseline="-25000" dirty="0" err="1">
                <a:solidFill>
                  <a:schemeClr val="bg1"/>
                </a:solidFill>
              </a:rPr>
              <a:t>interction</a:t>
            </a:r>
            <a:r>
              <a:rPr lang="en-US" baseline="-25000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44FB74-1B5E-8B4D-BC57-8009A9CE3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968" y="2049379"/>
            <a:ext cx="4899312" cy="27279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97F6E4A-4F60-794A-A1BE-6F010A7E0B96}"/>
              </a:ext>
            </a:extLst>
          </p:cNvPr>
          <p:cNvSpPr txBox="1"/>
          <p:nvPr/>
        </p:nvSpPr>
        <p:spPr>
          <a:xfrm>
            <a:off x="7503459" y="5618132"/>
            <a:ext cx="43429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Helium is only measurable by it’s </a:t>
            </a:r>
            <a:br>
              <a:rPr lang="en-US" sz="2400" dirty="0"/>
            </a:br>
            <a:r>
              <a:rPr lang="en-US" sz="2400" dirty="0"/>
              <a:t>sputter products (mainly H, O)</a:t>
            </a:r>
          </a:p>
        </p:txBody>
      </p:sp>
    </p:spTree>
    <p:extLst>
      <p:ext uri="{BB962C8B-B14F-4D97-AF65-F5344CB8AC3E}">
        <p14:creationId xmlns:p14="http://schemas.microsoft.com/office/powerpoint/2010/main" val="249731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99826"/>
            <a:ext cx="10515600" cy="1325563"/>
          </a:xfrm>
        </p:spPr>
        <p:txBody>
          <a:bodyPr/>
          <a:lstStyle/>
          <a:p>
            <a:r>
              <a:rPr lang="en-US" dirty="0"/>
              <a:t>Interstellar Helium @ 1 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178926"/>
            <a:ext cx="4114800" cy="365125"/>
          </a:xfrm>
        </p:spPr>
        <p:txBody>
          <a:bodyPr/>
          <a:lstStyle/>
          <a:p>
            <a:r>
              <a:rPr lang="en-US"/>
              <a:t>Jeewoo Park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78926"/>
            <a:ext cx="2743200" cy="365125"/>
          </a:xfrm>
        </p:spPr>
        <p:txBody>
          <a:bodyPr/>
          <a:lstStyle/>
          <a:p>
            <a:fld id="{0D1E8928-472F-DE44-B3E0-183B514DC9B4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comb-He-m1m3m5-e1e4-estr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76" y="805598"/>
            <a:ext cx="8562848" cy="5718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4085" y="843911"/>
            <a:ext cx="94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E=15 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4085" y="3667494"/>
            <a:ext cx="94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E=55 eV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00859" y="811645"/>
            <a:ext cx="94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E=29 eV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00859" y="3678559"/>
            <a:ext cx="106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E=110 eV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019550" y="1733927"/>
            <a:ext cx="584200" cy="655081"/>
            <a:chOff x="2495550" y="1911350"/>
            <a:chExt cx="584200" cy="655081"/>
          </a:xfrm>
        </p:grpSpPr>
        <p:sp>
          <p:nvSpPr>
            <p:cNvPr id="13" name="Oval 12"/>
            <p:cNvSpPr/>
            <p:nvPr/>
          </p:nvSpPr>
          <p:spPr>
            <a:xfrm>
              <a:off x="2495550" y="2120900"/>
              <a:ext cx="584200" cy="44553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84450" y="1911350"/>
              <a:ext cx="381383" cy="215444"/>
            </a:xfrm>
            <a:prstGeom prst="rect">
              <a:avLst/>
            </a:prstGeom>
            <a:noFill/>
          </p:spPr>
          <p:txBody>
            <a:bodyPr wrap="none" l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ISN He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30600" y="1736471"/>
            <a:ext cx="533400" cy="652536"/>
            <a:chOff x="2006600" y="1913895"/>
            <a:chExt cx="533400" cy="652536"/>
          </a:xfrm>
        </p:grpSpPr>
        <p:sp>
          <p:nvSpPr>
            <p:cNvPr id="16" name="Oval 15"/>
            <p:cNvSpPr/>
            <p:nvPr/>
          </p:nvSpPr>
          <p:spPr>
            <a:xfrm>
              <a:off x="2006600" y="2120900"/>
              <a:ext cx="533400" cy="44553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01850" y="1913895"/>
              <a:ext cx="311195" cy="215444"/>
            </a:xfrm>
            <a:prstGeom prst="rect">
              <a:avLst/>
            </a:prstGeom>
            <a:noFill/>
          </p:spPr>
          <p:txBody>
            <a:bodyPr wrap="none" l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ISN H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40236" y="1345877"/>
            <a:ext cx="731741" cy="1599539"/>
            <a:chOff x="2816235" y="1523300"/>
            <a:chExt cx="731741" cy="1599539"/>
          </a:xfrm>
        </p:grpSpPr>
        <p:sp>
          <p:nvSpPr>
            <p:cNvPr id="19" name="Oval 20"/>
            <p:cNvSpPr/>
            <p:nvPr/>
          </p:nvSpPr>
          <p:spPr>
            <a:xfrm>
              <a:off x="2816235" y="1523300"/>
              <a:ext cx="723007" cy="1599539"/>
            </a:xfrm>
            <a:custGeom>
              <a:avLst/>
              <a:gdLst>
                <a:gd name="connsiteX0" fmla="*/ 0 w 723900"/>
                <a:gd name="connsiteY0" fmla="*/ 635000 h 1270000"/>
                <a:gd name="connsiteX1" fmla="*/ 361950 w 723900"/>
                <a:gd name="connsiteY1" fmla="*/ 0 h 1270000"/>
                <a:gd name="connsiteX2" fmla="*/ 723900 w 723900"/>
                <a:gd name="connsiteY2" fmla="*/ 635000 h 1270000"/>
                <a:gd name="connsiteX3" fmla="*/ 361950 w 723900"/>
                <a:gd name="connsiteY3" fmla="*/ 1270000 h 1270000"/>
                <a:gd name="connsiteX4" fmla="*/ 0 w 723900"/>
                <a:gd name="connsiteY4" fmla="*/ 635000 h 1270000"/>
                <a:gd name="connsiteX0" fmla="*/ 0 w 565150"/>
                <a:gd name="connsiteY0" fmla="*/ 673202 h 1270219"/>
                <a:gd name="connsiteX1" fmla="*/ 203200 w 565150"/>
                <a:gd name="connsiteY1" fmla="*/ 102 h 1270219"/>
                <a:gd name="connsiteX2" fmla="*/ 565150 w 565150"/>
                <a:gd name="connsiteY2" fmla="*/ 635102 h 1270219"/>
                <a:gd name="connsiteX3" fmla="*/ 203200 w 565150"/>
                <a:gd name="connsiteY3" fmla="*/ 1270102 h 1270219"/>
                <a:gd name="connsiteX4" fmla="*/ 0 w 565150"/>
                <a:gd name="connsiteY4" fmla="*/ 673202 h 1270219"/>
                <a:gd name="connsiteX0" fmla="*/ 7748 w 572898"/>
                <a:gd name="connsiteY0" fmla="*/ 685031 h 1282048"/>
                <a:gd name="connsiteX1" fmla="*/ 58548 w 572898"/>
                <a:gd name="connsiteY1" fmla="*/ 265931 h 1282048"/>
                <a:gd name="connsiteX2" fmla="*/ 210948 w 572898"/>
                <a:gd name="connsiteY2" fmla="*/ 11931 h 1282048"/>
                <a:gd name="connsiteX3" fmla="*/ 572898 w 572898"/>
                <a:gd name="connsiteY3" fmla="*/ 646931 h 1282048"/>
                <a:gd name="connsiteX4" fmla="*/ 210948 w 572898"/>
                <a:gd name="connsiteY4" fmla="*/ 1281931 h 1282048"/>
                <a:gd name="connsiteX5" fmla="*/ 7748 w 572898"/>
                <a:gd name="connsiteY5" fmla="*/ 685031 h 1282048"/>
                <a:gd name="connsiteX0" fmla="*/ 85753 w 650903"/>
                <a:gd name="connsiteY0" fmla="*/ 695713 h 1292684"/>
                <a:gd name="connsiteX1" fmla="*/ 9553 w 650903"/>
                <a:gd name="connsiteY1" fmla="*/ 194063 h 1292684"/>
                <a:gd name="connsiteX2" fmla="*/ 288953 w 650903"/>
                <a:gd name="connsiteY2" fmla="*/ 22613 h 1292684"/>
                <a:gd name="connsiteX3" fmla="*/ 650903 w 650903"/>
                <a:gd name="connsiteY3" fmla="*/ 657613 h 1292684"/>
                <a:gd name="connsiteX4" fmla="*/ 288953 w 650903"/>
                <a:gd name="connsiteY4" fmla="*/ 1292613 h 1292684"/>
                <a:gd name="connsiteX5" fmla="*/ 85753 w 650903"/>
                <a:gd name="connsiteY5" fmla="*/ 695713 h 1292684"/>
                <a:gd name="connsiteX0" fmla="*/ 76200 w 641350"/>
                <a:gd name="connsiteY0" fmla="*/ 695713 h 1292684"/>
                <a:gd name="connsiteX1" fmla="*/ 0 w 641350"/>
                <a:gd name="connsiteY1" fmla="*/ 194063 h 1292684"/>
                <a:gd name="connsiteX2" fmla="*/ 279400 w 641350"/>
                <a:gd name="connsiteY2" fmla="*/ 22613 h 1292684"/>
                <a:gd name="connsiteX3" fmla="*/ 641350 w 641350"/>
                <a:gd name="connsiteY3" fmla="*/ 657613 h 1292684"/>
                <a:gd name="connsiteX4" fmla="*/ 279400 w 641350"/>
                <a:gd name="connsiteY4" fmla="*/ 1292613 h 1292684"/>
                <a:gd name="connsiteX5" fmla="*/ 76200 w 641350"/>
                <a:gd name="connsiteY5" fmla="*/ 695713 h 1292684"/>
                <a:gd name="connsiteX0" fmla="*/ 76200 w 641350"/>
                <a:gd name="connsiteY0" fmla="*/ 695713 h 1292686"/>
                <a:gd name="connsiteX1" fmla="*/ 0 w 641350"/>
                <a:gd name="connsiteY1" fmla="*/ 194063 h 1292686"/>
                <a:gd name="connsiteX2" fmla="*/ 279400 w 641350"/>
                <a:gd name="connsiteY2" fmla="*/ 22613 h 1292686"/>
                <a:gd name="connsiteX3" fmla="*/ 641350 w 641350"/>
                <a:gd name="connsiteY3" fmla="*/ 657613 h 1292686"/>
                <a:gd name="connsiteX4" fmla="*/ 279400 w 641350"/>
                <a:gd name="connsiteY4" fmla="*/ 1292613 h 1292686"/>
                <a:gd name="connsiteX5" fmla="*/ 76200 w 641350"/>
                <a:gd name="connsiteY5" fmla="*/ 695713 h 1292686"/>
                <a:gd name="connsiteX0" fmla="*/ 120650 w 641350"/>
                <a:gd name="connsiteY0" fmla="*/ 695713 h 1292686"/>
                <a:gd name="connsiteX1" fmla="*/ 0 w 641350"/>
                <a:gd name="connsiteY1" fmla="*/ 194063 h 1292686"/>
                <a:gd name="connsiteX2" fmla="*/ 279400 w 641350"/>
                <a:gd name="connsiteY2" fmla="*/ 22613 h 1292686"/>
                <a:gd name="connsiteX3" fmla="*/ 641350 w 641350"/>
                <a:gd name="connsiteY3" fmla="*/ 657613 h 1292686"/>
                <a:gd name="connsiteX4" fmla="*/ 279400 w 641350"/>
                <a:gd name="connsiteY4" fmla="*/ 1292613 h 1292686"/>
                <a:gd name="connsiteX5" fmla="*/ 120650 w 641350"/>
                <a:gd name="connsiteY5" fmla="*/ 695713 h 1292686"/>
                <a:gd name="connsiteX0" fmla="*/ 120650 w 641350"/>
                <a:gd name="connsiteY0" fmla="*/ 695713 h 1292686"/>
                <a:gd name="connsiteX1" fmla="*/ 0 w 641350"/>
                <a:gd name="connsiteY1" fmla="*/ 194063 h 1292686"/>
                <a:gd name="connsiteX2" fmla="*/ 279400 w 641350"/>
                <a:gd name="connsiteY2" fmla="*/ 22613 h 1292686"/>
                <a:gd name="connsiteX3" fmla="*/ 641350 w 641350"/>
                <a:gd name="connsiteY3" fmla="*/ 657613 h 1292686"/>
                <a:gd name="connsiteX4" fmla="*/ 279400 w 641350"/>
                <a:gd name="connsiteY4" fmla="*/ 1292613 h 1292686"/>
                <a:gd name="connsiteX5" fmla="*/ 120650 w 641350"/>
                <a:gd name="connsiteY5" fmla="*/ 695713 h 1292686"/>
                <a:gd name="connsiteX0" fmla="*/ 95250 w 641350"/>
                <a:gd name="connsiteY0" fmla="*/ 689363 h 1292663"/>
                <a:gd name="connsiteX1" fmla="*/ 0 w 641350"/>
                <a:gd name="connsiteY1" fmla="*/ 194063 h 1292663"/>
                <a:gd name="connsiteX2" fmla="*/ 279400 w 641350"/>
                <a:gd name="connsiteY2" fmla="*/ 22613 h 1292663"/>
                <a:gd name="connsiteX3" fmla="*/ 641350 w 641350"/>
                <a:gd name="connsiteY3" fmla="*/ 657613 h 1292663"/>
                <a:gd name="connsiteX4" fmla="*/ 279400 w 641350"/>
                <a:gd name="connsiteY4" fmla="*/ 1292613 h 1292663"/>
                <a:gd name="connsiteX5" fmla="*/ 95250 w 641350"/>
                <a:gd name="connsiteY5" fmla="*/ 689363 h 1292663"/>
                <a:gd name="connsiteX0" fmla="*/ 95250 w 641350"/>
                <a:gd name="connsiteY0" fmla="*/ 689363 h 1292663"/>
                <a:gd name="connsiteX1" fmla="*/ 0 w 641350"/>
                <a:gd name="connsiteY1" fmla="*/ 194063 h 1292663"/>
                <a:gd name="connsiteX2" fmla="*/ 279400 w 641350"/>
                <a:gd name="connsiteY2" fmla="*/ 22613 h 1292663"/>
                <a:gd name="connsiteX3" fmla="*/ 641350 w 641350"/>
                <a:gd name="connsiteY3" fmla="*/ 657613 h 1292663"/>
                <a:gd name="connsiteX4" fmla="*/ 279400 w 641350"/>
                <a:gd name="connsiteY4" fmla="*/ 1292613 h 1292663"/>
                <a:gd name="connsiteX5" fmla="*/ 95250 w 641350"/>
                <a:gd name="connsiteY5" fmla="*/ 689363 h 1292663"/>
                <a:gd name="connsiteX0" fmla="*/ 146050 w 692150"/>
                <a:gd name="connsiteY0" fmla="*/ 691658 h 1294957"/>
                <a:gd name="connsiteX1" fmla="*/ 0 w 692150"/>
                <a:gd name="connsiteY1" fmla="*/ 183658 h 1294957"/>
                <a:gd name="connsiteX2" fmla="*/ 330200 w 692150"/>
                <a:gd name="connsiteY2" fmla="*/ 24908 h 1294957"/>
                <a:gd name="connsiteX3" fmla="*/ 692150 w 692150"/>
                <a:gd name="connsiteY3" fmla="*/ 659908 h 1294957"/>
                <a:gd name="connsiteX4" fmla="*/ 330200 w 692150"/>
                <a:gd name="connsiteY4" fmla="*/ 1294908 h 1294957"/>
                <a:gd name="connsiteX5" fmla="*/ 146050 w 692150"/>
                <a:gd name="connsiteY5" fmla="*/ 691658 h 1294957"/>
                <a:gd name="connsiteX0" fmla="*/ 244172 w 790272"/>
                <a:gd name="connsiteY0" fmla="*/ 814953 h 1418252"/>
                <a:gd name="connsiteX1" fmla="*/ 98122 w 790272"/>
                <a:gd name="connsiteY1" fmla="*/ 306953 h 1418252"/>
                <a:gd name="connsiteX2" fmla="*/ 34622 w 790272"/>
                <a:gd name="connsiteY2" fmla="*/ 14853 h 1418252"/>
                <a:gd name="connsiteX3" fmla="*/ 790272 w 790272"/>
                <a:gd name="connsiteY3" fmla="*/ 783203 h 1418252"/>
                <a:gd name="connsiteX4" fmla="*/ 428322 w 790272"/>
                <a:gd name="connsiteY4" fmla="*/ 1418203 h 1418252"/>
                <a:gd name="connsiteX5" fmla="*/ 244172 w 790272"/>
                <a:gd name="connsiteY5" fmla="*/ 814953 h 1418252"/>
                <a:gd name="connsiteX0" fmla="*/ 258322 w 804422"/>
                <a:gd name="connsiteY0" fmla="*/ 816141 h 1419440"/>
                <a:gd name="connsiteX1" fmla="*/ 112272 w 804422"/>
                <a:gd name="connsiteY1" fmla="*/ 308141 h 1419440"/>
                <a:gd name="connsiteX2" fmla="*/ 48772 w 804422"/>
                <a:gd name="connsiteY2" fmla="*/ 16041 h 1419440"/>
                <a:gd name="connsiteX3" fmla="*/ 804422 w 804422"/>
                <a:gd name="connsiteY3" fmla="*/ 784391 h 1419440"/>
                <a:gd name="connsiteX4" fmla="*/ 442472 w 804422"/>
                <a:gd name="connsiteY4" fmla="*/ 1419391 h 1419440"/>
                <a:gd name="connsiteX5" fmla="*/ 258322 w 804422"/>
                <a:gd name="connsiteY5" fmla="*/ 816141 h 1419440"/>
                <a:gd name="connsiteX0" fmla="*/ 258322 w 804425"/>
                <a:gd name="connsiteY0" fmla="*/ 816141 h 1419440"/>
                <a:gd name="connsiteX1" fmla="*/ 112272 w 804425"/>
                <a:gd name="connsiteY1" fmla="*/ 308141 h 1419440"/>
                <a:gd name="connsiteX2" fmla="*/ 48772 w 804425"/>
                <a:gd name="connsiteY2" fmla="*/ 16041 h 1419440"/>
                <a:gd name="connsiteX3" fmla="*/ 448822 w 804425"/>
                <a:gd name="connsiteY3" fmla="*/ 276393 h 1419440"/>
                <a:gd name="connsiteX4" fmla="*/ 804422 w 804425"/>
                <a:gd name="connsiteY4" fmla="*/ 784391 h 1419440"/>
                <a:gd name="connsiteX5" fmla="*/ 442472 w 804425"/>
                <a:gd name="connsiteY5" fmla="*/ 1419391 h 1419440"/>
                <a:gd name="connsiteX6" fmla="*/ 258322 w 804425"/>
                <a:gd name="connsiteY6" fmla="*/ 816141 h 1419440"/>
                <a:gd name="connsiteX0" fmla="*/ 235008 w 781112"/>
                <a:gd name="connsiteY0" fmla="*/ 800410 h 1403709"/>
                <a:gd name="connsiteX1" fmla="*/ 88958 w 781112"/>
                <a:gd name="connsiteY1" fmla="*/ 292410 h 1403709"/>
                <a:gd name="connsiteX2" fmla="*/ 25458 w 781112"/>
                <a:gd name="connsiteY2" fmla="*/ 310 h 1403709"/>
                <a:gd name="connsiteX3" fmla="*/ 463608 w 781112"/>
                <a:gd name="connsiteY3" fmla="*/ 247962 h 1403709"/>
                <a:gd name="connsiteX4" fmla="*/ 781108 w 781112"/>
                <a:gd name="connsiteY4" fmla="*/ 768660 h 1403709"/>
                <a:gd name="connsiteX5" fmla="*/ 419158 w 781112"/>
                <a:gd name="connsiteY5" fmla="*/ 1403660 h 1403709"/>
                <a:gd name="connsiteX6" fmla="*/ 235008 w 781112"/>
                <a:gd name="connsiteY6" fmla="*/ 800410 h 1403709"/>
                <a:gd name="connsiteX0" fmla="*/ 235008 w 717614"/>
                <a:gd name="connsiteY0" fmla="*/ 800410 h 1403755"/>
                <a:gd name="connsiteX1" fmla="*/ 88958 w 717614"/>
                <a:gd name="connsiteY1" fmla="*/ 292410 h 1403755"/>
                <a:gd name="connsiteX2" fmla="*/ 25458 w 717614"/>
                <a:gd name="connsiteY2" fmla="*/ 310 h 1403755"/>
                <a:gd name="connsiteX3" fmla="*/ 463608 w 717614"/>
                <a:gd name="connsiteY3" fmla="*/ 247962 h 1403755"/>
                <a:gd name="connsiteX4" fmla="*/ 717608 w 717614"/>
                <a:gd name="connsiteY4" fmla="*/ 755960 h 1403755"/>
                <a:gd name="connsiteX5" fmla="*/ 419158 w 717614"/>
                <a:gd name="connsiteY5" fmla="*/ 1403660 h 1403755"/>
                <a:gd name="connsiteX6" fmla="*/ 235008 w 717614"/>
                <a:gd name="connsiteY6" fmla="*/ 800410 h 1403755"/>
                <a:gd name="connsiteX0" fmla="*/ 235008 w 726927"/>
                <a:gd name="connsiteY0" fmla="*/ 800410 h 1407166"/>
                <a:gd name="connsiteX1" fmla="*/ 88958 w 726927"/>
                <a:gd name="connsiteY1" fmla="*/ 292410 h 1407166"/>
                <a:gd name="connsiteX2" fmla="*/ 25458 w 726927"/>
                <a:gd name="connsiteY2" fmla="*/ 310 h 1407166"/>
                <a:gd name="connsiteX3" fmla="*/ 463608 w 726927"/>
                <a:gd name="connsiteY3" fmla="*/ 247962 h 1407166"/>
                <a:gd name="connsiteX4" fmla="*/ 717608 w 726927"/>
                <a:gd name="connsiteY4" fmla="*/ 755960 h 1407166"/>
                <a:gd name="connsiteX5" fmla="*/ 647757 w 726927"/>
                <a:gd name="connsiteY5" fmla="*/ 1035362 h 1407166"/>
                <a:gd name="connsiteX6" fmla="*/ 419158 w 726927"/>
                <a:gd name="connsiteY6" fmla="*/ 1403660 h 1407166"/>
                <a:gd name="connsiteX7" fmla="*/ 235008 w 726927"/>
                <a:gd name="connsiteY7" fmla="*/ 800410 h 1407166"/>
                <a:gd name="connsiteX0" fmla="*/ 235008 w 738672"/>
                <a:gd name="connsiteY0" fmla="*/ 800410 h 1410596"/>
                <a:gd name="connsiteX1" fmla="*/ 88958 w 738672"/>
                <a:gd name="connsiteY1" fmla="*/ 292410 h 1410596"/>
                <a:gd name="connsiteX2" fmla="*/ 25458 w 738672"/>
                <a:gd name="connsiteY2" fmla="*/ 310 h 1410596"/>
                <a:gd name="connsiteX3" fmla="*/ 463608 w 738672"/>
                <a:gd name="connsiteY3" fmla="*/ 247962 h 1410596"/>
                <a:gd name="connsiteX4" fmla="*/ 717608 w 738672"/>
                <a:gd name="connsiteY4" fmla="*/ 755960 h 1410596"/>
                <a:gd name="connsiteX5" fmla="*/ 698557 w 738672"/>
                <a:gd name="connsiteY5" fmla="*/ 1105212 h 1410596"/>
                <a:gd name="connsiteX6" fmla="*/ 419158 w 738672"/>
                <a:gd name="connsiteY6" fmla="*/ 1403660 h 1410596"/>
                <a:gd name="connsiteX7" fmla="*/ 235008 w 738672"/>
                <a:gd name="connsiteY7" fmla="*/ 800410 h 1410596"/>
                <a:gd name="connsiteX0" fmla="*/ 235008 w 738672"/>
                <a:gd name="connsiteY0" fmla="*/ 800410 h 1554278"/>
                <a:gd name="connsiteX1" fmla="*/ 88958 w 738672"/>
                <a:gd name="connsiteY1" fmla="*/ 292410 h 1554278"/>
                <a:gd name="connsiteX2" fmla="*/ 25458 w 738672"/>
                <a:gd name="connsiteY2" fmla="*/ 310 h 1554278"/>
                <a:gd name="connsiteX3" fmla="*/ 463608 w 738672"/>
                <a:gd name="connsiteY3" fmla="*/ 247962 h 1554278"/>
                <a:gd name="connsiteX4" fmla="*/ 717608 w 738672"/>
                <a:gd name="connsiteY4" fmla="*/ 755960 h 1554278"/>
                <a:gd name="connsiteX5" fmla="*/ 698557 w 738672"/>
                <a:gd name="connsiteY5" fmla="*/ 1105212 h 1554278"/>
                <a:gd name="connsiteX6" fmla="*/ 260408 w 738672"/>
                <a:gd name="connsiteY6" fmla="*/ 1549710 h 1554278"/>
                <a:gd name="connsiteX7" fmla="*/ 235008 w 738672"/>
                <a:gd name="connsiteY7" fmla="*/ 800410 h 1554278"/>
                <a:gd name="connsiteX0" fmla="*/ 235008 w 738672"/>
                <a:gd name="connsiteY0" fmla="*/ 800410 h 1592003"/>
                <a:gd name="connsiteX1" fmla="*/ 88958 w 738672"/>
                <a:gd name="connsiteY1" fmla="*/ 292410 h 1592003"/>
                <a:gd name="connsiteX2" fmla="*/ 25458 w 738672"/>
                <a:gd name="connsiteY2" fmla="*/ 310 h 1592003"/>
                <a:gd name="connsiteX3" fmla="*/ 463608 w 738672"/>
                <a:gd name="connsiteY3" fmla="*/ 247962 h 1592003"/>
                <a:gd name="connsiteX4" fmla="*/ 717608 w 738672"/>
                <a:gd name="connsiteY4" fmla="*/ 755960 h 1592003"/>
                <a:gd name="connsiteX5" fmla="*/ 698557 w 738672"/>
                <a:gd name="connsiteY5" fmla="*/ 1105212 h 1592003"/>
                <a:gd name="connsiteX6" fmla="*/ 203258 w 738672"/>
                <a:gd name="connsiteY6" fmla="*/ 1587810 h 1592003"/>
                <a:gd name="connsiteX7" fmla="*/ 235008 w 738672"/>
                <a:gd name="connsiteY7" fmla="*/ 800410 h 1592003"/>
                <a:gd name="connsiteX0" fmla="*/ 235008 w 726248"/>
                <a:gd name="connsiteY0" fmla="*/ 800410 h 1599150"/>
                <a:gd name="connsiteX1" fmla="*/ 88958 w 726248"/>
                <a:gd name="connsiteY1" fmla="*/ 292410 h 1599150"/>
                <a:gd name="connsiteX2" fmla="*/ 25458 w 726248"/>
                <a:gd name="connsiteY2" fmla="*/ 310 h 1599150"/>
                <a:gd name="connsiteX3" fmla="*/ 463608 w 726248"/>
                <a:gd name="connsiteY3" fmla="*/ 247962 h 1599150"/>
                <a:gd name="connsiteX4" fmla="*/ 717608 w 726248"/>
                <a:gd name="connsiteY4" fmla="*/ 755960 h 1599150"/>
                <a:gd name="connsiteX5" fmla="*/ 641407 w 726248"/>
                <a:gd name="connsiteY5" fmla="*/ 1244912 h 1599150"/>
                <a:gd name="connsiteX6" fmla="*/ 203258 w 726248"/>
                <a:gd name="connsiteY6" fmla="*/ 1587810 h 1599150"/>
                <a:gd name="connsiteX7" fmla="*/ 235008 w 726248"/>
                <a:gd name="connsiteY7" fmla="*/ 800410 h 1599150"/>
                <a:gd name="connsiteX0" fmla="*/ 231767 w 723007"/>
                <a:gd name="connsiteY0" fmla="*/ 800799 h 1599539"/>
                <a:gd name="connsiteX1" fmla="*/ 85717 w 723007"/>
                <a:gd name="connsiteY1" fmla="*/ 292799 h 1599539"/>
                <a:gd name="connsiteX2" fmla="*/ 22217 w 723007"/>
                <a:gd name="connsiteY2" fmla="*/ 699 h 1599539"/>
                <a:gd name="connsiteX3" fmla="*/ 415917 w 723007"/>
                <a:gd name="connsiteY3" fmla="*/ 229301 h 1599539"/>
                <a:gd name="connsiteX4" fmla="*/ 714367 w 723007"/>
                <a:gd name="connsiteY4" fmla="*/ 756349 h 1599539"/>
                <a:gd name="connsiteX5" fmla="*/ 638166 w 723007"/>
                <a:gd name="connsiteY5" fmla="*/ 1245301 h 1599539"/>
                <a:gd name="connsiteX6" fmla="*/ 200017 w 723007"/>
                <a:gd name="connsiteY6" fmla="*/ 1588199 h 1599539"/>
                <a:gd name="connsiteX7" fmla="*/ 231767 w 723007"/>
                <a:gd name="connsiteY7" fmla="*/ 800799 h 1599539"/>
                <a:gd name="connsiteX0" fmla="*/ 231767 w 723007"/>
                <a:gd name="connsiteY0" fmla="*/ 800799 h 1599539"/>
                <a:gd name="connsiteX1" fmla="*/ 85717 w 723007"/>
                <a:gd name="connsiteY1" fmla="*/ 292799 h 1599539"/>
                <a:gd name="connsiteX2" fmla="*/ 22217 w 723007"/>
                <a:gd name="connsiteY2" fmla="*/ 699 h 1599539"/>
                <a:gd name="connsiteX3" fmla="*/ 415917 w 723007"/>
                <a:gd name="connsiteY3" fmla="*/ 229301 h 1599539"/>
                <a:gd name="connsiteX4" fmla="*/ 714367 w 723007"/>
                <a:gd name="connsiteY4" fmla="*/ 756349 h 1599539"/>
                <a:gd name="connsiteX5" fmla="*/ 638166 w 723007"/>
                <a:gd name="connsiteY5" fmla="*/ 1245301 h 1599539"/>
                <a:gd name="connsiteX6" fmla="*/ 200017 w 723007"/>
                <a:gd name="connsiteY6" fmla="*/ 1588199 h 1599539"/>
                <a:gd name="connsiteX7" fmla="*/ 231767 w 723007"/>
                <a:gd name="connsiteY7" fmla="*/ 800799 h 1599539"/>
                <a:gd name="connsiteX0" fmla="*/ 231767 w 723007"/>
                <a:gd name="connsiteY0" fmla="*/ 800799 h 1599539"/>
                <a:gd name="connsiteX1" fmla="*/ 85717 w 723007"/>
                <a:gd name="connsiteY1" fmla="*/ 292799 h 1599539"/>
                <a:gd name="connsiteX2" fmla="*/ 22217 w 723007"/>
                <a:gd name="connsiteY2" fmla="*/ 699 h 1599539"/>
                <a:gd name="connsiteX3" fmla="*/ 415917 w 723007"/>
                <a:gd name="connsiteY3" fmla="*/ 229301 h 1599539"/>
                <a:gd name="connsiteX4" fmla="*/ 714367 w 723007"/>
                <a:gd name="connsiteY4" fmla="*/ 756349 h 1599539"/>
                <a:gd name="connsiteX5" fmla="*/ 638166 w 723007"/>
                <a:gd name="connsiteY5" fmla="*/ 1245301 h 1599539"/>
                <a:gd name="connsiteX6" fmla="*/ 200017 w 723007"/>
                <a:gd name="connsiteY6" fmla="*/ 1588199 h 1599539"/>
                <a:gd name="connsiteX7" fmla="*/ 231767 w 723007"/>
                <a:gd name="connsiteY7" fmla="*/ 800799 h 159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007" h="1599539">
                  <a:moveTo>
                    <a:pt x="231767" y="800799"/>
                  </a:moveTo>
                  <a:cubicBezTo>
                    <a:pt x="212717" y="584899"/>
                    <a:pt x="121700" y="417682"/>
                    <a:pt x="85717" y="292799"/>
                  </a:cubicBezTo>
                  <a:cubicBezTo>
                    <a:pt x="24334" y="155216"/>
                    <a:pt x="-32816" y="11282"/>
                    <a:pt x="22217" y="699"/>
                  </a:cubicBezTo>
                  <a:cubicBezTo>
                    <a:pt x="77250" y="-9884"/>
                    <a:pt x="289975" y="101243"/>
                    <a:pt x="415917" y="229301"/>
                  </a:cubicBezTo>
                  <a:cubicBezTo>
                    <a:pt x="573609" y="344659"/>
                    <a:pt x="728126" y="625116"/>
                    <a:pt x="714367" y="756349"/>
                  </a:cubicBezTo>
                  <a:cubicBezTo>
                    <a:pt x="745059" y="887582"/>
                    <a:pt x="687908" y="1137351"/>
                    <a:pt x="638166" y="1245301"/>
                  </a:cubicBezTo>
                  <a:cubicBezTo>
                    <a:pt x="588424" y="1353251"/>
                    <a:pt x="267750" y="1662282"/>
                    <a:pt x="200017" y="1588199"/>
                  </a:cubicBezTo>
                  <a:cubicBezTo>
                    <a:pt x="132284" y="1514116"/>
                    <a:pt x="250817" y="1016699"/>
                    <a:pt x="231767" y="800799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50" y="1759178"/>
              <a:ext cx="607926" cy="215444"/>
            </a:xfrm>
            <a:prstGeom prst="rect">
              <a:avLst/>
            </a:prstGeom>
            <a:noFill/>
          </p:spPr>
          <p:txBody>
            <a:bodyPr wrap="none" l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Sec ISN He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309811" y="1740277"/>
            <a:ext cx="584200" cy="655081"/>
            <a:chOff x="2495550" y="1911350"/>
            <a:chExt cx="584200" cy="655081"/>
          </a:xfrm>
        </p:grpSpPr>
        <p:sp>
          <p:nvSpPr>
            <p:cNvPr id="22" name="Oval 21"/>
            <p:cNvSpPr/>
            <p:nvPr/>
          </p:nvSpPr>
          <p:spPr>
            <a:xfrm>
              <a:off x="2495550" y="2120900"/>
              <a:ext cx="584200" cy="44553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84450" y="1911350"/>
              <a:ext cx="381383" cy="215444"/>
            </a:xfrm>
            <a:prstGeom prst="rect">
              <a:avLst/>
            </a:prstGeom>
            <a:noFill/>
          </p:spPr>
          <p:txBody>
            <a:bodyPr wrap="none" l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ISN He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6290" y="1377806"/>
            <a:ext cx="731741" cy="1599539"/>
            <a:chOff x="2816235" y="1523300"/>
            <a:chExt cx="731741" cy="1599539"/>
          </a:xfrm>
        </p:grpSpPr>
        <p:sp>
          <p:nvSpPr>
            <p:cNvPr id="25" name="Oval 20"/>
            <p:cNvSpPr/>
            <p:nvPr/>
          </p:nvSpPr>
          <p:spPr>
            <a:xfrm>
              <a:off x="2816235" y="1523300"/>
              <a:ext cx="723007" cy="1599539"/>
            </a:xfrm>
            <a:custGeom>
              <a:avLst/>
              <a:gdLst>
                <a:gd name="connsiteX0" fmla="*/ 0 w 723900"/>
                <a:gd name="connsiteY0" fmla="*/ 635000 h 1270000"/>
                <a:gd name="connsiteX1" fmla="*/ 361950 w 723900"/>
                <a:gd name="connsiteY1" fmla="*/ 0 h 1270000"/>
                <a:gd name="connsiteX2" fmla="*/ 723900 w 723900"/>
                <a:gd name="connsiteY2" fmla="*/ 635000 h 1270000"/>
                <a:gd name="connsiteX3" fmla="*/ 361950 w 723900"/>
                <a:gd name="connsiteY3" fmla="*/ 1270000 h 1270000"/>
                <a:gd name="connsiteX4" fmla="*/ 0 w 723900"/>
                <a:gd name="connsiteY4" fmla="*/ 635000 h 1270000"/>
                <a:gd name="connsiteX0" fmla="*/ 0 w 565150"/>
                <a:gd name="connsiteY0" fmla="*/ 673202 h 1270219"/>
                <a:gd name="connsiteX1" fmla="*/ 203200 w 565150"/>
                <a:gd name="connsiteY1" fmla="*/ 102 h 1270219"/>
                <a:gd name="connsiteX2" fmla="*/ 565150 w 565150"/>
                <a:gd name="connsiteY2" fmla="*/ 635102 h 1270219"/>
                <a:gd name="connsiteX3" fmla="*/ 203200 w 565150"/>
                <a:gd name="connsiteY3" fmla="*/ 1270102 h 1270219"/>
                <a:gd name="connsiteX4" fmla="*/ 0 w 565150"/>
                <a:gd name="connsiteY4" fmla="*/ 673202 h 1270219"/>
                <a:gd name="connsiteX0" fmla="*/ 7748 w 572898"/>
                <a:gd name="connsiteY0" fmla="*/ 685031 h 1282048"/>
                <a:gd name="connsiteX1" fmla="*/ 58548 w 572898"/>
                <a:gd name="connsiteY1" fmla="*/ 265931 h 1282048"/>
                <a:gd name="connsiteX2" fmla="*/ 210948 w 572898"/>
                <a:gd name="connsiteY2" fmla="*/ 11931 h 1282048"/>
                <a:gd name="connsiteX3" fmla="*/ 572898 w 572898"/>
                <a:gd name="connsiteY3" fmla="*/ 646931 h 1282048"/>
                <a:gd name="connsiteX4" fmla="*/ 210948 w 572898"/>
                <a:gd name="connsiteY4" fmla="*/ 1281931 h 1282048"/>
                <a:gd name="connsiteX5" fmla="*/ 7748 w 572898"/>
                <a:gd name="connsiteY5" fmla="*/ 685031 h 1282048"/>
                <a:gd name="connsiteX0" fmla="*/ 85753 w 650903"/>
                <a:gd name="connsiteY0" fmla="*/ 695713 h 1292684"/>
                <a:gd name="connsiteX1" fmla="*/ 9553 w 650903"/>
                <a:gd name="connsiteY1" fmla="*/ 194063 h 1292684"/>
                <a:gd name="connsiteX2" fmla="*/ 288953 w 650903"/>
                <a:gd name="connsiteY2" fmla="*/ 22613 h 1292684"/>
                <a:gd name="connsiteX3" fmla="*/ 650903 w 650903"/>
                <a:gd name="connsiteY3" fmla="*/ 657613 h 1292684"/>
                <a:gd name="connsiteX4" fmla="*/ 288953 w 650903"/>
                <a:gd name="connsiteY4" fmla="*/ 1292613 h 1292684"/>
                <a:gd name="connsiteX5" fmla="*/ 85753 w 650903"/>
                <a:gd name="connsiteY5" fmla="*/ 695713 h 1292684"/>
                <a:gd name="connsiteX0" fmla="*/ 76200 w 641350"/>
                <a:gd name="connsiteY0" fmla="*/ 695713 h 1292684"/>
                <a:gd name="connsiteX1" fmla="*/ 0 w 641350"/>
                <a:gd name="connsiteY1" fmla="*/ 194063 h 1292684"/>
                <a:gd name="connsiteX2" fmla="*/ 279400 w 641350"/>
                <a:gd name="connsiteY2" fmla="*/ 22613 h 1292684"/>
                <a:gd name="connsiteX3" fmla="*/ 641350 w 641350"/>
                <a:gd name="connsiteY3" fmla="*/ 657613 h 1292684"/>
                <a:gd name="connsiteX4" fmla="*/ 279400 w 641350"/>
                <a:gd name="connsiteY4" fmla="*/ 1292613 h 1292684"/>
                <a:gd name="connsiteX5" fmla="*/ 76200 w 641350"/>
                <a:gd name="connsiteY5" fmla="*/ 695713 h 1292684"/>
                <a:gd name="connsiteX0" fmla="*/ 76200 w 641350"/>
                <a:gd name="connsiteY0" fmla="*/ 695713 h 1292686"/>
                <a:gd name="connsiteX1" fmla="*/ 0 w 641350"/>
                <a:gd name="connsiteY1" fmla="*/ 194063 h 1292686"/>
                <a:gd name="connsiteX2" fmla="*/ 279400 w 641350"/>
                <a:gd name="connsiteY2" fmla="*/ 22613 h 1292686"/>
                <a:gd name="connsiteX3" fmla="*/ 641350 w 641350"/>
                <a:gd name="connsiteY3" fmla="*/ 657613 h 1292686"/>
                <a:gd name="connsiteX4" fmla="*/ 279400 w 641350"/>
                <a:gd name="connsiteY4" fmla="*/ 1292613 h 1292686"/>
                <a:gd name="connsiteX5" fmla="*/ 76200 w 641350"/>
                <a:gd name="connsiteY5" fmla="*/ 695713 h 1292686"/>
                <a:gd name="connsiteX0" fmla="*/ 120650 w 641350"/>
                <a:gd name="connsiteY0" fmla="*/ 695713 h 1292686"/>
                <a:gd name="connsiteX1" fmla="*/ 0 w 641350"/>
                <a:gd name="connsiteY1" fmla="*/ 194063 h 1292686"/>
                <a:gd name="connsiteX2" fmla="*/ 279400 w 641350"/>
                <a:gd name="connsiteY2" fmla="*/ 22613 h 1292686"/>
                <a:gd name="connsiteX3" fmla="*/ 641350 w 641350"/>
                <a:gd name="connsiteY3" fmla="*/ 657613 h 1292686"/>
                <a:gd name="connsiteX4" fmla="*/ 279400 w 641350"/>
                <a:gd name="connsiteY4" fmla="*/ 1292613 h 1292686"/>
                <a:gd name="connsiteX5" fmla="*/ 120650 w 641350"/>
                <a:gd name="connsiteY5" fmla="*/ 695713 h 1292686"/>
                <a:gd name="connsiteX0" fmla="*/ 120650 w 641350"/>
                <a:gd name="connsiteY0" fmla="*/ 695713 h 1292686"/>
                <a:gd name="connsiteX1" fmla="*/ 0 w 641350"/>
                <a:gd name="connsiteY1" fmla="*/ 194063 h 1292686"/>
                <a:gd name="connsiteX2" fmla="*/ 279400 w 641350"/>
                <a:gd name="connsiteY2" fmla="*/ 22613 h 1292686"/>
                <a:gd name="connsiteX3" fmla="*/ 641350 w 641350"/>
                <a:gd name="connsiteY3" fmla="*/ 657613 h 1292686"/>
                <a:gd name="connsiteX4" fmla="*/ 279400 w 641350"/>
                <a:gd name="connsiteY4" fmla="*/ 1292613 h 1292686"/>
                <a:gd name="connsiteX5" fmla="*/ 120650 w 641350"/>
                <a:gd name="connsiteY5" fmla="*/ 695713 h 1292686"/>
                <a:gd name="connsiteX0" fmla="*/ 95250 w 641350"/>
                <a:gd name="connsiteY0" fmla="*/ 689363 h 1292663"/>
                <a:gd name="connsiteX1" fmla="*/ 0 w 641350"/>
                <a:gd name="connsiteY1" fmla="*/ 194063 h 1292663"/>
                <a:gd name="connsiteX2" fmla="*/ 279400 w 641350"/>
                <a:gd name="connsiteY2" fmla="*/ 22613 h 1292663"/>
                <a:gd name="connsiteX3" fmla="*/ 641350 w 641350"/>
                <a:gd name="connsiteY3" fmla="*/ 657613 h 1292663"/>
                <a:gd name="connsiteX4" fmla="*/ 279400 w 641350"/>
                <a:gd name="connsiteY4" fmla="*/ 1292613 h 1292663"/>
                <a:gd name="connsiteX5" fmla="*/ 95250 w 641350"/>
                <a:gd name="connsiteY5" fmla="*/ 689363 h 1292663"/>
                <a:gd name="connsiteX0" fmla="*/ 95250 w 641350"/>
                <a:gd name="connsiteY0" fmla="*/ 689363 h 1292663"/>
                <a:gd name="connsiteX1" fmla="*/ 0 w 641350"/>
                <a:gd name="connsiteY1" fmla="*/ 194063 h 1292663"/>
                <a:gd name="connsiteX2" fmla="*/ 279400 w 641350"/>
                <a:gd name="connsiteY2" fmla="*/ 22613 h 1292663"/>
                <a:gd name="connsiteX3" fmla="*/ 641350 w 641350"/>
                <a:gd name="connsiteY3" fmla="*/ 657613 h 1292663"/>
                <a:gd name="connsiteX4" fmla="*/ 279400 w 641350"/>
                <a:gd name="connsiteY4" fmla="*/ 1292613 h 1292663"/>
                <a:gd name="connsiteX5" fmla="*/ 95250 w 641350"/>
                <a:gd name="connsiteY5" fmla="*/ 689363 h 1292663"/>
                <a:gd name="connsiteX0" fmla="*/ 146050 w 692150"/>
                <a:gd name="connsiteY0" fmla="*/ 691658 h 1294957"/>
                <a:gd name="connsiteX1" fmla="*/ 0 w 692150"/>
                <a:gd name="connsiteY1" fmla="*/ 183658 h 1294957"/>
                <a:gd name="connsiteX2" fmla="*/ 330200 w 692150"/>
                <a:gd name="connsiteY2" fmla="*/ 24908 h 1294957"/>
                <a:gd name="connsiteX3" fmla="*/ 692150 w 692150"/>
                <a:gd name="connsiteY3" fmla="*/ 659908 h 1294957"/>
                <a:gd name="connsiteX4" fmla="*/ 330200 w 692150"/>
                <a:gd name="connsiteY4" fmla="*/ 1294908 h 1294957"/>
                <a:gd name="connsiteX5" fmla="*/ 146050 w 692150"/>
                <a:gd name="connsiteY5" fmla="*/ 691658 h 1294957"/>
                <a:gd name="connsiteX0" fmla="*/ 244172 w 790272"/>
                <a:gd name="connsiteY0" fmla="*/ 814953 h 1418252"/>
                <a:gd name="connsiteX1" fmla="*/ 98122 w 790272"/>
                <a:gd name="connsiteY1" fmla="*/ 306953 h 1418252"/>
                <a:gd name="connsiteX2" fmla="*/ 34622 w 790272"/>
                <a:gd name="connsiteY2" fmla="*/ 14853 h 1418252"/>
                <a:gd name="connsiteX3" fmla="*/ 790272 w 790272"/>
                <a:gd name="connsiteY3" fmla="*/ 783203 h 1418252"/>
                <a:gd name="connsiteX4" fmla="*/ 428322 w 790272"/>
                <a:gd name="connsiteY4" fmla="*/ 1418203 h 1418252"/>
                <a:gd name="connsiteX5" fmla="*/ 244172 w 790272"/>
                <a:gd name="connsiteY5" fmla="*/ 814953 h 1418252"/>
                <a:gd name="connsiteX0" fmla="*/ 258322 w 804422"/>
                <a:gd name="connsiteY0" fmla="*/ 816141 h 1419440"/>
                <a:gd name="connsiteX1" fmla="*/ 112272 w 804422"/>
                <a:gd name="connsiteY1" fmla="*/ 308141 h 1419440"/>
                <a:gd name="connsiteX2" fmla="*/ 48772 w 804422"/>
                <a:gd name="connsiteY2" fmla="*/ 16041 h 1419440"/>
                <a:gd name="connsiteX3" fmla="*/ 804422 w 804422"/>
                <a:gd name="connsiteY3" fmla="*/ 784391 h 1419440"/>
                <a:gd name="connsiteX4" fmla="*/ 442472 w 804422"/>
                <a:gd name="connsiteY4" fmla="*/ 1419391 h 1419440"/>
                <a:gd name="connsiteX5" fmla="*/ 258322 w 804422"/>
                <a:gd name="connsiteY5" fmla="*/ 816141 h 1419440"/>
                <a:gd name="connsiteX0" fmla="*/ 258322 w 804425"/>
                <a:gd name="connsiteY0" fmla="*/ 816141 h 1419440"/>
                <a:gd name="connsiteX1" fmla="*/ 112272 w 804425"/>
                <a:gd name="connsiteY1" fmla="*/ 308141 h 1419440"/>
                <a:gd name="connsiteX2" fmla="*/ 48772 w 804425"/>
                <a:gd name="connsiteY2" fmla="*/ 16041 h 1419440"/>
                <a:gd name="connsiteX3" fmla="*/ 448822 w 804425"/>
                <a:gd name="connsiteY3" fmla="*/ 276393 h 1419440"/>
                <a:gd name="connsiteX4" fmla="*/ 804422 w 804425"/>
                <a:gd name="connsiteY4" fmla="*/ 784391 h 1419440"/>
                <a:gd name="connsiteX5" fmla="*/ 442472 w 804425"/>
                <a:gd name="connsiteY5" fmla="*/ 1419391 h 1419440"/>
                <a:gd name="connsiteX6" fmla="*/ 258322 w 804425"/>
                <a:gd name="connsiteY6" fmla="*/ 816141 h 1419440"/>
                <a:gd name="connsiteX0" fmla="*/ 235008 w 781112"/>
                <a:gd name="connsiteY0" fmla="*/ 800410 h 1403709"/>
                <a:gd name="connsiteX1" fmla="*/ 88958 w 781112"/>
                <a:gd name="connsiteY1" fmla="*/ 292410 h 1403709"/>
                <a:gd name="connsiteX2" fmla="*/ 25458 w 781112"/>
                <a:gd name="connsiteY2" fmla="*/ 310 h 1403709"/>
                <a:gd name="connsiteX3" fmla="*/ 463608 w 781112"/>
                <a:gd name="connsiteY3" fmla="*/ 247962 h 1403709"/>
                <a:gd name="connsiteX4" fmla="*/ 781108 w 781112"/>
                <a:gd name="connsiteY4" fmla="*/ 768660 h 1403709"/>
                <a:gd name="connsiteX5" fmla="*/ 419158 w 781112"/>
                <a:gd name="connsiteY5" fmla="*/ 1403660 h 1403709"/>
                <a:gd name="connsiteX6" fmla="*/ 235008 w 781112"/>
                <a:gd name="connsiteY6" fmla="*/ 800410 h 1403709"/>
                <a:gd name="connsiteX0" fmla="*/ 235008 w 717614"/>
                <a:gd name="connsiteY0" fmla="*/ 800410 h 1403755"/>
                <a:gd name="connsiteX1" fmla="*/ 88958 w 717614"/>
                <a:gd name="connsiteY1" fmla="*/ 292410 h 1403755"/>
                <a:gd name="connsiteX2" fmla="*/ 25458 w 717614"/>
                <a:gd name="connsiteY2" fmla="*/ 310 h 1403755"/>
                <a:gd name="connsiteX3" fmla="*/ 463608 w 717614"/>
                <a:gd name="connsiteY3" fmla="*/ 247962 h 1403755"/>
                <a:gd name="connsiteX4" fmla="*/ 717608 w 717614"/>
                <a:gd name="connsiteY4" fmla="*/ 755960 h 1403755"/>
                <a:gd name="connsiteX5" fmla="*/ 419158 w 717614"/>
                <a:gd name="connsiteY5" fmla="*/ 1403660 h 1403755"/>
                <a:gd name="connsiteX6" fmla="*/ 235008 w 717614"/>
                <a:gd name="connsiteY6" fmla="*/ 800410 h 1403755"/>
                <a:gd name="connsiteX0" fmla="*/ 235008 w 726927"/>
                <a:gd name="connsiteY0" fmla="*/ 800410 h 1407166"/>
                <a:gd name="connsiteX1" fmla="*/ 88958 w 726927"/>
                <a:gd name="connsiteY1" fmla="*/ 292410 h 1407166"/>
                <a:gd name="connsiteX2" fmla="*/ 25458 w 726927"/>
                <a:gd name="connsiteY2" fmla="*/ 310 h 1407166"/>
                <a:gd name="connsiteX3" fmla="*/ 463608 w 726927"/>
                <a:gd name="connsiteY3" fmla="*/ 247962 h 1407166"/>
                <a:gd name="connsiteX4" fmla="*/ 717608 w 726927"/>
                <a:gd name="connsiteY4" fmla="*/ 755960 h 1407166"/>
                <a:gd name="connsiteX5" fmla="*/ 647757 w 726927"/>
                <a:gd name="connsiteY5" fmla="*/ 1035362 h 1407166"/>
                <a:gd name="connsiteX6" fmla="*/ 419158 w 726927"/>
                <a:gd name="connsiteY6" fmla="*/ 1403660 h 1407166"/>
                <a:gd name="connsiteX7" fmla="*/ 235008 w 726927"/>
                <a:gd name="connsiteY7" fmla="*/ 800410 h 1407166"/>
                <a:gd name="connsiteX0" fmla="*/ 235008 w 738672"/>
                <a:gd name="connsiteY0" fmla="*/ 800410 h 1410596"/>
                <a:gd name="connsiteX1" fmla="*/ 88958 w 738672"/>
                <a:gd name="connsiteY1" fmla="*/ 292410 h 1410596"/>
                <a:gd name="connsiteX2" fmla="*/ 25458 w 738672"/>
                <a:gd name="connsiteY2" fmla="*/ 310 h 1410596"/>
                <a:gd name="connsiteX3" fmla="*/ 463608 w 738672"/>
                <a:gd name="connsiteY3" fmla="*/ 247962 h 1410596"/>
                <a:gd name="connsiteX4" fmla="*/ 717608 w 738672"/>
                <a:gd name="connsiteY4" fmla="*/ 755960 h 1410596"/>
                <a:gd name="connsiteX5" fmla="*/ 698557 w 738672"/>
                <a:gd name="connsiteY5" fmla="*/ 1105212 h 1410596"/>
                <a:gd name="connsiteX6" fmla="*/ 419158 w 738672"/>
                <a:gd name="connsiteY6" fmla="*/ 1403660 h 1410596"/>
                <a:gd name="connsiteX7" fmla="*/ 235008 w 738672"/>
                <a:gd name="connsiteY7" fmla="*/ 800410 h 1410596"/>
                <a:gd name="connsiteX0" fmla="*/ 235008 w 738672"/>
                <a:gd name="connsiteY0" fmla="*/ 800410 h 1554278"/>
                <a:gd name="connsiteX1" fmla="*/ 88958 w 738672"/>
                <a:gd name="connsiteY1" fmla="*/ 292410 h 1554278"/>
                <a:gd name="connsiteX2" fmla="*/ 25458 w 738672"/>
                <a:gd name="connsiteY2" fmla="*/ 310 h 1554278"/>
                <a:gd name="connsiteX3" fmla="*/ 463608 w 738672"/>
                <a:gd name="connsiteY3" fmla="*/ 247962 h 1554278"/>
                <a:gd name="connsiteX4" fmla="*/ 717608 w 738672"/>
                <a:gd name="connsiteY4" fmla="*/ 755960 h 1554278"/>
                <a:gd name="connsiteX5" fmla="*/ 698557 w 738672"/>
                <a:gd name="connsiteY5" fmla="*/ 1105212 h 1554278"/>
                <a:gd name="connsiteX6" fmla="*/ 260408 w 738672"/>
                <a:gd name="connsiteY6" fmla="*/ 1549710 h 1554278"/>
                <a:gd name="connsiteX7" fmla="*/ 235008 w 738672"/>
                <a:gd name="connsiteY7" fmla="*/ 800410 h 1554278"/>
                <a:gd name="connsiteX0" fmla="*/ 235008 w 738672"/>
                <a:gd name="connsiteY0" fmla="*/ 800410 h 1592003"/>
                <a:gd name="connsiteX1" fmla="*/ 88958 w 738672"/>
                <a:gd name="connsiteY1" fmla="*/ 292410 h 1592003"/>
                <a:gd name="connsiteX2" fmla="*/ 25458 w 738672"/>
                <a:gd name="connsiteY2" fmla="*/ 310 h 1592003"/>
                <a:gd name="connsiteX3" fmla="*/ 463608 w 738672"/>
                <a:gd name="connsiteY3" fmla="*/ 247962 h 1592003"/>
                <a:gd name="connsiteX4" fmla="*/ 717608 w 738672"/>
                <a:gd name="connsiteY4" fmla="*/ 755960 h 1592003"/>
                <a:gd name="connsiteX5" fmla="*/ 698557 w 738672"/>
                <a:gd name="connsiteY5" fmla="*/ 1105212 h 1592003"/>
                <a:gd name="connsiteX6" fmla="*/ 203258 w 738672"/>
                <a:gd name="connsiteY6" fmla="*/ 1587810 h 1592003"/>
                <a:gd name="connsiteX7" fmla="*/ 235008 w 738672"/>
                <a:gd name="connsiteY7" fmla="*/ 800410 h 1592003"/>
                <a:gd name="connsiteX0" fmla="*/ 235008 w 726248"/>
                <a:gd name="connsiteY0" fmla="*/ 800410 h 1599150"/>
                <a:gd name="connsiteX1" fmla="*/ 88958 w 726248"/>
                <a:gd name="connsiteY1" fmla="*/ 292410 h 1599150"/>
                <a:gd name="connsiteX2" fmla="*/ 25458 w 726248"/>
                <a:gd name="connsiteY2" fmla="*/ 310 h 1599150"/>
                <a:gd name="connsiteX3" fmla="*/ 463608 w 726248"/>
                <a:gd name="connsiteY3" fmla="*/ 247962 h 1599150"/>
                <a:gd name="connsiteX4" fmla="*/ 717608 w 726248"/>
                <a:gd name="connsiteY4" fmla="*/ 755960 h 1599150"/>
                <a:gd name="connsiteX5" fmla="*/ 641407 w 726248"/>
                <a:gd name="connsiteY5" fmla="*/ 1244912 h 1599150"/>
                <a:gd name="connsiteX6" fmla="*/ 203258 w 726248"/>
                <a:gd name="connsiteY6" fmla="*/ 1587810 h 1599150"/>
                <a:gd name="connsiteX7" fmla="*/ 235008 w 726248"/>
                <a:gd name="connsiteY7" fmla="*/ 800410 h 1599150"/>
                <a:gd name="connsiteX0" fmla="*/ 231767 w 723007"/>
                <a:gd name="connsiteY0" fmla="*/ 800799 h 1599539"/>
                <a:gd name="connsiteX1" fmla="*/ 85717 w 723007"/>
                <a:gd name="connsiteY1" fmla="*/ 292799 h 1599539"/>
                <a:gd name="connsiteX2" fmla="*/ 22217 w 723007"/>
                <a:gd name="connsiteY2" fmla="*/ 699 h 1599539"/>
                <a:gd name="connsiteX3" fmla="*/ 415917 w 723007"/>
                <a:gd name="connsiteY3" fmla="*/ 229301 h 1599539"/>
                <a:gd name="connsiteX4" fmla="*/ 714367 w 723007"/>
                <a:gd name="connsiteY4" fmla="*/ 756349 h 1599539"/>
                <a:gd name="connsiteX5" fmla="*/ 638166 w 723007"/>
                <a:gd name="connsiteY5" fmla="*/ 1245301 h 1599539"/>
                <a:gd name="connsiteX6" fmla="*/ 200017 w 723007"/>
                <a:gd name="connsiteY6" fmla="*/ 1588199 h 1599539"/>
                <a:gd name="connsiteX7" fmla="*/ 231767 w 723007"/>
                <a:gd name="connsiteY7" fmla="*/ 800799 h 1599539"/>
                <a:gd name="connsiteX0" fmla="*/ 231767 w 723007"/>
                <a:gd name="connsiteY0" fmla="*/ 800799 h 1599539"/>
                <a:gd name="connsiteX1" fmla="*/ 85717 w 723007"/>
                <a:gd name="connsiteY1" fmla="*/ 292799 h 1599539"/>
                <a:gd name="connsiteX2" fmla="*/ 22217 w 723007"/>
                <a:gd name="connsiteY2" fmla="*/ 699 h 1599539"/>
                <a:gd name="connsiteX3" fmla="*/ 415917 w 723007"/>
                <a:gd name="connsiteY3" fmla="*/ 229301 h 1599539"/>
                <a:gd name="connsiteX4" fmla="*/ 714367 w 723007"/>
                <a:gd name="connsiteY4" fmla="*/ 756349 h 1599539"/>
                <a:gd name="connsiteX5" fmla="*/ 638166 w 723007"/>
                <a:gd name="connsiteY5" fmla="*/ 1245301 h 1599539"/>
                <a:gd name="connsiteX6" fmla="*/ 200017 w 723007"/>
                <a:gd name="connsiteY6" fmla="*/ 1588199 h 1599539"/>
                <a:gd name="connsiteX7" fmla="*/ 231767 w 723007"/>
                <a:gd name="connsiteY7" fmla="*/ 800799 h 1599539"/>
                <a:gd name="connsiteX0" fmla="*/ 231767 w 723007"/>
                <a:gd name="connsiteY0" fmla="*/ 800799 h 1599539"/>
                <a:gd name="connsiteX1" fmla="*/ 85717 w 723007"/>
                <a:gd name="connsiteY1" fmla="*/ 292799 h 1599539"/>
                <a:gd name="connsiteX2" fmla="*/ 22217 w 723007"/>
                <a:gd name="connsiteY2" fmla="*/ 699 h 1599539"/>
                <a:gd name="connsiteX3" fmla="*/ 415917 w 723007"/>
                <a:gd name="connsiteY3" fmla="*/ 229301 h 1599539"/>
                <a:gd name="connsiteX4" fmla="*/ 714367 w 723007"/>
                <a:gd name="connsiteY4" fmla="*/ 756349 h 1599539"/>
                <a:gd name="connsiteX5" fmla="*/ 638166 w 723007"/>
                <a:gd name="connsiteY5" fmla="*/ 1245301 h 1599539"/>
                <a:gd name="connsiteX6" fmla="*/ 200017 w 723007"/>
                <a:gd name="connsiteY6" fmla="*/ 1588199 h 1599539"/>
                <a:gd name="connsiteX7" fmla="*/ 231767 w 723007"/>
                <a:gd name="connsiteY7" fmla="*/ 800799 h 159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007" h="1599539">
                  <a:moveTo>
                    <a:pt x="231767" y="800799"/>
                  </a:moveTo>
                  <a:cubicBezTo>
                    <a:pt x="212717" y="584899"/>
                    <a:pt x="121700" y="417682"/>
                    <a:pt x="85717" y="292799"/>
                  </a:cubicBezTo>
                  <a:cubicBezTo>
                    <a:pt x="24334" y="155216"/>
                    <a:pt x="-32816" y="11282"/>
                    <a:pt x="22217" y="699"/>
                  </a:cubicBezTo>
                  <a:cubicBezTo>
                    <a:pt x="77250" y="-9884"/>
                    <a:pt x="289975" y="101243"/>
                    <a:pt x="415917" y="229301"/>
                  </a:cubicBezTo>
                  <a:cubicBezTo>
                    <a:pt x="573609" y="344659"/>
                    <a:pt x="728126" y="625116"/>
                    <a:pt x="714367" y="756349"/>
                  </a:cubicBezTo>
                  <a:cubicBezTo>
                    <a:pt x="745059" y="887582"/>
                    <a:pt x="687908" y="1137351"/>
                    <a:pt x="638166" y="1245301"/>
                  </a:cubicBezTo>
                  <a:cubicBezTo>
                    <a:pt x="588424" y="1353251"/>
                    <a:pt x="267750" y="1662282"/>
                    <a:pt x="200017" y="1588199"/>
                  </a:cubicBezTo>
                  <a:cubicBezTo>
                    <a:pt x="132284" y="1514116"/>
                    <a:pt x="250817" y="1016699"/>
                    <a:pt x="231767" y="800799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40050" y="1759178"/>
              <a:ext cx="607926" cy="215444"/>
            </a:xfrm>
            <a:prstGeom prst="rect">
              <a:avLst/>
            </a:prstGeom>
            <a:noFill/>
          </p:spPr>
          <p:txBody>
            <a:bodyPr wrap="none" l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Sec ISN He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69184" y="4214652"/>
            <a:ext cx="731741" cy="1599539"/>
            <a:chOff x="2816235" y="1523300"/>
            <a:chExt cx="731741" cy="1599539"/>
          </a:xfrm>
        </p:grpSpPr>
        <p:sp>
          <p:nvSpPr>
            <p:cNvPr id="28" name="Oval 20"/>
            <p:cNvSpPr/>
            <p:nvPr/>
          </p:nvSpPr>
          <p:spPr>
            <a:xfrm>
              <a:off x="2816235" y="1523300"/>
              <a:ext cx="723007" cy="1599539"/>
            </a:xfrm>
            <a:custGeom>
              <a:avLst/>
              <a:gdLst>
                <a:gd name="connsiteX0" fmla="*/ 0 w 723900"/>
                <a:gd name="connsiteY0" fmla="*/ 635000 h 1270000"/>
                <a:gd name="connsiteX1" fmla="*/ 361950 w 723900"/>
                <a:gd name="connsiteY1" fmla="*/ 0 h 1270000"/>
                <a:gd name="connsiteX2" fmla="*/ 723900 w 723900"/>
                <a:gd name="connsiteY2" fmla="*/ 635000 h 1270000"/>
                <a:gd name="connsiteX3" fmla="*/ 361950 w 723900"/>
                <a:gd name="connsiteY3" fmla="*/ 1270000 h 1270000"/>
                <a:gd name="connsiteX4" fmla="*/ 0 w 723900"/>
                <a:gd name="connsiteY4" fmla="*/ 635000 h 1270000"/>
                <a:gd name="connsiteX0" fmla="*/ 0 w 565150"/>
                <a:gd name="connsiteY0" fmla="*/ 673202 h 1270219"/>
                <a:gd name="connsiteX1" fmla="*/ 203200 w 565150"/>
                <a:gd name="connsiteY1" fmla="*/ 102 h 1270219"/>
                <a:gd name="connsiteX2" fmla="*/ 565150 w 565150"/>
                <a:gd name="connsiteY2" fmla="*/ 635102 h 1270219"/>
                <a:gd name="connsiteX3" fmla="*/ 203200 w 565150"/>
                <a:gd name="connsiteY3" fmla="*/ 1270102 h 1270219"/>
                <a:gd name="connsiteX4" fmla="*/ 0 w 565150"/>
                <a:gd name="connsiteY4" fmla="*/ 673202 h 1270219"/>
                <a:gd name="connsiteX0" fmla="*/ 7748 w 572898"/>
                <a:gd name="connsiteY0" fmla="*/ 685031 h 1282048"/>
                <a:gd name="connsiteX1" fmla="*/ 58548 w 572898"/>
                <a:gd name="connsiteY1" fmla="*/ 265931 h 1282048"/>
                <a:gd name="connsiteX2" fmla="*/ 210948 w 572898"/>
                <a:gd name="connsiteY2" fmla="*/ 11931 h 1282048"/>
                <a:gd name="connsiteX3" fmla="*/ 572898 w 572898"/>
                <a:gd name="connsiteY3" fmla="*/ 646931 h 1282048"/>
                <a:gd name="connsiteX4" fmla="*/ 210948 w 572898"/>
                <a:gd name="connsiteY4" fmla="*/ 1281931 h 1282048"/>
                <a:gd name="connsiteX5" fmla="*/ 7748 w 572898"/>
                <a:gd name="connsiteY5" fmla="*/ 685031 h 1282048"/>
                <a:gd name="connsiteX0" fmla="*/ 85753 w 650903"/>
                <a:gd name="connsiteY0" fmla="*/ 695713 h 1292684"/>
                <a:gd name="connsiteX1" fmla="*/ 9553 w 650903"/>
                <a:gd name="connsiteY1" fmla="*/ 194063 h 1292684"/>
                <a:gd name="connsiteX2" fmla="*/ 288953 w 650903"/>
                <a:gd name="connsiteY2" fmla="*/ 22613 h 1292684"/>
                <a:gd name="connsiteX3" fmla="*/ 650903 w 650903"/>
                <a:gd name="connsiteY3" fmla="*/ 657613 h 1292684"/>
                <a:gd name="connsiteX4" fmla="*/ 288953 w 650903"/>
                <a:gd name="connsiteY4" fmla="*/ 1292613 h 1292684"/>
                <a:gd name="connsiteX5" fmla="*/ 85753 w 650903"/>
                <a:gd name="connsiteY5" fmla="*/ 695713 h 1292684"/>
                <a:gd name="connsiteX0" fmla="*/ 76200 w 641350"/>
                <a:gd name="connsiteY0" fmla="*/ 695713 h 1292684"/>
                <a:gd name="connsiteX1" fmla="*/ 0 w 641350"/>
                <a:gd name="connsiteY1" fmla="*/ 194063 h 1292684"/>
                <a:gd name="connsiteX2" fmla="*/ 279400 w 641350"/>
                <a:gd name="connsiteY2" fmla="*/ 22613 h 1292684"/>
                <a:gd name="connsiteX3" fmla="*/ 641350 w 641350"/>
                <a:gd name="connsiteY3" fmla="*/ 657613 h 1292684"/>
                <a:gd name="connsiteX4" fmla="*/ 279400 w 641350"/>
                <a:gd name="connsiteY4" fmla="*/ 1292613 h 1292684"/>
                <a:gd name="connsiteX5" fmla="*/ 76200 w 641350"/>
                <a:gd name="connsiteY5" fmla="*/ 695713 h 1292684"/>
                <a:gd name="connsiteX0" fmla="*/ 76200 w 641350"/>
                <a:gd name="connsiteY0" fmla="*/ 695713 h 1292686"/>
                <a:gd name="connsiteX1" fmla="*/ 0 w 641350"/>
                <a:gd name="connsiteY1" fmla="*/ 194063 h 1292686"/>
                <a:gd name="connsiteX2" fmla="*/ 279400 w 641350"/>
                <a:gd name="connsiteY2" fmla="*/ 22613 h 1292686"/>
                <a:gd name="connsiteX3" fmla="*/ 641350 w 641350"/>
                <a:gd name="connsiteY3" fmla="*/ 657613 h 1292686"/>
                <a:gd name="connsiteX4" fmla="*/ 279400 w 641350"/>
                <a:gd name="connsiteY4" fmla="*/ 1292613 h 1292686"/>
                <a:gd name="connsiteX5" fmla="*/ 76200 w 641350"/>
                <a:gd name="connsiteY5" fmla="*/ 695713 h 1292686"/>
                <a:gd name="connsiteX0" fmla="*/ 120650 w 641350"/>
                <a:gd name="connsiteY0" fmla="*/ 695713 h 1292686"/>
                <a:gd name="connsiteX1" fmla="*/ 0 w 641350"/>
                <a:gd name="connsiteY1" fmla="*/ 194063 h 1292686"/>
                <a:gd name="connsiteX2" fmla="*/ 279400 w 641350"/>
                <a:gd name="connsiteY2" fmla="*/ 22613 h 1292686"/>
                <a:gd name="connsiteX3" fmla="*/ 641350 w 641350"/>
                <a:gd name="connsiteY3" fmla="*/ 657613 h 1292686"/>
                <a:gd name="connsiteX4" fmla="*/ 279400 w 641350"/>
                <a:gd name="connsiteY4" fmla="*/ 1292613 h 1292686"/>
                <a:gd name="connsiteX5" fmla="*/ 120650 w 641350"/>
                <a:gd name="connsiteY5" fmla="*/ 695713 h 1292686"/>
                <a:gd name="connsiteX0" fmla="*/ 120650 w 641350"/>
                <a:gd name="connsiteY0" fmla="*/ 695713 h 1292686"/>
                <a:gd name="connsiteX1" fmla="*/ 0 w 641350"/>
                <a:gd name="connsiteY1" fmla="*/ 194063 h 1292686"/>
                <a:gd name="connsiteX2" fmla="*/ 279400 w 641350"/>
                <a:gd name="connsiteY2" fmla="*/ 22613 h 1292686"/>
                <a:gd name="connsiteX3" fmla="*/ 641350 w 641350"/>
                <a:gd name="connsiteY3" fmla="*/ 657613 h 1292686"/>
                <a:gd name="connsiteX4" fmla="*/ 279400 w 641350"/>
                <a:gd name="connsiteY4" fmla="*/ 1292613 h 1292686"/>
                <a:gd name="connsiteX5" fmla="*/ 120650 w 641350"/>
                <a:gd name="connsiteY5" fmla="*/ 695713 h 1292686"/>
                <a:gd name="connsiteX0" fmla="*/ 95250 w 641350"/>
                <a:gd name="connsiteY0" fmla="*/ 689363 h 1292663"/>
                <a:gd name="connsiteX1" fmla="*/ 0 w 641350"/>
                <a:gd name="connsiteY1" fmla="*/ 194063 h 1292663"/>
                <a:gd name="connsiteX2" fmla="*/ 279400 w 641350"/>
                <a:gd name="connsiteY2" fmla="*/ 22613 h 1292663"/>
                <a:gd name="connsiteX3" fmla="*/ 641350 w 641350"/>
                <a:gd name="connsiteY3" fmla="*/ 657613 h 1292663"/>
                <a:gd name="connsiteX4" fmla="*/ 279400 w 641350"/>
                <a:gd name="connsiteY4" fmla="*/ 1292613 h 1292663"/>
                <a:gd name="connsiteX5" fmla="*/ 95250 w 641350"/>
                <a:gd name="connsiteY5" fmla="*/ 689363 h 1292663"/>
                <a:gd name="connsiteX0" fmla="*/ 95250 w 641350"/>
                <a:gd name="connsiteY0" fmla="*/ 689363 h 1292663"/>
                <a:gd name="connsiteX1" fmla="*/ 0 w 641350"/>
                <a:gd name="connsiteY1" fmla="*/ 194063 h 1292663"/>
                <a:gd name="connsiteX2" fmla="*/ 279400 w 641350"/>
                <a:gd name="connsiteY2" fmla="*/ 22613 h 1292663"/>
                <a:gd name="connsiteX3" fmla="*/ 641350 w 641350"/>
                <a:gd name="connsiteY3" fmla="*/ 657613 h 1292663"/>
                <a:gd name="connsiteX4" fmla="*/ 279400 w 641350"/>
                <a:gd name="connsiteY4" fmla="*/ 1292613 h 1292663"/>
                <a:gd name="connsiteX5" fmla="*/ 95250 w 641350"/>
                <a:gd name="connsiteY5" fmla="*/ 689363 h 1292663"/>
                <a:gd name="connsiteX0" fmla="*/ 146050 w 692150"/>
                <a:gd name="connsiteY0" fmla="*/ 691658 h 1294957"/>
                <a:gd name="connsiteX1" fmla="*/ 0 w 692150"/>
                <a:gd name="connsiteY1" fmla="*/ 183658 h 1294957"/>
                <a:gd name="connsiteX2" fmla="*/ 330200 w 692150"/>
                <a:gd name="connsiteY2" fmla="*/ 24908 h 1294957"/>
                <a:gd name="connsiteX3" fmla="*/ 692150 w 692150"/>
                <a:gd name="connsiteY3" fmla="*/ 659908 h 1294957"/>
                <a:gd name="connsiteX4" fmla="*/ 330200 w 692150"/>
                <a:gd name="connsiteY4" fmla="*/ 1294908 h 1294957"/>
                <a:gd name="connsiteX5" fmla="*/ 146050 w 692150"/>
                <a:gd name="connsiteY5" fmla="*/ 691658 h 1294957"/>
                <a:gd name="connsiteX0" fmla="*/ 244172 w 790272"/>
                <a:gd name="connsiteY0" fmla="*/ 814953 h 1418252"/>
                <a:gd name="connsiteX1" fmla="*/ 98122 w 790272"/>
                <a:gd name="connsiteY1" fmla="*/ 306953 h 1418252"/>
                <a:gd name="connsiteX2" fmla="*/ 34622 w 790272"/>
                <a:gd name="connsiteY2" fmla="*/ 14853 h 1418252"/>
                <a:gd name="connsiteX3" fmla="*/ 790272 w 790272"/>
                <a:gd name="connsiteY3" fmla="*/ 783203 h 1418252"/>
                <a:gd name="connsiteX4" fmla="*/ 428322 w 790272"/>
                <a:gd name="connsiteY4" fmla="*/ 1418203 h 1418252"/>
                <a:gd name="connsiteX5" fmla="*/ 244172 w 790272"/>
                <a:gd name="connsiteY5" fmla="*/ 814953 h 1418252"/>
                <a:gd name="connsiteX0" fmla="*/ 258322 w 804422"/>
                <a:gd name="connsiteY0" fmla="*/ 816141 h 1419440"/>
                <a:gd name="connsiteX1" fmla="*/ 112272 w 804422"/>
                <a:gd name="connsiteY1" fmla="*/ 308141 h 1419440"/>
                <a:gd name="connsiteX2" fmla="*/ 48772 w 804422"/>
                <a:gd name="connsiteY2" fmla="*/ 16041 h 1419440"/>
                <a:gd name="connsiteX3" fmla="*/ 804422 w 804422"/>
                <a:gd name="connsiteY3" fmla="*/ 784391 h 1419440"/>
                <a:gd name="connsiteX4" fmla="*/ 442472 w 804422"/>
                <a:gd name="connsiteY4" fmla="*/ 1419391 h 1419440"/>
                <a:gd name="connsiteX5" fmla="*/ 258322 w 804422"/>
                <a:gd name="connsiteY5" fmla="*/ 816141 h 1419440"/>
                <a:gd name="connsiteX0" fmla="*/ 258322 w 804425"/>
                <a:gd name="connsiteY0" fmla="*/ 816141 h 1419440"/>
                <a:gd name="connsiteX1" fmla="*/ 112272 w 804425"/>
                <a:gd name="connsiteY1" fmla="*/ 308141 h 1419440"/>
                <a:gd name="connsiteX2" fmla="*/ 48772 w 804425"/>
                <a:gd name="connsiteY2" fmla="*/ 16041 h 1419440"/>
                <a:gd name="connsiteX3" fmla="*/ 448822 w 804425"/>
                <a:gd name="connsiteY3" fmla="*/ 276393 h 1419440"/>
                <a:gd name="connsiteX4" fmla="*/ 804422 w 804425"/>
                <a:gd name="connsiteY4" fmla="*/ 784391 h 1419440"/>
                <a:gd name="connsiteX5" fmla="*/ 442472 w 804425"/>
                <a:gd name="connsiteY5" fmla="*/ 1419391 h 1419440"/>
                <a:gd name="connsiteX6" fmla="*/ 258322 w 804425"/>
                <a:gd name="connsiteY6" fmla="*/ 816141 h 1419440"/>
                <a:gd name="connsiteX0" fmla="*/ 235008 w 781112"/>
                <a:gd name="connsiteY0" fmla="*/ 800410 h 1403709"/>
                <a:gd name="connsiteX1" fmla="*/ 88958 w 781112"/>
                <a:gd name="connsiteY1" fmla="*/ 292410 h 1403709"/>
                <a:gd name="connsiteX2" fmla="*/ 25458 w 781112"/>
                <a:gd name="connsiteY2" fmla="*/ 310 h 1403709"/>
                <a:gd name="connsiteX3" fmla="*/ 463608 w 781112"/>
                <a:gd name="connsiteY3" fmla="*/ 247962 h 1403709"/>
                <a:gd name="connsiteX4" fmla="*/ 781108 w 781112"/>
                <a:gd name="connsiteY4" fmla="*/ 768660 h 1403709"/>
                <a:gd name="connsiteX5" fmla="*/ 419158 w 781112"/>
                <a:gd name="connsiteY5" fmla="*/ 1403660 h 1403709"/>
                <a:gd name="connsiteX6" fmla="*/ 235008 w 781112"/>
                <a:gd name="connsiteY6" fmla="*/ 800410 h 1403709"/>
                <a:gd name="connsiteX0" fmla="*/ 235008 w 717614"/>
                <a:gd name="connsiteY0" fmla="*/ 800410 h 1403755"/>
                <a:gd name="connsiteX1" fmla="*/ 88958 w 717614"/>
                <a:gd name="connsiteY1" fmla="*/ 292410 h 1403755"/>
                <a:gd name="connsiteX2" fmla="*/ 25458 w 717614"/>
                <a:gd name="connsiteY2" fmla="*/ 310 h 1403755"/>
                <a:gd name="connsiteX3" fmla="*/ 463608 w 717614"/>
                <a:gd name="connsiteY3" fmla="*/ 247962 h 1403755"/>
                <a:gd name="connsiteX4" fmla="*/ 717608 w 717614"/>
                <a:gd name="connsiteY4" fmla="*/ 755960 h 1403755"/>
                <a:gd name="connsiteX5" fmla="*/ 419158 w 717614"/>
                <a:gd name="connsiteY5" fmla="*/ 1403660 h 1403755"/>
                <a:gd name="connsiteX6" fmla="*/ 235008 w 717614"/>
                <a:gd name="connsiteY6" fmla="*/ 800410 h 1403755"/>
                <a:gd name="connsiteX0" fmla="*/ 235008 w 726927"/>
                <a:gd name="connsiteY0" fmla="*/ 800410 h 1407166"/>
                <a:gd name="connsiteX1" fmla="*/ 88958 w 726927"/>
                <a:gd name="connsiteY1" fmla="*/ 292410 h 1407166"/>
                <a:gd name="connsiteX2" fmla="*/ 25458 w 726927"/>
                <a:gd name="connsiteY2" fmla="*/ 310 h 1407166"/>
                <a:gd name="connsiteX3" fmla="*/ 463608 w 726927"/>
                <a:gd name="connsiteY3" fmla="*/ 247962 h 1407166"/>
                <a:gd name="connsiteX4" fmla="*/ 717608 w 726927"/>
                <a:gd name="connsiteY4" fmla="*/ 755960 h 1407166"/>
                <a:gd name="connsiteX5" fmla="*/ 647757 w 726927"/>
                <a:gd name="connsiteY5" fmla="*/ 1035362 h 1407166"/>
                <a:gd name="connsiteX6" fmla="*/ 419158 w 726927"/>
                <a:gd name="connsiteY6" fmla="*/ 1403660 h 1407166"/>
                <a:gd name="connsiteX7" fmla="*/ 235008 w 726927"/>
                <a:gd name="connsiteY7" fmla="*/ 800410 h 1407166"/>
                <a:gd name="connsiteX0" fmla="*/ 235008 w 738672"/>
                <a:gd name="connsiteY0" fmla="*/ 800410 h 1410596"/>
                <a:gd name="connsiteX1" fmla="*/ 88958 w 738672"/>
                <a:gd name="connsiteY1" fmla="*/ 292410 h 1410596"/>
                <a:gd name="connsiteX2" fmla="*/ 25458 w 738672"/>
                <a:gd name="connsiteY2" fmla="*/ 310 h 1410596"/>
                <a:gd name="connsiteX3" fmla="*/ 463608 w 738672"/>
                <a:gd name="connsiteY3" fmla="*/ 247962 h 1410596"/>
                <a:gd name="connsiteX4" fmla="*/ 717608 w 738672"/>
                <a:gd name="connsiteY4" fmla="*/ 755960 h 1410596"/>
                <a:gd name="connsiteX5" fmla="*/ 698557 w 738672"/>
                <a:gd name="connsiteY5" fmla="*/ 1105212 h 1410596"/>
                <a:gd name="connsiteX6" fmla="*/ 419158 w 738672"/>
                <a:gd name="connsiteY6" fmla="*/ 1403660 h 1410596"/>
                <a:gd name="connsiteX7" fmla="*/ 235008 w 738672"/>
                <a:gd name="connsiteY7" fmla="*/ 800410 h 1410596"/>
                <a:gd name="connsiteX0" fmla="*/ 235008 w 738672"/>
                <a:gd name="connsiteY0" fmla="*/ 800410 h 1554278"/>
                <a:gd name="connsiteX1" fmla="*/ 88958 w 738672"/>
                <a:gd name="connsiteY1" fmla="*/ 292410 h 1554278"/>
                <a:gd name="connsiteX2" fmla="*/ 25458 w 738672"/>
                <a:gd name="connsiteY2" fmla="*/ 310 h 1554278"/>
                <a:gd name="connsiteX3" fmla="*/ 463608 w 738672"/>
                <a:gd name="connsiteY3" fmla="*/ 247962 h 1554278"/>
                <a:gd name="connsiteX4" fmla="*/ 717608 w 738672"/>
                <a:gd name="connsiteY4" fmla="*/ 755960 h 1554278"/>
                <a:gd name="connsiteX5" fmla="*/ 698557 w 738672"/>
                <a:gd name="connsiteY5" fmla="*/ 1105212 h 1554278"/>
                <a:gd name="connsiteX6" fmla="*/ 260408 w 738672"/>
                <a:gd name="connsiteY6" fmla="*/ 1549710 h 1554278"/>
                <a:gd name="connsiteX7" fmla="*/ 235008 w 738672"/>
                <a:gd name="connsiteY7" fmla="*/ 800410 h 1554278"/>
                <a:gd name="connsiteX0" fmla="*/ 235008 w 738672"/>
                <a:gd name="connsiteY0" fmla="*/ 800410 h 1592003"/>
                <a:gd name="connsiteX1" fmla="*/ 88958 w 738672"/>
                <a:gd name="connsiteY1" fmla="*/ 292410 h 1592003"/>
                <a:gd name="connsiteX2" fmla="*/ 25458 w 738672"/>
                <a:gd name="connsiteY2" fmla="*/ 310 h 1592003"/>
                <a:gd name="connsiteX3" fmla="*/ 463608 w 738672"/>
                <a:gd name="connsiteY3" fmla="*/ 247962 h 1592003"/>
                <a:gd name="connsiteX4" fmla="*/ 717608 w 738672"/>
                <a:gd name="connsiteY4" fmla="*/ 755960 h 1592003"/>
                <a:gd name="connsiteX5" fmla="*/ 698557 w 738672"/>
                <a:gd name="connsiteY5" fmla="*/ 1105212 h 1592003"/>
                <a:gd name="connsiteX6" fmla="*/ 203258 w 738672"/>
                <a:gd name="connsiteY6" fmla="*/ 1587810 h 1592003"/>
                <a:gd name="connsiteX7" fmla="*/ 235008 w 738672"/>
                <a:gd name="connsiteY7" fmla="*/ 800410 h 1592003"/>
                <a:gd name="connsiteX0" fmla="*/ 235008 w 726248"/>
                <a:gd name="connsiteY0" fmla="*/ 800410 h 1599150"/>
                <a:gd name="connsiteX1" fmla="*/ 88958 w 726248"/>
                <a:gd name="connsiteY1" fmla="*/ 292410 h 1599150"/>
                <a:gd name="connsiteX2" fmla="*/ 25458 w 726248"/>
                <a:gd name="connsiteY2" fmla="*/ 310 h 1599150"/>
                <a:gd name="connsiteX3" fmla="*/ 463608 w 726248"/>
                <a:gd name="connsiteY3" fmla="*/ 247962 h 1599150"/>
                <a:gd name="connsiteX4" fmla="*/ 717608 w 726248"/>
                <a:gd name="connsiteY4" fmla="*/ 755960 h 1599150"/>
                <a:gd name="connsiteX5" fmla="*/ 641407 w 726248"/>
                <a:gd name="connsiteY5" fmla="*/ 1244912 h 1599150"/>
                <a:gd name="connsiteX6" fmla="*/ 203258 w 726248"/>
                <a:gd name="connsiteY6" fmla="*/ 1587810 h 1599150"/>
                <a:gd name="connsiteX7" fmla="*/ 235008 w 726248"/>
                <a:gd name="connsiteY7" fmla="*/ 800410 h 1599150"/>
                <a:gd name="connsiteX0" fmla="*/ 231767 w 723007"/>
                <a:gd name="connsiteY0" fmla="*/ 800799 h 1599539"/>
                <a:gd name="connsiteX1" fmla="*/ 85717 w 723007"/>
                <a:gd name="connsiteY1" fmla="*/ 292799 h 1599539"/>
                <a:gd name="connsiteX2" fmla="*/ 22217 w 723007"/>
                <a:gd name="connsiteY2" fmla="*/ 699 h 1599539"/>
                <a:gd name="connsiteX3" fmla="*/ 415917 w 723007"/>
                <a:gd name="connsiteY3" fmla="*/ 229301 h 1599539"/>
                <a:gd name="connsiteX4" fmla="*/ 714367 w 723007"/>
                <a:gd name="connsiteY4" fmla="*/ 756349 h 1599539"/>
                <a:gd name="connsiteX5" fmla="*/ 638166 w 723007"/>
                <a:gd name="connsiteY5" fmla="*/ 1245301 h 1599539"/>
                <a:gd name="connsiteX6" fmla="*/ 200017 w 723007"/>
                <a:gd name="connsiteY6" fmla="*/ 1588199 h 1599539"/>
                <a:gd name="connsiteX7" fmla="*/ 231767 w 723007"/>
                <a:gd name="connsiteY7" fmla="*/ 800799 h 1599539"/>
                <a:gd name="connsiteX0" fmla="*/ 231767 w 723007"/>
                <a:gd name="connsiteY0" fmla="*/ 800799 h 1599539"/>
                <a:gd name="connsiteX1" fmla="*/ 85717 w 723007"/>
                <a:gd name="connsiteY1" fmla="*/ 292799 h 1599539"/>
                <a:gd name="connsiteX2" fmla="*/ 22217 w 723007"/>
                <a:gd name="connsiteY2" fmla="*/ 699 h 1599539"/>
                <a:gd name="connsiteX3" fmla="*/ 415917 w 723007"/>
                <a:gd name="connsiteY3" fmla="*/ 229301 h 1599539"/>
                <a:gd name="connsiteX4" fmla="*/ 714367 w 723007"/>
                <a:gd name="connsiteY4" fmla="*/ 756349 h 1599539"/>
                <a:gd name="connsiteX5" fmla="*/ 638166 w 723007"/>
                <a:gd name="connsiteY5" fmla="*/ 1245301 h 1599539"/>
                <a:gd name="connsiteX6" fmla="*/ 200017 w 723007"/>
                <a:gd name="connsiteY6" fmla="*/ 1588199 h 1599539"/>
                <a:gd name="connsiteX7" fmla="*/ 231767 w 723007"/>
                <a:gd name="connsiteY7" fmla="*/ 800799 h 1599539"/>
                <a:gd name="connsiteX0" fmla="*/ 231767 w 723007"/>
                <a:gd name="connsiteY0" fmla="*/ 800799 h 1599539"/>
                <a:gd name="connsiteX1" fmla="*/ 85717 w 723007"/>
                <a:gd name="connsiteY1" fmla="*/ 292799 h 1599539"/>
                <a:gd name="connsiteX2" fmla="*/ 22217 w 723007"/>
                <a:gd name="connsiteY2" fmla="*/ 699 h 1599539"/>
                <a:gd name="connsiteX3" fmla="*/ 415917 w 723007"/>
                <a:gd name="connsiteY3" fmla="*/ 229301 h 1599539"/>
                <a:gd name="connsiteX4" fmla="*/ 714367 w 723007"/>
                <a:gd name="connsiteY4" fmla="*/ 756349 h 1599539"/>
                <a:gd name="connsiteX5" fmla="*/ 638166 w 723007"/>
                <a:gd name="connsiteY5" fmla="*/ 1245301 h 1599539"/>
                <a:gd name="connsiteX6" fmla="*/ 200017 w 723007"/>
                <a:gd name="connsiteY6" fmla="*/ 1588199 h 1599539"/>
                <a:gd name="connsiteX7" fmla="*/ 231767 w 723007"/>
                <a:gd name="connsiteY7" fmla="*/ 800799 h 159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3007" h="1599539">
                  <a:moveTo>
                    <a:pt x="231767" y="800799"/>
                  </a:moveTo>
                  <a:cubicBezTo>
                    <a:pt x="212717" y="584899"/>
                    <a:pt x="121700" y="417682"/>
                    <a:pt x="85717" y="292799"/>
                  </a:cubicBezTo>
                  <a:cubicBezTo>
                    <a:pt x="24334" y="155216"/>
                    <a:pt x="-32816" y="11282"/>
                    <a:pt x="22217" y="699"/>
                  </a:cubicBezTo>
                  <a:cubicBezTo>
                    <a:pt x="77250" y="-9884"/>
                    <a:pt x="289975" y="101243"/>
                    <a:pt x="415917" y="229301"/>
                  </a:cubicBezTo>
                  <a:cubicBezTo>
                    <a:pt x="573609" y="344659"/>
                    <a:pt x="728126" y="625116"/>
                    <a:pt x="714367" y="756349"/>
                  </a:cubicBezTo>
                  <a:cubicBezTo>
                    <a:pt x="745059" y="887582"/>
                    <a:pt x="687908" y="1137351"/>
                    <a:pt x="638166" y="1245301"/>
                  </a:cubicBezTo>
                  <a:cubicBezTo>
                    <a:pt x="588424" y="1353251"/>
                    <a:pt x="267750" y="1662282"/>
                    <a:pt x="200017" y="1588199"/>
                  </a:cubicBezTo>
                  <a:cubicBezTo>
                    <a:pt x="132284" y="1514116"/>
                    <a:pt x="250817" y="1016699"/>
                    <a:pt x="231767" y="800799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40050" y="1759178"/>
              <a:ext cx="607926" cy="215444"/>
            </a:xfrm>
            <a:prstGeom prst="rect">
              <a:avLst/>
            </a:prstGeom>
            <a:noFill/>
          </p:spPr>
          <p:txBody>
            <a:bodyPr wrap="none" l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Sec ISN He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20916" y="4602930"/>
            <a:ext cx="584200" cy="655081"/>
            <a:chOff x="2495550" y="1911350"/>
            <a:chExt cx="584200" cy="655081"/>
          </a:xfrm>
        </p:grpSpPr>
        <p:sp>
          <p:nvSpPr>
            <p:cNvPr id="31" name="Oval 30"/>
            <p:cNvSpPr/>
            <p:nvPr/>
          </p:nvSpPr>
          <p:spPr>
            <a:xfrm>
              <a:off x="2495550" y="2120900"/>
              <a:ext cx="584200" cy="44553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84450" y="1911350"/>
              <a:ext cx="381383" cy="215444"/>
            </a:xfrm>
            <a:prstGeom prst="rect">
              <a:avLst/>
            </a:prstGeom>
            <a:noFill/>
          </p:spPr>
          <p:txBody>
            <a:bodyPr wrap="none" l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ISN He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4824" y="4596232"/>
            <a:ext cx="584200" cy="655081"/>
            <a:chOff x="2495550" y="1911350"/>
            <a:chExt cx="584200" cy="655081"/>
          </a:xfrm>
        </p:grpSpPr>
        <p:sp>
          <p:nvSpPr>
            <p:cNvPr id="34" name="Oval 33"/>
            <p:cNvSpPr/>
            <p:nvPr/>
          </p:nvSpPr>
          <p:spPr>
            <a:xfrm>
              <a:off x="2495550" y="2120900"/>
              <a:ext cx="584200" cy="44553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84450" y="1911350"/>
              <a:ext cx="381383" cy="215444"/>
            </a:xfrm>
            <a:prstGeom prst="rect">
              <a:avLst/>
            </a:prstGeom>
            <a:noFill/>
          </p:spPr>
          <p:txBody>
            <a:bodyPr wrap="none" lIns="0" rIns="0" bIns="0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</a:rPr>
                <a:t>ISN 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248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5A845-1153-8A45-937E-A5FA7738B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69" y="-14121"/>
            <a:ext cx="10515600" cy="1325563"/>
          </a:xfrm>
        </p:spPr>
        <p:txBody>
          <a:bodyPr/>
          <a:lstStyle/>
          <a:p>
            <a:r>
              <a:rPr lang="de-DE" dirty="0"/>
              <a:t>IBEX-</a:t>
            </a:r>
            <a:r>
              <a:rPr lang="de-DE" dirty="0" err="1"/>
              <a:t>lo</a:t>
            </a:r>
            <a:r>
              <a:rPr lang="de-DE" dirty="0"/>
              <a:t> Helium Observation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144E63-DA29-EB40-A143-6BDB590DEB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558" y="1311442"/>
            <a:ext cx="7952873" cy="512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9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0017B-557B-7748-BACD-E6AF7036A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421" y="139114"/>
            <a:ext cx="10515600" cy="1325563"/>
          </a:xfrm>
        </p:spPr>
        <p:txBody>
          <a:bodyPr/>
          <a:lstStyle/>
          <a:p>
            <a:r>
              <a:rPr lang="de-DE" dirty="0"/>
              <a:t>Helium </a:t>
            </a:r>
            <a:r>
              <a:rPr lang="de-DE" dirty="0" err="1"/>
              <a:t>Intensities</a:t>
            </a:r>
            <a:r>
              <a:rPr lang="de-DE" dirty="0"/>
              <a:t> </a:t>
            </a:r>
            <a:r>
              <a:rPr lang="de-DE" dirty="0" err="1"/>
              <a:t>Along</a:t>
            </a:r>
            <a:r>
              <a:rPr lang="de-DE" dirty="0"/>
              <a:t> Cut Lines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A1091E-AE27-9F4C-96B1-A08396BE59C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258" y="1721923"/>
            <a:ext cx="7787628" cy="4815807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5BB6599-0F6D-6A48-B6E0-BF0B951A968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86" y="1175658"/>
            <a:ext cx="4180114" cy="267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6F64-306E-164D-8DC8-D0ADF8DE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815C46-4D74-614D-BB11-17AED7B8D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3" y="0"/>
            <a:ext cx="3838222" cy="6858000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18CDD67-9634-444F-A6D9-826A0B4374C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43472" y="58382"/>
            <a:ext cx="4180114" cy="26706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BB9F7-E64C-6D47-998D-28682A62A3E7}"/>
              </a:ext>
            </a:extLst>
          </p:cNvPr>
          <p:cNvSpPr txBox="1"/>
          <p:nvPr/>
        </p:nvSpPr>
        <p:spPr>
          <a:xfrm>
            <a:off x="5096656" y="3312826"/>
            <a:ext cx="5497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Asymmetries due to the global shape of the heliosphere.</a:t>
            </a:r>
          </a:p>
          <a:p>
            <a:endParaRPr lang="en-US" dirty="0"/>
          </a:p>
          <a:p>
            <a:r>
              <a:rPr lang="en-US" dirty="0"/>
              <a:t>Semi-analytic model using axis-symmetric obstacle</a:t>
            </a:r>
            <a:br>
              <a:rPr lang="en-US" dirty="0"/>
            </a:br>
            <a:r>
              <a:rPr lang="en-US" dirty="0"/>
              <a:t>(Isenberg et al., 2017)</a:t>
            </a:r>
          </a:p>
        </p:txBody>
      </p:sp>
    </p:spTree>
    <p:extLst>
      <p:ext uri="{BB962C8B-B14F-4D97-AF65-F5344CB8AC3E}">
        <p14:creationId xmlns:p14="http://schemas.microsoft.com/office/powerpoint/2010/main" val="210095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65C3-6341-6E4F-AFEF-B99CBB573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1FCB25-F8BC-B142-A11F-F6D46FB2A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7516"/>
            <a:ext cx="12192000" cy="6246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0D71E2-604D-CB4F-8575-66B1F521C09F}"/>
              </a:ext>
            </a:extLst>
          </p:cNvPr>
          <p:cNvSpPr txBox="1"/>
          <p:nvPr/>
        </p:nvSpPr>
        <p:spPr>
          <a:xfrm>
            <a:off x="2526631" y="72187"/>
            <a:ext cx="6937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Simple Analytic Model       (Park et al.  In preparation) </a:t>
            </a:r>
          </a:p>
        </p:txBody>
      </p:sp>
    </p:spTree>
    <p:extLst>
      <p:ext uri="{BB962C8B-B14F-4D97-AF65-F5344CB8AC3E}">
        <p14:creationId xmlns:p14="http://schemas.microsoft.com/office/powerpoint/2010/main" val="185699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234</Words>
  <Application>Microsoft Macintosh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Secondary Neutral Atoms Observed by IBEX</vt:lpstr>
      <vt:lpstr>Introduction:</vt:lpstr>
      <vt:lpstr>Motivation:</vt:lpstr>
      <vt:lpstr>Primary vs. Secondary Component</vt:lpstr>
      <vt:lpstr>Interstellar Helium @ 1 AU</vt:lpstr>
      <vt:lpstr>IBEX-lo Helium Observation</vt:lpstr>
      <vt:lpstr>Helium Intensities Along Cut Lines</vt:lpstr>
      <vt:lpstr>PowerPoint Presentation</vt:lpstr>
      <vt:lpstr>PowerPoint Presentation</vt:lpstr>
      <vt:lpstr>PowerPoint Presentation</vt:lpstr>
      <vt:lpstr>Theoretical Estimate for Sec. &amp; Primary Component.</vt:lpstr>
      <vt:lpstr>Energy step 1,2,3     vs.        Energy step 2,3</vt:lpstr>
      <vt:lpstr>Observation vs. Theory (E-step 2,3)</vt:lpstr>
      <vt:lpstr>PowerPoint Presentation</vt:lpstr>
      <vt:lpstr>Energy step 2,3 --- primary and secondary removed.</vt:lpstr>
      <vt:lpstr>Warm Breeze simulations (Bzowski &amp; Kubiak)</vt:lpstr>
      <vt:lpstr>IBEX-lo He Observations: WB removed</vt:lpstr>
      <vt:lpstr>PowerPoint Presentation</vt:lpstr>
      <vt:lpstr>Simple Model vs. Warschaw Model</vt:lpstr>
      <vt:lpstr>Summary: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IBEX-lo Sky Maps Analysis: A Study of the Plasma Flow Around the Heliopause</dc:title>
  <dc:creator>Kucharek, Harald</dc:creator>
  <cp:lastModifiedBy>Kucharek, Harald</cp:lastModifiedBy>
  <cp:revision>55</cp:revision>
  <dcterms:created xsi:type="dcterms:W3CDTF">2018-08-23T16:43:31Z</dcterms:created>
  <dcterms:modified xsi:type="dcterms:W3CDTF">2018-11-19T20:39:42Z</dcterms:modified>
</cp:coreProperties>
</file>