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86" r:id="rId4"/>
    <p:sldId id="287" r:id="rId5"/>
    <p:sldId id="259" r:id="rId6"/>
    <p:sldId id="298" r:id="rId7"/>
    <p:sldId id="285" r:id="rId8"/>
    <p:sldId id="284" r:id="rId9"/>
    <p:sldId id="281" r:id="rId10"/>
    <p:sldId id="297" r:id="rId11"/>
    <p:sldId id="289" r:id="rId12"/>
    <p:sldId id="290" r:id="rId13"/>
    <p:sldId id="296" r:id="rId14"/>
    <p:sldId id="294" r:id="rId15"/>
    <p:sldId id="295" r:id="rId16"/>
    <p:sldId id="293" r:id="rId17"/>
    <p:sldId id="276" r:id="rId18"/>
    <p:sldId id="292" r:id="rId19"/>
    <p:sldId id="283" r:id="rId20"/>
    <p:sldId id="282" r:id="rId21"/>
    <p:sldId id="29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by" initials="R" lastIdx="1" clrIdx="0"/>
  <p:cmAuthor id="1" name="Eberhard Moebius" initials="E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59" autoAdjust="0"/>
  </p:normalViewPr>
  <p:slideViewPr>
    <p:cSldViewPr>
      <p:cViewPr varScale="1">
        <p:scale>
          <a:sx n="111" d="100"/>
          <a:sy n="111"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9BAA74-CA89-4224-B153-A3E91A706F83}" type="datetimeFigureOut">
              <a:rPr lang="en-US" smtClean="0"/>
              <a:pPr/>
              <a:t>11/16/2011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ACBA9-46F0-4E70-B552-4996F0574443}" type="slidenum">
              <a:rPr lang="en-US" smtClean="0"/>
              <a:pPr/>
              <a:t>‹#›</a:t>
            </a:fld>
            <a:endParaRPr lang="en-US"/>
          </a:p>
        </p:txBody>
      </p:sp>
    </p:spTree>
    <p:extLst>
      <p:ext uri="{BB962C8B-B14F-4D97-AF65-F5344CB8AC3E}">
        <p14:creationId xmlns="" xmlns:p14="http://schemas.microsoft.com/office/powerpoint/2010/main" val="425099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solar wind forms a bubble in the local interstellar medium. This bubble is called the </a:t>
            </a:r>
            <a:r>
              <a:rPr lang="en-US" sz="1200" kern="1200" dirty="0" err="1" smtClean="0">
                <a:solidFill>
                  <a:schemeClr val="tx1"/>
                </a:solidFill>
                <a:latin typeface="+mn-lt"/>
                <a:ea typeface="+mn-ea"/>
                <a:cs typeface="+mn-cs"/>
              </a:rPr>
              <a:t>heliosphere</a:t>
            </a:r>
            <a:r>
              <a:rPr lang="en-US" sz="1200" kern="1200" dirty="0" smtClean="0">
                <a:solidFill>
                  <a:schemeClr val="tx1"/>
                </a:solidFill>
                <a:latin typeface="+mn-lt"/>
                <a:ea typeface="+mn-ea"/>
                <a:cs typeface="+mn-cs"/>
              </a:rPr>
              <a:t>. The size and properties of the bubble are determined by the manner in which the solar wind plasma and the partially ionized local interstellar medium are coupled. The solar wind is enclosed by the termination shock and is identified as region 1. Here, the termination shock is formed due to the deceleration of the supersonic solar wind. The shocked solar wind, the </a:t>
            </a:r>
            <a:r>
              <a:rPr lang="en-US" sz="1200" kern="1200" dirty="0" err="1" smtClean="0">
                <a:solidFill>
                  <a:schemeClr val="tx1"/>
                </a:solidFill>
                <a:latin typeface="+mn-lt"/>
                <a:ea typeface="+mn-ea"/>
                <a:cs typeface="+mn-cs"/>
              </a:rPr>
              <a:t>heliosheath</a:t>
            </a:r>
            <a:r>
              <a:rPr lang="en-US" sz="1200" kern="1200" dirty="0" smtClean="0">
                <a:solidFill>
                  <a:schemeClr val="tx1"/>
                </a:solidFill>
                <a:latin typeface="+mn-lt"/>
                <a:ea typeface="+mn-ea"/>
                <a:cs typeface="+mn-cs"/>
              </a:rPr>
              <a:t>, which is bounded by the termination shock and the </a:t>
            </a:r>
            <a:r>
              <a:rPr lang="en-US" sz="1200" kern="1200" dirty="0" err="1" smtClean="0">
                <a:solidFill>
                  <a:schemeClr val="tx1"/>
                </a:solidFill>
                <a:latin typeface="+mn-lt"/>
                <a:ea typeface="+mn-ea"/>
                <a:cs typeface="+mn-cs"/>
              </a:rPr>
              <a:t>heliopause</a:t>
            </a:r>
            <a:r>
              <a:rPr lang="en-US" sz="1200" kern="1200" dirty="0" smtClean="0">
                <a:solidFill>
                  <a:schemeClr val="tx1"/>
                </a:solidFill>
                <a:latin typeface="+mn-lt"/>
                <a:ea typeface="+mn-ea"/>
                <a:cs typeface="+mn-cs"/>
              </a:rPr>
              <a:t> is identified as region 2, while the interstellar medium is found beyond the </a:t>
            </a:r>
            <a:r>
              <a:rPr lang="en-US" sz="1200" kern="1200" dirty="0" err="1" smtClean="0">
                <a:solidFill>
                  <a:schemeClr val="tx1"/>
                </a:solidFill>
                <a:latin typeface="+mn-lt"/>
                <a:ea typeface="+mn-ea"/>
                <a:cs typeface="+mn-cs"/>
              </a:rPr>
              <a:t>heliopause</a:t>
            </a:r>
            <a:r>
              <a:rPr lang="en-US" sz="1200" kern="1200" dirty="0" smtClean="0">
                <a:solidFill>
                  <a:schemeClr val="tx1"/>
                </a:solidFill>
                <a:latin typeface="+mn-lt"/>
                <a:ea typeface="+mn-ea"/>
                <a:cs typeface="+mn-cs"/>
              </a:rPr>
              <a:t>. And the </a:t>
            </a:r>
            <a:r>
              <a:rPr lang="en-US" sz="1200" kern="1200" dirty="0" err="1" smtClean="0">
                <a:solidFill>
                  <a:schemeClr val="tx1"/>
                </a:solidFill>
                <a:latin typeface="+mn-lt"/>
                <a:ea typeface="+mn-ea"/>
                <a:cs typeface="+mn-cs"/>
              </a:rPr>
              <a:t>heliopause</a:t>
            </a:r>
            <a:r>
              <a:rPr lang="en-US" sz="1200" kern="1200" dirty="0" smtClean="0">
                <a:solidFill>
                  <a:schemeClr val="tx1"/>
                </a:solidFill>
                <a:latin typeface="+mn-lt"/>
                <a:ea typeface="+mn-ea"/>
                <a:cs typeface="+mn-cs"/>
              </a:rPr>
              <a:t> is a contact, or tangential discontinuity, which separates the solar wind plasma and the interstellar plasma component. The outer </a:t>
            </a:r>
            <a:r>
              <a:rPr lang="en-US" sz="1200" kern="1200" dirty="0" err="1" smtClean="0">
                <a:solidFill>
                  <a:schemeClr val="tx1"/>
                </a:solidFill>
                <a:latin typeface="+mn-lt"/>
                <a:ea typeface="+mn-ea"/>
                <a:cs typeface="+mn-cs"/>
              </a:rPr>
              <a:t>heliosheath</a:t>
            </a:r>
            <a:r>
              <a:rPr lang="en-US" sz="1200" kern="1200" dirty="0" smtClean="0">
                <a:solidFill>
                  <a:schemeClr val="tx1"/>
                </a:solidFill>
                <a:latin typeface="+mn-lt"/>
                <a:ea typeface="+mn-ea"/>
                <a:cs typeface="+mn-cs"/>
              </a:rPr>
              <a:t> is region 3</a:t>
            </a:r>
            <a:r>
              <a:rPr lang="en-US" sz="1200" kern="1200" baseline="0" dirty="0" smtClean="0">
                <a:solidFill>
                  <a:schemeClr val="tx1"/>
                </a:solidFill>
                <a:latin typeface="+mn-lt"/>
                <a:ea typeface="+mn-ea"/>
                <a:cs typeface="+mn-cs"/>
              </a:rPr>
              <a:t> with disturbed interstellar plasma component flow. This flow </a:t>
            </a:r>
            <a:r>
              <a:rPr lang="en-US" sz="1200" kern="1200" dirty="0" smtClean="0">
                <a:solidFill>
                  <a:schemeClr val="tx1"/>
                </a:solidFill>
                <a:latin typeface="+mn-lt"/>
                <a:ea typeface="+mn-ea"/>
                <a:cs typeface="+mn-cs"/>
              </a:rPr>
              <a:t>may or may not form a bow shock depending on whether the interstellar flow velocity is supersonic. </a:t>
            </a:r>
            <a:r>
              <a:rPr lang="en-US" sz="1200" kern="1200" baseline="0" dirty="0" smtClean="0">
                <a:solidFill>
                  <a:schemeClr val="tx1"/>
                </a:solidFill>
                <a:latin typeface="+mn-lt"/>
                <a:ea typeface="+mn-ea"/>
                <a:cs typeface="+mn-cs"/>
              </a:rPr>
              <a:t>And the region 4 is the undisturbed interstellar gas flow, or say, “the pristine interstellar medium”.</a:t>
            </a:r>
            <a:endParaRPr lang="en-US" dirty="0"/>
          </a:p>
        </p:txBody>
      </p:sp>
      <p:sp>
        <p:nvSpPr>
          <p:cNvPr id="4" name="Slide Number Placeholder 3"/>
          <p:cNvSpPr>
            <a:spLocks noGrp="1"/>
          </p:cNvSpPr>
          <p:nvPr>
            <p:ph type="sldNum" sz="quarter" idx="10"/>
          </p:nvPr>
        </p:nvSpPr>
        <p:spPr/>
        <p:txBody>
          <a:bodyPr/>
          <a:lstStyle/>
          <a:p>
            <a:fld id="{996AF697-3E76-40A3-89B5-F09C012D9660}"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primary components is centered around Orbit 16. So,</a:t>
            </a:r>
            <a:r>
              <a:rPr lang="en-US" baseline="0" dirty="0" smtClean="0"/>
              <a:t> Orbits 15 through 18 belong to the Primary component!!</a:t>
            </a:r>
          </a:p>
          <a:p>
            <a:r>
              <a:rPr lang="en-US" baseline="0" dirty="0" smtClean="0"/>
              <a:t>As you pointed out before, the Secondary component is found during earlier orbits (the neutrals are slower!!!)</a:t>
            </a:r>
          </a:p>
          <a:p>
            <a:endParaRPr lang="en-US" baseline="0" dirty="0" smtClean="0"/>
          </a:p>
          <a:p>
            <a:r>
              <a:rPr lang="en-US" baseline="0" dirty="0" smtClean="0"/>
              <a:t>I added a dashed line at Latitude 0 deg. You see an indication that what you refer to as Secondary component seems to be shifted to more negative Latitude</a:t>
            </a:r>
            <a:endParaRPr lang="en-US" dirty="0"/>
          </a:p>
        </p:txBody>
      </p:sp>
      <p:sp>
        <p:nvSpPr>
          <p:cNvPr id="4" name="Slide Number Placeholder 3"/>
          <p:cNvSpPr>
            <a:spLocks noGrp="1"/>
          </p:cNvSpPr>
          <p:nvPr>
            <p:ph type="sldNum" sz="quarter" idx="10"/>
          </p:nvPr>
        </p:nvSpPr>
        <p:spPr/>
        <p:txBody>
          <a:bodyPr/>
          <a:lstStyle/>
          <a:p>
            <a:fld id="{66EACBA9-46F0-4E70-B552-4996F0574443}"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Conclusion: </a:t>
            </a:r>
          </a:p>
          <a:p>
            <a:pPr>
              <a:buFontTx/>
              <a:buNone/>
            </a:pPr>
            <a:r>
              <a:rPr lang="en-US" dirty="0" smtClean="0"/>
              <a:t>We may need to </a:t>
            </a:r>
          </a:p>
          <a:p>
            <a:pPr>
              <a:buFontTx/>
              <a:buChar char="-"/>
            </a:pPr>
            <a:r>
              <a:rPr lang="en-US" dirty="0" smtClean="0"/>
              <a:t>- combine several orbits each year and/or combine orbits over consecutive years</a:t>
            </a:r>
          </a:p>
          <a:p>
            <a:pPr>
              <a:buFontTx/>
              <a:buChar char="-"/>
            </a:pPr>
            <a:r>
              <a:rPr lang="en-US" dirty="0" smtClean="0"/>
              <a:t>- and/or use methods that work</a:t>
            </a:r>
            <a:r>
              <a:rPr lang="en-US" baseline="0" dirty="0" smtClean="0"/>
              <a:t> effectively with low counting statistics</a:t>
            </a:r>
          </a:p>
          <a:p>
            <a:pPr>
              <a:buFontTx/>
              <a:buChar char="-"/>
            </a:pPr>
            <a:r>
              <a:rPr lang="en-US" baseline="0" dirty="0" smtClean="0"/>
              <a:t>Such a the Maximum Likelihood method</a:t>
            </a:r>
            <a:endParaRPr lang="en-US" dirty="0"/>
          </a:p>
        </p:txBody>
      </p:sp>
      <p:sp>
        <p:nvSpPr>
          <p:cNvPr id="4" name="Slide Number Placeholder 3"/>
          <p:cNvSpPr>
            <a:spLocks noGrp="1"/>
          </p:cNvSpPr>
          <p:nvPr>
            <p:ph type="sldNum" sz="quarter" idx="10"/>
          </p:nvPr>
        </p:nvSpPr>
        <p:spPr/>
        <p:txBody>
          <a:bodyPr/>
          <a:lstStyle/>
          <a:p>
            <a:fld id="{66EACBA9-46F0-4E70-B552-4996F0574443}"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a:t>
            </a:r>
            <a:r>
              <a:rPr lang="en-US" baseline="0" dirty="0" smtClean="0"/>
              <a:t> torn whether we should even show this at this point! </a:t>
            </a:r>
          </a:p>
          <a:p>
            <a:r>
              <a:rPr lang="en-US" baseline="0" dirty="0" smtClean="0"/>
              <a:t>We could only claim “signs” of the secondary component, if this view is show in comparison with the other side, and that one shows a steep fall-off.</a:t>
            </a:r>
          </a:p>
          <a:p>
            <a:r>
              <a:rPr lang="en-US" baseline="0" dirty="0" smtClean="0"/>
              <a:t>Definitely, show at most this one slide!</a:t>
            </a:r>
            <a:endParaRPr lang="en-US" dirty="0"/>
          </a:p>
        </p:txBody>
      </p:sp>
      <p:sp>
        <p:nvSpPr>
          <p:cNvPr id="4" name="Slide Number Placeholder 3"/>
          <p:cNvSpPr>
            <a:spLocks noGrp="1"/>
          </p:cNvSpPr>
          <p:nvPr>
            <p:ph type="sldNum" sz="quarter" idx="10"/>
          </p:nvPr>
        </p:nvSpPr>
        <p:spPr/>
        <p:txBody>
          <a:bodyPr/>
          <a:lstStyle/>
          <a:p>
            <a:fld id="{66EACBA9-46F0-4E70-B552-4996F0574443}"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primary component</a:t>
            </a:r>
            <a:r>
              <a:rPr lang="en-US" baseline="0" dirty="0" smtClean="0"/>
              <a:t>. It’s coming from the local interstellar cloud and penetrate into </a:t>
            </a:r>
            <a:r>
              <a:rPr lang="en-US" baseline="0" dirty="0" err="1" smtClean="0"/>
              <a:t>heliosphere</a:t>
            </a:r>
            <a:r>
              <a:rPr lang="en-US" baseline="0" dirty="0" smtClean="0"/>
              <a:t>. On the way of its marching, some part of the flow is consumed by charge exchange. After the flow entering the region 1, some will turn into pickup ions.</a:t>
            </a:r>
          </a:p>
          <a:p>
            <a:endParaRPr lang="en-US" baseline="0" dirty="0" smtClean="0"/>
          </a:p>
          <a:p>
            <a:r>
              <a:rPr lang="en-US" baseline="0" dirty="0" err="1" smtClean="0"/>
              <a:t>Junhong</a:t>
            </a:r>
            <a:r>
              <a:rPr lang="en-US" baseline="0" dirty="0" smtClean="0"/>
              <a:t> talked about the pickup ions that are generated in Region 1. What you show here suggests that you mean pickup ions produced in Region 3. Please clarify!!</a:t>
            </a:r>
            <a:endParaRPr lang="en-US" dirty="0"/>
          </a:p>
        </p:txBody>
      </p:sp>
      <p:sp>
        <p:nvSpPr>
          <p:cNvPr id="4" name="Slide Number Placeholder 3"/>
          <p:cNvSpPr>
            <a:spLocks noGrp="1"/>
          </p:cNvSpPr>
          <p:nvPr>
            <p:ph type="sldNum" sz="quarter" idx="10"/>
          </p:nvPr>
        </p:nvSpPr>
        <p:spPr/>
        <p:txBody>
          <a:bodyPr/>
          <a:lstStyle/>
          <a:p>
            <a:fld id="{996AF697-3E76-40A3-89B5-F09C012D966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our secondary flow. It is generated between the bow shock and the </a:t>
            </a:r>
            <a:r>
              <a:rPr lang="en-US" dirty="0" err="1" smtClean="0"/>
              <a:t>heliopause</a:t>
            </a:r>
            <a:r>
              <a:rPr lang="en-US" dirty="0" smtClean="0"/>
              <a:t>,</a:t>
            </a:r>
            <a:r>
              <a:rPr lang="en-US" baseline="0" dirty="0" smtClean="0"/>
              <a:t> from the disturbed plasma in this region 3 and moving into the termination shock. </a:t>
            </a:r>
          </a:p>
          <a:p>
            <a:r>
              <a:rPr lang="en-US" baseline="0" dirty="0" smtClean="0"/>
              <a:t>At this point, we may want to ask, when we observing this secondary component inside of region 1, what can we learn from the measurement?</a:t>
            </a:r>
            <a:endParaRPr lang="en-US" dirty="0"/>
          </a:p>
        </p:txBody>
      </p:sp>
      <p:sp>
        <p:nvSpPr>
          <p:cNvPr id="4" name="Slide Number Placeholder 3"/>
          <p:cNvSpPr>
            <a:spLocks noGrp="1"/>
          </p:cNvSpPr>
          <p:nvPr>
            <p:ph type="sldNum" sz="quarter" idx="10"/>
          </p:nvPr>
        </p:nvSpPr>
        <p:spPr/>
        <p:txBody>
          <a:bodyPr/>
          <a:lstStyle/>
          <a:p>
            <a:fld id="{996AF697-3E76-40A3-89B5-F09C012D966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the</a:t>
            </a:r>
            <a:r>
              <a:rPr lang="en-US" baseline="0" dirty="0" smtClean="0"/>
              <a:t> </a:t>
            </a:r>
            <a:r>
              <a:rPr lang="en-US" baseline="0" dirty="0" err="1" smtClean="0"/>
              <a:t>heliospheric</a:t>
            </a:r>
            <a:r>
              <a:rPr lang="en-US" baseline="0" dirty="0" smtClean="0"/>
              <a:t> interface and the diverted plasma whose distribution function could be obtained at 1AU from the secondary component </a:t>
            </a:r>
          </a:p>
          <a:p>
            <a:r>
              <a:rPr lang="en-US" baseline="0" dirty="0" smtClean="0"/>
              <a:t>We show charge exchange between neutral hydrogen and oxygen ions as an example. </a:t>
            </a:r>
            <a:r>
              <a:rPr lang="en-US" sz="1200" kern="1200" dirty="0" smtClean="0">
                <a:solidFill>
                  <a:schemeClr val="tx1"/>
                </a:solidFill>
                <a:latin typeface="+mn-lt"/>
                <a:ea typeface="+mn-ea"/>
                <a:cs typeface="+mn-cs"/>
              </a:rPr>
              <a:t>The secondary oxygen of the interstellar neutral gas flow in the inner </a:t>
            </a:r>
            <a:r>
              <a:rPr lang="en-US" sz="1200" kern="1200" dirty="0" err="1" smtClean="0">
                <a:solidFill>
                  <a:schemeClr val="tx1"/>
                </a:solidFill>
                <a:latin typeface="+mn-lt"/>
                <a:ea typeface="+mn-ea"/>
                <a:cs typeface="+mn-cs"/>
              </a:rPr>
              <a:t>heliosphere</a:t>
            </a:r>
            <a:r>
              <a:rPr lang="en-US" sz="1200" kern="1200" dirty="0" smtClean="0">
                <a:solidFill>
                  <a:schemeClr val="tx1"/>
                </a:solidFill>
                <a:latin typeface="+mn-lt"/>
                <a:ea typeface="+mn-ea"/>
                <a:cs typeface="+mn-cs"/>
              </a:rPr>
              <a:t> stems from charge exchange with outer </a:t>
            </a:r>
            <a:r>
              <a:rPr lang="en-US" sz="1200" kern="1200" dirty="0" err="1" smtClean="0">
                <a:solidFill>
                  <a:schemeClr val="tx1"/>
                </a:solidFill>
                <a:latin typeface="+mn-lt"/>
                <a:ea typeface="+mn-ea"/>
                <a:cs typeface="+mn-cs"/>
              </a:rPr>
              <a:t>heliosheath</a:t>
            </a:r>
            <a:r>
              <a:rPr lang="en-US" sz="1200" kern="1200" dirty="0" smtClean="0">
                <a:solidFill>
                  <a:schemeClr val="tx1"/>
                </a:solidFill>
                <a:latin typeface="+mn-lt"/>
                <a:ea typeface="+mn-ea"/>
                <a:cs typeface="+mn-cs"/>
              </a:rPr>
              <a:t> ions. And </a:t>
            </a:r>
            <a:r>
              <a:rPr lang="en-US" sz="1200" kern="1200" dirty="0" err="1" smtClean="0">
                <a:solidFill>
                  <a:schemeClr val="tx1"/>
                </a:solidFill>
                <a:latin typeface="+mn-lt"/>
                <a:ea typeface="+mn-ea"/>
                <a:cs typeface="+mn-cs"/>
              </a:rPr>
              <a:t>heliosheath</a:t>
            </a:r>
            <a:r>
              <a:rPr lang="en-US" sz="1200" kern="1200" dirty="0" smtClean="0">
                <a:solidFill>
                  <a:schemeClr val="tx1"/>
                </a:solidFill>
                <a:latin typeface="+mn-lt"/>
                <a:ea typeface="+mn-ea"/>
                <a:cs typeface="+mn-cs"/>
              </a:rPr>
              <a:t> ions are diverted around the </a:t>
            </a:r>
            <a:r>
              <a:rPr lang="en-US" sz="1200" kern="1200" dirty="0" err="1" smtClean="0">
                <a:solidFill>
                  <a:schemeClr val="tx1"/>
                </a:solidFill>
                <a:latin typeface="+mn-lt"/>
                <a:ea typeface="+mn-ea"/>
                <a:cs typeface="+mn-cs"/>
              </a:rPr>
              <a:t>heliosphere</a:t>
            </a:r>
            <a:r>
              <a:rPr lang="en-US" sz="1200" kern="1200" dirty="0" smtClean="0">
                <a:solidFill>
                  <a:schemeClr val="tx1"/>
                </a:solidFill>
                <a:latin typeface="+mn-lt"/>
                <a:ea typeface="+mn-ea"/>
                <a:cs typeface="+mn-cs"/>
              </a:rPr>
              <a:t>. Therefore, this component contains information of the deceleration, deflection, and heating of the interstellar plasma in the boundary layer. In this case…( turn back to the picture!!!)</a:t>
            </a:r>
            <a:endParaRPr lang="en-US" dirty="0"/>
          </a:p>
        </p:txBody>
      </p:sp>
      <p:sp>
        <p:nvSpPr>
          <p:cNvPr id="4" name="Slide Number Placeholder 3"/>
          <p:cNvSpPr>
            <a:spLocks noGrp="1"/>
          </p:cNvSpPr>
          <p:nvPr>
            <p:ph type="sldNum" sz="quarter" idx="10"/>
          </p:nvPr>
        </p:nvSpPr>
        <p:spPr/>
        <p:txBody>
          <a:bodyPr/>
          <a:lstStyle/>
          <a:p>
            <a:fld id="{996AF697-3E76-40A3-89B5-F09C012D966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brings</a:t>
            </a:r>
            <a:r>
              <a:rPr lang="en-US" sz="1200" kern="1200" baseline="0" dirty="0" smtClean="0">
                <a:solidFill>
                  <a:schemeClr val="tx1"/>
                </a:solidFill>
                <a:latin typeface="+mn-lt"/>
                <a:ea typeface="+mn-ea"/>
                <a:cs typeface="+mn-cs"/>
              </a:rPr>
              <a:t> up the motivation of researching the secondary component.</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secondary component contains information of boundary layer,</a:t>
            </a:r>
            <a:r>
              <a:rPr lang="en-US" sz="1200" kern="1200" baseline="0" dirty="0" smtClean="0">
                <a:solidFill>
                  <a:schemeClr val="tx1"/>
                </a:solidFill>
                <a:latin typeface="+mn-lt"/>
                <a:ea typeface="+mn-ea"/>
                <a:cs typeface="+mn-cs"/>
              </a:rPr>
              <a:t> as I showed already.</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Observing secondary component gives us chance to understand the outer </a:t>
            </a:r>
            <a:r>
              <a:rPr lang="en-US" sz="1200" kern="1200" dirty="0" err="1" smtClean="0">
                <a:solidFill>
                  <a:schemeClr val="tx1"/>
                </a:solidFill>
                <a:latin typeface="+mn-lt"/>
                <a:ea typeface="+mn-ea"/>
                <a:cs typeface="+mn-cs"/>
              </a:rPr>
              <a:t>heliosphere</a:t>
            </a:r>
            <a:r>
              <a:rPr lang="en-US" sz="1200" kern="1200" dirty="0" smtClean="0">
                <a:solidFill>
                  <a:schemeClr val="tx1"/>
                </a:solidFill>
                <a:latin typeface="+mn-lt"/>
                <a:ea typeface="+mn-ea"/>
                <a:cs typeface="+mn-cs"/>
              </a:rPr>
              <a:t>. It means, observing the resulting spatial distribution and flow pattern of several interstellar gas species with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neutral atom imaging techniques allows us to unravel the physical conditions of the local interstellar medium and its interaction with the outer </a:t>
            </a:r>
            <a:r>
              <a:rPr lang="en-US" sz="1200" kern="1200" dirty="0" err="1" smtClean="0">
                <a:solidFill>
                  <a:schemeClr val="tx1"/>
                </a:solidFill>
                <a:latin typeface="+mn-lt"/>
                <a:ea typeface="+mn-ea"/>
                <a:cs typeface="+mn-cs"/>
              </a:rPr>
              <a:t>heliosheath</a:t>
            </a:r>
            <a:r>
              <a:rPr lang="en-US" sz="1200" kern="120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could be my further work in the next few months. IBEX-Lo is observing interstellar O, He, along with secondary O. It’s the first time the instrument in space has the capability to measure secondary component. After having the tool made by Marty for the primary component, I </a:t>
            </a:r>
            <a:r>
              <a:rPr lang="en-US" sz="1200" kern="1200" dirty="0" err="1" smtClean="0">
                <a:solidFill>
                  <a:schemeClr val="tx1"/>
                </a:solidFill>
                <a:latin typeface="+mn-lt"/>
                <a:ea typeface="+mn-ea"/>
                <a:cs typeface="+mn-cs"/>
              </a:rPr>
              <a:t>gonna</a:t>
            </a:r>
            <a:r>
              <a:rPr lang="en-US" sz="1200" kern="1200" baseline="0" dirty="0" smtClean="0">
                <a:solidFill>
                  <a:schemeClr val="tx1"/>
                </a:solidFill>
                <a:latin typeface="+mn-lt"/>
                <a:ea typeface="+mn-ea"/>
                <a:cs typeface="+mn-cs"/>
              </a:rPr>
              <a:t> use this tool and </a:t>
            </a:r>
            <a:r>
              <a:rPr lang="en-US" sz="1200" kern="1200" dirty="0" smtClean="0">
                <a:solidFill>
                  <a:schemeClr val="tx1"/>
                </a:solidFill>
                <a:latin typeface="+mn-lt"/>
                <a:ea typeface="+mn-ea"/>
                <a:cs typeface="+mn-cs"/>
              </a:rPr>
              <a:t>to see what could be learned from our</a:t>
            </a:r>
            <a:r>
              <a:rPr lang="en-US" sz="1200" kern="1200" baseline="0" dirty="0" smtClean="0">
                <a:solidFill>
                  <a:schemeClr val="tx1"/>
                </a:solidFill>
                <a:latin typeface="+mn-lt"/>
                <a:ea typeface="+mn-ea"/>
                <a:cs typeface="+mn-cs"/>
              </a:rPr>
              <a:t> analysis</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96AF697-3E76-40A3-89B5-F09C012D966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r>
              <a:rPr lang="en-US" dirty="0" smtClean="0">
                <a:latin typeface="Arial" charset="0"/>
                <a:ea typeface="ＭＳ Ｐゴシック" charset="-128"/>
                <a:cs typeface="ＭＳ Ｐゴシック" charset="-128"/>
              </a:rPr>
              <a:t>The equation just describes</a:t>
            </a:r>
            <a:r>
              <a:rPr lang="en-US" baseline="0" dirty="0" smtClean="0">
                <a:latin typeface="Arial" charset="0"/>
                <a:ea typeface="ＭＳ Ｐゴシック" charset="-128"/>
                <a:cs typeface="ＭＳ Ｐゴシック" charset="-128"/>
              </a:rPr>
              <a:t> the relation between the observer’s ecliptic longitude and the inflow speed at infinite.</a:t>
            </a:r>
          </a:p>
          <a:p>
            <a:endParaRPr lang="en-US" baseline="0" dirty="0" smtClean="0">
              <a:latin typeface="Arial" charset="0"/>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charset="0"/>
                <a:ea typeface="ＭＳ Ｐゴシック" charset="-128"/>
                <a:cs typeface="ＭＳ Ｐゴシック" charset="-128"/>
              </a:rPr>
              <a:t>You need to say a bit more here. And you can refer to my talk, since I covered this to some extent, but some repetition is good!</a:t>
            </a:r>
            <a:endParaRPr lang="en-US" dirty="0" smtClean="0">
              <a:latin typeface="Arial" charset="0"/>
              <a:ea typeface="ＭＳ Ｐゴシック" charset="-128"/>
              <a:cs typeface="ＭＳ Ｐゴシック" charset="-128"/>
            </a:endParaRPr>
          </a:p>
          <a:p>
            <a:endParaRPr lang="en-US" dirty="0">
              <a:latin typeface="Arial" charset="0"/>
              <a:ea typeface="ＭＳ Ｐゴシック" charset="-128"/>
              <a:cs typeface="ＭＳ Ｐゴシック" charset="-128"/>
            </a:endParaRPr>
          </a:p>
        </p:txBody>
      </p:sp>
      <p:sp>
        <p:nvSpPr>
          <p:cNvPr id="32772" name="Slide Number Placeholder 3"/>
          <p:cNvSpPr>
            <a:spLocks noGrp="1"/>
          </p:cNvSpPr>
          <p:nvPr>
            <p:ph type="sldNum" sz="quarter" idx="5"/>
          </p:nvPr>
        </p:nvSpPr>
        <p:spPr>
          <a:noFill/>
        </p:spPr>
        <p:txBody>
          <a:bodyPr/>
          <a:lstStyle/>
          <a:p>
            <a:fld id="{C08166B2-9E21-984F-A315-9DA75C0344F0}" type="slidenum">
              <a:rPr lang="en-US" smtClean="0">
                <a:latin typeface="Arial" charset="0"/>
                <a:ea typeface="ＭＳ Ｐゴシック" charset="-128"/>
                <a:cs typeface="ＭＳ Ｐゴシック" charset="-128"/>
              </a:rPr>
              <a:pPr/>
              <a:t>8</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one shows,</a:t>
            </a:r>
            <a:r>
              <a:rPr lang="en-US" baseline="0" dirty="0" smtClean="0"/>
              <a:t> if the inflow is coming with the angle </a:t>
            </a:r>
            <a:r>
              <a:rPr lang="en-US" baseline="0" dirty="0" err="1" smtClean="0"/>
              <a:t>beta_infinite</a:t>
            </a:r>
            <a:r>
              <a:rPr lang="en-US" baseline="0" dirty="0" smtClean="0"/>
              <a:t> in ecliptic latitude, then the instrument at the location of </a:t>
            </a:r>
            <a:r>
              <a:rPr lang="en-US" baseline="0" dirty="0" err="1" smtClean="0"/>
              <a:t>theta_infinte</a:t>
            </a:r>
            <a:r>
              <a:rPr lang="en-US" baseline="0" dirty="0" smtClean="0"/>
              <a:t> will observe this angle as </a:t>
            </a:r>
            <a:r>
              <a:rPr lang="en-US" baseline="0" dirty="0" err="1" smtClean="0"/>
              <a:t>psi_peak</a:t>
            </a:r>
            <a:r>
              <a:rPr lang="en-US" baseline="0" dirty="0" smtClean="0"/>
              <a:t>. So by using this relation, and the equation I presented on last slide, and the frame transformation, the analytical simulation could be obtained.</a:t>
            </a:r>
          </a:p>
          <a:p>
            <a:endParaRPr lang="en-US" baseline="0" dirty="0" smtClean="0"/>
          </a:p>
          <a:p>
            <a:r>
              <a:rPr lang="en-US" baseline="0" dirty="0" smtClean="0"/>
              <a:t>You can start by saying that the geometrical relation (the one in blue on the slide) is relatively straight forward and again only contains </a:t>
            </a:r>
            <a:r>
              <a:rPr lang="en-US" baseline="0" dirty="0" err="1" smtClean="0"/>
              <a:t>Lambda_Obs</a:t>
            </a:r>
            <a:r>
              <a:rPr lang="en-US" baseline="0" dirty="0" smtClean="0"/>
              <a:t> and Lambda_∞ as on the previous slide.</a:t>
            </a:r>
          </a:p>
          <a:p>
            <a:r>
              <a:rPr lang="en-US" baseline="0" dirty="0" smtClean="0"/>
              <a:t>However, the frame transformation contains V_∞. So, you need also the relation from the previous slide, which leads to a more involved analytical solution that you will not present here.</a:t>
            </a:r>
          </a:p>
          <a:p>
            <a:r>
              <a:rPr lang="en-US" baseline="0" dirty="0" smtClean="0"/>
              <a:t>Better break your explanation into several sentences!</a:t>
            </a:r>
          </a:p>
          <a:p>
            <a:endParaRPr lang="en-US" baseline="0" dirty="0" smtClean="0"/>
          </a:p>
          <a:p>
            <a:r>
              <a:rPr lang="en-US" baseline="0" dirty="0" smtClean="0"/>
              <a:t>There is still a comment on this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66EACBA9-46F0-4E70-B552-4996F057444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you go on to the secondary component. </a:t>
            </a:r>
            <a:r>
              <a:rPr lang="en-US" dirty="0" err="1" smtClean="0"/>
              <a:t>Lambda_ISM</a:t>
            </a:r>
            <a:r>
              <a:rPr lang="en-US" dirty="0" smtClean="0"/>
              <a:t>:</a:t>
            </a:r>
            <a:r>
              <a:rPr lang="en-US" baseline="0" dirty="0" smtClean="0"/>
              <a:t> ISM flow direction at infinite on ecliptic longitude</a:t>
            </a:r>
            <a:endParaRPr lang="en-US" dirty="0" smtClean="0"/>
          </a:p>
          <a:p>
            <a:r>
              <a:rPr lang="en-US" dirty="0" smtClean="0"/>
              <a:t>You also need to explain that the </a:t>
            </a:r>
            <a:r>
              <a:rPr lang="en-US" dirty="0" err="1" smtClean="0"/>
              <a:t>Psi_Peak</a:t>
            </a:r>
            <a:r>
              <a:rPr lang="en-US" dirty="0" smtClean="0"/>
              <a:t>(</a:t>
            </a:r>
            <a:r>
              <a:rPr lang="en-US" dirty="0" err="1" smtClean="0"/>
              <a:t>Lambda_Obs</a:t>
            </a:r>
            <a:r>
              <a:rPr lang="en-US" dirty="0" smtClean="0"/>
              <a:t>) curve describes a flow that can come from different longitudes and with any speed (i.e. the slower speed of the secondary component would still fall on this curve)</a:t>
            </a:r>
          </a:p>
          <a:p>
            <a:r>
              <a:rPr lang="en-US" dirty="0" smtClean="0"/>
              <a:t>If the secondary peak is offset from this curve in Latitude, the flow comes from a different Latitude!</a:t>
            </a:r>
          </a:p>
          <a:p>
            <a:endParaRPr lang="en-US" dirty="0" smtClean="0"/>
          </a:p>
          <a:p>
            <a:r>
              <a:rPr lang="en-US" dirty="0" smtClean="0"/>
              <a:t>When you talk about the analytical curves show them on the plots and point to the observations when you mention those.</a:t>
            </a:r>
            <a:endParaRPr lang="en-US" dirty="0"/>
          </a:p>
        </p:txBody>
      </p:sp>
      <p:sp>
        <p:nvSpPr>
          <p:cNvPr id="4" name="Slide Number Placeholder 3"/>
          <p:cNvSpPr>
            <a:spLocks noGrp="1"/>
          </p:cNvSpPr>
          <p:nvPr>
            <p:ph type="sldNum" sz="quarter" idx="10"/>
          </p:nvPr>
        </p:nvSpPr>
        <p:spPr/>
        <p:txBody>
          <a:bodyPr/>
          <a:lstStyle/>
          <a:p>
            <a:fld id="{66EACBA9-46F0-4E70-B552-4996F057444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Which</a:t>
            </a:r>
            <a:r>
              <a:rPr lang="en-US" baseline="0" dirty="0" smtClean="0"/>
              <a:t> means, H and O play the most important part in the secondary component generation.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66EACBA9-46F0-4E70-B552-4996F057444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7B82B4-7E2E-4BED-97A2-0265387911D4}"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AD05F-1803-4E41-B061-7C0E10A9F8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7B82B4-7E2E-4BED-97A2-0265387911D4}"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AD05F-1803-4E41-B061-7C0E10A9F8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7B82B4-7E2E-4BED-97A2-0265387911D4}"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AD05F-1803-4E41-B061-7C0E10A9F8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7B82B4-7E2E-4BED-97A2-0265387911D4}"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AD05F-1803-4E41-B061-7C0E10A9F8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7B82B4-7E2E-4BED-97A2-0265387911D4}"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AD05F-1803-4E41-B061-7C0E10A9F8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7B82B4-7E2E-4BED-97A2-0265387911D4}" type="datetimeFigureOut">
              <a:rPr lang="en-US" smtClean="0"/>
              <a:pPr/>
              <a:t>11/16/2011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AD05F-1803-4E41-B061-7C0E10A9F8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7B82B4-7E2E-4BED-97A2-0265387911D4}" type="datetimeFigureOut">
              <a:rPr lang="en-US" smtClean="0"/>
              <a:pPr/>
              <a:t>11/16/2011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4AD05F-1803-4E41-B061-7C0E10A9F8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7B82B4-7E2E-4BED-97A2-0265387911D4}" type="datetimeFigureOut">
              <a:rPr lang="en-US" smtClean="0"/>
              <a:pPr/>
              <a:t>11/16/2011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4AD05F-1803-4E41-B061-7C0E10A9F8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B82B4-7E2E-4BED-97A2-0265387911D4}" type="datetimeFigureOut">
              <a:rPr lang="en-US" smtClean="0"/>
              <a:pPr/>
              <a:t>11/16/2011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4AD05F-1803-4E41-B061-7C0E10A9F8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B82B4-7E2E-4BED-97A2-0265387911D4}" type="datetimeFigureOut">
              <a:rPr lang="en-US" smtClean="0"/>
              <a:pPr/>
              <a:t>11/16/2011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AD05F-1803-4E41-B061-7C0E10A9F8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B82B4-7E2E-4BED-97A2-0265387911D4}" type="datetimeFigureOut">
              <a:rPr lang="en-US" smtClean="0"/>
              <a:pPr/>
              <a:t>11/16/2011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AD05F-1803-4E41-B061-7C0E10A9F8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B82B4-7E2E-4BED-97A2-0265387911D4}" type="datetimeFigureOut">
              <a:rPr lang="en-US" smtClean="0"/>
              <a:pPr/>
              <a:t>11/16/2011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AD05F-1803-4E41-B061-7C0E10A9F8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Primary and Secondary </a:t>
            </a:r>
            <a:br>
              <a:rPr lang="en-US" dirty="0" smtClean="0"/>
            </a:br>
            <a:r>
              <a:rPr lang="en-US" dirty="0" smtClean="0"/>
              <a:t>Interstellar Flow Analysis</a:t>
            </a:r>
            <a:endParaRPr lang="en-US" dirty="0"/>
          </a:p>
        </p:txBody>
      </p:sp>
      <p:sp>
        <p:nvSpPr>
          <p:cNvPr id="3" name="Subtitle 2"/>
          <p:cNvSpPr>
            <a:spLocks noGrp="1"/>
          </p:cNvSpPr>
          <p:nvPr>
            <p:ph type="subTitle" idx="1"/>
          </p:nvPr>
        </p:nvSpPr>
        <p:spPr/>
        <p:txBody>
          <a:bodyPr/>
          <a:lstStyle/>
          <a:p>
            <a:r>
              <a:rPr lang="en-US" dirty="0" smtClean="0"/>
              <a:t>Xian Wu</a:t>
            </a:r>
          </a:p>
          <a:p>
            <a:r>
              <a:rPr lang="en-US" dirty="0" smtClean="0"/>
              <a:t>P. </a:t>
            </a:r>
            <a:r>
              <a:rPr lang="en-US" dirty="0" err="1" smtClean="0"/>
              <a:t>Bochsler</a:t>
            </a:r>
            <a:r>
              <a:rPr lang="en-US" dirty="0" smtClean="0"/>
              <a:t>, M. Lee, H. </a:t>
            </a:r>
            <a:r>
              <a:rPr lang="en-US" dirty="0" err="1" smtClean="0"/>
              <a:t>Kucharek</a:t>
            </a:r>
            <a:r>
              <a:rPr lang="en-US" dirty="0" smtClean="0"/>
              <a:t>, </a:t>
            </a:r>
            <a:br>
              <a:rPr lang="en-US" dirty="0" smtClean="0"/>
            </a:br>
            <a:r>
              <a:rPr lang="en-US" dirty="0" smtClean="0"/>
              <a:t>T. Leonard, E. </a:t>
            </a:r>
            <a:r>
              <a:rPr lang="en-US" dirty="0" err="1" smtClean="0"/>
              <a:t>Moebius</a:t>
            </a:r>
            <a:r>
              <a:rPr lang="en-US" dirty="0" smtClean="0"/>
              <a:t> </a:t>
            </a:r>
            <a:endParaRPr lang="en-US" dirty="0"/>
          </a:p>
        </p:txBody>
      </p:sp>
      <p:pic>
        <p:nvPicPr>
          <p:cNvPr id="4" name="Picture 4" descr="TA005487"/>
          <p:cNvPicPr>
            <a:picLocks noChangeAspect="1" noChangeArrowheads="1"/>
          </p:cNvPicPr>
          <p:nvPr/>
        </p:nvPicPr>
        <p:blipFill>
          <a:blip r:embed="rId2" cstate="print"/>
          <a:srcRect/>
          <a:stretch>
            <a:fillRect/>
          </a:stretch>
        </p:blipFill>
        <p:spPr bwMode="auto">
          <a:xfrm>
            <a:off x="28575" y="39688"/>
            <a:ext cx="1114425" cy="884237"/>
          </a:xfrm>
          <a:prstGeom prst="rect">
            <a:avLst/>
          </a:prstGeom>
          <a:noFill/>
          <a:ln w="9525">
            <a:noFill/>
            <a:miter lim="800000"/>
            <a:headEnd/>
            <a:tailEnd/>
          </a:ln>
        </p:spPr>
      </p:pic>
      <p:pic>
        <p:nvPicPr>
          <p:cNvPr id="5" name="Picture 7" descr="UNH-Logo_288.pdf"/>
          <p:cNvPicPr>
            <a:picLocks noChangeAspect="1"/>
          </p:cNvPicPr>
          <p:nvPr/>
        </p:nvPicPr>
        <p:blipFill>
          <a:blip r:embed="rId3" cstate="print"/>
          <a:srcRect/>
          <a:stretch>
            <a:fillRect/>
          </a:stretch>
        </p:blipFill>
        <p:spPr bwMode="auto">
          <a:xfrm>
            <a:off x="8458200" y="0"/>
            <a:ext cx="685800"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3" name="Picture 7" descr="C:\Users\Robby\Documents\New\SWT1011\IBEX ISNs ApJ Supp - Drafts&amp;Preprints - IN CONFIDENCE\Moebius et al - Revised - 11630_1_merged_1318187939_Moe_etal_Page_64.jpg"/>
          <p:cNvPicPr>
            <a:picLocks noChangeAspect="1" noChangeArrowheads="1"/>
          </p:cNvPicPr>
          <p:nvPr/>
        </p:nvPicPr>
        <p:blipFill>
          <a:blip r:embed="rId3" cstate="print"/>
          <a:srcRect/>
          <a:stretch>
            <a:fillRect/>
          </a:stretch>
        </p:blipFill>
        <p:spPr bwMode="auto">
          <a:xfrm>
            <a:off x="990600" y="152400"/>
            <a:ext cx="7700963" cy="3124200"/>
          </a:xfrm>
          <a:prstGeom prst="rect">
            <a:avLst/>
          </a:prstGeom>
          <a:noFill/>
        </p:spPr>
      </p:pic>
      <p:pic>
        <p:nvPicPr>
          <p:cNvPr id="60424" name="Picture 8" descr="C:\Users\Robby\Documents\New\SWT1011\IBEX ISNs ApJ Supp - Drafts&amp;Preprints - IN CONFIDENCE\Moebius et al - Revised - 11630_1_merged_1318187939_Moe_etal_Page_65.jpg"/>
          <p:cNvPicPr>
            <a:picLocks noChangeAspect="1" noChangeArrowheads="1"/>
          </p:cNvPicPr>
          <p:nvPr/>
        </p:nvPicPr>
        <p:blipFill>
          <a:blip r:embed="rId4" cstate="print"/>
          <a:srcRect/>
          <a:stretch>
            <a:fillRect/>
          </a:stretch>
        </p:blipFill>
        <p:spPr bwMode="auto">
          <a:xfrm>
            <a:off x="0" y="3099352"/>
            <a:ext cx="3862387" cy="3758648"/>
          </a:xfrm>
          <a:prstGeom prst="rect">
            <a:avLst/>
          </a:prstGeom>
          <a:noFill/>
        </p:spPr>
      </p:pic>
      <p:sp>
        <p:nvSpPr>
          <p:cNvPr id="7" name="TextBox 6"/>
          <p:cNvSpPr txBox="1"/>
          <p:nvPr/>
        </p:nvSpPr>
        <p:spPr>
          <a:xfrm>
            <a:off x="7086600" y="6488668"/>
            <a:ext cx="2057400" cy="369332"/>
          </a:xfrm>
          <a:prstGeom prst="rect">
            <a:avLst/>
          </a:prstGeom>
          <a:noFill/>
        </p:spPr>
        <p:txBody>
          <a:bodyPr wrap="square" rtlCol="0">
            <a:spAutoFit/>
          </a:bodyPr>
          <a:lstStyle/>
          <a:p>
            <a:r>
              <a:rPr lang="en-US" dirty="0" err="1" smtClean="0"/>
              <a:t>Moebius</a:t>
            </a:r>
            <a:r>
              <a:rPr lang="en-US" dirty="0" smtClean="0"/>
              <a:t> et al, 2011</a:t>
            </a:r>
            <a:endParaRPr lang="en-US" dirty="0"/>
          </a:p>
        </p:txBody>
      </p:sp>
      <p:sp>
        <p:nvSpPr>
          <p:cNvPr id="9" name="TextBox 8"/>
          <p:cNvSpPr txBox="1"/>
          <p:nvPr/>
        </p:nvSpPr>
        <p:spPr>
          <a:xfrm>
            <a:off x="4114800" y="3429000"/>
            <a:ext cx="5029200" cy="3139321"/>
          </a:xfrm>
          <a:prstGeom prst="rect">
            <a:avLst/>
          </a:prstGeom>
          <a:noFill/>
        </p:spPr>
        <p:txBody>
          <a:bodyPr wrap="square" rtlCol="0">
            <a:spAutoFit/>
          </a:bodyPr>
          <a:lstStyle/>
          <a:p>
            <a:pPr marL="342900" indent="-342900">
              <a:buAutoNum type="arabicPeriod"/>
            </a:pPr>
            <a:r>
              <a:rPr lang="en-US" dirty="0" smtClean="0"/>
              <a:t>Build a relation between </a:t>
            </a:r>
            <a:br>
              <a:rPr lang="en-US" dirty="0" smtClean="0"/>
            </a:br>
            <a:r>
              <a:rPr lang="en-US" dirty="0" smtClean="0"/>
              <a:t>observer longitude and peak latitude </a:t>
            </a:r>
            <a:br>
              <a:rPr lang="en-US" dirty="0" smtClean="0"/>
            </a:br>
            <a:r>
              <a:rPr lang="en-US" dirty="0" smtClean="0"/>
              <a:t>combining the equations from previous slide.</a:t>
            </a:r>
          </a:p>
          <a:p>
            <a:pPr marL="342900" indent="-342900">
              <a:buAutoNum type="arabicPeriod"/>
            </a:pPr>
            <a:r>
              <a:rPr lang="en-US" dirty="0" smtClean="0"/>
              <a:t>Evaluate this analytical relation for </a:t>
            </a:r>
            <a:r>
              <a:rPr lang="en-US" dirty="0" err="1" smtClean="0">
                <a:latin typeface="Symbol" charset="2"/>
                <a:cs typeface="Symbol" charset="2"/>
              </a:rPr>
              <a:t>l</a:t>
            </a:r>
            <a:r>
              <a:rPr lang="en-US" baseline="-25000" dirty="0" err="1" smtClean="0"/>
              <a:t>ISM</a:t>
            </a:r>
            <a:r>
              <a:rPr lang="en-US" baseline="-25000" dirty="0" smtClean="0"/>
              <a:t>∞ </a:t>
            </a:r>
            <a:br>
              <a:rPr lang="en-US" baseline="-25000" dirty="0" smtClean="0"/>
            </a:br>
            <a:r>
              <a:rPr lang="en-US" dirty="0" smtClean="0"/>
              <a:t>as parameter with a least square method </a:t>
            </a:r>
            <a:br>
              <a:rPr lang="en-US" dirty="0" smtClean="0"/>
            </a:br>
            <a:r>
              <a:rPr lang="en-US" dirty="0" smtClean="0"/>
              <a:t>of the deviation between the analytical curves and the observed values.</a:t>
            </a:r>
          </a:p>
          <a:p>
            <a:pPr marL="342900" indent="-342900">
              <a:buAutoNum type="arabicPeriod"/>
            </a:pPr>
            <a:r>
              <a:rPr lang="en-US" dirty="0" smtClean="0"/>
              <a:t>The optimum range for the inflow longitude appears to be </a:t>
            </a:r>
            <a:r>
              <a:rPr lang="el-GR" i="1" dirty="0" smtClean="0"/>
              <a:t>λ</a:t>
            </a:r>
            <a:r>
              <a:rPr lang="en-US" sz="1200" i="1" dirty="0" smtClean="0"/>
              <a:t>ISM∞</a:t>
            </a:r>
            <a:r>
              <a:rPr lang="en-US" dirty="0" smtClean="0"/>
              <a:t>=79°+3.0°(-3.5°)</a:t>
            </a:r>
          </a:p>
          <a:p>
            <a:pPr marL="342900" indent="-342900">
              <a:buAutoNum type="arabicPeriod"/>
            </a:pPr>
            <a:r>
              <a:rPr lang="en-US" dirty="0" smtClean="0"/>
              <a:t>A similar method could be used to study secondary Oxygen.</a:t>
            </a:r>
            <a:endParaRPr lang="en-US" dirty="0"/>
          </a:p>
        </p:txBody>
      </p:sp>
      <p:pic>
        <p:nvPicPr>
          <p:cNvPr id="10" name="Picture 4" descr="TA005487"/>
          <p:cNvPicPr>
            <a:picLocks noChangeAspect="1" noChangeArrowheads="1"/>
          </p:cNvPicPr>
          <p:nvPr/>
        </p:nvPicPr>
        <p:blipFill>
          <a:blip r:embed="rId5" cstate="print"/>
          <a:srcRect/>
          <a:stretch>
            <a:fillRect/>
          </a:stretch>
        </p:blipFill>
        <p:spPr bwMode="auto">
          <a:xfrm>
            <a:off x="28575" y="39688"/>
            <a:ext cx="1114425" cy="884237"/>
          </a:xfrm>
          <a:prstGeom prst="rect">
            <a:avLst/>
          </a:prstGeom>
          <a:noFill/>
          <a:ln w="9525">
            <a:noFill/>
            <a:miter lim="800000"/>
            <a:headEnd/>
            <a:tailEnd/>
          </a:ln>
        </p:spPr>
      </p:pic>
      <p:pic>
        <p:nvPicPr>
          <p:cNvPr id="11" name="Picture 7" descr="UNH-Logo_288.pdf"/>
          <p:cNvPicPr>
            <a:picLocks noChangeAspect="1"/>
          </p:cNvPicPr>
          <p:nvPr/>
        </p:nvPicPr>
        <p:blipFill>
          <a:blip r:embed="rId6" cstate="print"/>
          <a:srcRect/>
          <a:stretch>
            <a:fillRect/>
          </a:stretch>
        </p:blipFill>
        <p:spPr bwMode="auto">
          <a:xfrm>
            <a:off x="8458200" y="0"/>
            <a:ext cx="685800"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r>
              <a:rPr lang="en-US" dirty="0" smtClean="0"/>
              <a:t>Data Selection for </a:t>
            </a:r>
            <a:br>
              <a:rPr lang="en-US" dirty="0" smtClean="0"/>
            </a:br>
            <a:r>
              <a:rPr lang="en-US" dirty="0" smtClean="0"/>
              <a:t>Secondary Oxygen analysis</a:t>
            </a:r>
            <a:endParaRPr lang="en-US" dirty="0"/>
          </a:p>
        </p:txBody>
      </p:sp>
      <p:pic>
        <p:nvPicPr>
          <p:cNvPr id="7" name="Picture 4" descr="TA005487"/>
          <p:cNvPicPr>
            <a:picLocks noChangeAspect="1" noChangeArrowheads="1"/>
          </p:cNvPicPr>
          <p:nvPr/>
        </p:nvPicPr>
        <p:blipFill>
          <a:blip r:embed="rId2" cstate="print"/>
          <a:srcRect/>
          <a:stretch>
            <a:fillRect/>
          </a:stretch>
        </p:blipFill>
        <p:spPr bwMode="auto">
          <a:xfrm>
            <a:off x="28575" y="39688"/>
            <a:ext cx="1114425" cy="884237"/>
          </a:xfrm>
          <a:prstGeom prst="rect">
            <a:avLst/>
          </a:prstGeom>
          <a:noFill/>
          <a:ln w="9525">
            <a:noFill/>
            <a:miter lim="800000"/>
            <a:headEnd/>
            <a:tailEnd/>
          </a:ln>
        </p:spPr>
      </p:pic>
      <p:pic>
        <p:nvPicPr>
          <p:cNvPr id="8" name="Picture 7" descr="UNH-Logo_288.pdf"/>
          <p:cNvPicPr>
            <a:picLocks noChangeAspect="1"/>
          </p:cNvPicPr>
          <p:nvPr/>
        </p:nvPicPr>
        <p:blipFill>
          <a:blip r:embed="rId3" cstate="print"/>
          <a:srcRect/>
          <a:stretch>
            <a:fillRect/>
          </a:stretch>
        </p:blipFill>
        <p:spPr bwMode="auto">
          <a:xfrm>
            <a:off x="8458200" y="0"/>
            <a:ext cx="685800" cy="695325"/>
          </a:xfrm>
          <a:prstGeom prst="rect">
            <a:avLst/>
          </a:prstGeom>
          <a:noFill/>
          <a:ln w="9525">
            <a:noFill/>
            <a:miter lim="800000"/>
            <a:headEnd/>
            <a:tailEnd/>
          </a:ln>
        </p:spPr>
      </p:pic>
      <p:sp>
        <p:nvSpPr>
          <p:cNvPr id="10" name="Content Placeholder 2"/>
          <p:cNvSpPr txBox="1">
            <a:spLocks/>
          </p:cNvSpPr>
          <p:nvPr/>
        </p:nvSpPr>
        <p:spPr>
          <a:xfrm>
            <a:off x="457200" y="16764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Why is Oxygen?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normAutofit fontScale="90000"/>
          </a:bodyPr>
          <a:lstStyle/>
          <a:p>
            <a:r>
              <a:rPr lang="en-US" dirty="0" smtClean="0"/>
              <a:t>Data Selection for </a:t>
            </a:r>
            <a:br>
              <a:rPr lang="en-US" dirty="0" smtClean="0"/>
            </a:br>
            <a:r>
              <a:rPr lang="en-US" dirty="0" smtClean="0"/>
              <a:t>Secondary Oxygen analysis</a:t>
            </a:r>
            <a:endParaRPr lang="en-US" dirty="0"/>
          </a:p>
        </p:txBody>
      </p:sp>
      <p:pic>
        <p:nvPicPr>
          <p:cNvPr id="8" name="Picture 4" descr="TA005487"/>
          <p:cNvPicPr>
            <a:picLocks noChangeAspect="1" noChangeArrowheads="1"/>
          </p:cNvPicPr>
          <p:nvPr/>
        </p:nvPicPr>
        <p:blipFill>
          <a:blip r:embed="rId3" cstate="print"/>
          <a:srcRect/>
          <a:stretch>
            <a:fillRect/>
          </a:stretch>
        </p:blipFill>
        <p:spPr bwMode="auto">
          <a:xfrm>
            <a:off x="28575" y="39688"/>
            <a:ext cx="1114425" cy="884237"/>
          </a:xfrm>
          <a:prstGeom prst="rect">
            <a:avLst/>
          </a:prstGeom>
          <a:noFill/>
          <a:ln w="9525">
            <a:noFill/>
            <a:miter lim="800000"/>
            <a:headEnd/>
            <a:tailEnd/>
          </a:ln>
        </p:spPr>
      </p:pic>
      <p:pic>
        <p:nvPicPr>
          <p:cNvPr id="9" name="Picture 8" descr="UNH-Logo_288.pdf"/>
          <p:cNvPicPr>
            <a:picLocks noChangeAspect="1"/>
          </p:cNvPicPr>
          <p:nvPr/>
        </p:nvPicPr>
        <p:blipFill>
          <a:blip r:embed="rId4" cstate="print"/>
          <a:srcRect/>
          <a:stretch>
            <a:fillRect/>
          </a:stretch>
        </p:blipFill>
        <p:spPr bwMode="auto">
          <a:xfrm>
            <a:off x="8458200" y="0"/>
            <a:ext cx="685800" cy="695325"/>
          </a:xfrm>
          <a:prstGeom prst="rect">
            <a:avLst/>
          </a:prstGeom>
          <a:noFill/>
          <a:ln w="9525">
            <a:noFill/>
            <a:miter lim="800000"/>
            <a:headEnd/>
            <a:tailEnd/>
          </a:ln>
        </p:spPr>
      </p:pic>
      <p:pic>
        <p:nvPicPr>
          <p:cNvPr id="22" name="Picture 2"/>
          <p:cNvPicPr>
            <a:picLocks noChangeAspect="1" noChangeArrowheads="1"/>
          </p:cNvPicPr>
          <p:nvPr/>
        </p:nvPicPr>
        <p:blipFill>
          <a:blip r:embed="rId5" cstate="print"/>
          <a:srcRect/>
          <a:stretch>
            <a:fillRect/>
          </a:stretch>
        </p:blipFill>
        <p:spPr bwMode="auto">
          <a:xfrm>
            <a:off x="1066800" y="1447800"/>
            <a:ext cx="3731821" cy="4525963"/>
          </a:xfrm>
          <a:prstGeom prst="rect">
            <a:avLst/>
          </a:prstGeom>
          <a:noFill/>
          <a:ln w="9525">
            <a:noFill/>
            <a:miter lim="800000"/>
            <a:headEnd/>
            <a:tailEnd/>
          </a:ln>
        </p:spPr>
      </p:pic>
      <p:cxnSp>
        <p:nvCxnSpPr>
          <p:cNvPr id="23" name="Straight Arrow Connector 22"/>
          <p:cNvCxnSpPr/>
          <p:nvPr/>
        </p:nvCxnSpPr>
        <p:spPr>
          <a:xfrm>
            <a:off x="304800" y="2743200"/>
            <a:ext cx="1676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81000" y="3733800"/>
            <a:ext cx="1676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33400" y="4953000"/>
            <a:ext cx="1676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p:cNvCxnSpPr/>
          <p:nvPr/>
        </p:nvCxnSpPr>
        <p:spPr>
          <a:xfrm>
            <a:off x="1981200" y="5715000"/>
            <a:ext cx="2209800" cy="1588"/>
          </a:xfrm>
          <a:prstGeom prst="bentConnector3">
            <a:avLst>
              <a:gd name="adj1" fmla="val 50000"/>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27" name="TextBox 26"/>
          <p:cNvSpPr txBox="1"/>
          <p:nvPr/>
        </p:nvSpPr>
        <p:spPr>
          <a:xfrm>
            <a:off x="2514600" y="5867400"/>
            <a:ext cx="1600200" cy="369332"/>
          </a:xfrm>
          <a:prstGeom prst="rect">
            <a:avLst/>
          </a:prstGeom>
          <a:noFill/>
        </p:spPr>
        <p:txBody>
          <a:bodyPr wrap="square" rtlCol="0">
            <a:spAutoFit/>
          </a:bodyPr>
          <a:lstStyle/>
          <a:p>
            <a:r>
              <a:rPr lang="en-US" dirty="0" smtClean="0"/>
              <a:t>L ≈ 100 AU</a:t>
            </a:r>
            <a:endParaRPr lang="en-US" dirty="0"/>
          </a:p>
        </p:txBody>
      </p:sp>
      <p:sp>
        <p:nvSpPr>
          <p:cNvPr id="28" name="TextBox 27"/>
          <p:cNvSpPr txBox="1"/>
          <p:nvPr/>
        </p:nvSpPr>
        <p:spPr>
          <a:xfrm>
            <a:off x="2743200" y="3200400"/>
            <a:ext cx="914400" cy="381000"/>
          </a:xfrm>
          <a:prstGeom prst="rect">
            <a:avLst/>
          </a:prstGeom>
          <a:noFill/>
        </p:spPr>
        <p:txBody>
          <a:bodyPr wrap="square" rtlCol="0">
            <a:spAutoFit/>
          </a:bodyPr>
          <a:lstStyle/>
          <a:p>
            <a:r>
              <a:rPr lang="en-US" dirty="0" smtClean="0">
                <a:solidFill>
                  <a:schemeClr val="tx2">
                    <a:lumMod val="60000"/>
                    <a:lumOff val="40000"/>
                  </a:schemeClr>
                </a:solidFill>
              </a:rPr>
              <a:t>H+</a:t>
            </a:r>
            <a:endParaRPr lang="en-US" dirty="0">
              <a:solidFill>
                <a:schemeClr val="tx2">
                  <a:lumMod val="60000"/>
                  <a:lumOff val="40000"/>
                </a:schemeClr>
              </a:solidFill>
            </a:endParaRPr>
          </a:p>
        </p:txBody>
      </p:sp>
      <p:graphicFrame>
        <p:nvGraphicFramePr>
          <p:cNvPr id="29" name="Table 28"/>
          <p:cNvGraphicFramePr>
            <a:graphicFrameLocks noGrp="1"/>
          </p:cNvGraphicFramePr>
          <p:nvPr/>
        </p:nvGraphicFramePr>
        <p:xfrm>
          <a:off x="4419600" y="2667000"/>
          <a:ext cx="4572000" cy="2275840"/>
        </p:xfrm>
        <a:graphic>
          <a:graphicData uri="http://schemas.openxmlformats.org/drawingml/2006/table">
            <a:tbl>
              <a:tblPr firstRow="1" bandRow="1">
                <a:tableStyleId>{5C22544A-7EE6-4342-B048-85BDC9FD1C3A}</a:tableStyleId>
              </a:tblPr>
              <a:tblGrid>
                <a:gridCol w="1143000"/>
                <a:gridCol w="1143000"/>
                <a:gridCol w="1143000"/>
                <a:gridCol w="1143000"/>
              </a:tblGrid>
              <a:tr h="370840">
                <a:tc>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Cross</a:t>
                      </a:r>
                      <a:r>
                        <a:rPr lang="en-US" sz="1600" baseline="0" dirty="0" smtClean="0"/>
                        <a:t> Section</a:t>
                      </a:r>
                      <a:r>
                        <a:rPr lang="en-US" sz="1400" baseline="0" dirty="0" smtClean="0"/>
                        <a:t/>
                      </a:r>
                      <a:br>
                        <a:rPr lang="en-US" sz="1400" baseline="0" dirty="0" smtClean="0"/>
                      </a:br>
                      <a:r>
                        <a:rPr lang="en-US" sz="1400" baseline="0" dirty="0" smtClean="0"/>
                        <a:t>(</a:t>
                      </a:r>
                      <a:r>
                        <a:rPr lang="el-GR" sz="1400" i="1" baseline="0" dirty="0" smtClean="0"/>
                        <a:t>σ</a:t>
                      </a:r>
                      <a:r>
                        <a:rPr lang="en-US" sz="1050" i="1" baseline="0" dirty="0" err="1" smtClean="0"/>
                        <a:t>chex</a:t>
                      </a:r>
                      <a:r>
                        <a:rPr lang="en-US" sz="1400" baseline="0" dirty="0" smtClean="0"/>
                        <a:t>: cm</a:t>
                      </a:r>
                      <a:r>
                        <a:rPr lang="en-US" sz="1400" baseline="30000" dirty="0" smtClean="0"/>
                        <a:t>2</a:t>
                      </a:r>
                      <a:r>
                        <a:rPr lang="en-US" sz="1400" baseline="0" dirty="0" smtClean="0"/>
                        <a:t>)</a:t>
                      </a:r>
                      <a:endParaRPr lang="en-US" sz="1400" dirty="0" smtClean="0"/>
                    </a:p>
                  </a:txBody>
                  <a:tcPr/>
                </a:tc>
                <a:tc>
                  <a:txBody>
                    <a:bodyPr/>
                    <a:lstStyle/>
                    <a:p>
                      <a:r>
                        <a:rPr lang="en-US" sz="1600" b="1" kern="1200" dirty="0" smtClean="0">
                          <a:solidFill>
                            <a:schemeClr val="lt1"/>
                          </a:solidFill>
                          <a:latin typeface="+mn-lt"/>
                          <a:ea typeface="+mn-ea"/>
                          <a:cs typeface="+mn-cs"/>
                        </a:rPr>
                        <a:t>Density</a:t>
                      </a:r>
                      <a:r>
                        <a:rPr lang="en-US" sz="1400" dirty="0" smtClean="0"/>
                        <a:t/>
                      </a:r>
                      <a:br>
                        <a:rPr lang="en-US" sz="1400" dirty="0" smtClean="0"/>
                      </a:br>
                      <a:r>
                        <a:rPr lang="en-US" sz="1400" dirty="0" smtClean="0"/>
                        <a:t>(</a:t>
                      </a:r>
                      <a:r>
                        <a:rPr lang="en-US" sz="1400" i="1" dirty="0" err="1" smtClean="0"/>
                        <a:t>n</a:t>
                      </a:r>
                      <a:r>
                        <a:rPr lang="en-US" sz="900" i="1" dirty="0" err="1" smtClean="0"/>
                        <a:t>A</a:t>
                      </a:r>
                      <a:r>
                        <a:rPr lang="en-US" sz="1400" dirty="0" smtClean="0"/>
                        <a:t>: cm</a:t>
                      </a:r>
                      <a:r>
                        <a:rPr lang="en-US" sz="1400" baseline="30000" dirty="0" smtClean="0"/>
                        <a:t>3</a:t>
                      </a:r>
                      <a:r>
                        <a:rPr lang="en-US" sz="1400" dirty="0" smtClean="0"/>
                        <a:t>)</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latin typeface="+mn-lt"/>
                          <a:ea typeface="+mn-ea"/>
                          <a:cs typeface="+mn-cs"/>
                        </a:rPr>
                        <a:t>Mean Free Path</a:t>
                      </a:r>
                      <a:r>
                        <a:rPr lang="en-US" sz="1400" baseline="0" dirty="0" smtClean="0"/>
                        <a:t/>
                      </a:r>
                      <a:br>
                        <a:rPr lang="en-US" sz="1400" baseline="0" dirty="0" smtClean="0"/>
                      </a:br>
                      <a:r>
                        <a:rPr lang="en-US" sz="1400" baseline="0" dirty="0" smtClean="0"/>
                        <a:t>(</a:t>
                      </a:r>
                      <a:r>
                        <a:rPr lang="el-GR" sz="1400" i="1" dirty="0" smtClean="0"/>
                        <a:t>λ</a:t>
                      </a:r>
                      <a:r>
                        <a:rPr lang="en-US" sz="1100" i="1" dirty="0" err="1" smtClean="0"/>
                        <a:t>chex</a:t>
                      </a:r>
                      <a:r>
                        <a:rPr lang="en-US" sz="1100" dirty="0" smtClean="0"/>
                        <a:t>: </a:t>
                      </a:r>
                      <a:r>
                        <a:rPr lang="en-US" sz="1400" baseline="0" dirty="0" smtClean="0"/>
                        <a:t>AU)</a:t>
                      </a:r>
                      <a:endParaRPr lang="en-US" sz="1400" dirty="0" smtClean="0"/>
                    </a:p>
                  </a:txBody>
                  <a:tcPr/>
                </a:tc>
              </a:tr>
              <a:tr h="370840">
                <a:tc>
                  <a:txBody>
                    <a:bodyPr/>
                    <a:lstStyle/>
                    <a:p>
                      <a:r>
                        <a:rPr lang="en-US" sz="1800" kern="1200" baseline="0" dirty="0" smtClean="0">
                          <a:solidFill>
                            <a:schemeClr val="dk1"/>
                          </a:solidFill>
                          <a:latin typeface="+mn-lt"/>
                          <a:ea typeface="+mn-ea"/>
                          <a:cs typeface="+mn-cs"/>
                        </a:rPr>
                        <a:t>H</a:t>
                      </a:r>
                      <a:endParaRPr lang="en-US" sz="1800" kern="1200" baseline="0" dirty="0">
                        <a:solidFill>
                          <a:schemeClr val="dk1"/>
                        </a:solidFill>
                        <a:latin typeface="+mn-lt"/>
                        <a:ea typeface="+mn-ea"/>
                        <a:cs typeface="+mn-cs"/>
                      </a:endParaRPr>
                    </a:p>
                  </a:txBody>
                  <a:tcPr/>
                </a:tc>
                <a:tc>
                  <a:txBody>
                    <a:bodyPr/>
                    <a:lstStyle/>
                    <a:p>
                      <a:pPr algn="r" fontAlgn="b"/>
                      <a:r>
                        <a:rPr lang="en-US" sz="1800" kern="1200" baseline="0" dirty="0" smtClean="0">
                          <a:solidFill>
                            <a:schemeClr val="dk1"/>
                          </a:solidFill>
                          <a:latin typeface="+mn-lt"/>
                          <a:ea typeface="+mn-ea"/>
                          <a:cs typeface="+mn-cs"/>
                        </a:rPr>
                        <a:t>3.30×10</a:t>
                      </a:r>
                      <a:r>
                        <a:rPr lang="en-US" sz="1800" kern="1200" baseline="30000" dirty="0" smtClean="0">
                          <a:solidFill>
                            <a:schemeClr val="dk1"/>
                          </a:solidFill>
                          <a:latin typeface="+mn-lt"/>
                          <a:ea typeface="+mn-ea"/>
                          <a:cs typeface="+mn-cs"/>
                        </a:rPr>
                        <a:t>-15</a:t>
                      </a:r>
                    </a:p>
                  </a:txBody>
                  <a:tcPr marL="9525" marR="9525" marT="9525" marB="0" anchor="b"/>
                </a:tc>
                <a:tc>
                  <a:txBody>
                    <a:bodyPr/>
                    <a:lstStyle/>
                    <a:p>
                      <a:pPr algn="r" fontAlgn="b"/>
                      <a:r>
                        <a:rPr lang="en-US" sz="1800" kern="1200" baseline="0" dirty="0" smtClean="0">
                          <a:solidFill>
                            <a:schemeClr val="dk1"/>
                          </a:solidFill>
                          <a:latin typeface="+mn-lt"/>
                          <a:ea typeface="+mn-ea"/>
                          <a:cs typeface="+mn-cs"/>
                        </a:rPr>
                        <a:t>9.00×10</a:t>
                      </a:r>
                      <a:r>
                        <a:rPr lang="en-US" sz="1800" kern="1200" baseline="30000" dirty="0" smtClean="0">
                          <a:solidFill>
                            <a:schemeClr val="dk1"/>
                          </a:solidFill>
                          <a:latin typeface="+mn-lt"/>
                          <a:ea typeface="+mn-ea"/>
                          <a:cs typeface="+mn-cs"/>
                        </a:rPr>
                        <a:t>-02</a:t>
                      </a:r>
                    </a:p>
                  </a:txBody>
                  <a:tcPr marL="9525" marR="9525" marT="9525" marB="0" anchor="b"/>
                </a:tc>
                <a:tc>
                  <a:txBody>
                    <a:bodyPr/>
                    <a:lstStyle/>
                    <a:p>
                      <a:pPr algn="r" fontAlgn="b"/>
                      <a:r>
                        <a:rPr lang="en-US" sz="1800" kern="1200" baseline="0" dirty="0" smtClean="0">
                          <a:solidFill>
                            <a:schemeClr val="dk1"/>
                          </a:solidFill>
                          <a:latin typeface="+mn-lt"/>
                          <a:ea typeface="+mn-ea"/>
                          <a:cs typeface="+mn-cs"/>
                        </a:rPr>
                        <a:t>2.25×10</a:t>
                      </a:r>
                      <a:r>
                        <a:rPr lang="en-US" sz="1800" kern="1200" baseline="30000" dirty="0" smtClean="0">
                          <a:solidFill>
                            <a:schemeClr val="dk1"/>
                          </a:solidFill>
                          <a:latin typeface="+mn-lt"/>
                          <a:ea typeface="+mn-ea"/>
                          <a:cs typeface="+mn-cs"/>
                        </a:rPr>
                        <a:t>+02</a:t>
                      </a:r>
                    </a:p>
                  </a:txBody>
                  <a:tcPr marL="9525" marR="9525" marT="9525" marB="0" anchor="b"/>
                </a:tc>
              </a:tr>
              <a:tr h="370840">
                <a:tc>
                  <a:txBody>
                    <a:bodyPr/>
                    <a:lstStyle/>
                    <a:p>
                      <a:r>
                        <a:rPr lang="en-US" sz="1800" kern="1200" baseline="0" dirty="0" smtClean="0">
                          <a:solidFill>
                            <a:schemeClr val="dk1"/>
                          </a:solidFill>
                          <a:latin typeface="+mn-lt"/>
                          <a:ea typeface="+mn-ea"/>
                          <a:cs typeface="+mn-cs"/>
                        </a:rPr>
                        <a:t>He</a:t>
                      </a:r>
                      <a:r>
                        <a:rPr lang="en-US" sz="1800" kern="1200" baseline="0" dirty="0" smtClean="0">
                          <a:solidFill>
                            <a:schemeClr val="dk1"/>
                          </a:solidFill>
                          <a:latin typeface="+mn-lt"/>
                          <a:ea typeface="+mn-ea"/>
                          <a:cs typeface="+mn-cs"/>
                          <a:sym typeface="Wingdings"/>
                        </a:rPr>
                        <a:t></a:t>
                      </a:r>
                      <a:r>
                        <a:rPr lang="en-US" sz="1800" kern="1200" baseline="0" dirty="0" smtClean="0">
                          <a:solidFill>
                            <a:schemeClr val="dk1"/>
                          </a:solidFill>
                          <a:latin typeface="+mn-lt"/>
                          <a:ea typeface="+mn-ea"/>
                          <a:cs typeface="+mn-cs"/>
                        </a:rPr>
                        <a:t> H+</a:t>
                      </a:r>
                      <a:endParaRPr lang="en-US" sz="1800" kern="1200" baseline="0" dirty="0">
                        <a:solidFill>
                          <a:schemeClr val="dk1"/>
                        </a:solidFill>
                        <a:latin typeface="+mn-lt"/>
                        <a:ea typeface="+mn-ea"/>
                        <a:cs typeface="+mn-cs"/>
                      </a:endParaRPr>
                    </a:p>
                  </a:txBody>
                  <a:tcPr/>
                </a:tc>
                <a:tc>
                  <a:txBody>
                    <a:bodyPr/>
                    <a:lstStyle/>
                    <a:p>
                      <a:pPr algn="r" fontAlgn="b"/>
                      <a:r>
                        <a:rPr lang="en-US" sz="1800" kern="1200" baseline="0" dirty="0" smtClean="0">
                          <a:solidFill>
                            <a:schemeClr val="dk1"/>
                          </a:solidFill>
                          <a:latin typeface="+mn-lt"/>
                          <a:ea typeface="+mn-ea"/>
                          <a:cs typeface="+mn-cs"/>
                        </a:rPr>
                        <a:t>2.12×10</a:t>
                      </a:r>
                      <a:r>
                        <a:rPr lang="en-US" sz="1800" kern="1200" baseline="30000" dirty="0" smtClean="0">
                          <a:solidFill>
                            <a:schemeClr val="dk1"/>
                          </a:solidFill>
                          <a:latin typeface="+mn-lt"/>
                          <a:ea typeface="+mn-ea"/>
                          <a:cs typeface="+mn-cs"/>
                        </a:rPr>
                        <a:t>-22</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9.00×10</a:t>
                      </a:r>
                      <a:r>
                        <a:rPr lang="en-US" sz="1800" kern="1200" baseline="30000" dirty="0" smtClean="0">
                          <a:solidFill>
                            <a:schemeClr val="dk1"/>
                          </a:solidFill>
                          <a:latin typeface="+mn-lt"/>
                          <a:ea typeface="+mn-ea"/>
                          <a:cs typeface="+mn-cs"/>
                        </a:rPr>
                        <a:t>-02</a:t>
                      </a:r>
                    </a:p>
                  </a:txBody>
                  <a:tcPr marL="9525" marR="9525" marT="9525" marB="0" anchor="b"/>
                </a:tc>
                <a:tc>
                  <a:txBody>
                    <a:bodyPr/>
                    <a:lstStyle/>
                    <a:p>
                      <a:pPr algn="r" fontAlgn="b"/>
                      <a:r>
                        <a:rPr lang="en-US" sz="1800" kern="1200" baseline="0" dirty="0" smtClean="0">
                          <a:solidFill>
                            <a:schemeClr val="dk1"/>
                          </a:solidFill>
                          <a:latin typeface="+mn-lt"/>
                          <a:ea typeface="+mn-ea"/>
                          <a:cs typeface="+mn-cs"/>
                        </a:rPr>
                        <a:t>3.50×10</a:t>
                      </a:r>
                      <a:r>
                        <a:rPr lang="en-US" sz="1800" kern="1200" baseline="30000" dirty="0" smtClean="0">
                          <a:solidFill>
                            <a:schemeClr val="dk1"/>
                          </a:solidFill>
                          <a:latin typeface="+mn-lt"/>
                          <a:ea typeface="+mn-ea"/>
                          <a:cs typeface="+mn-cs"/>
                        </a:rPr>
                        <a:t>+09</a:t>
                      </a:r>
                    </a:p>
                  </a:txBody>
                  <a:tcPr marL="9525" marR="9525" marT="9525" marB="0" anchor="b"/>
                </a:tc>
              </a:tr>
              <a:tr h="370840">
                <a:tc>
                  <a:txBody>
                    <a:bodyPr/>
                    <a:lstStyle/>
                    <a:p>
                      <a:r>
                        <a:rPr lang="en-US" sz="1800" kern="1200" baseline="0" dirty="0" smtClean="0">
                          <a:solidFill>
                            <a:schemeClr val="dk1"/>
                          </a:solidFill>
                          <a:latin typeface="+mn-lt"/>
                          <a:ea typeface="+mn-ea"/>
                          <a:cs typeface="+mn-cs"/>
                        </a:rPr>
                        <a:t>He </a:t>
                      </a:r>
                      <a:r>
                        <a:rPr lang="en-US" sz="1800" kern="1200" baseline="0" dirty="0" smtClean="0">
                          <a:solidFill>
                            <a:schemeClr val="dk1"/>
                          </a:solidFill>
                          <a:latin typeface="+mn-lt"/>
                          <a:ea typeface="+mn-ea"/>
                          <a:cs typeface="+mn-cs"/>
                          <a:sym typeface="Wingdings"/>
                        </a:rPr>
                        <a:t></a:t>
                      </a:r>
                      <a:r>
                        <a:rPr lang="en-US" sz="1800" kern="1200" baseline="0" dirty="0" smtClean="0">
                          <a:solidFill>
                            <a:schemeClr val="dk1"/>
                          </a:solidFill>
                          <a:latin typeface="+mn-lt"/>
                          <a:ea typeface="+mn-ea"/>
                          <a:cs typeface="+mn-cs"/>
                        </a:rPr>
                        <a:t> He+</a:t>
                      </a:r>
                      <a:endParaRPr lang="en-US" sz="1800" kern="1200" baseline="0" dirty="0">
                        <a:solidFill>
                          <a:schemeClr val="dk1"/>
                        </a:solidFill>
                        <a:latin typeface="+mn-lt"/>
                        <a:ea typeface="+mn-ea"/>
                        <a:cs typeface="+mn-cs"/>
                      </a:endParaRPr>
                    </a:p>
                  </a:txBody>
                  <a:tcPr/>
                </a:tc>
                <a:tc>
                  <a:txBody>
                    <a:bodyPr/>
                    <a:lstStyle/>
                    <a:p>
                      <a:pPr algn="r" fontAlgn="b"/>
                      <a:r>
                        <a:rPr lang="en-US" sz="1800" kern="1200" baseline="0" dirty="0" smtClean="0">
                          <a:solidFill>
                            <a:schemeClr val="dk1"/>
                          </a:solidFill>
                          <a:latin typeface="+mn-lt"/>
                          <a:ea typeface="+mn-ea"/>
                          <a:cs typeface="+mn-cs"/>
                        </a:rPr>
                        <a:t>2.85×10</a:t>
                      </a:r>
                      <a:r>
                        <a:rPr lang="en-US" sz="1800" kern="1200" baseline="30000" dirty="0" smtClean="0">
                          <a:solidFill>
                            <a:schemeClr val="dk1"/>
                          </a:solidFill>
                          <a:latin typeface="+mn-lt"/>
                          <a:ea typeface="+mn-ea"/>
                          <a:cs typeface="+mn-cs"/>
                        </a:rPr>
                        <a:t>-15</a:t>
                      </a:r>
                    </a:p>
                  </a:txBody>
                  <a:tcPr marL="9525" marR="9525" marT="9525" marB="0" anchor="b"/>
                </a:tc>
                <a:tc>
                  <a:txBody>
                    <a:bodyPr/>
                    <a:lstStyle/>
                    <a:p>
                      <a:pPr algn="r" fontAlgn="b"/>
                      <a:r>
                        <a:rPr lang="en-US" sz="1800" kern="1200" baseline="0" dirty="0" smtClean="0">
                          <a:solidFill>
                            <a:schemeClr val="dk1"/>
                          </a:solidFill>
                          <a:latin typeface="+mn-lt"/>
                          <a:ea typeface="+mn-ea"/>
                          <a:cs typeface="+mn-cs"/>
                        </a:rPr>
                        <a:t>1.50×10</a:t>
                      </a:r>
                      <a:r>
                        <a:rPr lang="en-US" sz="1800" kern="1200" baseline="30000" dirty="0" smtClean="0">
                          <a:solidFill>
                            <a:schemeClr val="dk1"/>
                          </a:solidFill>
                          <a:latin typeface="+mn-lt"/>
                          <a:ea typeface="+mn-ea"/>
                          <a:cs typeface="+mn-cs"/>
                        </a:rPr>
                        <a:t>-02</a:t>
                      </a:r>
                    </a:p>
                  </a:txBody>
                  <a:tcPr marL="9525" marR="9525" marT="9525" marB="0" anchor="b"/>
                </a:tc>
                <a:tc>
                  <a:txBody>
                    <a:bodyPr/>
                    <a:lstStyle/>
                    <a:p>
                      <a:pPr algn="r" fontAlgn="b"/>
                      <a:r>
                        <a:rPr lang="en-US" sz="1800" kern="1200" baseline="0" dirty="0" smtClean="0">
                          <a:solidFill>
                            <a:schemeClr val="dk1"/>
                          </a:solidFill>
                          <a:latin typeface="+mn-lt"/>
                          <a:ea typeface="+mn-ea"/>
                          <a:cs typeface="+mn-cs"/>
                        </a:rPr>
                        <a:t>1.56×10</a:t>
                      </a:r>
                      <a:r>
                        <a:rPr lang="en-US" sz="1800" kern="1200" baseline="30000" dirty="0" smtClean="0">
                          <a:solidFill>
                            <a:schemeClr val="dk1"/>
                          </a:solidFill>
                          <a:latin typeface="+mn-lt"/>
                          <a:ea typeface="+mn-ea"/>
                          <a:cs typeface="+mn-cs"/>
                        </a:rPr>
                        <a:t>+03</a:t>
                      </a:r>
                    </a:p>
                  </a:txBody>
                  <a:tcPr marL="9525" marR="9525" marT="9525" marB="0" anchor="b"/>
                </a:tc>
              </a:tr>
              <a:tr h="370840">
                <a:tc>
                  <a:txBody>
                    <a:bodyPr/>
                    <a:lstStyle/>
                    <a:p>
                      <a:r>
                        <a:rPr lang="en-US" sz="1800" kern="1200" baseline="0" dirty="0" smtClean="0">
                          <a:solidFill>
                            <a:schemeClr val="dk1"/>
                          </a:solidFill>
                          <a:latin typeface="+mn-lt"/>
                          <a:ea typeface="+mn-ea"/>
                          <a:cs typeface="+mn-cs"/>
                        </a:rPr>
                        <a:t>O</a:t>
                      </a:r>
                      <a:endParaRPr lang="en-US" sz="1800" kern="1200" baseline="0" dirty="0">
                        <a:solidFill>
                          <a:schemeClr val="dk1"/>
                        </a:solidFill>
                        <a:latin typeface="+mn-lt"/>
                        <a:ea typeface="+mn-ea"/>
                        <a:cs typeface="+mn-cs"/>
                      </a:endParaRPr>
                    </a:p>
                  </a:txBody>
                  <a:tcPr/>
                </a:tc>
                <a:tc>
                  <a:txBody>
                    <a:bodyPr/>
                    <a:lstStyle/>
                    <a:p>
                      <a:pPr algn="r" fontAlgn="b"/>
                      <a:r>
                        <a:rPr lang="en-US" sz="1800" kern="1200" baseline="0" dirty="0" smtClean="0">
                          <a:solidFill>
                            <a:schemeClr val="dk1"/>
                          </a:solidFill>
                          <a:latin typeface="+mn-lt"/>
                          <a:ea typeface="+mn-ea"/>
                          <a:cs typeface="+mn-cs"/>
                        </a:rPr>
                        <a:t>1.50×10</a:t>
                      </a:r>
                      <a:r>
                        <a:rPr lang="en-US" sz="1800" kern="1200" baseline="30000" dirty="0" smtClean="0">
                          <a:solidFill>
                            <a:schemeClr val="dk1"/>
                          </a:solidFill>
                          <a:latin typeface="+mn-lt"/>
                          <a:ea typeface="+mn-ea"/>
                          <a:cs typeface="+mn-cs"/>
                        </a:rPr>
                        <a:t>-15</a:t>
                      </a:r>
                    </a:p>
                  </a:txBody>
                  <a:tcPr marL="9525" marR="9525" marT="9525" marB="0" anchor="b"/>
                </a:tc>
                <a:tc>
                  <a:txBody>
                    <a:bodyPr/>
                    <a:lstStyle/>
                    <a:p>
                      <a:pPr algn="r" fontAlgn="b"/>
                      <a:r>
                        <a:rPr lang="en-US" sz="1800" kern="1200" baseline="0" dirty="0" smtClean="0">
                          <a:solidFill>
                            <a:schemeClr val="dk1"/>
                          </a:solidFill>
                          <a:latin typeface="+mn-lt"/>
                          <a:ea typeface="+mn-ea"/>
                          <a:cs typeface="+mn-cs"/>
                        </a:rPr>
                        <a:t>9.00×10</a:t>
                      </a:r>
                      <a:r>
                        <a:rPr lang="en-US" sz="1800" kern="1200" baseline="30000" dirty="0" smtClean="0">
                          <a:solidFill>
                            <a:schemeClr val="dk1"/>
                          </a:solidFill>
                          <a:latin typeface="+mn-lt"/>
                          <a:ea typeface="+mn-ea"/>
                          <a:cs typeface="+mn-cs"/>
                        </a:rPr>
                        <a:t>-02</a:t>
                      </a:r>
                    </a:p>
                  </a:txBody>
                  <a:tcPr marL="9525" marR="9525" marT="9525" marB="0" anchor="b"/>
                </a:tc>
                <a:tc>
                  <a:txBody>
                    <a:bodyPr/>
                    <a:lstStyle/>
                    <a:p>
                      <a:pPr algn="r" fontAlgn="b"/>
                      <a:r>
                        <a:rPr lang="en-US" sz="1800" kern="1200" baseline="0" dirty="0" smtClean="0">
                          <a:solidFill>
                            <a:schemeClr val="dk1"/>
                          </a:solidFill>
                          <a:latin typeface="+mn-lt"/>
                          <a:ea typeface="+mn-ea"/>
                          <a:cs typeface="+mn-cs"/>
                        </a:rPr>
                        <a:t>4.95×10</a:t>
                      </a:r>
                      <a:r>
                        <a:rPr lang="en-US" sz="1800" kern="1200" baseline="30000" dirty="0" smtClean="0">
                          <a:solidFill>
                            <a:schemeClr val="dk1"/>
                          </a:solidFill>
                          <a:latin typeface="+mn-lt"/>
                          <a:ea typeface="+mn-ea"/>
                          <a:cs typeface="+mn-cs"/>
                        </a:rPr>
                        <a:t>+02</a:t>
                      </a:r>
                    </a:p>
                  </a:txBody>
                  <a:tcPr marL="9525" marR="9525" marT="9525" marB="0" anchor="b"/>
                </a:tc>
              </a:tr>
            </a:tbl>
          </a:graphicData>
        </a:graphic>
      </p:graphicFrame>
      <p:pic>
        <p:nvPicPr>
          <p:cNvPr id="30"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0" y="1828800"/>
            <a:ext cx="1524000" cy="533400"/>
          </a:xfrm>
          <a:prstGeom prst="rect">
            <a:avLst/>
          </a:prstGeom>
          <a:noFill/>
        </p:spPr>
      </p:pic>
      <p:sp>
        <p:nvSpPr>
          <p:cNvPr id="31" name="TextBox 30"/>
          <p:cNvSpPr txBox="1"/>
          <p:nvPr/>
        </p:nvSpPr>
        <p:spPr>
          <a:xfrm>
            <a:off x="4724400" y="1905000"/>
            <a:ext cx="1828800" cy="369332"/>
          </a:xfrm>
          <a:prstGeom prst="rect">
            <a:avLst/>
          </a:prstGeom>
          <a:noFill/>
        </p:spPr>
        <p:txBody>
          <a:bodyPr wrap="square" rtlCol="0">
            <a:spAutoFit/>
          </a:bodyPr>
          <a:lstStyle/>
          <a:p>
            <a:r>
              <a:rPr lang="en-US" dirty="0" smtClean="0"/>
              <a:t>Basic Relation:</a:t>
            </a:r>
            <a:endParaRPr lang="en-US" dirty="0"/>
          </a:p>
        </p:txBody>
      </p:sp>
      <p:sp>
        <p:nvSpPr>
          <p:cNvPr id="32" name="TextBox 31"/>
          <p:cNvSpPr txBox="1"/>
          <p:nvPr/>
        </p:nvSpPr>
        <p:spPr>
          <a:xfrm>
            <a:off x="2057400" y="1905000"/>
            <a:ext cx="2134443" cy="400110"/>
          </a:xfrm>
          <a:prstGeom prst="rect">
            <a:avLst/>
          </a:prstGeom>
          <a:noFill/>
        </p:spPr>
        <p:txBody>
          <a:bodyPr wrap="none" rtlCol="0">
            <a:spAutoFit/>
          </a:bodyPr>
          <a:lstStyle/>
          <a:p>
            <a:r>
              <a:rPr lang="en-US" sz="2000" b="1" dirty="0" smtClean="0"/>
              <a:t>Outer </a:t>
            </a:r>
            <a:r>
              <a:rPr lang="en-US" sz="2000" b="1" dirty="0" err="1" smtClean="0"/>
              <a:t>Heliosheath</a:t>
            </a:r>
            <a:endParaRPr lang="en-US" sz="2000" b="1" dirty="0"/>
          </a:p>
        </p:txBody>
      </p:sp>
      <p:sp>
        <p:nvSpPr>
          <p:cNvPr id="33" name="TextBox 32"/>
          <p:cNvSpPr txBox="1"/>
          <p:nvPr/>
        </p:nvSpPr>
        <p:spPr>
          <a:xfrm>
            <a:off x="1752600" y="6248400"/>
            <a:ext cx="3886200" cy="369332"/>
          </a:xfrm>
          <a:prstGeom prst="rect">
            <a:avLst/>
          </a:prstGeom>
          <a:noFill/>
        </p:spPr>
        <p:txBody>
          <a:bodyPr wrap="square" rtlCol="0">
            <a:spAutoFit/>
          </a:bodyPr>
          <a:lstStyle/>
          <a:p>
            <a:r>
              <a:rPr lang="en-US" i="1" dirty="0" smtClean="0"/>
              <a:t>( </a:t>
            </a:r>
            <a:r>
              <a:rPr lang="en-US" i="1" dirty="0" err="1" smtClean="0"/>
              <a:t>Zank</a:t>
            </a:r>
            <a:r>
              <a:rPr lang="en-US" i="1" dirty="0" smtClean="0"/>
              <a:t> et al. in the IBEX Book)</a:t>
            </a:r>
            <a:endParaRPr lang="en-US" i="1" dirty="0"/>
          </a:p>
        </p:txBody>
      </p:sp>
      <p:sp>
        <p:nvSpPr>
          <p:cNvPr id="34" name="TextBox 33"/>
          <p:cNvSpPr txBox="1"/>
          <p:nvPr/>
        </p:nvSpPr>
        <p:spPr>
          <a:xfrm>
            <a:off x="4648200" y="5257800"/>
            <a:ext cx="4343400" cy="923330"/>
          </a:xfrm>
          <a:prstGeom prst="rect">
            <a:avLst/>
          </a:prstGeom>
          <a:noFill/>
        </p:spPr>
        <p:txBody>
          <a:bodyPr wrap="square" rtlCol="0">
            <a:spAutoFit/>
          </a:bodyPr>
          <a:lstStyle/>
          <a:p>
            <a:r>
              <a:rPr lang="en-US" dirty="0" smtClean="0"/>
              <a:t>The mean free path of charge exchange H and O is the same order as the thickness of the outer </a:t>
            </a:r>
            <a:r>
              <a:rPr lang="en-US" dirty="0" err="1" smtClean="0"/>
              <a:t>heliosheath</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20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Selection for </a:t>
            </a:r>
            <a:br>
              <a:rPr lang="en-US" dirty="0" smtClean="0"/>
            </a:br>
            <a:r>
              <a:rPr lang="en-US" dirty="0" smtClean="0"/>
              <a:t>Secondary Oxygen analysis</a:t>
            </a:r>
            <a:endParaRPr lang="en-US" dirty="0"/>
          </a:p>
        </p:txBody>
      </p:sp>
      <p:sp>
        <p:nvSpPr>
          <p:cNvPr id="3" name="Content Placeholder 2"/>
          <p:cNvSpPr txBox="1">
            <a:spLocks/>
          </p:cNvSpPr>
          <p:nvPr/>
        </p:nvSpPr>
        <p:spPr>
          <a:xfrm>
            <a:off x="457200" y="16764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Exclude </a:t>
            </a:r>
            <a:r>
              <a:rPr lang="en-US" sz="3200" dirty="0" err="1" smtClean="0"/>
              <a:t>m</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agnetospheric</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ions and neutrals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To maximize statistics, include all times when attitude control system is blinded by Earth or Moon. These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despun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data”, although to be improved with the Star Sensor, are good enough for the oxygen analysis.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Use data from IBEX energy step 5 and 6, which consist </a:t>
            </a:r>
            <a:r>
              <a:rPr lang="en-US" sz="3200" dirty="0" smtClean="0"/>
              <a:t>of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oxygen and neon</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 ( Peter </a:t>
            </a:r>
            <a:r>
              <a:rPr kumimoji="0" lang="en-US" sz="2400" b="0" i="1" u="none" strike="noStrike" kern="1200" cap="none" spc="0" normalizeH="0" baseline="0" noProof="0" dirty="0" err="1" smtClean="0">
                <a:ln>
                  <a:noFill/>
                </a:ln>
                <a:solidFill>
                  <a:schemeClr val="tx1"/>
                </a:solidFill>
                <a:effectLst/>
                <a:uLnTx/>
                <a:uFillTx/>
                <a:latin typeface="+mn-lt"/>
                <a:ea typeface="+mn-ea"/>
                <a:cs typeface="+mn-cs"/>
              </a:rPr>
              <a:t>Bochsler’s</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 talk)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4" descr="TA005487"/>
          <p:cNvPicPr>
            <a:picLocks noChangeAspect="1" noChangeArrowheads="1"/>
          </p:cNvPicPr>
          <p:nvPr/>
        </p:nvPicPr>
        <p:blipFill>
          <a:blip r:embed="rId2" cstate="print"/>
          <a:srcRect/>
          <a:stretch>
            <a:fillRect/>
          </a:stretch>
        </p:blipFill>
        <p:spPr bwMode="auto">
          <a:xfrm>
            <a:off x="28575" y="39688"/>
            <a:ext cx="1114425" cy="884237"/>
          </a:xfrm>
          <a:prstGeom prst="rect">
            <a:avLst/>
          </a:prstGeom>
          <a:noFill/>
          <a:ln w="9525">
            <a:noFill/>
            <a:miter lim="800000"/>
            <a:headEnd/>
            <a:tailEnd/>
          </a:ln>
        </p:spPr>
      </p:pic>
      <p:pic>
        <p:nvPicPr>
          <p:cNvPr id="5" name="Picture 7" descr="UNH-Logo_288.pdf"/>
          <p:cNvPicPr>
            <a:picLocks noChangeAspect="1"/>
          </p:cNvPicPr>
          <p:nvPr/>
        </p:nvPicPr>
        <p:blipFill>
          <a:blip r:embed="rId3" cstate="print"/>
          <a:srcRect/>
          <a:stretch>
            <a:fillRect/>
          </a:stretch>
        </p:blipFill>
        <p:spPr bwMode="auto">
          <a:xfrm>
            <a:off x="8458200" y="0"/>
            <a:ext cx="685800" cy="6953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1</a:t>
            </a:r>
            <a:r>
              <a:rPr lang="en-US" baseline="30000" dirty="0" smtClean="0"/>
              <a:t>st</a:t>
            </a:r>
            <a:r>
              <a:rPr lang="en-US" dirty="0" smtClean="0"/>
              <a:t> year TOF </a:t>
            </a:r>
            <a:r>
              <a:rPr lang="en-US" dirty="0" err="1" smtClean="0"/>
              <a:t>despun</a:t>
            </a:r>
            <a:r>
              <a:rPr lang="en-US" dirty="0" smtClean="0"/>
              <a:t> Data for Oxygen</a:t>
            </a:r>
            <a:endParaRPr lang="en-US" dirty="0"/>
          </a:p>
        </p:txBody>
      </p:sp>
      <p:sp>
        <p:nvSpPr>
          <p:cNvPr id="5" name="TextBox 4"/>
          <p:cNvSpPr txBox="1"/>
          <p:nvPr/>
        </p:nvSpPr>
        <p:spPr>
          <a:xfrm>
            <a:off x="1143000" y="1447800"/>
            <a:ext cx="1447800" cy="381000"/>
          </a:xfrm>
          <a:prstGeom prst="rect">
            <a:avLst/>
          </a:prstGeom>
          <a:noFill/>
        </p:spPr>
        <p:txBody>
          <a:bodyPr wrap="square" rtlCol="0">
            <a:spAutoFit/>
          </a:bodyPr>
          <a:lstStyle/>
          <a:p>
            <a:r>
              <a:rPr lang="en-US" dirty="0" smtClean="0"/>
              <a:t>Background</a:t>
            </a:r>
            <a:endParaRPr lang="en-US" dirty="0"/>
          </a:p>
        </p:txBody>
      </p:sp>
      <p:cxnSp>
        <p:nvCxnSpPr>
          <p:cNvPr id="8" name="Straight Arrow Connector 7"/>
          <p:cNvCxnSpPr/>
          <p:nvPr/>
        </p:nvCxnSpPr>
        <p:spPr>
          <a:xfrm>
            <a:off x="2667000" y="1905000"/>
            <a:ext cx="29718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5867400" y="1447800"/>
            <a:ext cx="2438400" cy="369332"/>
          </a:xfrm>
          <a:prstGeom prst="rect">
            <a:avLst/>
          </a:prstGeom>
          <a:noFill/>
        </p:spPr>
        <p:txBody>
          <a:bodyPr wrap="square" rtlCol="0">
            <a:spAutoFit/>
          </a:bodyPr>
          <a:lstStyle/>
          <a:p>
            <a:r>
              <a:rPr lang="en-US" dirty="0" smtClean="0"/>
              <a:t>Secondary Component</a:t>
            </a:r>
            <a:endParaRPr lang="en-US" dirty="0"/>
          </a:p>
        </p:txBody>
      </p:sp>
      <p:cxnSp>
        <p:nvCxnSpPr>
          <p:cNvPr id="12" name="Straight Arrow Connector 11"/>
          <p:cNvCxnSpPr/>
          <p:nvPr/>
        </p:nvCxnSpPr>
        <p:spPr>
          <a:xfrm>
            <a:off x="4038600" y="6477000"/>
            <a:ext cx="381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4648200" y="6324600"/>
            <a:ext cx="2133600" cy="369332"/>
          </a:xfrm>
          <a:prstGeom prst="rect">
            <a:avLst/>
          </a:prstGeom>
          <a:noFill/>
        </p:spPr>
        <p:txBody>
          <a:bodyPr wrap="square" rtlCol="0">
            <a:spAutoFit/>
          </a:bodyPr>
          <a:lstStyle/>
          <a:p>
            <a:r>
              <a:rPr lang="en-US" dirty="0" smtClean="0"/>
              <a:t>Primary Component</a:t>
            </a:r>
            <a:endParaRPr lang="en-US" dirty="0"/>
          </a:p>
        </p:txBody>
      </p:sp>
      <p:pic>
        <p:nvPicPr>
          <p:cNvPr id="64513" name="Picture 1" descr="C:\Users\Robby\Documents\MATLAB\Meeting1110\subplot_o011o018.jpg"/>
          <p:cNvPicPr>
            <a:picLocks noGrp="1" noChangeAspect="1" noChangeArrowheads="1"/>
          </p:cNvPicPr>
          <p:nvPr>
            <p:ph idx="1"/>
          </p:nvPr>
        </p:nvPicPr>
        <p:blipFill>
          <a:blip r:embed="rId3" cstate="print"/>
          <a:srcRect/>
          <a:stretch>
            <a:fillRect/>
          </a:stretch>
        </p:blipFill>
        <p:spPr bwMode="auto">
          <a:xfrm>
            <a:off x="-685800" y="1981200"/>
            <a:ext cx="10566400" cy="4191000"/>
          </a:xfrm>
          <a:prstGeom prst="rect">
            <a:avLst/>
          </a:prstGeom>
          <a:noFill/>
        </p:spPr>
      </p:pic>
      <p:pic>
        <p:nvPicPr>
          <p:cNvPr id="16" name="Picture 4" descr="TA005487"/>
          <p:cNvPicPr>
            <a:picLocks noChangeAspect="1" noChangeArrowheads="1"/>
          </p:cNvPicPr>
          <p:nvPr/>
        </p:nvPicPr>
        <p:blipFill>
          <a:blip r:embed="rId4" cstate="print"/>
          <a:srcRect/>
          <a:stretch>
            <a:fillRect/>
          </a:stretch>
        </p:blipFill>
        <p:spPr bwMode="auto">
          <a:xfrm>
            <a:off x="28575" y="39688"/>
            <a:ext cx="1114425" cy="884237"/>
          </a:xfrm>
          <a:prstGeom prst="rect">
            <a:avLst/>
          </a:prstGeom>
          <a:noFill/>
          <a:ln w="9525">
            <a:noFill/>
            <a:miter lim="800000"/>
            <a:headEnd/>
            <a:tailEnd/>
          </a:ln>
        </p:spPr>
      </p:pic>
      <p:pic>
        <p:nvPicPr>
          <p:cNvPr id="18" name="Picture 7" descr="UNH-Logo_288.pdf"/>
          <p:cNvPicPr>
            <a:picLocks noChangeAspect="1"/>
          </p:cNvPicPr>
          <p:nvPr/>
        </p:nvPicPr>
        <p:blipFill>
          <a:blip r:embed="rId5" cstate="print"/>
          <a:srcRect/>
          <a:stretch>
            <a:fillRect/>
          </a:stretch>
        </p:blipFill>
        <p:spPr bwMode="auto">
          <a:xfrm>
            <a:off x="8458200" y="0"/>
            <a:ext cx="685800" cy="695325"/>
          </a:xfrm>
          <a:prstGeom prst="rect">
            <a:avLst/>
          </a:prstGeom>
          <a:noFill/>
          <a:ln w="9525">
            <a:noFill/>
            <a:miter lim="800000"/>
            <a:headEnd/>
            <a:tailEnd/>
          </a:ln>
        </p:spPr>
      </p:pic>
      <p:cxnSp>
        <p:nvCxnSpPr>
          <p:cNvPr id="20" name="Straight Connector 19"/>
          <p:cNvCxnSpPr/>
          <p:nvPr/>
        </p:nvCxnSpPr>
        <p:spPr>
          <a:xfrm rot="5400000" flipH="1" flipV="1">
            <a:off x="2969640" y="4991100"/>
            <a:ext cx="14478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5144294" y="4990306"/>
            <a:ext cx="14478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7318948" y="4990306"/>
            <a:ext cx="14478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800894" y="4990306"/>
            <a:ext cx="14478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2968846" y="3009900"/>
            <a:ext cx="14478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5167460" y="3009106"/>
            <a:ext cx="14478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7342114" y="3009106"/>
            <a:ext cx="14478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812080" y="3009106"/>
            <a:ext cx="14478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66800" y="1905000"/>
            <a:ext cx="914400" cy="307777"/>
          </a:xfrm>
          <a:prstGeom prst="rect">
            <a:avLst/>
          </a:prstGeom>
          <a:noFill/>
        </p:spPr>
        <p:txBody>
          <a:bodyPr wrap="square" rtlCol="0">
            <a:spAutoFit/>
          </a:bodyPr>
          <a:lstStyle/>
          <a:p>
            <a:r>
              <a:rPr lang="en-US" sz="1400" b="1" dirty="0" smtClean="0">
                <a:solidFill>
                  <a:schemeClr val="accent2">
                    <a:lumMod val="75000"/>
                  </a:schemeClr>
                </a:solidFill>
              </a:rPr>
              <a:t>Orbit 11</a:t>
            </a:r>
            <a:endParaRPr lang="en-US" sz="1400" b="1" dirty="0">
              <a:solidFill>
                <a:schemeClr val="accent2">
                  <a:lumMod val="75000"/>
                </a:schemeClr>
              </a:solidFill>
            </a:endParaRPr>
          </a:p>
        </p:txBody>
      </p:sp>
      <p:sp>
        <p:nvSpPr>
          <p:cNvPr id="28" name="TextBox 27"/>
          <p:cNvSpPr txBox="1"/>
          <p:nvPr/>
        </p:nvSpPr>
        <p:spPr>
          <a:xfrm>
            <a:off x="7239000" y="1905000"/>
            <a:ext cx="914400" cy="307777"/>
          </a:xfrm>
          <a:prstGeom prst="rect">
            <a:avLst/>
          </a:prstGeom>
          <a:noFill/>
        </p:spPr>
        <p:txBody>
          <a:bodyPr wrap="square" rtlCol="0">
            <a:spAutoFit/>
          </a:bodyPr>
          <a:lstStyle/>
          <a:p>
            <a:r>
              <a:rPr lang="en-US" sz="1400" b="1" dirty="0" smtClean="0">
                <a:solidFill>
                  <a:schemeClr val="accent2">
                    <a:lumMod val="75000"/>
                  </a:schemeClr>
                </a:solidFill>
              </a:rPr>
              <a:t>Orbit 14</a:t>
            </a:r>
          </a:p>
        </p:txBody>
      </p:sp>
      <p:sp>
        <p:nvSpPr>
          <p:cNvPr id="32" name="TextBox 31"/>
          <p:cNvSpPr txBox="1"/>
          <p:nvPr/>
        </p:nvSpPr>
        <p:spPr>
          <a:xfrm>
            <a:off x="1066800" y="6019800"/>
            <a:ext cx="914400" cy="307777"/>
          </a:xfrm>
          <a:prstGeom prst="rect">
            <a:avLst/>
          </a:prstGeom>
          <a:noFill/>
        </p:spPr>
        <p:txBody>
          <a:bodyPr wrap="square" rtlCol="0">
            <a:spAutoFit/>
          </a:bodyPr>
          <a:lstStyle/>
          <a:p>
            <a:r>
              <a:rPr lang="en-US" sz="1400" b="1" dirty="0" smtClean="0">
                <a:solidFill>
                  <a:schemeClr val="accent2">
                    <a:lumMod val="75000"/>
                  </a:schemeClr>
                </a:solidFill>
              </a:rPr>
              <a:t>Orbit 15</a:t>
            </a:r>
            <a:endParaRPr lang="en-US" sz="1400" b="1" dirty="0">
              <a:solidFill>
                <a:schemeClr val="accent2">
                  <a:lumMod val="75000"/>
                </a:schemeClr>
              </a:solidFill>
            </a:endParaRPr>
          </a:p>
        </p:txBody>
      </p:sp>
      <p:sp>
        <p:nvSpPr>
          <p:cNvPr id="33" name="TextBox 32"/>
          <p:cNvSpPr txBox="1"/>
          <p:nvPr/>
        </p:nvSpPr>
        <p:spPr>
          <a:xfrm>
            <a:off x="7543800" y="6019800"/>
            <a:ext cx="914400" cy="307777"/>
          </a:xfrm>
          <a:prstGeom prst="rect">
            <a:avLst/>
          </a:prstGeom>
          <a:noFill/>
        </p:spPr>
        <p:txBody>
          <a:bodyPr wrap="square" rtlCol="0">
            <a:spAutoFit/>
          </a:bodyPr>
          <a:lstStyle/>
          <a:p>
            <a:r>
              <a:rPr lang="en-US" sz="1400" b="1" dirty="0" smtClean="0">
                <a:solidFill>
                  <a:schemeClr val="accent2">
                    <a:lumMod val="75000"/>
                  </a:schemeClr>
                </a:solidFill>
              </a:rPr>
              <a:t>Orbit 18</a:t>
            </a:r>
            <a:endParaRPr lang="en-US" sz="14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2</a:t>
            </a:r>
            <a:r>
              <a:rPr lang="en-US" baseline="30000" dirty="0" smtClean="0"/>
              <a:t>nd</a:t>
            </a:r>
            <a:r>
              <a:rPr lang="en-US" dirty="0" smtClean="0"/>
              <a:t> year TOF </a:t>
            </a:r>
            <a:r>
              <a:rPr lang="en-US" dirty="0" err="1" smtClean="0"/>
              <a:t>despun</a:t>
            </a:r>
            <a:r>
              <a:rPr lang="en-US" dirty="0" smtClean="0"/>
              <a:t> Data for Oxygen</a:t>
            </a:r>
            <a:endParaRPr lang="en-US" dirty="0"/>
          </a:p>
        </p:txBody>
      </p:sp>
      <p:sp>
        <p:nvSpPr>
          <p:cNvPr id="5" name="TextBox 4"/>
          <p:cNvSpPr txBox="1"/>
          <p:nvPr/>
        </p:nvSpPr>
        <p:spPr>
          <a:xfrm>
            <a:off x="0" y="1524000"/>
            <a:ext cx="1447800" cy="381000"/>
          </a:xfrm>
          <a:prstGeom prst="rect">
            <a:avLst/>
          </a:prstGeom>
          <a:noFill/>
        </p:spPr>
        <p:txBody>
          <a:bodyPr wrap="square" rtlCol="0">
            <a:spAutoFit/>
          </a:bodyPr>
          <a:lstStyle/>
          <a:p>
            <a:r>
              <a:rPr lang="en-US" dirty="0" smtClean="0"/>
              <a:t>Background</a:t>
            </a:r>
            <a:endParaRPr lang="en-US" dirty="0"/>
          </a:p>
        </p:txBody>
      </p:sp>
      <p:cxnSp>
        <p:nvCxnSpPr>
          <p:cNvPr id="6" name="Straight Arrow Connector 5"/>
          <p:cNvCxnSpPr/>
          <p:nvPr/>
        </p:nvCxnSpPr>
        <p:spPr>
          <a:xfrm>
            <a:off x="1295400" y="1752600"/>
            <a:ext cx="29718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4495800" y="1600200"/>
            <a:ext cx="2438400" cy="369332"/>
          </a:xfrm>
          <a:prstGeom prst="rect">
            <a:avLst/>
          </a:prstGeom>
          <a:noFill/>
        </p:spPr>
        <p:txBody>
          <a:bodyPr wrap="square" rtlCol="0">
            <a:spAutoFit/>
          </a:bodyPr>
          <a:lstStyle/>
          <a:p>
            <a:r>
              <a:rPr lang="en-US" dirty="0" smtClean="0"/>
              <a:t>Secondary Component</a:t>
            </a:r>
            <a:endParaRPr lang="en-US" dirty="0"/>
          </a:p>
        </p:txBody>
      </p:sp>
      <p:sp>
        <p:nvSpPr>
          <p:cNvPr id="10" name="TextBox 9"/>
          <p:cNvSpPr txBox="1"/>
          <p:nvPr/>
        </p:nvSpPr>
        <p:spPr>
          <a:xfrm>
            <a:off x="2971800" y="6172200"/>
            <a:ext cx="2133600" cy="369332"/>
          </a:xfrm>
          <a:prstGeom prst="rect">
            <a:avLst/>
          </a:prstGeom>
          <a:noFill/>
        </p:spPr>
        <p:txBody>
          <a:bodyPr wrap="square" rtlCol="0">
            <a:spAutoFit/>
          </a:bodyPr>
          <a:lstStyle/>
          <a:p>
            <a:r>
              <a:rPr lang="en-US" dirty="0" smtClean="0"/>
              <a:t>Primary Component</a:t>
            </a:r>
            <a:endParaRPr lang="en-US" dirty="0"/>
          </a:p>
        </p:txBody>
      </p:sp>
      <p:pic>
        <p:nvPicPr>
          <p:cNvPr id="63489" name="Picture 1" descr="C:\Users\Robby\Documents\MATLAB\Meeting1110\subplot_o059o066.jpg"/>
          <p:cNvPicPr>
            <a:picLocks noChangeAspect="1" noChangeArrowheads="1"/>
          </p:cNvPicPr>
          <p:nvPr/>
        </p:nvPicPr>
        <p:blipFill>
          <a:blip r:embed="rId3" cstate="print"/>
          <a:srcRect/>
          <a:stretch>
            <a:fillRect/>
          </a:stretch>
        </p:blipFill>
        <p:spPr bwMode="auto">
          <a:xfrm>
            <a:off x="-685800" y="1981200"/>
            <a:ext cx="10593888" cy="4191000"/>
          </a:xfrm>
          <a:prstGeom prst="rect">
            <a:avLst/>
          </a:prstGeom>
          <a:noFill/>
        </p:spPr>
      </p:pic>
      <p:sp>
        <p:nvSpPr>
          <p:cNvPr id="15" name="TextBox 14"/>
          <p:cNvSpPr txBox="1"/>
          <p:nvPr/>
        </p:nvSpPr>
        <p:spPr>
          <a:xfrm>
            <a:off x="7543800" y="2514600"/>
            <a:ext cx="1066800" cy="954107"/>
          </a:xfrm>
          <a:prstGeom prst="rect">
            <a:avLst/>
          </a:prstGeom>
          <a:noFill/>
        </p:spPr>
        <p:txBody>
          <a:bodyPr wrap="square" rtlCol="0">
            <a:spAutoFit/>
          </a:bodyPr>
          <a:lstStyle/>
          <a:p>
            <a:r>
              <a:rPr lang="en-US" sz="2800" dirty="0" smtClean="0"/>
              <a:t>No </a:t>
            </a:r>
            <a:br>
              <a:rPr lang="en-US" sz="2800" dirty="0" smtClean="0"/>
            </a:br>
            <a:r>
              <a:rPr lang="en-US" sz="2800" dirty="0" smtClean="0"/>
              <a:t>Data</a:t>
            </a:r>
            <a:endParaRPr lang="en-US" sz="2800" dirty="0"/>
          </a:p>
        </p:txBody>
      </p:sp>
      <p:pic>
        <p:nvPicPr>
          <p:cNvPr id="16" name="Picture 4" descr="TA005487"/>
          <p:cNvPicPr>
            <a:picLocks noChangeAspect="1" noChangeArrowheads="1"/>
          </p:cNvPicPr>
          <p:nvPr/>
        </p:nvPicPr>
        <p:blipFill>
          <a:blip r:embed="rId4" cstate="print"/>
          <a:srcRect/>
          <a:stretch>
            <a:fillRect/>
          </a:stretch>
        </p:blipFill>
        <p:spPr bwMode="auto">
          <a:xfrm>
            <a:off x="28575" y="39688"/>
            <a:ext cx="1114425" cy="884237"/>
          </a:xfrm>
          <a:prstGeom prst="rect">
            <a:avLst/>
          </a:prstGeom>
          <a:noFill/>
          <a:ln w="9525">
            <a:noFill/>
            <a:miter lim="800000"/>
            <a:headEnd/>
            <a:tailEnd/>
          </a:ln>
        </p:spPr>
      </p:pic>
      <p:pic>
        <p:nvPicPr>
          <p:cNvPr id="17" name="Picture 7" descr="UNH-Logo_288.pdf"/>
          <p:cNvPicPr>
            <a:picLocks noChangeAspect="1"/>
          </p:cNvPicPr>
          <p:nvPr/>
        </p:nvPicPr>
        <p:blipFill>
          <a:blip r:embed="rId5" cstate="print"/>
          <a:srcRect/>
          <a:stretch>
            <a:fillRect/>
          </a:stretch>
        </p:blipFill>
        <p:spPr bwMode="auto">
          <a:xfrm>
            <a:off x="8458200" y="0"/>
            <a:ext cx="685800" cy="695325"/>
          </a:xfrm>
          <a:prstGeom prst="rect">
            <a:avLst/>
          </a:prstGeom>
          <a:noFill/>
          <a:ln w="9525">
            <a:noFill/>
            <a:miter lim="800000"/>
            <a:headEnd/>
            <a:tailEnd/>
          </a:ln>
        </p:spPr>
      </p:pic>
      <p:cxnSp>
        <p:nvCxnSpPr>
          <p:cNvPr id="18" name="Straight Connector 17"/>
          <p:cNvCxnSpPr/>
          <p:nvPr/>
        </p:nvCxnSpPr>
        <p:spPr>
          <a:xfrm rot="5400000" flipH="1" flipV="1">
            <a:off x="2969640" y="4991100"/>
            <a:ext cx="14478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flipH="1" flipV="1">
            <a:off x="5156274" y="4990306"/>
            <a:ext cx="14478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7330928" y="4990306"/>
            <a:ext cx="14478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800894" y="4990306"/>
            <a:ext cx="14478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2968846" y="3009900"/>
            <a:ext cx="14478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5167460" y="3009106"/>
            <a:ext cx="14478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812080" y="3009106"/>
            <a:ext cx="1447800" cy="158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066800" y="1905000"/>
            <a:ext cx="914400" cy="307777"/>
          </a:xfrm>
          <a:prstGeom prst="rect">
            <a:avLst/>
          </a:prstGeom>
          <a:noFill/>
        </p:spPr>
        <p:txBody>
          <a:bodyPr wrap="square" rtlCol="0">
            <a:spAutoFit/>
          </a:bodyPr>
          <a:lstStyle/>
          <a:p>
            <a:r>
              <a:rPr lang="en-US" sz="1400" b="1" dirty="0" smtClean="0">
                <a:solidFill>
                  <a:schemeClr val="accent2">
                    <a:lumMod val="75000"/>
                  </a:schemeClr>
                </a:solidFill>
              </a:rPr>
              <a:t>Orbit 59</a:t>
            </a:r>
            <a:endParaRPr lang="en-US" sz="1400" b="1" dirty="0">
              <a:solidFill>
                <a:schemeClr val="accent2">
                  <a:lumMod val="75000"/>
                </a:schemeClr>
              </a:solidFill>
            </a:endParaRPr>
          </a:p>
        </p:txBody>
      </p:sp>
      <p:sp>
        <p:nvSpPr>
          <p:cNvPr id="26" name="TextBox 25"/>
          <p:cNvSpPr txBox="1"/>
          <p:nvPr/>
        </p:nvSpPr>
        <p:spPr>
          <a:xfrm>
            <a:off x="7239000" y="1905000"/>
            <a:ext cx="914400" cy="307777"/>
          </a:xfrm>
          <a:prstGeom prst="rect">
            <a:avLst/>
          </a:prstGeom>
          <a:noFill/>
        </p:spPr>
        <p:txBody>
          <a:bodyPr wrap="square" rtlCol="0">
            <a:spAutoFit/>
          </a:bodyPr>
          <a:lstStyle/>
          <a:p>
            <a:r>
              <a:rPr lang="en-US" sz="1400" b="1" dirty="0" smtClean="0">
                <a:solidFill>
                  <a:schemeClr val="accent2">
                    <a:lumMod val="75000"/>
                  </a:schemeClr>
                </a:solidFill>
              </a:rPr>
              <a:t>Orbit 62</a:t>
            </a:r>
          </a:p>
        </p:txBody>
      </p:sp>
      <p:sp>
        <p:nvSpPr>
          <p:cNvPr id="27" name="TextBox 26"/>
          <p:cNvSpPr txBox="1"/>
          <p:nvPr/>
        </p:nvSpPr>
        <p:spPr>
          <a:xfrm>
            <a:off x="1066800" y="6019800"/>
            <a:ext cx="914400" cy="307777"/>
          </a:xfrm>
          <a:prstGeom prst="rect">
            <a:avLst/>
          </a:prstGeom>
          <a:noFill/>
        </p:spPr>
        <p:txBody>
          <a:bodyPr wrap="square" rtlCol="0">
            <a:spAutoFit/>
          </a:bodyPr>
          <a:lstStyle/>
          <a:p>
            <a:r>
              <a:rPr lang="en-US" sz="1400" b="1" dirty="0" smtClean="0">
                <a:solidFill>
                  <a:schemeClr val="accent2">
                    <a:lumMod val="75000"/>
                  </a:schemeClr>
                </a:solidFill>
              </a:rPr>
              <a:t>Orbit 63</a:t>
            </a:r>
            <a:endParaRPr lang="en-US" sz="1400" b="1" dirty="0">
              <a:solidFill>
                <a:schemeClr val="accent2">
                  <a:lumMod val="75000"/>
                </a:schemeClr>
              </a:solidFill>
            </a:endParaRPr>
          </a:p>
        </p:txBody>
      </p:sp>
      <p:sp>
        <p:nvSpPr>
          <p:cNvPr id="28" name="TextBox 27"/>
          <p:cNvSpPr txBox="1"/>
          <p:nvPr/>
        </p:nvSpPr>
        <p:spPr>
          <a:xfrm>
            <a:off x="7543800" y="6019800"/>
            <a:ext cx="914400" cy="307777"/>
          </a:xfrm>
          <a:prstGeom prst="rect">
            <a:avLst/>
          </a:prstGeom>
          <a:noFill/>
        </p:spPr>
        <p:txBody>
          <a:bodyPr wrap="square" rtlCol="0">
            <a:spAutoFit/>
          </a:bodyPr>
          <a:lstStyle/>
          <a:p>
            <a:r>
              <a:rPr lang="en-US" sz="1400" b="1" dirty="0" smtClean="0">
                <a:solidFill>
                  <a:schemeClr val="accent2">
                    <a:lumMod val="75000"/>
                  </a:schemeClr>
                </a:solidFill>
              </a:rPr>
              <a:t>Orbit 66</a:t>
            </a:r>
            <a:endParaRPr lang="en-US" sz="14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3243" dirty="0" smtClean="0"/>
              <a:t>Coping with low counting statistics:</a:t>
            </a:r>
            <a:r>
              <a:rPr lang="en-US" dirty="0" smtClean="0"/>
              <a:t/>
            </a:r>
            <a:br>
              <a:rPr lang="en-US" dirty="0" smtClean="0"/>
            </a:br>
            <a:r>
              <a:rPr lang="en-US" sz="2600" i="1" dirty="0" smtClean="0"/>
              <a:t>Adding up counts number for multiple energy steps, multiple orbits, even multiple data sets for different years( it needs to be careful with the ecliptic longitude changing for each orbits)</a:t>
            </a:r>
          </a:p>
          <a:p>
            <a:r>
              <a:rPr lang="en-US" sz="3243" dirty="0" smtClean="0"/>
              <a:t>Background subtraction:</a:t>
            </a:r>
            <a:r>
              <a:rPr lang="en-US" sz="2800" dirty="0" smtClean="0"/>
              <a:t/>
            </a:r>
            <a:br>
              <a:rPr lang="en-US" sz="2800" dirty="0" smtClean="0"/>
            </a:br>
            <a:r>
              <a:rPr lang="en-US" sz="2600" i="1" dirty="0" smtClean="0"/>
              <a:t>1. Averaging over a wide range( 0-40 deg&amp;180-360 deg in spin angle)</a:t>
            </a:r>
            <a:br>
              <a:rPr lang="en-US" sz="2600" i="1" dirty="0" smtClean="0"/>
            </a:br>
            <a:r>
              <a:rPr lang="en-US" sz="2600" i="1" dirty="0" smtClean="0"/>
              <a:t>2. Or, fitting the background with a Gaussian function</a:t>
            </a:r>
          </a:p>
          <a:p>
            <a:r>
              <a:rPr lang="en-US" dirty="0" smtClean="0"/>
              <a:t>Using Maximum likelihood method to pinpoint the parameters for secondary component.</a:t>
            </a:r>
            <a:br>
              <a:rPr lang="en-US" dirty="0" smtClean="0"/>
            </a:br>
            <a:r>
              <a:rPr lang="en-US" dirty="0" smtClean="0"/>
              <a:t>(continued on next slide)</a:t>
            </a:r>
            <a:endParaRPr lang="en-US" dirty="0"/>
          </a:p>
        </p:txBody>
      </p:sp>
      <p:sp>
        <p:nvSpPr>
          <p:cNvPr id="4" name="Title 1"/>
          <p:cNvSpPr>
            <a:spLocks noGrp="1"/>
          </p:cNvSpPr>
          <p:nvPr>
            <p:ph type="title"/>
          </p:nvPr>
        </p:nvSpPr>
        <p:spPr/>
        <p:txBody>
          <a:bodyPr/>
          <a:lstStyle/>
          <a:p>
            <a:r>
              <a:rPr lang="en-US" dirty="0" smtClean="0"/>
              <a:t>Strategies of Data Analysis</a:t>
            </a:r>
            <a:endParaRPr lang="en-US" dirty="0"/>
          </a:p>
        </p:txBody>
      </p:sp>
      <p:pic>
        <p:nvPicPr>
          <p:cNvPr id="5" name="Picture 4" descr="TA005487"/>
          <p:cNvPicPr>
            <a:picLocks noChangeAspect="1" noChangeArrowheads="1"/>
          </p:cNvPicPr>
          <p:nvPr/>
        </p:nvPicPr>
        <p:blipFill>
          <a:blip r:embed="rId2" cstate="print"/>
          <a:srcRect/>
          <a:stretch>
            <a:fillRect/>
          </a:stretch>
        </p:blipFill>
        <p:spPr bwMode="auto">
          <a:xfrm>
            <a:off x="28575" y="39688"/>
            <a:ext cx="1114425" cy="884237"/>
          </a:xfrm>
          <a:prstGeom prst="rect">
            <a:avLst/>
          </a:prstGeom>
          <a:noFill/>
          <a:ln w="9525">
            <a:noFill/>
            <a:miter lim="800000"/>
            <a:headEnd/>
            <a:tailEnd/>
          </a:ln>
        </p:spPr>
      </p:pic>
      <p:pic>
        <p:nvPicPr>
          <p:cNvPr id="6" name="Picture 7" descr="UNH-Logo_288.pdf"/>
          <p:cNvPicPr>
            <a:picLocks noChangeAspect="1"/>
          </p:cNvPicPr>
          <p:nvPr/>
        </p:nvPicPr>
        <p:blipFill>
          <a:blip r:embed="rId3" cstate="print"/>
          <a:srcRect/>
          <a:stretch>
            <a:fillRect/>
          </a:stretch>
        </p:blipFill>
        <p:spPr bwMode="auto">
          <a:xfrm>
            <a:off x="8458200" y="0"/>
            <a:ext cx="685800"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Maximum Likelihood Method for Secondary (and Primary) component</a:t>
            </a:r>
            <a:endParaRPr lang="en-US" dirty="0"/>
          </a:p>
        </p:txBody>
      </p:sp>
      <p:graphicFrame>
        <p:nvGraphicFramePr>
          <p:cNvPr id="29698" name="Object 2"/>
          <p:cNvGraphicFramePr>
            <a:graphicFrameLocks noChangeAspect="1"/>
          </p:cNvGraphicFramePr>
          <p:nvPr/>
        </p:nvGraphicFramePr>
        <p:xfrm>
          <a:off x="0" y="1676400"/>
          <a:ext cx="4343400" cy="5627077"/>
        </p:xfrm>
        <a:graphic>
          <a:graphicData uri="http://schemas.openxmlformats.org/presentationml/2006/ole">
            <p:oleObj spid="_x0000_s29708" name="Acrobat Document" r:id="rId3" imgW="5829199" imgH="7543800" progId="AcroExch.Document.7">
              <p:embed/>
            </p:oleObj>
          </a:graphicData>
        </a:graphic>
      </p:graphicFrame>
      <p:sp>
        <p:nvSpPr>
          <p:cNvPr id="5" name="TextBox 4"/>
          <p:cNvSpPr txBox="1"/>
          <p:nvPr/>
        </p:nvSpPr>
        <p:spPr>
          <a:xfrm>
            <a:off x="381000" y="2057400"/>
            <a:ext cx="3505200" cy="646331"/>
          </a:xfrm>
          <a:prstGeom prst="rect">
            <a:avLst/>
          </a:prstGeom>
          <a:noFill/>
        </p:spPr>
        <p:txBody>
          <a:bodyPr wrap="square" rtlCol="0">
            <a:spAutoFit/>
          </a:bodyPr>
          <a:lstStyle/>
          <a:p>
            <a:r>
              <a:rPr lang="en-US" dirty="0" smtClean="0"/>
              <a:t>Example: Sum oxygen counts of energy step 5 and 6, for orbit#63</a:t>
            </a:r>
            <a:endParaRPr lang="en-US" dirty="0"/>
          </a:p>
        </p:txBody>
      </p:sp>
      <mc:AlternateContent xmlns:mc="http://schemas.openxmlformats.org/markup-compatibility/2006">
        <mc:Choice xmlns="" xmlns:a14="http://schemas.microsoft.com/office/drawing/2010/main" Requires="a14">
          <p:sp>
            <p:nvSpPr>
              <p:cNvPr id="3" name="TextBox 2"/>
              <p:cNvSpPr txBox="1"/>
              <p:nvPr/>
            </p:nvSpPr>
            <p:spPr>
              <a:xfrm>
                <a:off x="4114800" y="1981200"/>
                <a:ext cx="4648200" cy="6064096"/>
              </a:xfrm>
              <a:prstGeom prst="rect">
                <a:avLst/>
              </a:prstGeom>
              <a:noFill/>
            </p:spPr>
            <p:txBody>
              <a:bodyPr wrap="square" rtlCol="0">
                <a:spAutoFit/>
              </a:bodyPr>
              <a:lstStyle/>
              <a:p>
                <a14:m>
                  <m:oMath xmlns:m="http://schemas.openxmlformats.org/officeDocument/2006/math">
                    <m:sSub>
                      <m:sSubPr>
                        <m:ctrlPr>
                          <a:rPr lang="en-US" sz="1600" i="1" smtClean="0">
                            <a:latin typeface="Cambria Math"/>
                          </a:rPr>
                        </m:ctrlPr>
                      </m:sSubPr>
                      <m:e>
                        <m:r>
                          <a:rPr lang="en-US" sz="1600" b="0" i="1" smtClean="0">
                            <a:latin typeface="Cambria Math"/>
                          </a:rPr>
                          <m:t>𝑛</m:t>
                        </m:r>
                      </m:e>
                      <m:sub>
                        <m:r>
                          <a:rPr lang="en-US" sz="1600" b="0" i="1" smtClean="0">
                            <a:latin typeface="Cambria Math"/>
                          </a:rPr>
                          <m:t>𝑖</m:t>
                        </m:r>
                      </m:sub>
                    </m:sSub>
                  </m:oMath>
                </a14:m>
                <a:r>
                  <a:rPr lang="en-US" dirty="0" smtClean="0"/>
                  <a:t>: </a:t>
                </a:r>
                <a:r>
                  <a:rPr lang="en-US" dirty="0" smtClean="0"/>
                  <a:t>Observed </a:t>
                </a:r>
                <a:r>
                  <a:rPr lang="en-US" dirty="0" smtClean="0"/>
                  <a:t>counts for each </a:t>
                </a:r>
                <a:r>
                  <a:rPr lang="en-US" dirty="0" smtClean="0"/>
                  <a:t>bin</a:t>
                </a:r>
                <a:endParaRPr lang="en-US" dirty="0" smtClean="0"/>
              </a:p>
              <a:p>
                <a14:m>
                  <m:oMath xmlns:m="http://schemas.openxmlformats.org/officeDocument/2006/math">
                    <m:sSub>
                      <m:sSubPr>
                        <m:ctrlPr>
                          <a:rPr lang="en-US" sz="1600" i="1" smtClean="0">
                            <a:latin typeface="Cambria Math"/>
                          </a:rPr>
                        </m:ctrlPr>
                      </m:sSubPr>
                      <m:e>
                        <m:r>
                          <a:rPr lang="en-US" sz="1600" i="1" smtClean="0">
                            <a:latin typeface="Cambria Math"/>
                            <a:ea typeface="Cambria Math"/>
                          </a:rPr>
                          <m:t>𝜇</m:t>
                        </m:r>
                      </m:e>
                      <m:sub>
                        <m:r>
                          <a:rPr lang="en-US" sz="1600" b="0" i="1" smtClean="0">
                            <a:latin typeface="Cambria Math"/>
                          </a:rPr>
                          <m:t>𝑖</m:t>
                        </m:r>
                      </m:sub>
                    </m:sSub>
                  </m:oMath>
                </a14:m>
                <a:r>
                  <a:rPr lang="en-US" dirty="0" smtClean="0"/>
                  <a:t>: </a:t>
                </a:r>
                <a:r>
                  <a:rPr lang="en-US" dirty="0" smtClean="0"/>
                  <a:t>Simulated </a:t>
                </a:r>
                <a:r>
                  <a:rPr lang="en-US" dirty="0" smtClean="0"/>
                  <a:t>counts for each </a:t>
                </a:r>
                <a:r>
                  <a:rPr lang="en-US" dirty="0" smtClean="0"/>
                  <a:t>bin</a:t>
                </a:r>
                <a:endParaRPr lang="en-US" dirty="0" smtClean="0"/>
              </a:p>
              <a:p>
                <a14:m>
                  <m:oMath xmlns:m="http://schemas.openxmlformats.org/officeDocument/2006/math">
                    <m:sSub>
                      <m:sSubPr>
                        <m:ctrlPr>
                          <a:rPr lang="en-US" sz="1600" i="1" smtClean="0">
                            <a:latin typeface="Cambria Math"/>
                          </a:rPr>
                        </m:ctrlPr>
                      </m:sSubPr>
                      <m:e>
                        <m:r>
                          <a:rPr lang="en-US" sz="1600" i="1" smtClean="0">
                            <a:latin typeface="Cambria Math"/>
                            <a:ea typeface="Cambria Math"/>
                          </a:rPr>
                          <m:t>𝜇</m:t>
                        </m:r>
                      </m:e>
                      <m:sub>
                        <m:r>
                          <a:rPr lang="en-US" sz="1600" b="0" i="1" smtClean="0">
                            <a:latin typeface="Cambria Math"/>
                          </a:rPr>
                          <m:t>𝐵</m:t>
                        </m:r>
                      </m:sub>
                    </m:sSub>
                  </m:oMath>
                </a14:m>
                <a:r>
                  <a:rPr lang="en-US" dirty="0" smtClean="0"/>
                  <a:t>: </a:t>
                </a:r>
                <a:r>
                  <a:rPr lang="en-US" dirty="0" smtClean="0"/>
                  <a:t>Simulated </a:t>
                </a:r>
                <a:r>
                  <a:rPr lang="en-US" dirty="0" smtClean="0"/>
                  <a:t>background</a:t>
                </a:r>
              </a:p>
              <a:p>
                <a14:m>
                  <m:oMath xmlns:m="http://schemas.openxmlformats.org/officeDocument/2006/math">
                    <m:sSub>
                      <m:sSubPr>
                        <m:ctrlPr>
                          <a:rPr lang="en-US" sz="1600" i="1" smtClean="0">
                            <a:latin typeface="Cambria Math"/>
                          </a:rPr>
                        </m:ctrlPr>
                      </m:sSubPr>
                      <m:e>
                        <m:r>
                          <a:rPr lang="en-US" sz="1600" b="0" i="1" smtClean="0">
                            <a:latin typeface="Cambria Math"/>
                          </a:rPr>
                          <m:t>𝑃</m:t>
                        </m:r>
                      </m:e>
                      <m:sub>
                        <m:r>
                          <a:rPr lang="en-US" sz="1600" b="0" i="1" smtClean="0">
                            <a:latin typeface="Cambria Math"/>
                          </a:rPr>
                          <m:t>𝑖</m:t>
                        </m:r>
                      </m:sub>
                    </m:sSub>
                  </m:oMath>
                </a14:m>
                <a:r>
                  <a:rPr lang="en-US" dirty="0" smtClean="0"/>
                  <a:t>: </a:t>
                </a:r>
                <a:r>
                  <a:rPr lang="en-US" dirty="0" smtClean="0"/>
                  <a:t>Possibility</a:t>
                </a:r>
                <a:endParaRPr lang="en-US" dirty="0" smtClean="0"/>
              </a:p>
              <a:p>
                <a14:m>
                  <m:oMath xmlns:m="http://schemas.openxmlformats.org/officeDocument/2006/math">
                    <m:sSub>
                      <m:sSubPr>
                        <m:ctrlPr>
                          <a:rPr lang="en-US" sz="1600" i="1" smtClean="0">
                            <a:latin typeface="Cambria Math"/>
                          </a:rPr>
                        </m:ctrlPr>
                      </m:sSubPr>
                      <m:e>
                        <m:r>
                          <a:rPr lang="en-US" sz="1600" b="0" i="1" smtClean="0">
                            <a:latin typeface="Cambria Math"/>
                          </a:rPr>
                          <m:t>𝑥</m:t>
                        </m:r>
                      </m:e>
                      <m:sub>
                        <m:r>
                          <a:rPr lang="en-US" sz="1600" b="0" i="1" smtClean="0">
                            <a:latin typeface="Cambria Math"/>
                          </a:rPr>
                          <m:t>𝑚𝑎𝑥</m:t>
                        </m:r>
                        <m:r>
                          <a:rPr lang="en-US" sz="1600" b="0" i="1" smtClean="0">
                            <a:latin typeface="Cambria Math"/>
                          </a:rPr>
                          <m:t>,1</m:t>
                        </m:r>
                      </m:sub>
                    </m:sSub>
                  </m:oMath>
                </a14:m>
                <a:r>
                  <a:rPr lang="en-US" dirty="0" smtClean="0"/>
                  <a:t>: Peak position for primary flow</a:t>
                </a:r>
              </a:p>
              <a:p>
                <a14:m>
                  <m:oMath xmlns:m="http://schemas.openxmlformats.org/officeDocument/2006/math">
                    <m:sSub>
                      <m:sSubPr>
                        <m:ctrlPr>
                          <a:rPr lang="en-US" sz="1600" i="1" smtClean="0">
                            <a:latin typeface="Cambria Math"/>
                          </a:rPr>
                        </m:ctrlPr>
                      </m:sSubPr>
                      <m:e>
                        <m:r>
                          <a:rPr lang="en-US" sz="1600" b="0" i="1" smtClean="0">
                            <a:latin typeface="Cambria Math"/>
                          </a:rPr>
                          <m:t>𝑥</m:t>
                        </m:r>
                      </m:e>
                      <m:sub>
                        <m:r>
                          <a:rPr lang="en-US" sz="1600" b="0" i="1" smtClean="0">
                            <a:latin typeface="Cambria Math"/>
                          </a:rPr>
                          <m:t>𝑚𝑎𝑥</m:t>
                        </m:r>
                        <m:r>
                          <a:rPr lang="en-US" sz="1600" b="0" i="1" smtClean="0">
                            <a:latin typeface="Cambria Math"/>
                          </a:rPr>
                          <m:t>,2</m:t>
                        </m:r>
                      </m:sub>
                    </m:sSub>
                  </m:oMath>
                </a14:m>
                <a:r>
                  <a:rPr lang="en-US" dirty="0" smtClean="0"/>
                  <a:t>: Peak position for secondary flow</a:t>
                </a:r>
              </a:p>
              <a:p>
                <a:r>
                  <a:rPr lang="en-US" dirty="0" smtClean="0"/>
                  <a:t>So:</a:t>
                </a:r>
              </a:p>
              <a:p>
                <a:pPr/>
                <a14:m>
                  <m:oMathPara xmlns:m="http://schemas.openxmlformats.org/officeDocument/2006/math">
                    <m:oMathParaPr>
                      <m:jc m:val="left"/>
                    </m:oMathParaPr>
                    <m:oMath xmlns:m="http://schemas.openxmlformats.org/officeDocument/2006/math">
                      <m:sSub>
                        <m:sSubPr>
                          <m:ctrlPr>
                            <a:rPr lang="en-US" sz="1600" i="1">
                              <a:latin typeface="Cambria Math"/>
                            </a:rPr>
                          </m:ctrlPr>
                        </m:sSubPr>
                        <m:e>
                          <m:r>
                            <a:rPr lang="en-US" sz="1600" i="1">
                              <a:latin typeface="Cambria Math"/>
                            </a:rPr>
                            <m:t>𝜇</m:t>
                          </m:r>
                        </m:e>
                        <m:sub>
                          <m:r>
                            <a:rPr lang="en-US" sz="1600" i="1">
                              <a:latin typeface="Cambria Math"/>
                            </a:rPr>
                            <m:t>𝑖</m:t>
                          </m:r>
                        </m:sub>
                      </m:sSub>
                      <m:d>
                        <m:dPr>
                          <m:ctrlPr>
                            <a:rPr lang="en-US" sz="1600" i="1">
                              <a:latin typeface="Cambria Math"/>
                            </a:rPr>
                          </m:ctrlPr>
                        </m:dPr>
                        <m:e>
                          <m:sSub>
                            <m:sSubPr>
                              <m:ctrlPr>
                                <a:rPr lang="en-US" sz="1600" i="1">
                                  <a:latin typeface="Cambria Math"/>
                                </a:rPr>
                              </m:ctrlPr>
                            </m:sSubPr>
                            <m:e>
                              <m:r>
                                <a:rPr lang="en-US" sz="1600" i="1">
                                  <a:latin typeface="Cambria Math"/>
                                </a:rPr>
                                <m:t>𝑥</m:t>
                              </m:r>
                            </m:e>
                            <m:sub>
                              <m:r>
                                <a:rPr lang="en-US" sz="1600" i="1">
                                  <a:latin typeface="Cambria Math"/>
                                </a:rPr>
                                <m:t>𝑖</m:t>
                              </m:r>
                            </m:sub>
                          </m:sSub>
                        </m:e>
                      </m:d>
                      <m:r>
                        <a:rPr lang="en-US" sz="1600" i="1">
                          <a:latin typeface="Cambria Math"/>
                        </a:rPr>
                        <m:t>=</m:t>
                      </m:r>
                      <m:r>
                        <a:rPr lang="en-US" sz="1600" i="1">
                          <a:latin typeface="Cambria Math"/>
                        </a:rPr>
                        <m:t>𝐶</m:t>
                      </m:r>
                      <m:sSup>
                        <m:sSupPr>
                          <m:ctrlPr>
                            <a:rPr lang="en-US" sz="1600" i="1">
                              <a:latin typeface="Cambria Math"/>
                            </a:rPr>
                          </m:ctrlPr>
                        </m:sSupPr>
                        <m:e>
                          <m:r>
                            <a:rPr lang="en-US" sz="1600" i="1">
                              <a:latin typeface="Cambria Math"/>
                            </a:rPr>
                            <m:t>𝑒</m:t>
                          </m:r>
                        </m:e>
                        <m:sup>
                          <m:r>
                            <a:rPr lang="en-US" sz="1600" i="1">
                              <a:latin typeface="Cambria Math"/>
                            </a:rPr>
                            <m:t>−</m:t>
                          </m:r>
                          <m:f>
                            <m:fPr>
                              <m:ctrlPr>
                                <a:rPr lang="en-US" sz="1600" i="1">
                                  <a:latin typeface="Cambria Math"/>
                                </a:rPr>
                              </m:ctrlPr>
                            </m:fPr>
                            <m:num>
                              <m:sSup>
                                <m:sSupPr>
                                  <m:ctrlPr>
                                    <a:rPr lang="en-US" sz="1600" i="1">
                                      <a:latin typeface="Cambria Math"/>
                                    </a:rPr>
                                  </m:ctrlPr>
                                </m:sSupPr>
                                <m:e>
                                  <m:d>
                                    <m:dPr>
                                      <m:ctrlPr>
                                        <a:rPr lang="en-US" sz="1600" i="1">
                                          <a:latin typeface="Cambria Math"/>
                                        </a:rPr>
                                      </m:ctrlPr>
                                    </m:dPr>
                                    <m:e>
                                      <m:sSub>
                                        <m:sSubPr>
                                          <m:ctrlPr>
                                            <a:rPr lang="en-US" sz="1600" i="1">
                                              <a:latin typeface="Cambria Math"/>
                                            </a:rPr>
                                          </m:ctrlPr>
                                        </m:sSubPr>
                                        <m:e>
                                          <m:r>
                                            <a:rPr lang="en-US" sz="1600" i="1">
                                              <a:latin typeface="Cambria Math"/>
                                            </a:rPr>
                                            <m:t>𝑥</m:t>
                                          </m:r>
                                        </m:e>
                                        <m:sub>
                                          <m:r>
                                            <a:rPr lang="en-US" sz="1600" i="1">
                                              <a:latin typeface="Cambria Math"/>
                                            </a:rPr>
                                            <m:t>𝑖</m:t>
                                          </m:r>
                                        </m:sub>
                                      </m:sSub>
                                      <m:r>
                                        <a:rPr lang="en-US" sz="1600" i="1">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𝑚𝑎𝑥</m:t>
                                          </m:r>
                                          <m:r>
                                            <a:rPr lang="en-US" sz="1600" i="1">
                                              <a:latin typeface="Cambria Math"/>
                                            </a:rPr>
                                            <m:t>,1</m:t>
                                          </m:r>
                                        </m:sub>
                                      </m:sSub>
                                    </m:e>
                                  </m:d>
                                </m:e>
                                <m:sup>
                                  <m:r>
                                    <a:rPr lang="en-US" sz="1600" i="1">
                                      <a:latin typeface="Cambria Math"/>
                                    </a:rPr>
                                    <m:t>2</m:t>
                                  </m:r>
                                </m:sup>
                              </m:sSup>
                            </m:num>
                            <m:den>
                              <m:sSubSup>
                                <m:sSubSupPr>
                                  <m:ctrlPr>
                                    <a:rPr lang="en-US" sz="1600" i="1">
                                      <a:latin typeface="Cambria Math"/>
                                    </a:rPr>
                                  </m:ctrlPr>
                                </m:sSubSupPr>
                                <m:e>
                                  <m:r>
                                    <a:rPr lang="en-US" sz="1600" i="1">
                                      <a:latin typeface="Cambria Math"/>
                                    </a:rPr>
                                    <m:t>𝜎</m:t>
                                  </m:r>
                                </m:e>
                                <m:sub>
                                  <m:r>
                                    <a:rPr lang="en-US" sz="1600" i="1">
                                      <a:latin typeface="Cambria Math"/>
                                    </a:rPr>
                                    <m:t>1</m:t>
                                  </m:r>
                                </m:sub>
                                <m:sup>
                                  <m:r>
                                    <a:rPr lang="en-US" sz="1600" i="1">
                                      <a:latin typeface="Cambria Math"/>
                                    </a:rPr>
                                    <m:t>2</m:t>
                                  </m:r>
                                </m:sup>
                              </m:sSubSup>
                            </m:den>
                          </m:f>
                        </m:sup>
                      </m:sSup>
                      <m:r>
                        <a:rPr lang="en-US" sz="1600" i="1">
                          <a:latin typeface="Cambria Math"/>
                        </a:rPr>
                        <m:t>+</m:t>
                      </m:r>
                      <m:r>
                        <a:rPr lang="en-US" sz="1600" i="1">
                          <a:latin typeface="Cambria Math"/>
                        </a:rPr>
                        <m:t>𝐷</m:t>
                      </m:r>
                      <m:sSup>
                        <m:sSupPr>
                          <m:ctrlPr>
                            <a:rPr lang="en-US" sz="1600" i="1">
                              <a:latin typeface="Cambria Math"/>
                            </a:rPr>
                          </m:ctrlPr>
                        </m:sSupPr>
                        <m:e>
                          <m:r>
                            <a:rPr lang="en-US" sz="1600" i="1">
                              <a:latin typeface="Cambria Math"/>
                            </a:rPr>
                            <m:t>𝑒</m:t>
                          </m:r>
                        </m:e>
                        <m:sup>
                          <m:r>
                            <a:rPr lang="en-US" sz="1600" i="1">
                              <a:latin typeface="Cambria Math"/>
                            </a:rPr>
                            <m:t>−</m:t>
                          </m:r>
                          <m:f>
                            <m:fPr>
                              <m:ctrlPr>
                                <a:rPr lang="en-US" sz="1600" i="1">
                                  <a:latin typeface="Cambria Math"/>
                                </a:rPr>
                              </m:ctrlPr>
                            </m:fPr>
                            <m:num>
                              <m:sSup>
                                <m:sSupPr>
                                  <m:ctrlPr>
                                    <a:rPr lang="en-US" sz="1600" i="1">
                                      <a:latin typeface="Cambria Math"/>
                                    </a:rPr>
                                  </m:ctrlPr>
                                </m:sSupPr>
                                <m:e>
                                  <m:d>
                                    <m:dPr>
                                      <m:ctrlPr>
                                        <a:rPr lang="en-US" sz="1600" i="1">
                                          <a:latin typeface="Cambria Math"/>
                                        </a:rPr>
                                      </m:ctrlPr>
                                    </m:dPr>
                                    <m:e>
                                      <m:sSub>
                                        <m:sSubPr>
                                          <m:ctrlPr>
                                            <a:rPr lang="en-US" sz="1600" i="1">
                                              <a:latin typeface="Cambria Math"/>
                                            </a:rPr>
                                          </m:ctrlPr>
                                        </m:sSubPr>
                                        <m:e>
                                          <m:r>
                                            <a:rPr lang="en-US" sz="1600" i="1">
                                              <a:latin typeface="Cambria Math"/>
                                            </a:rPr>
                                            <m:t>𝑥</m:t>
                                          </m:r>
                                        </m:e>
                                        <m:sub>
                                          <m:r>
                                            <a:rPr lang="en-US" sz="1600" i="1">
                                              <a:latin typeface="Cambria Math"/>
                                            </a:rPr>
                                            <m:t>𝑖</m:t>
                                          </m:r>
                                        </m:sub>
                                      </m:sSub>
                                      <m:r>
                                        <a:rPr lang="en-US" sz="1600" i="1">
                                          <a:latin typeface="Cambria Math"/>
                                        </a:rPr>
                                        <m:t>−</m:t>
                                      </m:r>
                                      <m:sSub>
                                        <m:sSubPr>
                                          <m:ctrlPr>
                                            <a:rPr lang="en-US" sz="1600" i="1">
                                              <a:latin typeface="Cambria Math"/>
                                            </a:rPr>
                                          </m:ctrlPr>
                                        </m:sSubPr>
                                        <m:e>
                                          <m:r>
                                            <a:rPr lang="en-US" sz="1600" i="1">
                                              <a:latin typeface="Cambria Math"/>
                                            </a:rPr>
                                            <m:t>𝑥</m:t>
                                          </m:r>
                                        </m:e>
                                        <m:sub>
                                          <m:r>
                                            <a:rPr lang="en-US" sz="1600" i="1">
                                              <a:latin typeface="Cambria Math"/>
                                            </a:rPr>
                                            <m:t>𝑚𝑎𝑥</m:t>
                                          </m:r>
                                          <m:r>
                                            <a:rPr lang="en-US" sz="1600" i="1">
                                              <a:latin typeface="Cambria Math"/>
                                            </a:rPr>
                                            <m:t>,2</m:t>
                                          </m:r>
                                        </m:sub>
                                      </m:sSub>
                                    </m:e>
                                  </m:d>
                                </m:e>
                                <m:sup>
                                  <m:r>
                                    <a:rPr lang="en-US" sz="1600" i="1">
                                      <a:latin typeface="Cambria Math"/>
                                    </a:rPr>
                                    <m:t>2</m:t>
                                  </m:r>
                                </m:sup>
                              </m:sSup>
                            </m:num>
                            <m:den>
                              <m:sSubSup>
                                <m:sSubSupPr>
                                  <m:ctrlPr>
                                    <a:rPr lang="en-US" sz="1600" i="1">
                                      <a:latin typeface="Cambria Math"/>
                                    </a:rPr>
                                  </m:ctrlPr>
                                </m:sSubSupPr>
                                <m:e>
                                  <m:r>
                                    <a:rPr lang="en-US" sz="1600" i="1">
                                      <a:latin typeface="Cambria Math"/>
                                    </a:rPr>
                                    <m:t>𝜎</m:t>
                                  </m:r>
                                </m:e>
                                <m:sub>
                                  <m:r>
                                    <a:rPr lang="en-US" sz="1600" i="1">
                                      <a:latin typeface="Cambria Math"/>
                                    </a:rPr>
                                    <m:t>2</m:t>
                                  </m:r>
                                </m:sub>
                                <m:sup>
                                  <m:r>
                                    <a:rPr lang="en-US" sz="1600" i="1">
                                      <a:latin typeface="Cambria Math"/>
                                    </a:rPr>
                                    <m:t>2</m:t>
                                  </m:r>
                                </m:sup>
                              </m:sSubSup>
                            </m:den>
                          </m:f>
                        </m:sup>
                      </m:sSup>
                      <m:r>
                        <a:rPr lang="en-US" sz="1600" i="1">
                          <a:latin typeface="Cambria Math"/>
                        </a:rPr>
                        <m:t>+</m:t>
                      </m:r>
                      <m:sSub>
                        <m:sSubPr>
                          <m:ctrlPr>
                            <a:rPr lang="en-US" sz="1600" i="1">
                              <a:latin typeface="Cambria Math"/>
                            </a:rPr>
                          </m:ctrlPr>
                        </m:sSubPr>
                        <m:e>
                          <m:r>
                            <a:rPr lang="en-US" sz="1600" i="1">
                              <a:latin typeface="Cambria Math"/>
                            </a:rPr>
                            <m:t>𝜇</m:t>
                          </m:r>
                        </m:e>
                        <m:sub>
                          <m:r>
                            <a:rPr lang="en-US" sz="1600" i="1">
                              <a:latin typeface="Cambria Math"/>
                            </a:rPr>
                            <m:t>𝐵</m:t>
                          </m:r>
                        </m:sub>
                      </m:sSub>
                    </m:oMath>
                  </m:oMathPara>
                </a14:m>
                <a:endParaRPr lang="en-US" sz="1600" dirty="0" smtClean="0"/>
              </a:p>
              <a:p>
                <a:r>
                  <a:rPr lang="en-US" sz="1600" dirty="0" smtClean="0"/>
                  <a:t>And, </a:t>
                </a:r>
                <a14:m>
                  <m:oMath xmlns:m="http://schemas.openxmlformats.org/officeDocument/2006/math">
                    <m:sSub>
                      <m:sSubPr>
                        <m:ctrlPr>
                          <a:rPr lang="en-US" sz="1600" i="1">
                            <a:latin typeface="Cambria Math"/>
                          </a:rPr>
                        </m:ctrlPr>
                      </m:sSubPr>
                      <m:e>
                        <m:r>
                          <a:rPr lang="en-US" sz="1600" i="1">
                            <a:latin typeface="Cambria Math"/>
                          </a:rPr>
                          <m:t>𝑃</m:t>
                        </m:r>
                      </m:e>
                      <m:sub>
                        <m:r>
                          <a:rPr lang="en-US" sz="1600" i="1">
                            <a:latin typeface="Cambria Math"/>
                          </a:rPr>
                          <m:t>𝑖</m:t>
                        </m:r>
                      </m:sub>
                    </m:sSub>
                    <m:d>
                      <m:dPr>
                        <m:ctrlPr>
                          <a:rPr lang="en-US" sz="1600" i="1">
                            <a:latin typeface="Cambria Math"/>
                          </a:rPr>
                        </m:ctrlPr>
                      </m:dPr>
                      <m:e>
                        <m:sSub>
                          <m:sSubPr>
                            <m:ctrlPr>
                              <a:rPr lang="en-US" sz="1600" i="1">
                                <a:latin typeface="Cambria Math"/>
                              </a:rPr>
                            </m:ctrlPr>
                          </m:sSubPr>
                          <m:e>
                            <m:r>
                              <a:rPr lang="en-US" sz="1600" i="1">
                                <a:latin typeface="Cambria Math"/>
                              </a:rPr>
                              <m:t>𝜇</m:t>
                            </m:r>
                          </m:e>
                          <m:sub>
                            <m:r>
                              <a:rPr lang="en-US" sz="1600" i="1">
                                <a:latin typeface="Cambria Math"/>
                              </a:rPr>
                              <m:t>𝑖</m:t>
                            </m:r>
                          </m:sub>
                        </m:sSub>
                      </m:e>
                    </m:d>
                    <m:r>
                      <a:rPr lang="en-US" sz="1600" i="1">
                        <a:latin typeface="Cambria Math"/>
                      </a:rPr>
                      <m:t>=</m:t>
                    </m:r>
                    <m:f>
                      <m:fPr>
                        <m:ctrlPr>
                          <a:rPr lang="en-US" sz="1600" i="1">
                            <a:latin typeface="Cambria Math"/>
                          </a:rPr>
                        </m:ctrlPr>
                      </m:fPr>
                      <m:num>
                        <m:sSup>
                          <m:sSupPr>
                            <m:ctrlPr>
                              <a:rPr lang="en-US" sz="1600" i="1">
                                <a:latin typeface="Cambria Math"/>
                              </a:rPr>
                            </m:ctrlPr>
                          </m:sSupPr>
                          <m:e>
                            <m:r>
                              <a:rPr lang="en-US" sz="1600" i="1">
                                <a:latin typeface="Cambria Math"/>
                              </a:rPr>
                              <m:t>𝑒</m:t>
                            </m:r>
                          </m:e>
                          <m:sup>
                            <m:r>
                              <a:rPr lang="en-US" sz="1600" i="1">
                                <a:latin typeface="Cambria Math"/>
                              </a:rPr>
                              <m:t>−</m:t>
                            </m:r>
                            <m:r>
                              <a:rPr lang="en-US" sz="1600" i="1">
                                <a:latin typeface="Cambria Math"/>
                              </a:rPr>
                              <m:t>𝜇</m:t>
                            </m:r>
                          </m:sup>
                        </m:sSup>
                        <m:sSup>
                          <m:sSupPr>
                            <m:ctrlPr>
                              <a:rPr lang="en-US" sz="1600" i="1">
                                <a:latin typeface="Cambria Math"/>
                              </a:rPr>
                            </m:ctrlPr>
                          </m:sSupPr>
                          <m:e>
                            <m:r>
                              <a:rPr lang="en-US" sz="1600" i="1">
                                <a:latin typeface="Cambria Math"/>
                              </a:rPr>
                              <m:t>𝜇</m:t>
                            </m:r>
                          </m:e>
                          <m:sup>
                            <m:sSub>
                              <m:sSubPr>
                                <m:ctrlPr>
                                  <a:rPr lang="en-US" sz="1600" i="1">
                                    <a:latin typeface="Cambria Math"/>
                                  </a:rPr>
                                </m:ctrlPr>
                              </m:sSubPr>
                              <m:e>
                                <m:r>
                                  <a:rPr lang="en-US" sz="1600" i="1">
                                    <a:latin typeface="Cambria Math"/>
                                  </a:rPr>
                                  <m:t>𝑛</m:t>
                                </m:r>
                              </m:e>
                              <m:sub>
                                <m:r>
                                  <a:rPr lang="en-US" sz="1600" i="1">
                                    <a:latin typeface="Cambria Math"/>
                                  </a:rPr>
                                  <m:t>𝑖</m:t>
                                </m:r>
                              </m:sub>
                            </m:sSub>
                          </m:sup>
                        </m:sSup>
                      </m:num>
                      <m:den>
                        <m:sSub>
                          <m:sSubPr>
                            <m:ctrlPr>
                              <a:rPr lang="en-US" sz="1600" i="1">
                                <a:latin typeface="Cambria Math"/>
                              </a:rPr>
                            </m:ctrlPr>
                          </m:sSubPr>
                          <m:e>
                            <m:r>
                              <a:rPr lang="en-US" sz="1600" i="1">
                                <a:latin typeface="Cambria Math"/>
                              </a:rPr>
                              <m:t>𝑛</m:t>
                            </m:r>
                          </m:e>
                          <m:sub>
                            <m:r>
                              <a:rPr lang="en-US" sz="1600" i="1">
                                <a:latin typeface="Cambria Math"/>
                              </a:rPr>
                              <m:t>𝑖</m:t>
                            </m:r>
                          </m:sub>
                        </m:sSub>
                        <m:r>
                          <a:rPr lang="en-US" sz="1600" i="1">
                            <a:latin typeface="Cambria Math"/>
                          </a:rPr>
                          <m:t>!</m:t>
                        </m:r>
                      </m:den>
                    </m:f>
                  </m:oMath>
                </a14:m>
                <a:endParaRPr lang="en-US" sz="1600" i="1" dirty="0" smtClean="0">
                  <a:latin typeface="Cambria Math"/>
                </a:endParaRPr>
              </a:p>
              <a:p>
                <a:r>
                  <a:rPr lang="en-US" dirty="0" smtClean="0"/>
                  <a:t>Then, the likelihood function: </a:t>
                </a:r>
                <a14:m>
                  <m:oMath xmlns:m="http://schemas.openxmlformats.org/officeDocument/2006/math">
                    <m:r>
                      <a:rPr lang="en-US" sz="1600" i="1">
                        <a:latin typeface="Cambria Math"/>
                      </a:rPr>
                      <m:t>𝐿</m:t>
                    </m:r>
                    <m:r>
                      <a:rPr lang="en-US" sz="1600" i="1">
                        <a:latin typeface="Cambria Math"/>
                      </a:rPr>
                      <m:t>=</m:t>
                    </m:r>
                    <m:nary>
                      <m:naryPr>
                        <m:chr m:val="∏"/>
                        <m:limLoc m:val="undOvr"/>
                        <m:ctrlPr>
                          <a:rPr lang="en-US" sz="1600" i="1">
                            <a:latin typeface="Cambria Math"/>
                          </a:rPr>
                        </m:ctrlPr>
                      </m:naryPr>
                      <m:sub>
                        <m:r>
                          <a:rPr lang="en-US" sz="1600" i="1">
                            <a:latin typeface="Cambria Math"/>
                          </a:rPr>
                          <m:t>𝑖</m:t>
                        </m:r>
                        <m:r>
                          <a:rPr lang="en-US" sz="1600" i="1">
                            <a:latin typeface="Cambria Math"/>
                          </a:rPr>
                          <m:t>=1</m:t>
                        </m:r>
                      </m:sub>
                      <m:sup>
                        <m:r>
                          <a:rPr lang="en-US" sz="1600" i="1">
                            <a:latin typeface="Cambria Math"/>
                          </a:rPr>
                          <m:t>𝑁</m:t>
                        </m:r>
                      </m:sup>
                      <m:e>
                        <m:sSub>
                          <m:sSubPr>
                            <m:ctrlPr>
                              <a:rPr lang="en-US" sz="1600" i="1">
                                <a:latin typeface="Cambria Math"/>
                              </a:rPr>
                            </m:ctrlPr>
                          </m:sSubPr>
                          <m:e>
                            <m:r>
                              <a:rPr lang="en-US" sz="1600" i="1">
                                <a:latin typeface="Cambria Math"/>
                              </a:rPr>
                              <m:t>𝑃</m:t>
                            </m:r>
                          </m:e>
                          <m:sub>
                            <m:r>
                              <a:rPr lang="en-US" sz="1600" i="1">
                                <a:latin typeface="Cambria Math"/>
                              </a:rPr>
                              <m:t>𝑖</m:t>
                            </m:r>
                          </m:sub>
                        </m:sSub>
                        <m:d>
                          <m:dPr>
                            <m:ctrlPr>
                              <a:rPr lang="en-US" sz="1600" i="1">
                                <a:latin typeface="Cambria Math"/>
                              </a:rPr>
                            </m:ctrlPr>
                          </m:dPr>
                          <m:e>
                            <m:sSub>
                              <m:sSubPr>
                                <m:ctrlPr>
                                  <a:rPr lang="en-US" sz="1600" i="1">
                                    <a:latin typeface="Cambria Math"/>
                                  </a:rPr>
                                </m:ctrlPr>
                              </m:sSubPr>
                              <m:e>
                                <m:r>
                                  <a:rPr lang="en-US" sz="1600" i="1">
                                    <a:latin typeface="Cambria Math"/>
                                  </a:rPr>
                                  <m:t>𝜇</m:t>
                                </m:r>
                              </m:e>
                              <m:sub>
                                <m:r>
                                  <a:rPr lang="en-US" sz="1600" i="1">
                                    <a:latin typeface="Cambria Math"/>
                                  </a:rPr>
                                  <m:t>𝑖</m:t>
                                </m:r>
                              </m:sub>
                            </m:sSub>
                          </m:e>
                        </m:d>
                      </m:e>
                    </m:nary>
                  </m:oMath>
                </a14:m>
                <a:endParaRPr lang="en-US" sz="1600" dirty="0" smtClean="0"/>
              </a:p>
              <a:p>
                <a:r>
                  <a:rPr lang="en-US" dirty="0" smtClean="0"/>
                  <a:t>The parameters could be obtained by calculating partial derivatives: </a:t>
                </a:r>
              </a:p>
              <a:p>
                <a14:m>
                  <m:oMath xmlns:m="http://schemas.openxmlformats.org/officeDocument/2006/math">
                    <m:f>
                      <m:fPr>
                        <m:ctrlPr>
                          <a:rPr lang="en-US" i="1" smtClean="0">
                            <a:latin typeface="Cambria Math"/>
                          </a:rPr>
                        </m:ctrlPr>
                      </m:fPr>
                      <m:num>
                        <m:r>
                          <a:rPr lang="en-US" i="1" smtClean="0">
                            <a:latin typeface="Cambria Math"/>
                          </a:rPr>
                          <m:t>𝜕</m:t>
                        </m:r>
                        <m:r>
                          <a:rPr lang="en-US" b="0" i="1" smtClean="0">
                            <a:latin typeface="Cambria Math"/>
                          </a:rPr>
                          <m:t>𝑙𝑛𝐿</m:t>
                        </m:r>
                      </m:num>
                      <m:den>
                        <m:r>
                          <a:rPr lang="en-US" i="1" smtClean="0">
                            <a:latin typeface="Cambria Math"/>
                          </a:rPr>
                          <m:t>𝜕</m:t>
                        </m:r>
                        <m:r>
                          <a:rPr lang="en-US" b="0" i="1" smtClean="0">
                            <a:latin typeface="Cambria Math"/>
                          </a:rPr>
                          <m:t>𝐶</m:t>
                        </m:r>
                      </m:den>
                    </m:f>
                    <m:r>
                      <a:rPr lang="en-US" b="0" i="1" smtClean="0">
                        <a:latin typeface="Cambria Math"/>
                      </a:rPr>
                      <m:t>=0</m:t>
                    </m:r>
                  </m:oMath>
                </a14:m>
                <a:r>
                  <a:rPr lang="en-US" dirty="0" smtClean="0"/>
                  <a:t>, </a:t>
                </a:r>
                <a14:m>
                  <m:oMath xmlns:m="http://schemas.openxmlformats.org/officeDocument/2006/math">
                    <m:f>
                      <m:fPr>
                        <m:ctrlPr>
                          <a:rPr lang="en-US" i="1">
                            <a:latin typeface="Cambria Math"/>
                          </a:rPr>
                        </m:ctrlPr>
                      </m:fPr>
                      <m:num>
                        <m:r>
                          <a:rPr lang="en-US" i="1">
                            <a:latin typeface="Cambria Math"/>
                          </a:rPr>
                          <m:t>𝜕</m:t>
                        </m:r>
                        <m:r>
                          <a:rPr lang="en-US" b="0" i="1" smtClean="0">
                            <a:latin typeface="Cambria Math"/>
                          </a:rPr>
                          <m:t>𝑙𝑛𝐿</m:t>
                        </m:r>
                      </m:num>
                      <m:den>
                        <m:r>
                          <a:rPr lang="en-US" i="1">
                            <a:latin typeface="Cambria Math"/>
                          </a:rPr>
                          <m:t>𝜕</m:t>
                        </m:r>
                        <m:r>
                          <a:rPr lang="en-US" b="0" i="1" smtClean="0">
                            <a:latin typeface="Cambria Math"/>
                          </a:rPr>
                          <m:t>𝐷</m:t>
                        </m:r>
                      </m:den>
                    </m:f>
                    <m:r>
                      <a:rPr lang="en-US" i="1">
                        <a:latin typeface="Cambria Math"/>
                      </a:rPr>
                      <m:t>=0</m:t>
                    </m:r>
                  </m:oMath>
                </a14:m>
                <a:r>
                  <a:rPr lang="en-US" dirty="0" smtClean="0"/>
                  <a:t>, </a:t>
                </a:r>
                <a14:m>
                  <m:oMath xmlns:m="http://schemas.openxmlformats.org/officeDocument/2006/math">
                    <m:f>
                      <m:fPr>
                        <m:ctrlPr>
                          <a:rPr lang="en-US" i="1">
                            <a:latin typeface="Cambria Math"/>
                          </a:rPr>
                        </m:ctrlPr>
                      </m:fPr>
                      <m:num>
                        <m:r>
                          <a:rPr lang="en-US" i="1">
                            <a:latin typeface="Cambria Math"/>
                          </a:rPr>
                          <m:t>𝜕</m:t>
                        </m:r>
                        <m:r>
                          <a:rPr lang="en-US" b="0" i="1" smtClean="0">
                            <a:latin typeface="Cambria Math"/>
                          </a:rPr>
                          <m:t>𝑙𝑛𝐿</m:t>
                        </m:r>
                      </m:num>
                      <m:den>
                        <m:r>
                          <a:rPr lang="en-US" i="1">
                            <a:latin typeface="Cambria Math"/>
                          </a:rPr>
                          <m:t>𝜕</m:t>
                        </m:r>
                        <m:sSub>
                          <m:sSubPr>
                            <m:ctrlPr>
                              <a:rPr lang="en-US" i="1" smtClean="0">
                                <a:latin typeface="Cambria Math"/>
                              </a:rPr>
                            </m:ctrlPr>
                          </m:sSubPr>
                          <m:e>
                            <m:r>
                              <a:rPr lang="en-US" b="0" i="1" smtClean="0">
                                <a:latin typeface="Cambria Math"/>
                              </a:rPr>
                              <m:t>𝑥</m:t>
                            </m:r>
                          </m:e>
                          <m:sub>
                            <m:r>
                              <a:rPr lang="en-US" b="0" i="1" smtClean="0">
                                <a:latin typeface="Cambria Math"/>
                              </a:rPr>
                              <m:t>𝑚𝑎𝑥</m:t>
                            </m:r>
                            <m:r>
                              <a:rPr lang="en-US" b="0" i="1" smtClean="0">
                                <a:latin typeface="Cambria Math"/>
                              </a:rPr>
                              <m:t>,1</m:t>
                            </m:r>
                          </m:sub>
                        </m:sSub>
                      </m:den>
                    </m:f>
                    <m:r>
                      <a:rPr lang="en-US" i="1">
                        <a:latin typeface="Cambria Math"/>
                      </a:rPr>
                      <m:t>=0</m:t>
                    </m:r>
                  </m:oMath>
                </a14:m>
                <a:r>
                  <a:rPr lang="en-US" dirty="0" smtClean="0"/>
                  <a:t>, </a:t>
                </a:r>
                <a14:m>
                  <m:oMath xmlns:m="http://schemas.openxmlformats.org/officeDocument/2006/math">
                    <m:f>
                      <m:fPr>
                        <m:ctrlPr>
                          <a:rPr lang="en-US" i="1">
                            <a:latin typeface="Cambria Math"/>
                          </a:rPr>
                        </m:ctrlPr>
                      </m:fPr>
                      <m:num>
                        <m:r>
                          <a:rPr lang="en-US" i="1">
                            <a:latin typeface="Cambria Math"/>
                          </a:rPr>
                          <m:t>𝜕</m:t>
                        </m:r>
                        <m:r>
                          <a:rPr lang="en-US" b="0" i="1" smtClean="0">
                            <a:latin typeface="Cambria Math"/>
                          </a:rPr>
                          <m:t>𝑙𝑛𝐿</m:t>
                        </m:r>
                      </m:num>
                      <m:den>
                        <m:r>
                          <a:rPr lang="en-US" i="1">
                            <a:latin typeface="Cambria Math"/>
                          </a:rPr>
                          <m:t>𝜕</m:t>
                        </m:r>
                        <m:sSub>
                          <m:sSubPr>
                            <m:ctrlPr>
                              <a:rPr lang="en-US" i="1" smtClean="0">
                                <a:latin typeface="Cambria Math"/>
                              </a:rPr>
                            </m:ctrlPr>
                          </m:sSubPr>
                          <m:e>
                            <m:r>
                              <a:rPr lang="en-US" b="0" i="1" smtClean="0">
                                <a:latin typeface="Cambria Math"/>
                              </a:rPr>
                              <m:t>𝑥</m:t>
                            </m:r>
                          </m:e>
                          <m:sub>
                            <m:r>
                              <a:rPr lang="en-US" b="0" i="1" smtClean="0">
                                <a:latin typeface="Cambria Math"/>
                              </a:rPr>
                              <m:t>𝑚𝑎𝑥</m:t>
                            </m:r>
                            <m:r>
                              <a:rPr lang="en-US" b="0" i="1" smtClean="0">
                                <a:latin typeface="Cambria Math"/>
                              </a:rPr>
                              <m:t>,2</m:t>
                            </m:r>
                          </m:sub>
                        </m:sSub>
                      </m:den>
                    </m:f>
                    <m:r>
                      <a:rPr lang="en-US" i="1">
                        <a:latin typeface="Cambria Math"/>
                      </a:rPr>
                      <m:t>=0</m:t>
                    </m:r>
                  </m:oMath>
                </a14:m>
                <a:r>
                  <a:rPr lang="en-US" dirty="0" smtClean="0"/>
                  <a:t>, </a:t>
                </a:r>
                <a14:m>
                  <m:oMath xmlns:m="http://schemas.openxmlformats.org/officeDocument/2006/math">
                    <m:f>
                      <m:fPr>
                        <m:ctrlPr>
                          <a:rPr lang="en-US" i="1">
                            <a:latin typeface="Cambria Math"/>
                          </a:rPr>
                        </m:ctrlPr>
                      </m:fPr>
                      <m:num>
                        <m:r>
                          <a:rPr lang="en-US" i="1">
                            <a:latin typeface="Cambria Math"/>
                          </a:rPr>
                          <m:t>𝜕</m:t>
                        </m:r>
                        <m:r>
                          <a:rPr lang="en-US" b="0" i="1" smtClean="0">
                            <a:latin typeface="Cambria Math"/>
                          </a:rPr>
                          <m:t>𝑙𝑛𝐿</m:t>
                        </m:r>
                      </m:num>
                      <m:den>
                        <m:r>
                          <a:rPr lang="en-US" i="1">
                            <a:latin typeface="Cambria Math"/>
                          </a:rPr>
                          <m:t>𝜕</m:t>
                        </m:r>
                        <m:sSub>
                          <m:sSubPr>
                            <m:ctrlPr>
                              <a:rPr lang="en-US" i="1" smtClean="0">
                                <a:latin typeface="Cambria Math"/>
                              </a:rPr>
                            </m:ctrlPr>
                          </m:sSubPr>
                          <m:e>
                            <m:r>
                              <a:rPr lang="en-US" i="1" smtClean="0">
                                <a:latin typeface="Cambria Math"/>
                                <a:ea typeface="Cambria Math"/>
                              </a:rPr>
                              <m:t>𝜎</m:t>
                            </m:r>
                          </m:e>
                          <m:sub>
                            <m:r>
                              <a:rPr lang="en-US" b="0" i="1" smtClean="0">
                                <a:latin typeface="Cambria Math"/>
                              </a:rPr>
                              <m:t>1</m:t>
                            </m:r>
                          </m:sub>
                        </m:sSub>
                      </m:den>
                    </m:f>
                    <m:r>
                      <a:rPr lang="en-US" i="1">
                        <a:latin typeface="Cambria Math"/>
                      </a:rPr>
                      <m:t>=0</m:t>
                    </m:r>
                  </m:oMath>
                </a14:m>
                <a:r>
                  <a:rPr lang="en-US" dirty="0" smtClean="0"/>
                  <a:t>, </a:t>
                </a:r>
                <a14:m>
                  <m:oMath xmlns:m="http://schemas.openxmlformats.org/officeDocument/2006/math">
                    <m:f>
                      <m:fPr>
                        <m:ctrlPr>
                          <a:rPr lang="en-US" i="1">
                            <a:latin typeface="Cambria Math"/>
                          </a:rPr>
                        </m:ctrlPr>
                      </m:fPr>
                      <m:num>
                        <m:r>
                          <a:rPr lang="en-US" i="1">
                            <a:latin typeface="Cambria Math"/>
                          </a:rPr>
                          <m:t>𝜕</m:t>
                        </m:r>
                        <m:r>
                          <a:rPr lang="en-US" b="0" i="1" smtClean="0">
                            <a:latin typeface="Cambria Math"/>
                          </a:rPr>
                          <m:t>𝑙𝑛𝐿</m:t>
                        </m:r>
                      </m:num>
                      <m:den>
                        <m:r>
                          <a:rPr lang="en-US" i="1">
                            <a:latin typeface="Cambria Math"/>
                          </a:rPr>
                          <m:t>𝜕</m:t>
                        </m:r>
                        <m:sSub>
                          <m:sSubPr>
                            <m:ctrlPr>
                              <a:rPr lang="en-US" i="1" smtClean="0">
                                <a:latin typeface="Cambria Math"/>
                              </a:rPr>
                            </m:ctrlPr>
                          </m:sSubPr>
                          <m:e>
                            <m:r>
                              <a:rPr lang="en-US" i="1" smtClean="0">
                                <a:latin typeface="Cambria Math"/>
                                <a:ea typeface="Cambria Math"/>
                              </a:rPr>
                              <m:t>𝜎</m:t>
                            </m:r>
                          </m:e>
                          <m:sub>
                            <m:r>
                              <a:rPr lang="en-US" b="0" i="1" smtClean="0">
                                <a:latin typeface="Cambria Math"/>
                              </a:rPr>
                              <m:t>2</m:t>
                            </m:r>
                          </m:sub>
                        </m:sSub>
                      </m:den>
                    </m:f>
                    <m:r>
                      <a:rPr lang="en-US" i="1">
                        <a:latin typeface="Cambria Math"/>
                      </a:rPr>
                      <m:t>=0</m:t>
                    </m:r>
                  </m:oMath>
                </a14:m>
                <a:r>
                  <a:rPr lang="en-US" dirty="0"/>
                  <a:t>,</a:t>
                </a:r>
              </a:p>
              <a:p>
                <a:endParaRPr lang="en-US" dirty="0"/>
              </a:p>
              <a:p>
                <a:endParaRPr lang="en-US" dirty="0"/>
              </a:p>
              <a:p>
                <a:endParaRPr lang="en-US" dirty="0"/>
              </a:p>
              <a:p>
                <a:r>
                  <a:rPr lang="en-US" dirty="0" smtClean="0"/>
                  <a:t> </a:t>
                </a:r>
                <a:endParaRPr lang="en-US" dirty="0"/>
              </a:p>
              <a:p>
                <a:endParaRPr lang="en-US" dirty="0" smtClean="0"/>
              </a:p>
            </p:txBody>
          </p:sp>
        </mc:Choice>
        <mc:Fallback>
          <p:sp>
            <p:nvSpPr>
              <p:cNvPr id="3" name="TextBox 2"/>
              <p:cNvSpPr txBox="1">
                <a:spLocks noRot="1" noChangeAspect="1" noMove="1" noResize="1" noEditPoints="1" noAdjustHandles="1" noChangeArrowheads="1" noChangeShapeType="1" noTextEdit="1"/>
              </p:cNvSpPr>
              <p:nvPr/>
            </p:nvSpPr>
            <p:spPr>
              <a:xfrm>
                <a:off x="4114800" y="1981200"/>
                <a:ext cx="4648200" cy="6064096"/>
              </a:xfrm>
              <a:prstGeom prst="rect">
                <a:avLst/>
              </a:prstGeom>
              <a:blipFill rotWithShape="1">
                <a:blip r:embed="rId4" cstate="print"/>
                <a:stretch>
                  <a:fillRect l="-1048" t="-503"/>
                </a:stretch>
              </a:blipFill>
            </p:spPr>
            <p:txBody>
              <a:bodyPr/>
              <a:lstStyle/>
              <a:p>
                <a:r>
                  <a:rPr lang="en-US">
                    <a:noFill/>
                  </a:rPr>
                  <a:t> </a:t>
                </a:r>
              </a:p>
            </p:txBody>
          </p:sp>
        </mc:Fallback>
      </mc:AlternateContent>
      <p:pic>
        <p:nvPicPr>
          <p:cNvPr id="6" name="Picture 4" descr="TA005487"/>
          <p:cNvPicPr>
            <a:picLocks noChangeAspect="1" noChangeArrowheads="1"/>
          </p:cNvPicPr>
          <p:nvPr/>
        </p:nvPicPr>
        <p:blipFill>
          <a:blip r:embed="rId5" cstate="print"/>
          <a:srcRect/>
          <a:stretch>
            <a:fillRect/>
          </a:stretch>
        </p:blipFill>
        <p:spPr bwMode="auto">
          <a:xfrm>
            <a:off x="28575" y="39688"/>
            <a:ext cx="1114425" cy="884237"/>
          </a:xfrm>
          <a:prstGeom prst="rect">
            <a:avLst/>
          </a:prstGeom>
          <a:noFill/>
          <a:ln w="9525">
            <a:noFill/>
            <a:miter lim="800000"/>
            <a:headEnd/>
            <a:tailEnd/>
          </a:ln>
        </p:spPr>
      </p:pic>
      <p:pic>
        <p:nvPicPr>
          <p:cNvPr id="7" name="Picture 7" descr="UNH-Logo_288.pdf"/>
          <p:cNvPicPr>
            <a:picLocks noChangeAspect="1"/>
          </p:cNvPicPr>
          <p:nvPr/>
        </p:nvPicPr>
        <p:blipFill>
          <a:blip r:embed="rId6" cstate="print"/>
          <a:srcRect/>
          <a:stretch>
            <a:fillRect/>
          </a:stretch>
        </p:blipFill>
        <p:spPr bwMode="auto">
          <a:xfrm>
            <a:off x="8458200" y="0"/>
            <a:ext cx="685800"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Robby\Documents\MATLAB\Meeting1110\o059_068_OX.jpg"/>
          <p:cNvPicPr>
            <a:picLocks noChangeAspect="1" noChangeArrowheads="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228600" y="1295400"/>
            <a:ext cx="9601200" cy="5337810"/>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
        <p:nvSpPr>
          <p:cNvPr id="2" name="TextBox 1"/>
          <p:cNvSpPr txBox="1"/>
          <p:nvPr/>
        </p:nvSpPr>
        <p:spPr>
          <a:xfrm>
            <a:off x="1143000" y="228600"/>
            <a:ext cx="7315200" cy="1200329"/>
          </a:xfrm>
          <a:prstGeom prst="rect">
            <a:avLst/>
          </a:prstGeom>
          <a:noFill/>
        </p:spPr>
        <p:txBody>
          <a:bodyPr wrap="square" rtlCol="0">
            <a:spAutoFit/>
          </a:bodyPr>
          <a:lstStyle/>
          <a:p>
            <a:pPr algn="ctr"/>
            <a:r>
              <a:rPr lang="en-US" sz="3600" dirty="0" smtClean="0"/>
              <a:t>The 2</a:t>
            </a:r>
            <a:r>
              <a:rPr lang="en-US" sz="3600" baseline="30000" dirty="0" smtClean="0"/>
              <a:t>nd</a:t>
            </a:r>
            <a:r>
              <a:rPr lang="en-US" sz="3600" dirty="0" smtClean="0"/>
              <a:t> Year </a:t>
            </a:r>
            <a:r>
              <a:rPr lang="en-US" sz="3600" dirty="0"/>
              <a:t>C</a:t>
            </a:r>
            <a:r>
              <a:rPr lang="en-US" sz="3600" dirty="0" smtClean="0"/>
              <a:t>ount </a:t>
            </a:r>
            <a:r>
              <a:rPr lang="en-US" sz="3600" dirty="0"/>
              <a:t>R</a:t>
            </a:r>
            <a:r>
              <a:rPr lang="en-US" sz="3600" dirty="0" smtClean="0"/>
              <a:t>ate for Oxygen </a:t>
            </a:r>
            <a:br>
              <a:rPr lang="en-US" sz="3600" dirty="0" smtClean="0"/>
            </a:br>
            <a:r>
              <a:rPr lang="en-US" sz="3600" dirty="0" smtClean="0"/>
              <a:t>in 2D</a:t>
            </a:r>
            <a:endParaRPr lang="en-US" sz="3600" dirty="0"/>
          </a:p>
        </p:txBody>
      </p:sp>
      <p:pic>
        <p:nvPicPr>
          <p:cNvPr id="4" name="Picture 4" descr="TA005487"/>
          <p:cNvPicPr>
            <a:picLocks noChangeAspect="1" noChangeArrowheads="1"/>
          </p:cNvPicPr>
          <p:nvPr/>
        </p:nvPicPr>
        <p:blipFill>
          <a:blip r:embed="rId4" cstate="print"/>
          <a:srcRect/>
          <a:stretch>
            <a:fillRect/>
          </a:stretch>
        </p:blipFill>
        <p:spPr bwMode="auto">
          <a:xfrm>
            <a:off x="28575" y="39688"/>
            <a:ext cx="1114425" cy="884237"/>
          </a:xfrm>
          <a:prstGeom prst="rect">
            <a:avLst/>
          </a:prstGeom>
          <a:noFill/>
          <a:ln w="9525">
            <a:noFill/>
            <a:miter lim="800000"/>
            <a:headEnd/>
            <a:tailEnd/>
          </a:ln>
        </p:spPr>
      </p:pic>
      <p:pic>
        <p:nvPicPr>
          <p:cNvPr id="5" name="Picture 7" descr="UNH-Logo_288.pdf"/>
          <p:cNvPicPr>
            <a:picLocks noChangeAspect="1"/>
          </p:cNvPicPr>
          <p:nvPr/>
        </p:nvPicPr>
        <p:blipFill>
          <a:blip r:embed="rId5" cstate="print"/>
          <a:srcRect/>
          <a:stretch>
            <a:fillRect/>
          </a:stretch>
        </p:blipFill>
        <p:spPr bwMode="auto">
          <a:xfrm>
            <a:off x="8458200" y="0"/>
            <a:ext cx="685800" cy="695325"/>
          </a:xfrm>
          <a:prstGeom prst="rect">
            <a:avLst/>
          </a:prstGeom>
          <a:noFill/>
          <a:ln w="9525">
            <a:noFill/>
            <a:miter lim="800000"/>
            <a:headEnd/>
            <a:tailEnd/>
          </a:ln>
        </p:spPr>
      </p:pic>
      <p:cxnSp>
        <p:nvCxnSpPr>
          <p:cNvPr id="7" name="Straight Arrow Connector 6"/>
          <p:cNvCxnSpPr/>
          <p:nvPr/>
        </p:nvCxnSpPr>
        <p:spPr>
          <a:xfrm rot="16200000" flipH="1">
            <a:off x="3200400" y="3429000"/>
            <a:ext cx="1219200" cy="1066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a:off x="3581400" y="3276600"/>
            <a:ext cx="1676400" cy="1143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2133600" y="2971800"/>
            <a:ext cx="2286000" cy="307777"/>
          </a:xfrm>
          <a:prstGeom prst="rect">
            <a:avLst/>
          </a:prstGeom>
          <a:noFill/>
        </p:spPr>
        <p:txBody>
          <a:bodyPr wrap="square" rtlCol="0">
            <a:spAutoFit/>
          </a:bodyPr>
          <a:lstStyle/>
          <a:p>
            <a:r>
              <a:rPr lang="en-US" sz="1400" dirty="0" smtClean="0">
                <a:solidFill>
                  <a:srgbClr val="C00000"/>
                </a:solidFill>
                <a:latin typeface="Aharoni" pitchFamily="2" charset="-79"/>
                <a:cs typeface="Aharoni" pitchFamily="2" charset="-79"/>
              </a:rPr>
              <a:t>Signs of Secondary flow</a:t>
            </a:r>
            <a:endParaRPr lang="en-US" sz="1400" dirty="0">
              <a:solidFill>
                <a:srgbClr val="C00000"/>
              </a:solidFill>
              <a:latin typeface="Aharoni" pitchFamily="2" charset="-79"/>
              <a:cs typeface="Aharoni" pitchFamily="2" charset="-79"/>
            </a:endParaRPr>
          </a:p>
        </p:txBody>
      </p:sp>
      <p:cxnSp>
        <p:nvCxnSpPr>
          <p:cNvPr id="12" name="Straight Arrow Connector 11"/>
          <p:cNvCxnSpPr/>
          <p:nvPr/>
        </p:nvCxnSpPr>
        <p:spPr>
          <a:xfrm flipH="1">
            <a:off x="5334000" y="2286000"/>
            <a:ext cx="60960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5410200" y="1981200"/>
            <a:ext cx="1524000" cy="307777"/>
          </a:xfrm>
          <a:prstGeom prst="rect">
            <a:avLst/>
          </a:prstGeom>
          <a:noFill/>
        </p:spPr>
        <p:txBody>
          <a:bodyPr wrap="square" rtlCol="0">
            <a:spAutoFit/>
          </a:bodyPr>
          <a:lstStyle/>
          <a:p>
            <a:r>
              <a:rPr lang="en-US" sz="1400" dirty="0" smtClean="0">
                <a:solidFill>
                  <a:srgbClr val="C00000"/>
                </a:solidFill>
                <a:latin typeface="Aharoni" pitchFamily="2" charset="-79"/>
                <a:cs typeface="Aharoni" pitchFamily="2" charset="-79"/>
              </a:rPr>
              <a:t>Primary Peak</a:t>
            </a:r>
          </a:p>
        </p:txBody>
      </p:sp>
      <p:sp>
        <p:nvSpPr>
          <p:cNvPr id="11" name="TextBox 10"/>
          <p:cNvSpPr txBox="1"/>
          <p:nvPr/>
        </p:nvSpPr>
        <p:spPr>
          <a:xfrm>
            <a:off x="3581400" y="6096000"/>
            <a:ext cx="489324" cy="369332"/>
          </a:xfrm>
          <a:prstGeom prst="rect">
            <a:avLst/>
          </a:prstGeom>
          <a:noFill/>
        </p:spPr>
        <p:txBody>
          <a:bodyPr wrap="none" rtlCol="0">
            <a:spAutoFit/>
          </a:bodyPr>
          <a:lstStyle/>
          <a:p>
            <a:r>
              <a:rPr lang="en-US" dirty="0" smtClean="0"/>
              <a:t>-80</a:t>
            </a:r>
            <a:endParaRPr lang="en-US" dirty="0"/>
          </a:p>
        </p:txBody>
      </p:sp>
      <p:sp>
        <p:nvSpPr>
          <p:cNvPr id="13" name="TextBox 12"/>
          <p:cNvSpPr txBox="1"/>
          <p:nvPr/>
        </p:nvSpPr>
        <p:spPr>
          <a:xfrm>
            <a:off x="762000" y="5181600"/>
            <a:ext cx="418654" cy="369332"/>
          </a:xfrm>
          <a:prstGeom prst="rect">
            <a:avLst/>
          </a:prstGeom>
          <a:noFill/>
        </p:spPr>
        <p:txBody>
          <a:bodyPr wrap="none" rtlCol="0">
            <a:spAutoFit/>
          </a:bodyPr>
          <a:lstStyle/>
          <a:p>
            <a:r>
              <a:rPr lang="en-US" dirty="0" smtClean="0"/>
              <a:t>80</a:t>
            </a:r>
            <a:endParaRPr lang="en-US" dirty="0"/>
          </a:p>
        </p:txBody>
      </p:sp>
      <p:sp>
        <p:nvSpPr>
          <p:cNvPr id="14" name="TextBox 13"/>
          <p:cNvSpPr txBox="1"/>
          <p:nvPr/>
        </p:nvSpPr>
        <p:spPr>
          <a:xfrm>
            <a:off x="2209800" y="5562600"/>
            <a:ext cx="301660" cy="369332"/>
          </a:xfrm>
          <a:prstGeom prst="rect">
            <a:avLst/>
          </a:prstGeom>
          <a:noFill/>
        </p:spPr>
        <p:txBody>
          <a:bodyPr wrap="none" rtlCol="0">
            <a:spAutoFit/>
          </a:bodyPr>
          <a:lstStyle/>
          <a:p>
            <a:r>
              <a:rPr lang="en-US" dirty="0" smtClean="0"/>
              <a:t>0</a:t>
            </a:r>
            <a:endParaRPr lang="en-US" dirty="0"/>
          </a:p>
        </p:txBody>
      </p:sp>
    </p:spTree>
    <p:extLst>
      <p:ext uri="{BB962C8B-B14F-4D97-AF65-F5344CB8AC3E}">
        <p14:creationId xmlns:p14="http://schemas.microsoft.com/office/powerpoint/2010/main" xmlns="" xmlns:mv="urn:schemas-microsoft-com:mac:vml" xmlns:mc="http://schemas.openxmlformats.org/markup-compatibility/2006" val="420501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Work: </a:t>
            </a:r>
            <a:br>
              <a:rPr lang="en-US" dirty="0" smtClean="0"/>
            </a:br>
            <a:r>
              <a:rPr lang="en-US" dirty="0" smtClean="0"/>
              <a:t>Maximum Likelihood Method in 2D</a:t>
            </a:r>
            <a:endParaRPr lang="en-US" dirty="0"/>
          </a:p>
        </p:txBody>
      </p:sp>
      <p:sp>
        <p:nvSpPr>
          <p:cNvPr id="3" name="Content Placeholder 2"/>
          <p:cNvSpPr>
            <a:spLocks noGrp="1"/>
          </p:cNvSpPr>
          <p:nvPr>
            <p:ph idx="1"/>
          </p:nvPr>
        </p:nvSpPr>
        <p:spPr/>
        <p:txBody>
          <a:bodyPr/>
          <a:lstStyle/>
          <a:p>
            <a:r>
              <a:rPr lang="en-US" dirty="0" smtClean="0"/>
              <a:t>The secondary component appears better separated as a foot of the primary peak in 2D.</a:t>
            </a:r>
          </a:p>
          <a:p>
            <a:r>
              <a:rPr lang="en-US" dirty="0" smtClean="0"/>
              <a:t>Fitting the secondary flow in ecliptic latitude </a:t>
            </a:r>
            <a:r>
              <a:rPr lang="en-US" b="1" dirty="0" smtClean="0"/>
              <a:t>and </a:t>
            </a:r>
            <a:r>
              <a:rPr lang="en-US" dirty="0" smtClean="0"/>
              <a:t>longitude at the same time would provide extra constraints and improved accuracy in the situation of low counting statistics and relatively high background.</a:t>
            </a:r>
          </a:p>
          <a:p>
            <a:endParaRPr lang="en-US" dirty="0"/>
          </a:p>
        </p:txBody>
      </p:sp>
      <p:pic>
        <p:nvPicPr>
          <p:cNvPr id="4" name="Picture 4" descr="TA005487"/>
          <p:cNvPicPr>
            <a:picLocks noChangeAspect="1" noChangeArrowheads="1"/>
          </p:cNvPicPr>
          <p:nvPr/>
        </p:nvPicPr>
        <p:blipFill>
          <a:blip r:embed="rId2" cstate="print"/>
          <a:srcRect/>
          <a:stretch>
            <a:fillRect/>
          </a:stretch>
        </p:blipFill>
        <p:spPr bwMode="auto">
          <a:xfrm>
            <a:off x="28575" y="39688"/>
            <a:ext cx="1114425" cy="884237"/>
          </a:xfrm>
          <a:prstGeom prst="rect">
            <a:avLst/>
          </a:prstGeom>
          <a:noFill/>
          <a:ln w="9525">
            <a:noFill/>
            <a:miter lim="800000"/>
            <a:headEnd/>
            <a:tailEnd/>
          </a:ln>
        </p:spPr>
      </p:pic>
      <p:pic>
        <p:nvPicPr>
          <p:cNvPr id="5" name="Picture 7" descr="UNH-Logo_288.pdf"/>
          <p:cNvPicPr>
            <a:picLocks noChangeAspect="1"/>
          </p:cNvPicPr>
          <p:nvPr/>
        </p:nvPicPr>
        <p:blipFill>
          <a:blip r:embed="rId3" cstate="print"/>
          <a:srcRect/>
          <a:stretch>
            <a:fillRect/>
          </a:stretch>
        </p:blipFill>
        <p:spPr bwMode="auto">
          <a:xfrm>
            <a:off x="8458200" y="0"/>
            <a:ext cx="685800" cy="695325"/>
          </a:xfrm>
          <a:prstGeom prst="rect">
            <a:avLst/>
          </a:prstGeom>
          <a:noFill/>
          <a:ln w="9525">
            <a:noFill/>
            <a:miter lim="800000"/>
            <a:headEnd/>
            <a:tailEnd/>
          </a:ln>
        </p:spPr>
      </p:pic>
    </p:spTree>
    <p:extLst>
      <p:ext uri="{BB962C8B-B14F-4D97-AF65-F5344CB8AC3E}">
        <p14:creationId xmlns="" xmlns:p14="http://schemas.microsoft.com/office/powerpoint/2010/main" val="2469285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Brief explanation of the </a:t>
            </a:r>
            <a:r>
              <a:rPr lang="en-US" dirty="0" err="1" smtClean="0"/>
              <a:t>heliospheric</a:t>
            </a:r>
            <a:r>
              <a:rPr lang="en-US" dirty="0" smtClean="0"/>
              <a:t> interface and secondary neutral production</a:t>
            </a:r>
          </a:p>
          <a:p>
            <a:r>
              <a:rPr lang="en-US" dirty="0" smtClean="0"/>
              <a:t>Motivation of secondary component analysis</a:t>
            </a:r>
          </a:p>
          <a:p>
            <a:r>
              <a:rPr lang="en-US" dirty="0" smtClean="0"/>
              <a:t>Analytical analysis of the Primary Interstellar Flow</a:t>
            </a:r>
          </a:p>
          <a:p>
            <a:r>
              <a:rPr lang="en-US" dirty="0" smtClean="0"/>
              <a:t>Preliminary analysis of secondary oxygen data</a:t>
            </a:r>
          </a:p>
          <a:p>
            <a:r>
              <a:rPr lang="en-US" dirty="0" smtClean="0"/>
              <a:t>Future work</a:t>
            </a:r>
          </a:p>
          <a:p>
            <a:endParaRPr lang="en-US" dirty="0"/>
          </a:p>
        </p:txBody>
      </p:sp>
      <p:pic>
        <p:nvPicPr>
          <p:cNvPr id="4" name="Picture 4" descr="TA005487"/>
          <p:cNvPicPr>
            <a:picLocks noChangeAspect="1" noChangeArrowheads="1"/>
          </p:cNvPicPr>
          <p:nvPr/>
        </p:nvPicPr>
        <p:blipFill>
          <a:blip r:embed="rId2" cstate="print"/>
          <a:srcRect/>
          <a:stretch>
            <a:fillRect/>
          </a:stretch>
        </p:blipFill>
        <p:spPr bwMode="auto">
          <a:xfrm>
            <a:off x="28575" y="39688"/>
            <a:ext cx="1114425" cy="884237"/>
          </a:xfrm>
          <a:prstGeom prst="rect">
            <a:avLst/>
          </a:prstGeom>
          <a:noFill/>
          <a:ln w="9525">
            <a:noFill/>
            <a:miter lim="800000"/>
            <a:headEnd/>
            <a:tailEnd/>
          </a:ln>
        </p:spPr>
      </p:pic>
      <p:pic>
        <p:nvPicPr>
          <p:cNvPr id="5" name="Picture 7" descr="UNH-Logo_288.pdf"/>
          <p:cNvPicPr>
            <a:picLocks noChangeAspect="1"/>
          </p:cNvPicPr>
          <p:nvPr/>
        </p:nvPicPr>
        <p:blipFill>
          <a:blip r:embed="rId3" cstate="print"/>
          <a:srcRect/>
          <a:stretch>
            <a:fillRect/>
          </a:stretch>
        </p:blipFill>
        <p:spPr bwMode="auto">
          <a:xfrm>
            <a:off x="8458200" y="0"/>
            <a:ext cx="685800"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List for</a:t>
            </a:r>
            <a:br>
              <a:rPr lang="en-US" dirty="0" smtClean="0"/>
            </a:br>
            <a:r>
              <a:rPr lang="en-US" dirty="0" smtClean="0"/>
              <a:t>Secondary Component analysis </a:t>
            </a:r>
            <a:endParaRPr lang="en-US" dirty="0"/>
          </a:p>
        </p:txBody>
      </p:sp>
      <p:sp>
        <p:nvSpPr>
          <p:cNvPr id="3" name="Content Placeholder 2"/>
          <p:cNvSpPr>
            <a:spLocks noGrp="1"/>
          </p:cNvSpPr>
          <p:nvPr>
            <p:ph idx="1"/>
          </p:nvPr>
        </p:nvSpPr>
        <p:spPr/>
        <p:txBody>
          <a:bodyPr/>
          <a:lstStyle/>
          <a:p>
            <a:r>
              <a:rPr lang="en-US" dirty="0" smtClean="0"/>
              <a:t>Build the distribution function for the </a:t>
            </a:r>
            <a:br>
              <a:rPr lang="en-US" dirty="0" smtClean="0"/>
            </a:br>
            <a:r>
              <a:rPr lang="en-US" dirty="0" smtClean="0"/>
              <a:t>secondary component for each orbit</a:t>
            </a:r>
          </a:p>
          <a:p>
            <a:r>
              <a:rPr lang="en-US" dirty="0" smtClean="0"/>
              <a:t>Extract the 3</a:t>
            </a:r>
            <a:r>
              <a:rPr lang="en-US" baseline="30000" dirty="0" smtClean="0"/>
              <a:t>rd</a:t>
            </a:r>
            <a:r>
              <a:rPr lang="en-US" dirty="0" smtClean="0"/>
              <a:t> year Oxygen mode data and merge them into the analysis</a:t>
            </a:r>
          </a:p>
          <a:p>
            <a:r>
              <a:rPr lang="en-US" dirty="0" smtClean="0"/>
              <a:t>Apply the existing analytical method for the primary component to this round of analysis</a:t>
            </a:r>
          </a:p>
          <a:p>
            <a:r>
              <a:rPr lang="en-US" dirty="0" smtClean="0"/>
              <a:t>Use the MLM in 2D to try to obtain better constraints and accuracy</a:t>
            </a:r>
          </a:p>
          <a:p>
            <a:endParaRPr lang="en-US" dirty="0"/>
          </a:p>
        </p:txBody>
      </p:sp>
      <p:pic>
        <p:nvPicPr>
          <p:cNvPr id="4" name="Picture 4" descr="TA005487"/>
          <p:cNvPicPr>
            <a:picLocks noChangeAspect="1" noChangeArrowheads="1"/>
          </p:cNvPicPr>
          <p:nvPr/>
        </p:nvPicPr>
        <p:blipFill>
          <a:blip r:embed="rId2" cstate="print"/>
          <a:srcRect/>
          <a:stretch>
            <a:fillRect/>
          </a:stretch>
        </p:blipFill>
        <p:spPr bwMode="auto">
          <a:xfrm>
            <a:off x="28575" y="39688"/>
            <a:ext cx="1114425" cy="884237"/>
          </a:xfrm>
          <a:prstGeom prst="rect">
            <a:avLst/>
          </a:prstGeom>
          <a:noFill/>
          <a:ln w="9525">
            <a:noFill/>
            <a:miter lim="800000"/>
            <a:headEnd/>
            <a:tailEnd/>
          </a:ln>
        </p:spPr>
      </p:pic>
      <p:pic>
        <p:nvPicPr>
          <p:cNvPr id="5" name="Picture 7" descr="UNH-Logo_288.pdf"/>
          <p:cNvPicPr>
            <a:picLocks noChangeAspect="1"/>
          </p:cNvPicPr>
          <p:nvPr/>
        </p:nvPicPr>
        <p:blipFill>
          <a:blip r:embed="rId3" cstate="print"/>
          <a:srcRect/>
          <a:stretch>
            <a:fillRect/>
          </a:stretch>
        </p:blipFill>
        <p:spPr bwMode="auto">
          <a:xfrm>
            <a:off x="8458200" y="0"/>
            <a:ext cx="685800" cy="695325"/>
          </a:xfrm>
          <a:prstGeom prst="rect">
            <a:avLst/>
          </a:prstGeom>
          <a:noFill/>
          <a:ln w="9525">
            <a:noFill/>
            <a:miter lim="800000"/>
            <a:headEnd/>
            <a:tailEnd/>
          </a:ln>
        </p:spPr>
      </p:pic>
    </p:spTree>
    <p:extLst>
      <p:ext uri="{BB962C8B-B14F-4D97-AF65-F5344CB8AC3E}">
        <p14:creationId xmlns="" xmlns:p14="http://schemas.microsoft.com/office/powerpoint/2010/main" val="1077882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95600"/>
            <a:ext cx="9144000" cy="769441"/>
          </a:xfrm>
          <a:prstGeom prst="rect">
            <a:avLst/>
          </a:prstGeom>
          <a:noFill/>
        </p:spPr>
        <p:txBody>
          <a:bodyPr wrap="square" rtlCol="0">
            <a:spAutoFit/>
          </a:bodyPr>
          <a:lstStyle/>
          <a:p>
            <a:pPr algn="ctr"/>
            <a:r>
              <a:rPr lang="en-US" sz="4400" b="1" i="1" dirty="0" smtClean="0">
                <a:latin typeface="Aharoni" pitchFamily="2" charset="-79"/>
                <a:cs typeface="Aharoni" pitchFamily="2" charset="-79"/>
              </a:rPr>
              <a:t>Thank you!</a:t>
            </a:r>
            <a:endParaRPr lang="en-US" sz="4400" b="1" i="1" dirty="0">
              <a:latin typeface="Aharoni" pitchFamily="2" charset="-79"/>
              <a:cs typeface="Aharoni" pitchFamily="2" charset="-79"/>
            </a:endParaRPr>
          </a:p>
        </p:txBody>
      </p:sp>
      <p:pic>
        <p:nvPicPr>
          <p:cNvPr id="3" name="Picture 4" descr="TA005487"/>
          <p:cNvPicPr>
            <a:picLocks noChangeAspect="1" noChangeArrowheads="1"/>
          </p:cNvPicPr>
          <p:nvPr/>
        </p:nvPicPr>
        <p:blipFill>
          <a:blip r:embed="rId2" cstate="print"/>
          <a:srcRect/>
          <a:stretch>
            <a:fillRect/>
          </a:stretch>
        </p:blipFill>
        <p:spPr bwMode="auto">
          <a:xfrm>
            <a:off x="28575" y="39688"/>
            <a:ext cx="1114425" cy="884237"/>
          </a:xfrm>
          <a:prstGeom prst="rect">
            <a:avLst/>
          </a:prstGeom>
          <a:noFill/>
          <a:ln w="9525">
            <a:noFill/>
            <a:miter lim="800000"/>
            <a:headEnd/>
            <a:tailEnd/>
          </a:ln>
        </p:spPr>
      </p:pic>
      <p:pic>
        <p:nvPicPr>
          <p:cNvPr id="5" name="Picture 7" descr="UNH-Logo_288.pdf"/>
          <p:cNvPicPr>
            <a:picLocks noChangeAspect="1"/>
          </p:cNvPicPr>
          <p:nvPr/>
        </p:nvPicPr>
        <p:blipFill>
          <a:blip r:embed="rId3" cstate="print"/>
          <a:srcRect/>
          <a:stretch>
            <a:fillRect/>
          </a:stretch>
        </p:blipFill>
        <p:spPr bwMode="auto">
          <a:xfrm>
            <a:off x="8458200" y="0"/>
            <a:ext cx="685800" cy="6953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by\Desktop\fullmap.jpg"/>
          <p:cNvPicPr>
            <a:picLocks noChangeAspect="1" noChangeArrowheads="1"/>
          </p:cNvPicPr>
          <p:nvPr/>
        </p:nvPicPr>
        <p:blipFill>
          <a:blip r:embed="rId3" cstate="print"/>
          <a:srcRect l="9877" t="12963" r="19753" b="15741"/>
          <a:stretch>
            <a:fillRect/>
          </a:stretch>
        </p:blipFill>
        <p:spPr bwMode="auto">
          <a:xfrm>
            <a:off x="304800" y="990600"/>
            <a:ext cx="8686800" cy="5867400"/>
          </a:xfrm>
          <a:prstGeom prst="rect">
            <a:avLst/>
          </a:prstGeom>
          <a:noFill/>
        </p:spPr>
      </p:pic>
      <p:sp>
        <p:nvSpPr>
          <p:cNvPr id="7" name="Rectangle 6"/>
          <p:cNvSpPr/>
          <p:nvPr/>
        </p:nvSpPr>
        <p:spPr>
          <a:xfrm>
            <a:off x="7162800" y="6019800"/>
            <a:ext cx="1744965" cy="369332"/>
          </a:xfrm>
          <a:prstGeom prst="rect">
            <a:avLst/>
          </a:prstGeom>
        </p:spPr>
        <p:txBody>
          <a:bodyPr wrap="none">
            <a:spAutoFit/>
          </a:bodyPr>
          <a:lstStyle/>
          <a:p>
            <a:r>
              <a:rPr lang="en-US" dirty="0" err="1" smtClean="0"/>
              <a:t>Izmodenov</a:t>
            </a:r>
            <a:r>
              <a:rPr lang="en-US" dirty="0" smtClean="0"/>
              <a:t> 2007</a:t>
            </a:r>
            <a:endParaRPr lang="en-US" dirty="0"/>
          </a:p>
        </p:txBody>
      </p:sp>
      <p:sp>
        <p:nvSpPr>
          <p:cNvPr id="6" name="TextBox 5"/>
          <p:cNvSpPr txBox="1"/>
          <p:nvPr/>
        </p:nvSpPr>
        <p:spPr>
          <a:xfrm>
            <a:off x="4267200" y="5943600"/>
            <a:ext cx="1900918" cy="369332"/>
          </a:xfrm>
          <a:prstGeom prst="rect">
            <a:avLst/>
          </a:prstGeom>
          <a:noFill/>
        </p:spPr>
        <p:txBody>
          <a:bodyPr wrap="none" rtlCol="0">
            <a:spAutoFit/>
          </a:bodyPr>
          <a:lstStyle/>
          <a:p>
            <a:r>
              <a:rPr lang="en-US" dirty="0" smtClean="0">
                <a:solidFill>
                  <a:srgbClr val="0000FF"/>
                </a:solidFill>
              </a:rPr>
              <a:t>Outer </a:t>
            </a:r>
            <a:r>
              <a:rPr lang="en-US" dirty="0" err="1" smtClean="0">
                <a:solidFill>
                  <a:srgbClr val="0000FF"/>
                </a:solidFill>
              </a:rPr>
              <a:t>Heliosheath</a:t>
            </a:r>
            <a:endParaRPr lang="en-US" dirty="0">
              <a:solidFill>
                <a:srgbClr val="0000FF"/>
              </a:solidFill>
            </a:endParaRPr>
          </a:p>
        </p:txBody>
      </p:sp>
      <p:sp>
        <p:nvSpPr>
          <p:cNvPr id="8" name="TextBox 7"/>
          <p:cNvSpPr txBox="1"/>
          <p:nvPr/>
        </p:nvSpPr>
        <p:spPr>
          <a:xfrm>
            <a:off x="5715000" y="5638800"/>
            <a:ext cx="1852678" cy="369332"/>
          </a:xfrm>
          <a:prstGeom prst="rect">
            <a:avLst/>
          </a:prstGeom>
          <a:noFill/>
        </p:spPr>
        <p:txBody>
          <a:bodyPr wrap="none" rtlCol="0">
            <a:spAutoFit/>
          </a:bodyPr>
          <a:lstStyle/>
          <a:p>
            <a:r>
              <a:rPr lang="en-US" dirty="0" smtClean="0">
                <a:solidFill>
                  <a:srgbClr val="0000FF"/>
                </a:solidFill>
              </a:rPr>
              <a:t>Inner </a:t>
            </a:r>
            <a:r>
              <a:rPr lang="en-US" dirty="0" err="1" smtClean="0">
                <a:solidFill>
                  <a:srgbClr val="0000FF"/>
                </a:solidFill>
              </a:rPr>
              <a:t>Heliosheath</a:t>
            </a:r>
            <a:endParaRPr lang="en-US" dirty="0">
              <a:solidFill>
                <a:srgbClr val="0000FF"/>
              </a:solidFill>
            </a:endParaRPr>
          </a:p>
        </p:txBody>
      </p:sp>
      <p:cxnSp>
        <p:nvCxnSpPr>
          <p:cNvPr id="9" name="Straight Connector 8"/>
          <p:cNvCxnSpPr/>
          <p:nvPr/>
        </p:nvCxnSpPr>
        <p:spPr>
          <a:xfrm rot="10800000" flipV="1">
            <a:off x="5410200" y="2667000"/>
            <a:ext cx="1447800" cy="990600"/>
          </a:xfrm>
          <a:prstGeom prst="line">
            <a:avLst/>
          </a:prstGeom>
          <a:ln>
            <a:solidFill>
              <a:srgbClr val="3366FF"/>
            </a:solidFill>
            <a:tailEnd type="stealth" w="lg" len="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781800" y="2362200"/>
            <a:ext cx="1261734" cy="646331"/>
          </a:xfrm>
          <a:prstGeom prst="rect">
            <a:avLst/>
          </a:prstGeom>
          <a:noFill/>
        </p:spPr>
        <p:txBody>
          <a:bodyPr wrap="none" rtlCol="0">
            <a:spAutoFit/>
          </a:bodyPr>
          <a:lstStyle/>
          <a:p>
            <a:r>
              <a:rPr lang="en-US" dirty="0" smtClean="0">
                <a:solidFill>
                  <a:srgbClr val="0000FF"/>
                </a:solidFill>
              </a:rPr>
              <a:t>Supersonic</a:t>
            </a:r>
            <a:br>
              <a:rPr lang="en-US" dirty="0" smtClean="0">
                <a:solidFill>
                  <a:srgbClr val="0000FF"/>
                </a:solidFill>
              </a:rPr>
            </a:br>
            <a:r>
              <a:rPr lang="en-US" dirty="0" smtClean="0">
                <a:solidFill>
                  <a:srgbClr val="0000FF"/>
                </a:solidFill>
              </a:rPr>
              <a:t> Solar Wind</a:t>
            </a:r>
            <a:endParaRPr lang="en-US" dirty="0">
              <a:solidFill>
                <a:srgbClr val="0000FF"/>
              </a:solidFill>
            </a:endParaRPr>
          </a:p>
        </p:txBody>
      </p:sp>
      <p:sp>
        <p:nvSpPr>
          <p:cNvPr id="11" name="TextBox 10"/>
          <p:cNvSpPr txBox="1"/>
          <p:nvPr/>
        </p:nvSpPr>
        <p:spPr>
          <a:xfrm>
            <a:off x="990600" y="228600"/>
            <a:ext cx="7543800" cy="707886"/>
          </a:xfrm>
          <a:prstGeom prst="rect">
            <a:avLst/>
          </a:prstGeom>
          <a:noFill/>
        </p:spPr>
        <p:txBody>
          <a:bodyPr wrap="square" rtlCol="0">
            <a:spAutoFit/>
          </a:bodyPr>
          <a:lstStyle/>
          <a:p>
            <a:pPr algn="ctr"/>
            <a:r>
              <a:rPr lang="en-US" sz="4000" dirty="0" smtClean="0">
                <a:latin typeface="+mj-lt"/>
                <a:ea typeface="+mj-ea"/>
                <a:cs typeface="+mj-cs"/>
              </a:rPr>
              <a:t>Schematic of </a:t>
            </a:r>
            <a:r>
              <a:rPr lang="en-US" sz="4000" dirty="0" err="1" smtClean="0">
                <a:latin typeface="+mj-lt"/>
                <a:ea typeface="+mj-ea"/>
                <a:cs typeface="+mj-cs"/>
              </a:rPr>
              <a:t>Heliospheric</a:t>
            </a:r>
            <a:r>
              <a:rPr lang="en-US" sz="4000" dirty="0" smtClean="0">
                <a:latin typeface="+mj-lt"/>
                <a:ea typeface="+mj-ea"/>
                <a:cs typeface="+mj-cs"/>
              </a:rPr>
              <a:t> Interface</a:t>
            </a:r>
          </a:p>
        </p:txBody>
      </p:sp>
      <p:pic>
        <p:nvPicPr>
          <p:cNvPr id="12" name="Picture 4" descr="TA005487"/>
          <p:cNvPicPr>
            <a:picLocks noChangeAspect="1" noChangeArrowheads="1"/>
          </p:cNvPicPr>
          <p:nvPr/>
        </p:nvPicPr>
        <p:blipFill>
          <a:blip r:embed="rId4" cstate="print"/>
          <a:srcRect/>
          <a:stretch>
            <a:fillRect/>
          </a:stretch>
        </p:blipFill>
        <p:spPr bwMode="auto">
          <a:xfrm>
            <a:off x="28575" y="39688"/>
            <a:ext cx="1114425" cy="884237"/>
          </a:xfrm>
          <a:prstGeom prst="rect">
            <a:avLst/>
          </a:prstGeom>
          <a:noFill/>
          <a:ln w="9525">
            <a:noFill/>
            <a:miter lim="800000"/>
            <a:headEnd/>
            <a:tailEnd/>
          </a:ln>
        </p:spPr>
      </p:pic>
      <p:pic>
        <p:nvPicPr>
          <p:cNvPr id="13" name="Picture 7" descr="UNH-Logo_288.pdf"/>
          <p:cNvPicPr>
            <a:picLocks noChangeAspect="1"/>
          </p:cNvPicPr>
          <p:nvPr/>
        </p:nvPicPr>
        <p:blipFill>
          <a:blip r:embed="rId5" cstate="print"/>
          <a:srcRect/>
          <a:stretch>
            <a:fillRect/>
          </a:stretch>
        </p:blipFill>
        <p:spPr bwMode="auto">
          <a:xfrm>
            <a:off x="8458200" y="0"/>
            <a:ext cx="685800"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Robby\Desktop\fullmap.jpg"/>
          <p:cNvPicPr>
            <a:picLocks noChangeAspect="1" noChangeArrowheads="1"/>
          </p:cNvPicPr>
          <p:nvPr/>
        </p:nvPicPr>
        <p:blipFill>
          <a:blip r:embed="rId3" cstate="print"/>
          <a:srcRect l="9877" t="12963" r="19753" b="15741"/>
          <a:stretch>
            <a:fillRect/>
          </a:stretch>
        </p:blipFill>
        <p:spPr bwMode="auto">
          <a:xfrm>
            <a:off x="304800" y="990600"/>
            <a:ext cx="8686800" cy="5867400"/>
          </a:xfrm>
          <a:prstGeom prst="rect">
            <a:avLst/>
          </a:prstGeom>
          <a:noFill/>
        </p:spPr>
      </p:pic>
      <p:sp>
        <p:nvSpPr>
          <p:cNvPr id="3" name="Right Arrow 2"/>
          <p:cNvSpPr/>
          <p:nvPr/>
        </p:nvSpPr>
        <p:spPr>
          <a:xfrm>
            <a:off x="2133600" y="3581400"/>
            <a:ext cx="685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3124200" y="36576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038600" y="37338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 y="3429000"/>
            <a:ext cx="1981200" cy="646331"/>
          </a:xfrm>
          <a:prstGeom prst="rect">
            <a:avLst/>
          </a:prstGeom>
          <a:noFill/>
        </p:spPr>
        <p:txBody>
          <a:bodyPr wrap="square" rtlCol="0">
            <a:spAutoFit/>
          </a:bodyPr>
          <a:lstStyle/>
          <a:p>
            <a:r>
              <a:rPr lang="en-US" dirty="0" smtClean="0">
                <a:solidFill>
                  <a:schemeClr val="tx2"/>
                </a:solidFill>
              </a:rPr>
              <a:t>Primary Component</a:t>
            </a:r>
            <a:endParaRPr lang="en-US" dirty="0">
              <a:solidFill>
                <a:schemeClr val="tx2"/>
              </a:solidFill>
            </a:endParaRPr>
          </a:p>
        </p:txBody>
      </p:sp>
      <p:sp>
        <p:nvSpPr>
          <p:cNvPr id="7" name="Rectangle 6"/>
          <p:cNvSpPr/>
          <p:nvPr/>
        </p:nvSpPr>
        <p:spPr>
          <a:xfrm>
            <a:off x="7162800" y="6019800"/>
            <a:ext cx="1744965" cy="369332"/>
          </a:xfrm>
          <a:prstGeom prst="rect">
            <a:avLst/>
          </a:prstGeom>
        </p:spPr>
        <p:txBody>
          <a:bodyPr wrap="none">
            <a:spAutoFit/>
          </a:bodyPr>
          <a:lstStyle/>
          <a:p>
            <a:r>
              <a:rPr lang="en-US" dirty="0" err="1" smtClean="0"/>
              <a:t>Izmodenov</a:t>
            </a:r>
            <a:r>
              <a:rPr lang="en-US" dirty="0" smtClean="0"/>
              <a:t> 2007</a:t>
            </a:r>
            <a:endParaRPr lang="en-US" dirty="0"/>
          </a:p>
        </p:txBody>
      </p:sp>
      <p:sp>
        <p:nvSpPr>
          <p:cNvPr id="9" name="TextBox 8"/>
          <p:cNvSpPr txBox="1"/>
          <p:nvPr/>
        </p:nvSpPr>
        <p:spPr>
          <a:xfrm>
            <a:off x="990600" y="228600"/>
            <a:ext cx="7543800" cy="707886"/>
          </a:xfrm>
          <a:prstGeom prst="rect">
            <a:avLst/>
          </a:prstGeom>
          <a:noFill/>
        </p:spPr>
        <p:txBody>
          <a:bodyPr wrap="square" rtlCol="0">
            <a:spAutoFit/>
          </a:bodyPr>
          <a:lstStyle/>
          <a:p>
            <a:pPr algn="ctr"/>
            <a:r>
              <a:rPr lang="en-US" sz="4000" dirty="0" smtClean="0">
                <a:latin typeface="+mj-lt"/>
                <a:ea typeface="+mj-ea"/>
                <a:cs typeface="+mj-cs"/>
              </a:rPr>
              <a:t>Schematic of </a:t>
            </a:r>
            <a:r>
              <a:rPr lang="en-US" sz="4000" dirty="0" err="1" smtClean="0">
                <a:latin typeface="+mj-lt"/>
                <a:ea typeface="+mj-ea"/>
                <a:cs typeface="+mj-cs"/>
              </a:rPr>
              <a:t>Heliospheric</a:t>
            </a:r>
            <a:r>
              <a:rPr lang="en-US" sz="4000" dirty="0" smtClean="0">
                <a:latin typeface="+mj-lt"/>
                <a:ea typeface="+mj-ea"/>
                <a:cs typeface="+mj-cs"/>
              </a:rPr>
              <a:t> Interface</a:t>
            </a:r>
          </a:p>
        </p:txBody>
      </p:sp>
      <p:pic>
        <p:nvPicPr>
          <p:cNvPr id="11" name="Picture 4" descr="TA005487"/>
          <p:cNvPicPr>
            <a:picLocks noChangeAspect="1" noChangeArrowheads="1"/>
          </p:cNvPicPr>
          <p:nvPr/>
        </p:nvPicPr>
        <p:blipFill>
          <a:blip r:embed="rId4" cstate="print"/>
          <a:srcRect/>
          <a:stretch>
            <a:fillRect/>
          </a:stretch>
        </p:blipFill>
        <p:spPr bwMode="auto">
          <a:xfrm>
            <a:off x="28575" y="39688"/>
            <a:ext cx="1114425" cy="884237"/>
          </a:xfrm>
          <a:prstGeom prst="rect">
            <a:avLst/>
          </a:prstGeom>
          <a:noFill/>
          <a:ln w="9525">
            <a:noFill/>
            <a:miter lim="800000"/>
            <a:headEnd/>
            <a:tailEnd/>
          </a:ln>
        </p:spPr>
      </p:pic>
      <p:pic>
        <p:nvPicPr>
          <p:cNvPr id="12" name="Picture 7" descr="UNH-Logo_288.pdf"/>
          <p:cNvPicPr>
            <a:picLocks noChangeAspect="1"/>
          </p:cNvPicPr>
          <p:nvPr/>
        </p:nvPicPr>
        <p:blipFill>
          <a:blip r:embed="rId5" cstate="print"/>
          <a:srcRect/>
          <a:stretch>
            <a:fillRect/>
          </a:stretch>
        </p:blipFill>
        <p:spPr bwMode="auto">
          <a:xfrm>
            <a:off x="8458200" y="0"/>
            <a:ext cx="685800"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Robby\Desktop\fullmap.jpg"/>
          <p:cNvPicPr>
            <a:picLocks noChangeAspect="1" noChangeArrowheads="1"/>
          </p:cNvPicPr>
          <p:nvPr/>
        </p:nvPicPr>
        <p:blipFill>
          <a:blip r:embed="rId3" cstate="print"/>
          <a:srcRect l="9877" t="12963" r="19753" b="15741"/>
          <a:stretch>
            <a:fillRect/>
          </a:stretch>
        </p:blipFill>
        <p:spPr bwMode="auto">
          <a:xfrm>
            <a:off x="304800" y="990600"/>
            <a:ext cx="8686800" cy="5867400"/>
          </a:xfrm>
          <a:prstGeom prst="rect">
            <a:avLst/>
          </a:prstGeom>
          <a:noFill/>
        </p:spPr>
      </p:pic>
      <p:sp>
        <p:nvSpPr>
          <p:cNvPr id="3" name="Right Arrow 2"/>
          <p:cNvSpPr/>
          <p:nvPr/>
        </p:nvSpPr>
        <p:spPr>
          <a:xfrm>
            <a:off x="2133600" y="3581400"/>
            <a:ext cx="685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3124200" y="36576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038600" y="37338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 y="3429000"/>
            <a:ext cx="1981200" cy="646331"/>
          </a:xfrm>
          <a:prstGeom prst="rect">
            <a:avLst/>
          </a:prstGeom>
          <a:noFill/>
        </p:spPr>
        <p:txBody>
          <a:bodyPr wrap="square" rtlCol="0">
            <a:spAutoFit/>
          </a:bodyPr>
          <a:lstStyle/>
          <a:p>
            <a:r>
              <a:rPr lang="en-US" dirty="0" smtClean="0">
                <a:solidFill>
                  <a:schemeClr val="tx2"/>
                </a:solidFill>
              </a:rPr>
              <a:t>Primary Component</a:t>
            </a:r>
            <a:endParaRPr lang="en-US" dirty="0">
              <a:solidFill>
                <a:schemeClr val="tx2"/>
              </a:solidFill>
            </a:endParaRPr>
          </a:p>
        </p:txBody>
      </p:sp>
      <p:sp>
        <p:nvSpPr>
          <p:cNvPr id="7" name="Right Arrow 6"/>
          <p:cNvSpPr/>
          <p:nvPr/>
        </p:nvSpPr>
        <p:spPr>
          <a:xfrm>
            <a:off x="3352800" y="3352800"/>
            <a:ext cx="381000" cy="2286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10" name="Straight Arrow Connector 9"/>
          <p:cNvCxnSpPr/>
          <p:nvPr/>
        </p:nvCxnSpPr>
        <p:spPr>
          <a:xfrm>
            <a:off x="1828800" y="2133600"/>
            <a:ext cx="1676400" cy="1219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228600" y="1524000"/>
            <a:ext cx="1600200" cy="646331"/>
          </a:xfrm>
          <a:prstGeom prst="rect">
            <a:avLst/>
          </a:prstGeom>
          <a:noFill/>
        </p:spPr>
        <p:txBody>
          <a:bodyPr wrap="square" rtlCol="0">
            <a:spAutoFit/>
          </a:bodyPr>
          <a:lstStyle/>
          <a:p>
            <a:r>
              <a:rPr lang="en-US" dirty="0" smtClean="0">
                <a:solidFill>
                  <a:schemeClr val="accent1"/>
                </a:solidFill>
              </a:rPr>
              <a:t>Secondary Component</a:t>
            </a:r>
            <a:endParaRPr lang="en-US" dirty="0">
              <a:solidFill>
                <a:schemeClr val="accent1"/>
              </a:solidFill>
            </a:endParaRPr>
          </a:p>
        </p:txBody>
      </p:sp>
      <p:sp>
        <p:nvSpPr>
          <p:cNvPr id="13" name="Rectangle 12"/>
          <p:cNvSpPr/>
          <p:nvPr/>
        </p:nvSpPr>
        <p:spPr>
          <a:xfrm>
            <a:off x="7162800" y="6019800"/>
            <a:ext cx="1744965" cy="369332"/>
          </a:xfrm>
          <a:prstGeom prst="rect">
            <a:avLst/>
          </a:prstGeom>
        </p:spPr>
        <p:txBody>
          <a:bodyPr wrap="none">
            <a:spAutoFit/>
          </a:bodyPr>
          <a:lstStyle/>
          <a:p>
            <a:r>
              <a:rPr lang="en-US" dirty="0" err="1" smtClean="0"/>
              <a:t>Izmodenov</a:t>
            </a:r>
            <a:r>
              <a:rPr lang="en-US" dirty="0" smtClean="0"/>
              <a:t> 2007</a:t>
            </a:r>
            <a:endParaRPr lang="en-US" dirty="0"/>
          </a:p>
        </p:txBody>
      </p:sp>
      <p:sp>
        <p:nvSpPr>
          <p:cNvPr id="17" name="TextBox 16"/>
          <p:cNvSpPr txBox="1"/>
          <p:nvPr/>
        </p:nvSpPr>
        <p:spPr>
          <a:xfrm>
            <a:off x="990600" y="228600"/>
            <a:ext cx="7543800" cy="707886"/>
          </a:xfrm>
          <a:prstGeom prst="rect">
            <a:avLst/>
          </a:prstGeom>
          <a:noFill/>
        </p:spPr>
        <p:txBody>
          <a:bodyPr wrap="square" rtlCol="0">
            <a:spAutoFit/>
          </a:bodyPr>
          <a:lstStyle/>
          <a:p>
            <a:pPr algn="ctr"/>
            <a:r>
              <a:rPr lang="en-US" sz="4000" dirty="0" smtClean="0">
                <a:latin typeface="+mj-lt"/>
                <a:ea typeface="+mj-ea"/>
                <a:cs typeface="+mj-cs"/>
              </a:rPr>
              <a:t>Schematic of </a:t>
            </a:r>
            <a:r>
              <a:rPr lang="en-US" sz="4000" dirty="0" err="1" smtClean="0">
                <a:latin typeface="+mj-lt"/>
                <a:ea typeface="+mj-ea"/>
                <a:cs typeface="+mj-cs"/>
              </a:rPr>
              <a:t>Heliospheric</a:t>
            </a:r>
            <a:r>
              <a:rPr lang="en-US" sz="4000" dirty="0" smtClean="0">
                <a:latin typeface="+mj-lt"/>
                <a:ea typeface="+mj-ea"/>
                <a:cs typeface="+mj-cs"/>
              </a:rPr>
              <a:t> Interface</a:t>
            </a:r>
          </a:p>
        </p:txBody>
      </p:sp>
      <p:sp>
        <p:nvSpPr>
          <p:cNvPr id="15" name="Right Arrow 14"/>
          <p:cNvSpPr/>
          <p:nvPr/>
        </p:nvSpPr>
        <p:spPr>
          <a:xfrm>
            <a:off x="4038600" y="3429000"/>
            <a:ext cx="381000" cy="1524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Right Arrow 15"/>
          <p:cNvSpPr/>
          <p:nvPr/>
        </p:nvSpPr>
        <p:spPr>
          <a:xfrm rot="1727819">
            <a:off x="3919472" y="2698995"/>
            <a:ext cx="180177" cy="18439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Right Arrow 17"/>
          <p:cNvSpPr/>
          <p:nvPr/>
        </p:nvSpPr>
        <p:spPr>
          <a:xfrm rot="19872181" flipV="1">
            <a:off x="3767071" y="4603995"/>
            <a:ext cx="180177" cy="18439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9" name="Picture 4" descr="TA005487"/>
          <p:cNvPicPr>
            <a:picLocks noChangeAspect="1" noChangeArrowheads="1"/>
          </p:cNvPicPr>
          <p:nvPr/>
        </p:nvPicPr>
        <p:blipFill>
          <a:blip r:embed="rId4" cstate="print"/>
          <a:srcRect/>
          <a:stretch>
            <a:fillRect/>
          </a:stretch>
        </p:blipFill>
        <p:spPr bwMode="auto">
          <a:xfrm>
            <a:off x="28575" y="39688"/>
            <a:ext cx="1114425" cy="884237"/>
          </a:xfrm>
          <a:prstGeom prst="rect">
            <a:avLst/>
          </a:prstGeom>
          <a:noFill/>
          <a:ln w="9525">
            <a:noFill/>
            <a:miter lim="800000"/>
            <a:headEnd/>
            <a:tailEnd/>
          </a:ln>
        </p:spPr>
      </p:pic>
      <p:pic>
        <p:nvPicPr>
          <p:cNvPr id="20" name="Picture 7" descr="UNH-Logo_288.pdf"/>
          <p:cNvPicPr>
            <a:picLocks noChangeAspect="1"/>
          </p:cNvPicPr>
          <p:nvPr/>
        </p:nvPicPr>
        <p:blipFill>
          <a:blip r:embed="rId5" cstate="print"/>
          <a:srcRect/>
          <a:stretch>
            <a:fillRect/>
          </a:stretch>
        </p:blipFill>
        <p:spPr bwMode="auto">
          <a:xfrm>
            <a:off x="8458200" y="0"/>
            <a:ext cx="685800" cy="695325"/>
          </a:xfrm>
          <a:prstGeom prst="rect">
            <a:avLst/>
          </a:prstGeom>
          <a:noFill/>
          <a:ln w="9525">
            <a:noFill/>
            <a:miter lim="800000"/>
            <a:headEnd/>
            <a:tailEnd/>
          </a:ln>
        </p:spPr>
      </p:pic>
    </p:spTree>
    <p:extLst>
      <p:ext uri="{BB962C8B-B14F-4D97-AF65-F5344CB8AC3E}">
        <p14:creationId xmlns="" xmlns:p14="http://schemas.microsoft.com/office/powerpoint/2010/main" val="3540752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Grp="1" noChangeAspect="1" noChangeArrowheads="1"/>
          </p:cNvPicPr>
          <p:nvPr>
            <p:ph idx="1"/>
          </p:nvPr>
        </p:nvPicPr>
        <p:blipFill>
          <a:blip r:embed="rId3" cstate="print"/>
          <a:srcRect/>
          <a:stretch>
            <a:fillRect/>
          </a:stretch>
        </p:blipFill>
        <p:spPr bwMode="auto">
          <a:xfrm>
            <a:off x="1143000" y="1905000"/>
            <a:ext cx="6788150" cy="4303492"/>
          </a:xfrm>
          <a:prstGeom prst="rect">
            <a:avLst/>
          </a:prstGeom>
          <a:noFill/>
          <a:ln w="9525">
            <a:noFill/>
            <a:miter lim="800000"/>
            <a:headEnd/>
            <a:tailEnd/>
          </a:ln>
        </p:spPr>
      </p:pic>
      <p:sp>
        <p:nvSpPr>
          <p:cNvPr id="12" name="Title 1"/>
          <p:cNvSpPr>
            <a:spLocks noGrp="1"/>
          </p:cNvSpPr>
          <p:nvPr>
            <p:ph type="title"/>
          </p:nvPr>
        </p:nvSpPr>
        <p:spPr>
          <a:xfrm>
            <a:off x="1143000" y="274638"/>
            <a:ext cx="7239000" cy="1143000"/>
          </a:xfrm>
        </p:spPr>
        <p:txBody>
          <a:bodyPr>
            <a:normAutofit fontScale="90000"/>
          </a:bodyPr>
          <a:lstStyle/>
          <a:p>
            <a:r>
              <a:rPr lang="en-US" dirty="0" smtClean="0"/>
              <a:t>Parent Distribution of </a:t>
            </a:r>
            <a:r>
              <a:rPr lang="en-US" dirty="0" err="1" smtClean="0"/>
              <a:t>Secondaries</a:t>
            </a:r>
            <a:r>
              <a:rPr lang="en-US" dirty="0" smtClean="0"/>
              <a:t/>
            </a:r>
            <a:br>
              <a:rPr lang="en-US" dirty="0" smtClean="0"/>
            </a:br>
            <a:r>
              <a:rPr lang="en-US" dirty="0" smtClean="0"/>
              <a:t> From the </a:t>
            </a:r>
            <a:r>
              <a:rPr lang="en-US" dirty="0" err="1" smtClean="0"/>
              <a:t>Heliopause</a:t>
            </a:r>
            <a:r>
              <a:rPr lang="en-US" dirty="0" smtClean="0"/>
              <a:t> to 1AU </a:t>
            </a:r>
            <a:endParaRPr lang="en-US" dirty="0"/>
          </a:p>
        </p:txBody>
      </p:sp>
      <p:sp>
        <p:nvSpPr>
          <p:cNvPr id="13" name="TextBox 12"/>
          <p:cNvSpPr txBox="1"/>
          <p:nvPr/>
        </p:nvSpPr>
        <p:spPr>
          <a:xfrm>
            <a:off x="2667000" y="5410200"/>
            <a:ext cx="381000" cy="369332"/>
          </a:xfrm>
          <a:prstGeom prst="rect">
            <a:avLst/>
          </a:prstGeom>
          <a:noFill/>
        </p:spPr>
        <p:txBody>
          <a:bodyPr wrap="square" rtlCol="0">
            <a:spAutoFit/>
          </a:bodyPr>
          <a:lstStyle/>
          <a:p>
            <a:r>
              <a:rPr lang="en-US" i="1" dirty="0" err="1" smtClean="0"/>
              <a:t>v</a:t>
            </a:r>
            <a:r>
              <a:rPr lang="en-US" sz="1200" i="1" dirty="0" err="1" smtClean="0"/>
              <a:t>x</a:t>
            </a:r>
            <a:endParaRPr lang="en-US" i="1" dirty="0"/>
          </a:p>
        </p:txBody>
      </p:sp>
      <p:sp>
        <p:nvSpPr>
          <p:cNvPr id="14" name="TextBox 13"/>
          <p:cNvSpPr txBox="1"/>
          <p:nvPr/>
        </p:nvSpPr>
        <p:spPr>
          <a:xfrm>
            <a:off x="4724400" y="5486400"/>
            <a:ext cx="381000" cy="369332"/>
          </a:xfrm>
          <a:prstGeom prst="rect">
            <a:avLst/>
          </a:prstGeom>
          <a:noFill/>
        </p:spPr>
        <p:txBody>
          <a:bodyPr wrap="square" rtlCol="0">
            <a:spAutoFit/>
          </a:bodyPr>
          <a:lstStyle/>
          <a:p>
            <a:r>
              <a:rPr lang="en-US" i="1" dirty="0" err="1" smtClean="0"/>
              <a:t>v</a:t>
            </a:r>
            <a:r>
              <a:rPr lang="en-US" sz="1200" i="1" dirty="0" err="1" smtClean="0"/>
              <a:t>x</a:t>
            </a:r>
            <a:endParaRPr lang="en-US" i="1" dirty="0"/>
          </a:p>
        </p:txBody>
      </p:sp>
      <p:sp>
        <p:nvSpPr>
          <p:cNvPr id="15" name="TextBox 14"/>
          <p:cNvSpPr txBox="1"/>
          <p:nvPr/>
        </p:nvSpPr>
        <p:spPr>
          <a:xfrm>
            <a:off x="7315200" y="5562600"/>
            <a:ext cx="381000" cy="369332"/>
          </a:xfrm>
          <a:prstGeom prst="rect">
            <a:avLst/>
          </a:prstGeom>
          <a:noFill/>
        </p:spPr>
        <p:txBody>
          <a:bodyPr wrap="square" rtlCol="0">
            <a:spAutoFit/>
          </a:bodyPr>
          <a:lstStyle/>
          <a:p>
            <a:r>
              <a:rPr lang="en-US" i="1" dirty="0" err="1" smtClean="0"/>
              <a:t>v</a:t>
            </a:r>
            <a:r>
              <a:rPr lang="en-US" sz="1200" i="1" dirty="0" err="1" smtClean="0"/>
              <a:t>x</a:t>
            </a:r>
            <a:endParaRPr lang="en-US" i="1" dirty="0"/>
          </a:p>
        </p:txBody>
      </p:sp>
      <p:sp>
        <p:nvSpPr>
          <p:cNvPr id="16" name="TextBox 15"/>
          <p:cNvSpPr txBox="1"/>
          <p:nvPr/>
        </p:nvSpPr>
        <p:spPr>
          <a:xfrm>
            <a:off x="2362200" y="3048000"/>
            <a:ext cx="1066800" cy="381000"/>
          </a:xfrm>
          <a:prstGeom prst="rect">
            <a:avLst/>
          </a:prstGeom>
          <a:noFill/>
        </p:spPr>
        <p:txBody>
          <a:bodyPr wrap="square" rtlCol="0">
            <a:spAutoFit/>
          </a:bodyPr>
          <a:lstStyle/>
          <a:p>
            <a:r>
              <a:rPr lang="en-US" dirty="0" smtClean="0">
                <a:solidFill>
                  <a:srgbClr val="FF0000"/>
                </a:solidFill>
              </a:rPr>
              <a:t>O+</a:t>
            </a:r>
            <a:endParaRPr lang="en-US" dirty="0">
              <a:solidFill>
                <a:srgbClr val="FF0000"/>
              </a:solidFill>
            </a:endParaRPr>
          </a:p>
        </p:txBody>
      </p:sp>
      <p:sp>
        <p:nvSpPr>
          <p:cNvPr id="18" name="TextBox 17"/>
          <p:cNvSpPr txBox="1"/>
          <p:nvPr/>
        </p:nvSpPr>
        <p:spPr>
          <a:xfrm>
            <a:off x="76200" y="2057400"/>
            <a:ext cx="1905000" cy="369332"/>
          </a:xfrm>
          <a:prstGeom prst="rect">
            <a:avLst/>
          </a:prstGeom>
          <a:noFill/>
        </p:spPr>
        <p:txBody>
          <a:bodyPr wrap="square" rtlCol="0">
            <a:spAutoFit/>
          </a:bodyPr>
          <a:lstStyle/>
          <a:p>
            <a:r>
              <a:rPr lang="en-US" b="1" dirty="0" smtClean="0">
                <a:solidFill>
                  <a:schemeClr val="tx2"/>
                </a:solidFill>
              </a:rPr>
              <a:t>Neutral</a:t>
            </a:r>
            <a:r>
              <a:rPr lang="en-US" dirty="0" smtClean="0">
                <a:solidFill>
                  <a:schemeClr val="tx2"/>
                </a:solidFill>
              </a:rPr>
              <a:t> </a:t>
            </a:r>
            <a:r>
              <a:rPr lang="en-US" b="1" dirty="0" smtClean="0">
                <a:solidFill>
                  <a:schemeClr val="tx2"/>
                </a:solidFill>
              </a:rPr>
              <a:t>Hydrogen</a:t>
            </a:r>
            <a:endParaRPr lang="en-US" b="1" dirty="0">
              <a:solidFill>
                <a:schemeClr val="tx2"/>
              </a:solidFill>
            </a:endParaRPr>
          </a:p>
        </p:txBody>
      </p:sp>
      <p:sp>
        <p:nvSpPr>
          <p:cNvPr id="19" name="TextBox 18"/>
          <p:cNvSpPr txBox="1"/>
          <p:nvPr/>
        </p:nvSpPr>
        <p:spPr>
          <a:xfrm>
            <a:off x="7086600" y="3200400"/>
            <a:ext cx="685800" cy="369332"/>
          </a:xfrm>
          <a:prstGeom prst="rect">
            <a:avLst/>
          </a:prstGeom>
          <a:noFill/>
        </p:spPr>
        <p:txBody>
          <a:bodyPr wrap="square" rtlCol="0">
            <a:spAutoFit/>
          </a:bodyPr>
          <a:lstStyle/>
          <a:p>
            <a:r>
              <a:rPr lang="en-US" dirty="0" smtClean="0"/>
              <a:t>x</a:t>
            </a:r>
            <a:endParaRPr lang="en-US" dirty="0"/>
          </a:p>
        </p:txBody>
      </p:sp>
      <p:sp>
        <p:nvSpPr>
          <p:cNvPr id="26" name="TextBox 25"/>
          <p:cNvSpPr txBox="1"/>
          <p:nvPr/>
        </p:nvSpPr>
        <p:spPr>
          <a:xfrm>
            <a:off x="4267200" y="2895600"/>
            <a:ext cx="2057400" cy="369332"/>
          </a:xfrm>
          <a:prstGeom prst="rect">
            <a:avLst/>
          </a:prstGeom>
          <a:noFill/>
        </p:spPr>
        <p:txBody>
          <a:bodyPr wrap="square" rtlCol="0">
            <a:spAutoFit/>
          </a:bodyPr>
          <a:lstStyle/>
          <a:p>
            <a:r>
              <a:rPr lang="en-US" b="1" dirty="0" smtClean="0">
                <a:solidFill>
                  <a:schemeClr val="tx2">
                    <a:lumMod val="60000"/>
                    <a:lumOff val="40000"/>
                  </a:schemeClr>
                </a:solidFill>
              </a:rPr>
              <a:t>Secondary Oxygen</a:t>
            </a:r>
            <a:endParaRPr lang="en-US" b="1" dirty="0">
              <a:solidFill>
                <a:schemeClr val="tx2">
                  <a:lumMod val="60000"/>
                  <a:lumOff val="40000"/>
                </a:schemeClr>
              </a:solidFill>
            </a:endParaRPr>
          </a:p>
        </p:txBody>
      </p:sp>
      <p:sp>
        <p:nvSpPr>
          <p:cNvPr id="17" name="TextBox 16"/>
          <p:cNvSpPr txBox="1"/>
          <p:nvPr/>
        </p:nvSpPr>
        <p:spPr>
          <a:xfrm>
            <a:off x="1219200" y="5486400"/>
            <a:ext cx="533400" cy="369332"/>
          </a:xfrm>
          <a:prstGeom prst="rect">
            <a:avLst/>
          </a:prstGeom>
          <a:noFill/>
        </p:spPr>
        <p:txBody>
          <a:bodyPr wrap="square" rtlCol="0">
            <a:spAutoFit/>
          </a:bodyPr>
          <a:lstStyle/>
          <a:p>
            <a:r>
              <a:rPr lang="en-US" dirty="0" err="1" smtClean="0"/>
              <a:t>F</a:t>
            </a:r>
            <a:r>
              <a:rPr lang="en-US" sz="1400" dirty="0" err="1" smtClean="0"/>
              <a:t>o</a:t>
            </a:r>
            <a:r>
              <a:rPr lang="en-US" sz="1400" dirty="0" smtClean="0"/>
              <a:t>+</a:t>
            </a:r>
            <a:endParaRPr lang="en-US" dirty="0"/>
          </a:p>
        </p:txBody>
      </p:sp>
      <p:sp>
        <p:nvSpPr>
          <p:cNvPr id="20" name="TextBox 19"/>
          <p:cNvSpPr txBox="1"/>
          <p:nvPr/>
        </p:nvSpPr>
        <p:spPr>
          <a:xfrm>
            <a:off x="3200400" y="5486400"/>
            <a:ext cx="533400" cy="369332"/>
          </a:xfrm>
          <a:prstGeom prst="rect">
            <a:avLst/>
          </a:prstGeom>
          <a:noFill/>
        </p:spPr>
        <p:txBody>
          <a:bodyPr wrap="square" rtlCol="0">
            <a:spAutoFit/>
          </a:bodyPr>
          <a:lstStyle/>
          <a:p>
            <a:r>
              <a:rPr lang="en-US" dirty="0" err="1" smtClean="0"/>
              <a:t>F</a:t>
            </a:r>
            <a:r>
              <a:rPr lang="en-US" sz="1400" dirty="0" err="1" smtClean="0"/>
              <a:t>o</a:t>
            </a:r>
            <a:r>
              <a:rPr lang="en-US" sz="1400" dirty="0" smtClean="0"/>
              <a:t>+</a:t>
            </a:r>
            <a:endParaRPr lang="en-US" dirty="0"/>
          </a:p>
        </p:txBody>
      </p:sp>
      <p:sp>
        <p:nvSpPr>
          <p:cNvPr id="22" name="TextBox 21"/>
          <p:cNvSpPr txBox="1"/>
          <p:nvPr/>
        </p:nvSpPr>
        <p:spPr>
          <a:xfrm>
            <a:off x="5334000" y="5562600"/>
            <a:ext cx="533400" cy="369332"/>
          </a:xfrm>
          <a:prstGeom prst="rect">
            <a:avLst/>
          </a:prstGeom>
          <a:noFill/>
        </p:spPr>
        <p:txBody>
          <a:bodyPr wrap="square" rtlCol="0">
            <a:spAutoFit/>
          </a:bodyPr>
          <a:lstStyle/>
          <a:p>
            <a:r>
              <a:rPr lang="en-US" dirty="0" err="1" smtClean="0"/>
              <a:t>F</a:t>
            </a:r>
            <a:r>
              <a:rPr lang="en-US" sz="1400" dirty="0" err="1" smtClean="0"/>
              <a:t>o</a:t>
            </a:r>
            <a:r>
              <a:rPr lang="en-US" sz="1400" dirty="0" smtClean="0"/>
              <a:t>+</a:t>
            </a:r>
            <a:endParaRPr lang="en-US" dirty="0"/>
          </a:p>
        </p:txBody>
      </p:sp>
      <p:cxnSp>
        <p:nvCxnSpPr>
          <p:cNvPr id="24" name="Straight Arrow Connector 23"/>
          <p:cNvCxnSpPr/>
          <p:nvPr/>
        </p:nvCxnSpPr>
        <p:spPr>
          <a:xfrm rot="5400000" flipH="1" flipV="1">
            <a:off x="2400300" y="3543300"/>
            <a:ext cx="228600" cy="152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rot="10800000">
            <a:off x="2590800" y="4038600"/>
            <a:ext cx="228600" cy="152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flipV="1">
            <a:off x="2209800" y="3962400"/>
            <a:ext cx="228600" cy="76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p:nvPr/>
        </p:nvCxnSpPr>
        <p:spPr>
          <a:xfrm rot="5400000" flipH="1" flipV="1">
            <a:off x="2058194" y="2285206"/>
            <a:ext cx="3048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rot="16200000" flipH="1">
            <a:off x="2590800" y="2971800"/>
            <a:ext cx="2286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0" name="Straight Arrow Connector 39"/>
          <p:cNvCxnSpPr/>
          <p:nvPr/>
        </p:nvCxnSpPr>
        <p:spPr>
          <a:xfrm rot="5400000">
            <a:off x="1905000" y="2971800"/>
            <a:ext cx="304800" cy="152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1" name="Right Arrow 40"/>
          <p:cNvSpPr/>
          <p:nvPr/>
        </p:nvSpPr>
        <p:spPr>
          <a:xfrm>
            <a:off x="4876800" y="4876800"/>
            <a:ext cx="533400" cy="2286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TextBox 26"/>
          <p:cNvSpPr txBox="1"/>
          <p:nvPr/>
        </p:nvSpPr>
        <p:spPr>
          <a:xfrm>
            <a:off x="1905000" y="1676400"/>
            <a:ext cx="2057400" cy="338554"/>
          </a:xfrm>
          <a:prstGeom prst="rect">
            <a:avLst/>
          </a:prstGeom>
          <a:noFill/>
        </p:spPr>
        <p:txBody>
          <a:bodyPr wrap="square" rtlCol="0">
            <a:spAutoFit/>
          </a:bodyPr>
          <a:lstStyle/>
          <a:p>
            <a:r>
              <a:rPr lang="en-US" sz="1600" b="1" dirty="0" smtClean="0"/>
              <a:t>Outer </a:t>
            </a:r>
            <a:r>
              <a:rPr lang="en-US" sz="1600" b="1" dirty="0" err="1" smtClean="0"/>
              <a:t>Heliosheath</a:t>
            </a:r>
            <a:endParaRPr lang="en-US" sz="1600" b="1" dirty="0"/>
          </a:p>
        </p:txBody>
      </p:sp>
      <p:cxnSp>
        <p:nvCxnSpPr>
          <p:cNvPr id="29" name="Straight Arrow Connector 28"/>
          <p:cNvCxnSpPr/>
          <p:nvPr/>
        </p:nvCxnSpPr>
        <p:spPr>
          <a:xfrm>
            <a:off x="914400" y="2667000"/>
            <a:ext cx="1143000" cy="1588"/>
          </a:xfrm>
          <a:prstGeom prst="straightConnector1">
            <a:avLst/>
          </a:prstGeom>
          <a:ln w="57150" cmpd="sng">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914400" y="3429000"/>
            <a:ext cx="1143000" cy="1588"/>
          </a:xfrm>
          <a:prstGeom prst="straightConnector1">
            <a:avLst/>
          </a:prstGeom>
          <a:ln w="57150"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838200" y="4267200"/>
            <a:ext cx="1219200" cy="27432"/>
          </a:xfrm>
          <a:prstGeom prst="straightConnector1">
            <a:avLst/>
          </a:prstGeom>
          <a:ln w="57150"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3352800" y="2819400"/>
            <a:ext cx="685800" cy="1588"/>
          </a:xfrm>
          <a:prstGeom prst="straightConnector1">
            <a:avLst/>
          </a:prstGeom>
          <a:ln w="38100" cmpd="sng">
            <a:solidFill>
              <a:schemeClr val="tx2">
                <a:lumMod val="40000"/>
                <a:lumOff val="60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a:off x="3429000" y="3810000"/>
            <a:ext cx="685800" cy="1588"/>
          </a:xfrm>
          <a:prstGeom prst="straightConnector1">
            <a:avLst/>
          </a:prstGeom>
          <a:ln w="38100" cmpd="sng">
            <a:solidFill>
              <a:srgbClr val="8EB4E3"/>
            </a:solidFill>
            <a:tailEnd type="arrow"/>
          </a:ln>
        </p:spPr>
        <p:style>
          <a:lnRef idx="1">
            <a:schemeClr val="accent2"/>
          </a:lnRef>
          <a:fillRef idx="0">
            <a:schemeClr val="accent2"/>
          </a:fillRef>
          <a:effectRef idx="0">
            <a:schemeClr val="accent2"/>
          </a:effectRef>
          <a:fontRef idx="minor">
            <a:schemeClr val="tx1"/>
          </a:fontRef>
        </p:style>
      </p:cxnSp>
      <p:sp>
        <p:nvSpPr>
          <p:cNvPr id="35" name="TextBox 34"/>
          <p:cNvSpPr txBox="1"/>
          <p:nvPr/>
        </p:nvSpPr>
        <p:spPr>
          <a:xfrm>
            <a:off x="1066800" y="6096000"/>
            <a:ext cx="2026817" cy="369332"/>
          </a:xfrm>
          <a:prstGeom prst="rect">
            <a:avLst/>
          </a:prstGeom>
          <a:noFill/>
        </p:spPr>
        <p:txBody>
          <a:bodyPr wrap="none" rtlCol="0">
            <a:spAutoFit/>
          </a:bodyPr>
          <a:lstStyle/>
          <a:p>
            <a:r>
              <a:rPr lang="en-US" dirty="0" err="1" smtClean="0">
                <a:solidFill>
                  <a:srgbClr val="FF0000"/>
                </a:solidFill>
              </a:rPr>
              <a:t>Heliosheath</a:t>
            </a:r>
            <a:r>
              <a:rPr lang="en-US" dirty="0" smtClean="0">
                <a:solidFill>
                  <a:srgbClr val="FF0000"/>
                </a:solidFill>
              </a:rPr>
              <a:t> Plasma</a:t>
            </a:r>
            <a:endParaRPr lang="en-US" dirty="0">
              <a:solidFill>
                <a:srgbClr val="FF0000"/>
              </a:solidFill>
            </a:endParaRPr>
          </a:p>
        </p:txBody>
      </p:sp>
      <p:sp>
        <p:nvSpPr>
          <p:cNvPr id="37" name="TextBox 36"/>
          <p:cNvSpPr txBox="1"/>
          <p:nvPr/>
        </p:nvSpPr>
        <p:spPr>
          <a:xfrm>
            <a:off x="3505200" y="6096000"/>
            <a:ext cx="1981696" cy="369332"/>
          </a:xfrm>
          <a:prstGeom prst="rect">
            <a:avLst/>
          </a:prstGeom>
          <a:noFill/>
        </p:spPr>
        <p:txBody>
          <a:bodyPr wrap="none" rtlCol="0">
            <a:spAutoFit/>
          </a:bodyPr>
          <a:lstStyle/>
          <a:p>
            <a:r>
              <a:rPr lang="en-US" b="1" dirty="0" smtClean="0">
                <a:solidFill>
                  <a:schemeClr val="tx2">
                    <a:lumMod val="40000"/>
                    <a:lumOff val="60000"/>
                  </a:schemeClr>
                </a:solidFill>
              </a:rPr>
              <a:t>Neutrals at 100 AU</a:t>
            </a:r>
            <a:endParaRPr lang="en-US" b="1" dirty="0">
              <a:solidFill>
                <a:schemeClr val="tx2">
                  <a:lumMod val="40000"/>
                  <a:lumOff val="60000"/>
                </a:schemeClr>
              </a:solidFill>
            </a:endParaRPr>
          </a:p>
        </p:txBody>
      </p:sp>
      <p:sp>
        <p:nvSpPr>
          <p:cNvPr id="39" name="TextBox 38"/>
          <p:cNvSpPr txBox="1"/>
          <p:nvPr/>
        </p:nvSpPr>
        <p:spPr>
          <a:xfrm>
            <a:off x="5867400" y="6096000"/>
            <a:ext cx="1747658" cy="369332"/>
          </a:xfrm>
          <a:prstGeom prst="rect">
            <a:avLst/>
          </a:prstGeom>
          <a:noFill/>
        </p:spPr>
        <p:txBody>
          <a:bodyPr wrap="none" rtlCol="0">
            <a:spAutoFit/>
          </a:bodyPr>
          <a:lstStyle/>
          <a:p>
            <a:r>
              <a:rPr lang="en-US" b="1" dirty="0" smtClean="0">
                <a:solidFill>
                  <a:schemeClr val="tx2">
                    <a:lumMod val="40000"/>
                    <a:lumOff val="60000"/>
                  </a:schemeClr>
                </a:solidFill>
              </a:rPr>
              <a:t>Neutrals at 1 AU</a:t>
            </a:r>
            <a:endParaRPr lang="en-US" b="1" dirty="0">
              <a:solidFill>
                <a:schemeClr val="tx2">
                  <a:lumMod val="40000"/>
                  <a:lumOff val="60000"/>
                </a:schemeClr>
              </a:solidFill>
            </a:endParaRPr>
          </a:p>
        </p:txBody>
      </p:sp>
      <p:pic>
        <p:nvPicPr>
          <p:cNvPr id="42" name="Picture 4" descr="TA005487"/>
          <p:cNvPicPr>
            <a:picLocks noChangeAspect="1" noChangeArrowheads="1"/>
          </p:cNvPicPr>
          <p:nvPr/>
        </p:nvPicPr>
        <p:blipFill>
          <a:blip r:embed="rId4" cstate="print"/>
          <a:srcRect/>
          <a:stretch>
            <a:fillRect/>
          </a:stretch>
        </p:blipFill>
        <p:spPr bwMode="auto">
          <a:xfrm>
            <a:off x="28575" y="39688"/>
            <a:ext cx="1114425" cy="884237"/>
          </a:xfrm>
          <a:prstGeom prst="rect">
            <a:avLst/>
          </a:prstGeom>
          <a:noFill/>
          <a:ln w="9525">
            <a:noFill/>
            <a:miter lim="800000"/>
            <a:headEnd/>
            <a:tailEnd/>
          </a:ln>
        </p:spPr>
      </p:pic>
      <p:pic>
        <p:nvPicPr>
          <p:cNvPr id="43" name="Picture 7" descr="UNH-Logo_288.pdf"/>
          <p:cNvPicPr>
            <a:picLocks noChangeAspect="1"/>
          </p:cNvPicPr>
          <p:nvPr/>
        </p:nvPicPr>
        <p:blipFill>
          <a:blip r:embed="rId5" cstate="print"/>
          <a:srcRect/>
          <a:stretch>
            <a:fillRect/>
          </a:stretch>
        </p:blipFill>
        <p:spPr bwMode="auto">
          <a:xfrm>
            <a:off x="8458200" y="0"/>
            <a:ext cx="685800" cy="695325"/>
          </a:xfrm>
          <a:prstGeom prst="rect">
            <a:avLst/>
          </a:prstGeom>
          <a:noFill/>
          <a:ln w="9525">
            <a:noFill/>
            <a:miter lim="800000"/>
            <a:headEnd/>
            <a:tailEnd/>
          </a:ln>
        </p:spPr>
      </p:pic>
      <p:cxnSp>
        <p:nvCxnSpPr>
          <p:cNvPr id="44" name="Straight Arrow Connector 43"/>
          <p:cNvCxnSpPr/>
          <p:nvPr/>
        </p:nvCxnSpPr>
        <p:spPr>
          <a:xfrm>
            <a:off x="914400" y="2791968"/>
            <a:ext cx="1143000" cy="158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914400" y="3553968"/>
            <a:ext cx="1143000" cy="158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838200" y="4392168"/>
            <a:ext cx="1219200" cy="2743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2209800" y="2209800"/>
            <a:ext cx="533400" cy="4572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2286000" y="4419600"/>
            <a:ext cx="533400" cy="4572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286000" y="3505200"/>
            <a:ext cx="457200" cy="158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rot="19223073">
            <a:off x="2232734" y="2342214"/>
            <a:ext cx="949338" cy="369332"/>
          </a:xfrm>
          <a:prstGeom prst="rect">
            <a:avLst/>
          </a:prstGeom>
          <a:noFill/>
        </p:spPr>
        <p:txBody>
          <a:bodyPr wrap="square" rtlCol="0">
            <a:spAutoFit/>
          </a:bodyPr>
          <a:lstStyle/>
          <a:p>
            <a:r>
              <a:rPr lang="en-US" b="1" dirty="0" smtClean="0">
                <a:solidFill>
                  <a:srgbClr val="FF0000"/>
                </a:solidFill>
              </a:rPr>
              <a:t>Plasma</a:t>
            </a:r>
            <a:endParaRPr lang="en-US" b="1" dirty="0">
              <a:solidFill>
                <a:srgbClr val="FF0000"/>
              </a:solidFill>
            </a:endParaRPr>
          </a:p>
        </p:txBody>
      </p:sp>
    </p:spTree>
    <p:extLst>
      <p:ext uri="{BB962C8B-B14F-4D97-AF65-F5344CB8AC3E}">
        <p14:creationId xmlns:p14="http://schemas.microsoft.com/office/powerpoint/2010/main" xmlns="" xmlns:mv="urn:schemas-microsoft-com:mac:vml" xmlns:mc="http://schemas.openxmlformats.org/markup-compatibility/2006" val="625628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152400" y="1371600"/>
            <a:ext cx="8686800" cy="4953000"/>
          </a:xfrm>
        </p:spPr>
        <p:txBody>
          <a:bodyPr>
            <a:normAutofit fontScale="92500" lnSpcReduction="10000"/>
          </a:bodyPr>
          <a:lstStyle/>
          <a:p>
            <a:r>
              <a:rPr lang="en-US" dirty="0" smtClean="0"/>
              <a:t>The secondary component contains information on the boundary layer.</a:t>
            </a:r>
          </a:p>
          <a:p>
            <a:r>
              <a:rPr lang="en-US" dirty="0" smtClean="0"/>
              <a:t>Observing the secondary component at 1AU provides us with a tool to understand </a:t>
            </a:r>
            <a:br>
              <a:rPr lang="en-US" dirty="0" smtClean="0"/>
            </a:br>
            <a:r>
              <a:rPr lang="en-US" dirty="0" smtClean="0"/>
              <a:t>the outer </a:t>
            </a:r>
            <a:r>
              <a:rPr lang="en-US" dirty="0" err="1" smtClean="0"/>
              <a:t>heliosphere</a:t>
            </a:r>
            <a:r>
              <a:rPr lang="en-US" dirty="0" smtClean="0"/>
              <a:t>.</a:t>
            </a:r>
          </a:p>
          <a:p>
            <a:r>
              <a:rPr lang="en-US" dirty="0" smtClean="0"/>
              <a:t>With a powerful analytical method by Lee et al. (2011) that we used to study the primary ISM flow, we will now attempt to study the secondary component.</a:t>
            </a:r>
          </a:p>
          <a:p>
            <a:r>
              <a:rPr lang="en-US" dirty="0" smtClean="0"/>
              <a:t>Let’s start with the method and its use for the primary flow</a:t>
            </a:r>
            <a:endParaRPr lang="en-US" dirty="0"/>
          </a:p>
        </p:txBody>
      </p:sp>
      <p:pic>
        <p:nvPicPr>
          <p:cNvPr id="4" name="Picture 4" descr="TA005487"/>
          <p:cNvPicPr>
            <a:picLocks noChangeAspect="1" noChangeArrowheads="1"/>
          </p:cNvPicPr>
          <p:nvPr/>
        </p:nvPicPr>
        <p:blipFill>
          <a:blip r:embed="rId3" cstate="print"/>
          <a:srcRect/>
          <a:stretch>
            <a:fillRect/>
          </a:stretch>
        </p:blipFill>
        <p:spPr bwMode="auto">
          <a:xfrm>
            <a:off x="28575" y="39688"/>
            <a:ext cx="1114425" cy="884237"/>
          </a:xfrm>
          <a:prstGeom prst="rect">
            <a:avLst/>
          </a:prstGeom>
          <a:noFill/>
          <a:ln w="9525">
            <a:noFill/>
            <a:miter lim="800000"/>
            <a:headEnd/>
            <a:tailEnd/>
          </a:ln>
        </p:spPr>
      </p:pic>
      <p:pic>
        <p:nvPicPr>
          <p:cNvPr id="5" name="Picture 7" descr="UNH-Logo_288.pdf"/>
          <p:cNvPicPr>
            <a:picLocks noChangeAspect="1"/>
          </p:cNvPicPr>
          <p:nvPr/>
        </p:nvPicPr>
        <p:blipFill>
          <a:blip r:embed="rId4" cstate="print"/>
          <a:srcRect/>
          <a:stretch>
            <a:fillRect/>
          </a:stretch>
        </p:blipFill>
        <p:spPr bwMode="auto">
          <a:xfrm>
            <a:off x="8458200" y="0"/>
            <a:ext cx="685800" cy="695325"/>
          </a:xfrm>
          <a:prstGeom prst="rect">
            <a:avLst/>
          </a:prstGeom>
          <a:noFill/>
          <a:ln w="9525">
            <a:noFill/>
            <a:miter lim="800000"/>
            <a:headEnd/>
            <a:tailEnd/>
          </a:ln>
        </p:spPr>
      </p:pic>
    </p:spTree>
    <p:extLst>
      <p:ext uri="{BB962C8B-B14F-4D97-AF65-F5344CB8AC3E}">
        <p14:creationId xmlns="" xmlns:p14="http://schemas.microsoft.com/office/powerpoint/2010/main" val="2351596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762000" y="1219200"/>
            <a:ext cx="3124200" cy="1066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1747" name="Picture 2" descr="HyperbolOrbit_1.jpg"/>
          <p:cNvPicPr>
            <a:picLocks noChangeAspect="1"/>
          </p:cNvPicPr>
          <p:nvPr/>
        </p:nvPicPr>
        <p:blipFill>
          <a:blip r:embed="rId4" cstate="print"/>
          <a:srcRect t="13402" b="10995"/>
          <a:stretch>
            <a:fillRect/>
          </a:stretch>
        </p:blipFill>
        <p:spPr bwMode="auto">
          <a:xfrm>
            <a:off x="990600" y="2438400"/>
            <a:ext cx="7521575" cy="4191000"/>
          </a:xfrm>
          <a:prstGeom prst="rect">
            <a:avLst/>
          </a:prstGeom>
          <a:noFill/>
          <a:ln w="9525">
            <a:noFill/>
            <a:miter lim="800000"/>
            <a:headEnd/>
            <a:tailEnd/>
          </a:ln>
        </p:spPr>
      </p:pic>
      <p:pic>
        <p:nvPicPr>
          <p:cNvPr id="4" name="Picture 3" descr="HyperbolOrbit_2.jpg"/>
          <p:cNvPicPr>
            <a:picLocks noChangeAspect="1"/>
          </p:cNvPicPr>
          <p:nvPr/>
        </p:nvPicPr>
        <p:blipFill>
          <a:blip r:embed="rId5" cstate="print"/>
          <a:srcRect t="12370" b="29897"/>
          <a:stretch>
            <a:fillRect/>
          </a:stretch>
        </p:blipFill>
        <p:spPr bwMode="auto">
          <a:xfrm>
            <a:off x="990600" y="2362200"/>
            <a:ext cx="7521575" cy="3200400"/>
          </a:xfrm>
          <a:prstGeom prst="rect">
            <a:avLst/>
          </a:prstGeom>
          <a:noFill/>
          <a:ln w="9525">
            <a:noFill/>
            <a:miter lim="800000"/>
            <a:headEnd/>
            <a:tailEnd/>
          </a:ln>
        </p:spPr>
      </p:pic>
      <p:pic>
        <p:nvPicPr>
          <p:cNvPr id="5" name="Picture 4" descr="HyperbolOrbit_3.jpg"/>
          <p:cNvPicPr>
            <a:picLocks noChangeAspect="1"/>
          </p:cNvPicPr>
          <p:nvPr/>
        </p:nvPicPr>
        <p:blipFill>
          <a:blip r:embed="rId6" cstate="print"/>
          <a:srcRect t="13747" b="29897"/>
          <a:stretch>
            <a:fillRect/>
          </a:stretch>
        </p:blipFill>
        <p:spPr bwMode="auto">
          <a:xfrm>
            <a:off x="990600" y="2438400"/>
            <a:ext cx="7521575" cy="3124200"/>
          </a:xfrm>
          <a:prstGeom prst="rect">
            <a:avLst/>
          </a:prstGeom>
          <a:noFill/>
          <a:ln w="9525">
            <a:noFill/>
            <a:miter lim="800000"/>
            <a:headEnd/>
            <a:tailEnd/>
          </a:ln>
        </p:spPr>
      </p:pic>
      <p:sp>
        <p:nvSpPr>
          <p:cNvPr id="31750" name="Title 1"/>
          <p:cNvSpPr>
            <a:spLocks noGrp="1"/>
          </p:cNvSpPr>
          <p:nvPr>
            <p:ph type="title"/>
          </p:nvPr>
        </p:nvSpPr>
        <p:spPr>
          <a:xfrm>
            <a:off x="1143000" y="228600"/>
            <a:ext cx="7239000" cy="762000"/>
          </a:xfrm>
        </p:spPr>
        <p:txBody>
          <a:bodyPr>
            <a:noAutofit/>
          </a:bodyPr>
          <a:lstStyle/>
          <a:p>
            <a:r>
              <a:rPr lang="en-US" sz="3600" dirty="0" smtClean="0">
                <a:ea typeface="ＭＳ Ｐゴシック" charset="-128"/>
                <a:cs typeface="ＭＳ Ｐゴシック" charset="-128"/>
              </a:rPr>
              <a:t>Strategy with Analytical Calculation for Primary Component </a:t>
            </a:r>
            <a:endParaRPr lang="en-US" sz="3600" b="1" dirty="0" smtClean="0">
              <a:ea typeface="ＭＳ Ｐゴシック" charset="-128"/>
              <a:cs typeface="ＭＳ Ｐゴシック" charset="-128"/>
            </a:endParaRPr>
          </a:p>
        </p:txBody>
      </p:sp>
      <p:cxnSp>
        <p:nvCxnSpPr>
          <p:cNvPr id="12" name="Straight Connector 11"/>
          <p:cNvCxnSpPr/>
          <p:nvPr/>
        </p:nvCxnSpPr>
        <p:spPr>
          <a:xfrm rot="16200000" flipV="1">
            <a:off x="1562100" y="2857500"/>
            <a:ext cx="1828800" cy="685800"/>
          </a:xfrm>
          <a:prstGeom prst="line">
            <a:avLst/>
          </a:prstGeom>
          <a:ln>
            <a:solidFill>
              <a:srgbClr val="FF6600"/>
            </a:solidFill>
            <a:headEnd type="none"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0800000">
            <a:off x="1447800" y="3276600"/>
            <a:ext cx="1066800" cy="1588"/>
          </a:xfrm>
          <a:prstGeom prst="line">
            <a:avLst/>
          </a:prstGeom>
          <a:ln>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1754" name="TextBox 16"/>
          <p:cNvSpPr txBox="1">
            <a:spLocks noChangeArrowheads="1"/>
          </p:cNvSpPr>
          <p:nvPr/>
        </p:nvSpPr>
        <p:spPr bwMode="auto">
          <a:xfrm>
            <a:off x="2362200" y="2438400"/>
            <a:ext cx="1751013" cy="369888"/>
          </a:xfrm>
          <a:prstGeom prst="rect">
            <a:avLst/>
          </a:prstGeom>
          <a:noFill/>
          <a:ln w="9525">
            <a:noFill/>
            <a:miter lim="800000"/>
            <a:headEnd/>
            <a:tailEnd/>
          </a:ln>
        </p:spPr>
        <p:txBody>
          <a:bodyPr wrap="none">
            <a:prstTxWarp prst="textNoShape">
              <a:avLst/>
            </a:prstTxWarp>
            <a:spAutoFit/>
          </a:bodyPr>
          <a:lstStyle/>
          <a:p>
            <a:r>
              <a:rPr lang="en-US" sz="1800">
                <a:solidFill>
                  <a:srgbClr val="FF6600"/>
                </a:solidFill>
              </a:rPr>
              <a:t>Spring Equinox</a:t>
            </a:r>
          </a:p>
        </p:txBody>
      </p:sp>
      <p:sp>
        <p:nvSpPr>
          <p:cNvPr id="31755" name="TextBox 17"/>
          <p:cNvSpPr txBox="1">
            <a:spLocks noChangeArrowheads="1"/>
          </p:cNvSpPr>
          <p:nvPr/>
        </p:nvSpPr>
        <p:spPr bwMode="auto">
          <a:xfrm>
            <a:off x="1371600" y="2876550"/>
            <a:ext cx="762000" cy="400050"/>
          </a:xfrm>
          <a:prstGeom prst="rect">
            <a:avLst/>
          </a:prstGeom>
          <a:noFill/>
          <a:ln w="9525">
            <a:noFill/>
            <a:miter lim="800000"/>
            <a:headEnd/>
            <a:tailEnd/>
          </a:ln>
        </p:spPr>
        <p:txBody>
          <a:bodyPr>
            <a:prstTxWarp prst="textNoShape">
              <a:avLst/>
            </a:prstTxWarp>
            <a:spAutoFit/>
          </a:bodyPr>
          <a:lstStyle/>
          <a:p>
            <a:r>
              <a:rPr lang="en-US" sz="2000" b="1" dirty="0" err="1">
                <a:solidFill>
                  <a:srgbClr val="0000FF"/>
                </a:solidFill>
                <a:latin typeface="Symbol" charset="2"/>
                <a:ea typeface="Symbol" charset="2"/>
                <a:cs typeface="Symbol" charset="2"/>
              </a:rPr>
              <a:t>l</a:t>
            </a:r>
            <a:r>
              <a:rPr lang="en-US" sz="2000" b="1" baseline="-25000" dirty="0">
                <a:solidFill>
                  <a:srgbClr val="0000FF"/>
                </a:solidFill>
              </a:rPr>
              <a:t>∞</a:t>
            </a:r>
          </a:p>
        </p:txBody>
      </p:sp>
      <p:sp>
        <p:nvSpPr>
          <p:cNvPr id="20" name="Isosceles Triangle 19"/>
          <p:cNvSpPr/>
          <p:nvPr/>
        </p:nvSpPr>
        <p:spPr>
          <a:xfrm rot="2562185">
            <a:off x="2105352" y="3191493"/>
            <a:ext cx="381000" cy="739775"/>
          </a:xfrm>
          <a:prstGeom prst="triangle">
            <a:avLst/>
          </a:prstGeom>
          <a:solidFill>
            <a:srgbClr val="FFFF00">
              <a:alpha val="42000"/>
            </a:srgbClr>
          </a:solidFill>
          <a:ln>
            <a:solidFill>
              <a:srgbClr val="FFFF00">
                <a:alpha val="36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2" name="Freeform 31"/>
          <p:cNvSpPr/>
          <p:nvPr/>
        </p:nvSpPr>
        <p:spPr>
          <a:xfrm>
            <a:off x="6705600" y="4419600"/>
            <a:ext cx="750888" cy="762000"/>
          </a:xfrm>
          <a:custGeom>
            <a:avLst/>
            <a:gdLst>
              <a:gd name="connsiteX0" fmla="*/ 0 w 750454"/>
              <a:gd name="connsiteY0" fmla="*/ 0 h 877455"/>
              <a:gd name="connsiteX1" fmla="*/ 173182 w 750454"/>
              <a:gd name="connsiteY1" fmla="*/ 392546 h 877455"/>
              <a:gd name="connsiteX2" fmla="*/ 438727 w 750454"/>
              <a:gd name="connsiteY2" fmla="*/ 669637 h 877455"/>
              <a:gd name="connsiteX3" fmla="*/ 750454 w 750454"/>
              <a:gd name="connsiteY3" fmla="*/ 877455 h 877455"/>
            </a:gdLst>
            <a:ahLst/>
            <a:cxnLst>
              <a:cxn ang="0">
                <a:pos x="connsiteX0" y="connsiteY0"/>
              </a:cxn>
              <a:cxn ang="0">
                <a:pos x="connsiteX1" y="connsiteY1"/>
              </a:cxn>
              <a:cxn ang="0">
                <a:pos x="connsiteX2" y="connsiteY2"/>
              </a:cxn>
              <a:cxn ang="0">
                <a:pos x="connsiteX3" y="connsiteY3"/>
              </a:cxn>
            </a:cxnLst>
            <a:rect l="l" t="t" r="r" b="b"/>
            <a:pathLst>
              <a:path w="750454" h="877455">
                <a:moveTo>
                  <a:pt x="0" y="0"/>
                </a:moveTo>
                <a:lnTo>
                  <a:pt x="173182" y="392546"/>
                </a:lnTo>
                <a:lnTo>
                  <a:pt x="438727" y="669637"/>
                </a:lnTo>
                <a:lnTo>
                  <a:pt x="750454" y="877455"/>
                </a:ln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p>
        </p:txBody>
      </p:sp>
      <p:graphicFrame>
        <p:nvGraphicFramePr>
          <p:cNvPr id="22530" name="Object 2"/>
          <p:cNvGraphicFramePr>
            <a:graphicFrameLocks noChangeAspect="1"/>
          </p:cNvGraphicFramePr>
          <p:nvPr>
            <p:extLst>
              <p:ext uri="{D42A27DB-BD31-4B8C-83A1-F6EECF244321}">
                <p14:modId xmlns="" xmlns:p14="http://schemas.microsoft.com/office/powerpoint/2010/main" val="3686150917"/>
              </p:ext>
            </p:extLst>
          </p:nvPr>
        </p:nvGraphicFramePr>
        <p:xfrm>
          <a:off x="873125" y="1268413"/>
          <a:ext cx="2803525" cy="979487"/>
        </p:xfrm>
        <a:graphic>
          <a:graphicData uri="http://schemas.openxmlformats.org/presentationml/2006/ole">
            <p:oleObj spid="_x0000_s56325" name="Equation" r:id="rId7" imgW="1307880" imgH="457200" progId="Equation.3">
              <p:embed/>
            </p:oleObj>
          </a:graphicData>
        </a:graphic>
      </p:graphicFrame>
      <p:sp>
        <p:nvSpPr>
          <p:cNvPr id="31761" name="TextBox 22"/>
          <p:cNvSpPr txBox="1">
            <a:spLocks noChangeArrowheads="1"/>
          </p:cNvSpPr>
          <p:nvPr/>
        </p:nvSpPr>
        <p:spPr bwMode="auto">
          <a:xfrm>
            <a:off x="912813" y="3429000"/>
            <a:ext cx="992187" cy="369888"/>
          </a:xfrm>
          <a:prstGeom prst="rect">
            <a:avLst/>
          </a:prstGeom>
          <a:noFill/>
          <a:ln w="9525">
            <a:noFill/>
            <a:miter lim="800000"/>
            <a:headEnd/>
            <a:tailEnd/>
          </a:ln>
        </p:spPr>
        <p:txBody>
          <a:bodyPr wrap="none">
            <a:prstTxWarp prst="textNoShape">
              <a:avLst/>
            </a:prstTxWarp>
            <a:spAutoFit/>
          </a:bodyPr>
          <a:lstStyle/>
          <a:p>
            <a:r>
              <a:rPr lang="en-US" sz="1800" b="1">
                <a:latin typeface="Symbol" charset="2"/>
                <a:ea typeface="Symbol" charset="2"/>
                <a:cs typeface="Symbol" charset="2"/>
              </a:rPr>
              <a:t>l</a:t>
            </a:r>
            <a:r>
              <a:rPr lang="en-US" sz="1800" b="1" baseline="-25000"/>
              <a:t>Observer</a:t>
            </a:r>
          </a:p>
        </p:txBody>
      </p:sp>
      <p:cxnSp>
        <p:nvCxnSpPr>
          <p:cNvPr id="25" name="Straight Connector 24"/>
          <p:cNvCxnSpPr>
            <a:stCxn id="20" idx="2"/>
          </p:cNvCxnSpPr>
          <p:nvPr/>
        </p:nvCxnSpPr>
        <p:spPr>
          <a:xfrm rot="5400000" flipH="1">
            <a:off x="1826708" y="3625715"/>
            <a:ext cx="23561" cy="13302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763" name="TextBox 26"/>
          <p:cNvSpPr txBox="1">
            <a:spLocks noChangeArrowheads="1"/>
          </p:cNvSpPr>
          <p:nvPr/>
        </p:nvSpPr>
        <p:spPr bwMode="auto">
          <a:xfrm>
            <a:off x="6172200" y="1752600"/>
            <a:ext cx="2364750" cy="400110"/>
          </a:xfrm>
          <a:prstGeom prst="rect">
            <a:avLst/>
          </a:prstGeom>
          <a:noFill/>
          <a:ln w="9525">
            <a:noFill/>
            <a:miter lim="800000"/>
            <a:headEnd/>
            <a:tailEnd/>
          </a:ln>
        </p:spPr>
        <p:txBody>
          <a:bodyPr wrap="none">
            <a:prstTxWarp prst="textNoShape">
              <a:avLst/>
            </a:prstTxWarp>
            <a:spAutoFit/>
          </a:bodyPr>
          <a:lstStyle/>
          <a:p>
            <a:r>
              <a:rPr lang="en-US" sz="2000" b="1" dirty="0" err="1" smtClean="0">
                <a:latin typeface="Symbol" charset="2"/>
                <a:ea typeface="Symbol" charset="2"/>
                <a:cs typeface="Symbol" charset="2"/>
              </a:rPr>
              <a:t>q</a:t>
            </a:r>
            <a:r>
              <a:rPr lang="en-US" sz="2000" b="1" baseline="-25000" dirty="0" smtClean="0"/>
              <a:t>∞</a:t>
            </a:r>
            <a:r>
              <a:rPr lang="en-US" sz="2000" b="1" dirty="0" smtClean="0"/>
              <a:t> = </a:t>
            </a:r>
            <a:r>
              <a:rPr lang="en-US" sz="2000" b="1" dirty="0" err="1" smtClean="0">
                <a:latin typeface="Symbol" charset="2"/>
                <a:ea typeface="Symbol" charset="2"/>
                <a:cs typeface="Symbol" charset="2"/>
              </a:rPr>
              <a:t>l</a:t>
            </a:r>
            <a:r>
              <a:rPr lang="en-US" sz="2000" b="1" baseline="-25000" dirty="0" smtClean="0"/>
              <a:t>∞ </a:t>
            </a:r>
            <a:r>
              <a:rPr lang="en-US" sz="2000" b="1" dirty="0" smtClean="0"/>
              <a:t>+ </a:t>
            </a:r>
            <a:r>
              <a:rPr lang="en-US" sz="2000" b="1" dirty="0" err="1" smtClean="0"/>
              <a:t>π</a:t>
            </a:r>
            <a:r>
              <a:rPr lang="en-US" sz="2000" b="1" dirty="0" smtClean="0"/>
              <a:t> - </a:t>
            </a:r>
            <a:r>
              <a:rPr lang="en-US" sz="2000" b="1" dirty="0" err="1" smtClean="0">
                <a:latin typeface="Symbol" charset="2"/>
                <a:ea typeface="Symbol" charset="2"/>
                <a:cs typeface="Symbol" charset="2"/>
              </a:rPr>
              <a:t>l</a:t>
            </a:r>
            <a:r>
              <a:rPr lang="en-US" sz="2000" b="1" baseline="-25000" dirty="0" err="1" smtClean="0"/>
              <a:t>Observer</a:t>
            </a:r>
            <a:endParaRPr lang="en-US" sz="2000" b="1" baseline="-25000" dirty="0"/>
          </a:p>
        </p:txBody>
      </p:sp>
      <p:sp>
        <p:nvSpPr>
          <p:cNvPr id="24" name="Freeform 23"/>
          <p:cNvSpPr/>
          <p:nvPr/>
        </p:nvSpPr>
        <p:spPr>
          <a:xfrm>
            <a:off x="6781800" y="4343400"/>
            <a:ext cx="838200" cy="762000"/>
          </a:xfrm>
          <a:custGeom>
            <a:avLst/>
            <a:gdLst>
              <a:gd name="connsiteX0" fmla="*/ 0 w 750454"/>
              <a:gd name="connsiteY0" fmla="*/ 0 h 877455"/>
              <a:gd name="connsiteX1" fmla="*/ 173182 w 750454"/>
              <a:gd name="connsiteY1" fmla="*/ 392546 h 877455"/>
              <a:gd name="connsiteX2" fmla="*/ 438727 w 750454"/>
              <a:gd name="connsiteY2" fmla="*/ 669637 h 877455"/>
              <a:gd name="connsiteX3" fmla="*/ 750454 w 750454"/>
              <a:gd name="connsiteY3" fmla="*/ 877455 h 877455"/>
            </a:gdLst>
            <a:ahLst/>
            <a:cxnLst>
              <a:cxn ang="0">
                <a:pos x="connsiteX0" y="connsiteY0"/>
              </a:cxn>
              <a:cxn ang="0">
                <a:pos x="connsiteX1" y="connsiteY1"/>
              </a:cxn>
              <a:cxn ang="0">
                <a:pos x="connsiteX2" y="connsiteY2"/>
              </a:cxn>
              <a:cxn ang="0">
                <a:pos x="connsiteX3" y="connsiteY3"/>
              </a:cxn>
            </a:cxnLst>
            <a:rect l="l" t="t" r="r" b="b"/>
            <a:pathLst>
              <a:path w="750454" h="877455">
                <a:moveTo>
                  <a:pt x="0" y="0"/>
                </a:moveTo>
                <a:lnTo>
                  <a:pt x="173182" y="392546"/>
                </a:lnTo>
                <a:lnTo>
                  <a:pt x="438727" y="669637"/>
                </a:lnTo>
                <a:lnTo>
                  <a:pt x="750454" y="877455"/>
                </a:ln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p>
        </p:txBody>
      </p:sp>
      <p:sp>
        <p:nvSpPr>
          <p:cNvPr id="22" name="TextBox 21"/>
          <p:cNvSpPr txBox="1"/>
          <p:nvPr/>
        </p:nvSpPr>
        <p:spPr>
          <a:xfrm>
            <a:off x="0" y="4191000"/>
            <a:ext cx="3147015" cy="830997"/>
          </a:xfrm>
          <a:prstGeom prst="rect">
            <a:avLst/>
          </a:prstGeom>
          <a:noFill/>
        </p:spPr>
        <p:txBody>
          <a:bodyPr wrap="none" rtlCol="0">
            <a:spAutoFit/>
          </a:bodyPr>
          <a:lstStyle/>
          <a:p>
            <a:r>
              <a:rPr lang="en-US" b="1" dirty="0" smtClean="0">
                <a:solidFill>
                  <a:srgbClr val="0000FF"/>
                </a:solidFill>
              </a:rPr>
              <a:t>Observation of Flow</a:t>
            </a:r>
          </a:p>
          <a:p>
            <a:r>
              <a:rPr lang="en-US" b="1" dirty="0" smtClean="0">
                <a:solidFill>
                  <a:srgbClr val="0000FF"/>
                </a:solidFill>
              </a:rPr>
              <a:t>at Perihelion</a:t>
            </a:r>
            <a:endParaRPr lang="en-US" b="1" dirty="0">
              <a:solidFill>
                <a:srgbClr val="0000FF"/>
              </a:solidFill>
            </a:endParaRPr>
          </a:p>
        </p:txBody>
      </p:sp>
      <p:cxnSp>
        <p:nvCxnSpPr>
          <p:cNvPr id="26" name="Straight Connector 25"/>
          <p:cNvCxnSpPr>
            <a:endCxn id="20" idx="3"/>
          </p:cNvCxnSpPr>
          <p:nvPr/>
        </p:nvCxnSpPr>
        <p:spPr>
          <a:xfrm flipH="1">
            <a:off x="2044995" y="2133600"/>
            <a:ext cx="4355805" cy="1699603"/>
          </a:xfrm>
          <a:prstGeom prst="line">
            <a:avLst/>
          </a:prstGeom>
          <a:ln>
            <a:solidFill>
              <a:srgbClr val="0000FF"/>
            </a:solidFill>
            <a:tailEnd type="stealth" w="lg" len="lg"/>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7010400" y="4876800"/>
            <a:ext cx="76200" cy="762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7239000" y="4876800"/>
            <a:ext cx="76200" cy="7620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a:stCxn id="27" idx="5"/>
          </p:cNvCxnSpPr>
          <p:nvPr/>
        </p:nvCxnSpPr>
        <p:spPr>
          <a:xfrm rot="16200000" flipH="1">
            <a:off x="7836647" y="4180634"/>
            <a:ext cx="12747" cy="153515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543800" y="4648200"/>
            <a:ext cx="1486029" cy="646331"/>
          </a:xfrm>
          <a:prstGeom prst="rect">
            <a:avLst/>
          </a:prstGeom>
          <a:noFill/>
        </p:spPr>
        <p:txBody>
          <a:bodyPr wrap="none" rtlCol="0">
            <a:spAutoFit/>
          </a:bodyPr>
          <a:lstStyle/>
          <a:p>
            <a:pPr algn="r"/>
            <a:r>
              <a:rPr lang="en-US" dirty="0" smtClean="0">
                <a:solidFill>
                  <a:srgbClr val="008000"/>
                </a:solidFill>
              </a:rPr>
              <a:t>V</a:t>
            </a:r>
            <a:r>
              <a:rPr lang="en-US" baseline="-25000" dirty="0" smtClean="0">
                <a:solidFill>
                  <a:srgbClr val="008000"/>
                </a:solidFill>
              </a:rPr>
              <a:t>∞</a:t>
            </a:r>
            <a:r>
              <a:rPr lang="en-US" dirty="0" smtClean="0">
                <a:solidFill>
                  <a:srgbClr val="008000"/>
                </a:solidFill>
              </a:rPr>
              <a:t/>
            </a:r>
            <a:br>
              <a:rPr lang="en-US" dirty="0" smtClean="0">
                <a:solidFill>
                  <a:srgbClr val="008000"/>
                </a:solidFill>
              </a:rPr>
            </a:br>
            <a:r>
              <a:rPr lang="en-US" dirty="0" smtClean="0">
                <a:solidFill>
                  <a:srgbClr val="008000"/>
                </a:solidFill>
              </a:rPr>
              <a:t>for each Orbit</a:t>
            </a:r>
            <a:endParaRPr lang="en-US" dirty="0">
              <a:solidFill>
                <a:srgbClr val="008000"/>
              </a:solidFill>
            </a:endParaRPr>
          </a:p>
        </p:txBody>
      </p:sp>
      <p:sp>
        <p:nvSpPr>
          <p:cNvPr id="43" name="TextBox 42"/>
          <p:cNvSpPr txBox="1"/>
          <p:nvPr/>
        </p:nvSpPr>
        <p:spPr>
          <a:xfrm>
            <a:off x="1219200" y="5715000"/>
            <a:ext cx="7924800" cy="646331"/>
          </a:xfrm>
          <a:prstGeom prst="rect">
            <a:avLst/>
          </a:prstGeom>
          <a:noFill/>
        </p:spPr>
        <p:txBody>
          <a:bodyPr wrap="square" rtlCol="0">
            <a:spAutoFit/>
          </a:bodyPr>
          <a:lstStyle/>
          <a:p>
            <a:r>
              <a:rPr lang="en-US" b="1" dirty="0" smtClean="0"/>
              <a:t>Which means, for slower secondary flow, we should look at the earlier orbits </a:t>
            </a:r>
            <a:br>
              <a:rPr lang="en-US" b="1" dirty="0" smtClean="0"/>
            </a:br>
            <a:r>
              <a:rPr lang="en-US" b="1" dirty="0" smtClean="0"/>
              <a:t>for IBEX before primary counts dominated. </a:t>
            </a:r>
            <a:endParaRPr lang="en-US" b="1" dirty="0"/>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5" name="Rectangle 5"/>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ight Arrow 33"/>
          <p:cNvSpPr/>
          <p:nvPr/>
        </p:nvSpPr>
        <p:spPr>
          <a:xfrm>
            <a:off x="304800" y="58674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909872" y="3657600"/>
            <a:ext cx="76200" cy="762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1828800" y="3505200"/>
            <a:ext cx="76200" cy="7620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4" descr="TA005487"/>
          <p:cNvPicPr>
            <a:picLocks noChangeAspect="1" noChangeArrowheads="1"/>
          </p:cNvPicPr>
          <p:nvPr/>
        </p:nvPicPr>
        <p:blipFill>
          <a:blip r:embed="rId8" cstate="print"/>
          <a:srcRect/>
          <a:stretch>
            <a:fillRect/>
          </a:stretch>
        </p:blipFill>
        <p:spPr bwMode="auto">
          <a:xfrm>
            <a:off x="28575" y="39688"/>
            <a:ext cx="1114425" cy="884237"/>
          </a:xfrm>
          <a:prstGeom prst="rect">
            <a:avLst/>
          </a:prstGeom>
          <a:noFill/>
          <a:ln w="9525">
            <a:noFill/>
            <a:miter lim="800000"/>
            <a:headEnd/>
            <a:tailEnd/>
          </a:ln>
        </p:spPr>
      </p:pic>
      <p:pic>
        <p:nvPicPr>
          <p:cNvPr id="33" name="Picture 7" descr="UNH-Logo_288.pdf"/>
          <p:cNvPicPr>
            <a:picLocks noChangeAspect="1"/>
          </p:cNvPicPr>
          <p:nvPr/>
        </p:nvPicPr>
        <p:blipFill>
          <a:blip r:embed="rId9" cstate="print"/>
          <a:srcRect/>
          <a:stretch>
            <a:fillRect/>
          </a:stretch>
        </p:blipFill>
        <p:spPr bwMode="auto">
          <a:xfrm>
            <a:off x="8458200" y="0"/>
            <a:ext cx="685800" cy="6953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0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0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20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20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2000"/>
                                        <p:tgtEl>
                                          <p:spTgt spid="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4" grpId="0" animBg="1"/>
      <p:bldP spid="27" grpId="0" animBg="1"/>
      <p:bldP spid="28" grpId="0" animBg="1"/>
      <p:bldP spid="43" grpId="0"/>
      <p:bldP spid="34"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ISM Flow Geometry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ISM-Flow-Scheme_Psi_Beta.jpg"/>
          <p:cNvPicPr>
            <a:picLocks noChangeAspect="1"/>
          </p:cNvPicPr>
          <p:nvPr/>
        </p:nvPicPr>
        <p:blipFill>
          <a:blip r:embed="rId4" cstate="print"/>
          <a:stretch>
            <a:fillRect/>
          </a:stretch>
        </p:blipFill>
        <p:spPr>
          <a:xfrm>
            <a:off x="609600" y="762000"/>
            <a:ext cx="7791450" cy="4432300"/>
          </a:xfrm>
          <a:prstGeom prst="rect">
            <a:avLst/>
          </a:prstGeom>
        </p:spPr>
      </p:pic>
      <p:sp>
        <p:nvSpPr>
          <p:cNvPr id="7" name="TextBox 26"/>
          <p:cNvSpPr txBox="1">
            <a:spLocks noChangeArrowheads="1"/>
          </p:cNvSpPr>
          <p:nvPr/>
        </p:nvSpPr>
        <p:spPr bwMode="auto">
          <a:xfrm>
            <a:off x="5715000" y="2590800"/>
            <a:ext cx="2364750" cy="400110"/>
          </a:xfrm>
          <a:prstGeom prst="rect">
            <a:avLst/>
          </a:prstGeom>
          <a:noFill/>
          <a:ln w="9525">
            <a:noFill/>
            <a:miter lim="800000"/>
            <a:headEnd/>
            <a:tailEnd/>
          </a:ln>
        </p:spPr>
        <p:txBody>
          <a:bodyPr wrap="none">
            <a:prstTxWarp prst="textNoShape">
              <a:avLst/>
            </a:prstTxWarp>
            <a:spAutoFit/>
          </a:bodyPr>
          <a:lstStyle/>
          <a:p>
            <a:r>
              <a:rPr lang="en-US" sz="2000" b="1" dirty="0" smtClean="0">
                <a:latin typeface="Symbol" charset="2"/>
                <a:ea typeface="Symbol" charset="2"/>
                <a:cs typeface="Symbol" charset="2"/>
              </a:rPr>
              <a:t>q</a:t>
            </a:r>
            <a:r>
              <a:rPr lang="en-US" sz="2000" b="1" baseline="-25000" dirty="0" smtClean="0"/>
              <a:t>∞</a:t>
            </a:r>
            <a:r>
              <a:rPr lang="en-US" sz="2000" b="1" dirty="0" smtClean="0"/>
              <a:t> = </a:t>
            </a:r>
            <a:r>
              <a:rPr lang="en-US" sz="2000" b="1" dirty="0" smtClean="0">
                <a:latin typeface="Symbol" charset="2"/>
                <a:ea typeface="Symbol" charset="2"/>
                <a:cs typeface="Symbol" charset="2"/>
              </a:rPr>
              <a:t>l</a:t>
            </a:r>
            <a:r>
              <a:rPr lang="en-US" sz="2000" b="1" baseline="-25000" dirty="0" smtClean="0"/>
              <a:t>∞ </a:t>
            </a:r>
            <a:r>
              <a:rPr lang="en-US" sz="2000" b="1" dirty="0" smtClean="0"/>
              <a:t>+ π - </a:t>
            </a:r>
            <a:r>
              <a:rPr lang="en-US" sz="2000" b="1" dirty="0" err="1" smtClean="0">
                <a:latin typeface="Symbol" charset="2"/>
                <a:ea typeface="Symbol" charset="2"/>
                <a:cs typeface="Symbol" charset="2"/>
              </a:rPr>
              <a:t>l</a:t>
            </a:r>
            <a:r>
              <a:rPr lang="en-US" sz="2000" b="1" baseline="-25000" dirty="0" err="1" smtClean="0"/>
              <a:t>Observer</a:t>
            </a:r>
            <a:endParaRPr lang="en-US" sz="2000" b="1" baseline="-25000" dirty="0"/>
          </a:p>
        </p:txBody>
      </p:sp>
      <p:pic>
        <p:nvPicPr>
          <p:cNvPr id="9" name="Picture 4" descr="TA005487"/>
          <p:cNvPicPr>
            <a:picLocks noChangeAspect="1" noChangeArrowheads="1"/>
          </p:cNvPicPr>
          <p:nvPr/>
        </p:nvPicPr>
        <p:blipFill>
          <a:blip r:embed="rId5" cstate="print"/>
          <a:srcRect/>
          <a:stretch>
            <a:fillRect/>
          </a:stretch>
        </p:blipFill>
        <p:spPr bwMode="auto">
          <a:xfrm>
            <a:off x="28575" y="39688"/>
            <a:ext cx="1114425" cy="884237"/>
          </a:xfrm>
          <a:prstGeom prst="rect">
            <a:avLst/>
          </a:prstGeom>
          <a:noFill/>
          <a:ln w="9525">
            <a:noFill/>
            <a:miter lim="800000"/>
            <a:headEnd/>
            <a:tailEnd/>
          </a:ln>
        </p:spPr>
      </p:pic>
      <p:pic>
        <p:nvPicPr>
          <p:cNvPr id="10" name="Picture 7" descr="UNH-Logo_288.pdf"/>
          <p:cNvPicPr>
            <a:picLocks noChangeAspect="1"/>
          </p:cNvPicPr>
          <p:nvPr/>
        </p:nvPicPr>
        <p:blipFill>
          <a:blip r:embed="rId6" cstate="print"/>
          <a:srcRect/>
          <a:stretch>
            <a:fillRect/>
          </a:stretch>
        </p:blipFill>
        <p:spPr bwMode="auto">
          <a:xfrm>
            <a:off x="8458200" y="0"/>
            <a:ext cx="685800" cy="695325"/>
          </a:xfrm>
          <a:prstGeom prst="rect">
            <a:avLst/>
          </a:prstGeom>
          <a:noFill/>
          <a:ln w="9525">
            <a:noFill/>
            <a:miter lim="800000"/>
            <a:headEnd/>
            <a:tailEnd/>
          </a:ln>
        </p:spPr>
      </p:pic>
      <p:sp>
        <p:nvSpPr>
          <p:cNvPr id="16" name="Left Arrow 15"/>
          <p:cNvSpPr/>
          <p:nvPr/>
        </p:nvSpPr>
        <p:spPr>
          <a:xfrm>
            <a:off x="2895600" y="5887375"/>
            <a:ext cx="6858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7200" y="5919758"/>
            <a:ext cx="2286000" cy="369332"/>
          </a:xfrm>
          <a:prstGeom prst="rect">
            <a:avLst/>
          </a:prstGeom>
          <a:noFill/>
        </p:spPr>
        <p:txBody>
          <a:bodyPr wrap="square" rtlCol="0">
            <a:spAutoFit/>
          </a:bodyPr>
          <a:lstStyle/>
          <a:p>
            <a:r>
              <a:rPr lang="en-US" dirty="0" smtClean="0">
                <a:latin typeface="Aharoni" pitchFamily="2" charset="-79"/>
                <a:cs typeface="Aharoni" pitchFamily="2" charset="-79"/>
              </a:rPr>
              <a:t>Analytical Method</a:t>
            </a:r>
            <a:endParaRPr lang="en-US" dirty="0">
              <a:latin typeface="Aharoni" pitchFamily="2" charset="-79"/>
              <a:cs typeface="Aharoni" pitchFamily="2" charset="-79"/>
            </a:endParaRPr>
          </a:p>
        </p:txBody>
      </p:sp>
      <p:sp>
        <p:nvSpPr>
          <p:cNvPr id="573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4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267200" y="6010275"/>
            <a:ext cx="3771900" cy="847725"/>
          </a:xfrm>
          <a:prstGeom prst="rect">
            <a:avLst/>
          </a:prstGeom>
          <a:noFill/>
        </p:spPr>
      </p:pic>
      <p:graphicFrame>
        <p:nvGraphicFramePr>
          <p:cNvPr id="57351" name="Object 7"/>
          <p:cNvGraphicFramePr>
            <a:graphicFrameLocks noChangeAspect="1"/>
          </p:cNvGraphicFramePr>
          <p:nvPr/>
        </p:nvGraphicFramePr>
        <p:xfrm>
          <a:off x="4191000" y="5181600"/>
          <a:ext cx="2184400" cy="764540"/>
        </p:xfrm>
        <a:graphic>
          <a:graphicData uri="http://schemas.openxmlformats.org/presentationml/2006/ole">
            <p:oleObj spid="_x0000_s57351" name="Equation" r:id="rId8" imgW="130788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fade">
                                      <p:cBhvr>
                                        <p:cTn id="7" dur="2000"/>
                                        <p:tgtEl>
                                          <p:spTgt spid="573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349"/>
                                        </p:tgtEl>
                                        <p:attrNameLst>
                                          <p:attrName>style.visibility</p:attrName>
                                        </p:attrNameLst>
                                      </p:cBhvr>
                                      <p:to>
                                        <p:strVal val="visible"/>
                                      </p:to>
                                    </p:set>
                                    <p:animEffect transition="in" filter="fade">
                                      <p:cBhvr>
                                        <p:cTn id="12" dur="2000"/>
                                        <p:tgtEl>
                                          <p:spTgt spid="573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3710</TotalTime>
  <Words>1577</Words>
  <Application>Microsoft Office PowerPoint</Application>
  <PresentationFormat>On-screen Show (4:3)</PresentationFormat>
  <Paragraphs>182</Paragraphs>
  <Slides>21</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Office Theme</vt:lpstr>
      <vt:lpstr>Equation</vt:lpstr>
      <vt:lpstr>Acrobat Document</vt:lpstr>
      <vt:lpstr>Primary and Secondary  Interstellar Flow Analysis</vt:lpstr>
      <vt:lpstr>Outline</vt:lpstr>
      <vt:lpstr>Slide 3</vt:lpstr>
      <vt:lpstr>Slide 4</vt:lpstr>
      <vt:lpstr>Slide 5</vt:lpstr>
      <vt:lpstr>Parent Distribution of Secondaries  From the Heliopause to 1AU </vt:lpstr>
      <vt:lpstr>Motivation</vt:lpstr>
      <vt:lpstr>Strategy with Analytical Calculation for Primary Component </vt:lpstr>
      <vt:lpstr>Slide 9</vt:lpstr>
      <vt:lpstr>Slide 10</vt:lpstr>
      <vt:lpstr>Data Selection for  Secondary Oxygen analysis</vt:lpstr>
      <vt:lpstr>Data Selection for  Secondary Oxygen analysis</vt:lpstr>
      <vt:lpstr>Data Selection for  Secondary Oxygen analysis</vt:lpstr>
      <vt:lpstr>The 1st year TOF despun Data for Oxygen</vt:lpstr>
      <vt:lpstr>The 2nd year TOF despun Data for Oxygen</vt:lpstr>
      <vt:lpstr>Strategies of Data Analysis</vt:lpstr>
      <vt:lpstr>Maximum Likelihood Method for Secondary (and Primary) component</vt:lpstr>
      <vt:lpstr>Slide 18</vt:lpstr>
      <vt:lpstr>Future Work:  Maximum Likelihood Method in 2D</vt:lpstr>
      <vt:lpstr>Task List for Secondary Component analysis </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Oxygen’s Data Analysis</dc:title>
  <dc:creator>Robby</dc:creator>
  <cp:lastModifiedBy>Robby</cp:lastModifiedBy>
  <cp:revision>170</cp:revision>
  <dcterms:created xsi:type="dcterms:W3CDTF">2011-11-07T15:07:47Z</dcterms:created>
  <dcterms:modified xsi:type="dcterms:W3CDTF">2011-11-16T18:43:00Z</dcterms:modified>
</cp:coreProperties>
</file>