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68" r:id="rId5"/>
    <p:sldId id="267" r:id="rId6"/>
    <p:sldId id="277" r:id="rId7"/>
    <p:sldId id="278" r:id="rId8"/>
    <p:sldId id="281" r:id="rId9"/>
    <p:sldId id="279" r:id="rId10"/>
    <p:sldId id="280" r:id="rId11"/>
    <p:sldId id="272" r:id="rId12"/>
    <p:sldId id="260" r:id="rId13"/>
    <p:sldId id="282" r:id="rId14"/>
    <p:sldId id="283" r:id="rId15"/>
    <p:sldId id="273" r:id="rId16"/>
    <p:sldId id="261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E5B0-B1DD-44F3-96A3-DF52D5A7983C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0B2F4-90BC-4665-87CA-12555511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B2F4-90BC-4665-87CA-1255551139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633D-3648-4A0C-9B6A-87401B860449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6DB4-5E29-4ABA-92B7-C835F535A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 t="9167" b="9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Fitting of the Interstellar Neutral Gas Flow as Observed by IBEX for Comparison with Analytical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Trevor Leonard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Space Science Center &amp; Physics Department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University of New Hampshire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November 16, </a:t>
            </a:r>
            <a:r>
              <a:rPr lang="en-US" sz="2000" dirty="0" smtClean="0">
                <a:solidFill>
                  <a:schemeClr val="tx1"/>
                </a:solidFill>
              </a:rPr>
              <a:t>2011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116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11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t="7436"/>
          <a:stretch>
            <a:fillRect/>
          </a:stretch>
        </p:blipFill>
        <p:spPr bwMode="auto">
          <a:xfrm>
            <a:off x="612648" y="1066800"/>
            <a:ext cx="782052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Orbit 65 E2 De-spun Gold HY Corrected</a:t>
            </a:r>
            <a:endParaRPr lang="en-US" dirty="0"/>
          </a:p>
        </p:txBody>
      </p:sp>
      <p:pic>
        <p:nvPicPr>
          <p:cNvPr id="5" name="Picture 4" descr="ibex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3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67000" y="3962400"/>
            <a:ext cx="213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Exact Sun Pointing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rot="10800000">
            <a:off x="2133600" y="2590801"/>
            <a:ext cx="533400" cy="157165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Second Task:</a:t>
            </a:r>
            <a:br>
              <a:rPr lang="en-US" sz="3800" dirty="0" smtClean="0"/>
            </a:br>
            <a:r>
              <a:rPr lang="en-US" sz="3800" dirty="0" smtClean="0"/>
              <a:t>Determination of ISM Peak Latitude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peak latitude can be found by determining the evolution of the angular peak location over the orbits and extrapolating to exact perihelion</a:t>
            </a:r>
          </a:p>
          <a:p>
            <a:r>
              <a:rPr lang="en-US" dirty="0" smtClean="0"/>
              <a:t>This analysis is sensitive to anomalies in the data and thus the usable data is limited to the ISN List, which does not contain </a:t>
            </a:r>
            <a:r>
              <a:rPr lang="en-US" dirty="0" err="1" smtClean="0"/>
              <a:t>despun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The good time data is binned into time periods and a Maximum Likelihood Fit is used to determine the peak location in latitude</a:t>
            </a:r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2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/>
          <a:srcRect t="8889" b="11111"/>
          <a:stretch>
            <a:fillRect/>
          </a:stretch>
        </p:blipFill>
        <p:spPr bwMode="auto">
          <a:xfrm>
            <a:off x="0" y="11430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79576" y="1188720"/>
            <a:ext cx="192024" cy="512064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188720"/>
            <a:ext cx="192024" cy="512064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0576" y="1188720"/>
            <a:ext cx="192024" cy="512064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88720"/>
            <a:ext cx="192024" cy="512064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61176" y="1203960"/>
            <a:ext cx="192024" cy="512064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Orbit 65 E2</a:t>
            </a:r>
            <a:endParaRPr lang="en-US" dirty="0"/>
          </a:p>
        </p:txBody>
      </p:sp>
      <p:pic>
        <p:nvPicPr>
          <p:cNvPr id="18" name="Picture 17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2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20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941576" y="1203960"/>
            <a:ext cx="192024" cy="512064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172200" y="1203960"/>
            <a:ext cx="192024" cy="512064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Orbit 65 E2 Gold HY Maximum Likelihood Fit</a:t>
            </a:r>
            <a:endParaRPr lang="en-US" dirty="0"/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3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t="5467"/>
          <a:stretch>
            <a:fillRect/>
          </a:stretch>
        </p:blipFill>
        <p:spPr bwMode="auto">
          <a:xfrm>
            <a:off x="1" y="1358818"/>
            <a:ext cx="9157362" cy="534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Orbit 65 E2 Gold HY Corrected Peak Location</a:t>
            </a:r>
            <a:endParaRPr lang="en-US" dirty="0"/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3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133600" y="4019490"/>
            <a:ext cx="213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Exact Sun Pointing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rot="10800000">
            <a:off x="2057400" y="3276601"/>
            <a:ext cx="76200" cy="94294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o0065-E2-Peak.bmp"/>
          <p:cNvPicPr>
            <a:picLocks noChangeAspect="1"/>
          </p:cNvPicPr>
          <p:nvPr/>
        </p:nvPicPr>
        <p:blipFill>
          <a:blip r:embed="rId4" cstate="print"/>
          <a:srcRect t="5000"/>
          <a:stretch>
            <a:fillRect/>
          </a:stretch>
        </p:blipFill>
        <p:spPr>
          <a:xfrm>
            <a:off x="762000" y="1066800"/>
            <a:ext cx="7620000" cy="5791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Total_Peak_Evo.bmp"/>
          <p:cNvPicPr>
            <a:picLocks noChangeAspect="1"/>
          </p:cNvPicPr>
          <p:nvPr/>
        </p:nvPicPr>
        <p:blipFill>
          <a:blip r:embed="rId3" cstate="print"/>
          <a:srcRect l="4352" r="3826"/>
          <a:stretch>
            <a:fillRect/>
          </a:stretch>
        </p:blipFill>
        <p:spPr>
          <a:xfrm>
            <a:off x="0" y="1035844"/>
            <a:ext cx="9144000" cy="5822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 Good Orbit Peak Location</a:t>
            </a:r>
            <a:endParaRPr lang="en-US" dirty="0"/>
          </a:p>
        </p:txBody>
      </p:sp>
      <p:pic>
        <p:nvPicPr>
          <p:cNvPr id="5" name="Picture 4" descr="ibex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6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743200" y="1809690"/>
            <a:ext cx="1261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2009 Data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400" y="3200400"/>
            <a:ext cx="1261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2010 Data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relationship between the peak flux and IBEX ecliptic longitude is well defined.</a:t>
            </a:r>
          </a:p>
          <a:p>
            <a:r>
              <a:rPr lang="en-US" dirty="0" smtClean="0"/>
              <a:t>Determining the peak location and sigma looks promising but more data is needed, and the Star Sensor may be able to provide a better de-spinning process.</a:t>
            </a:r>
          </a:p>
          <a:p>
            <a:r>
              <a:rPr lang="en-US" dirty="0" smtClean="0"/>
              <a:t>The hardware histogram data provides a correction for the loss of direct event data during high count rate orbits. </a:t>
            </a:r>
            <a:endParaRPr lang="en-US" dirty="0"/>
          </a:p>
        </p:txBody>
      </p:sp>
      <p:pic>
        <p:nvPicPr>
          <p:cNvPr id="3" name="Picture 2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4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5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Instrumental losses still persist in the data. </a:t>
            </a:r>
          </a:p>
          <a:p>
            <a:r>
              <a:rPr lang="en-US" dirty="0" smtClean="0"/>
              <a:t>Currently work is progressing with both software and hardware simulators of the IBEX-Lo instrument.  </a:t>
            </a:r>
          </a:p>
          <a:p>
            <a:r>
              <a:rPr lang="en-US" dirty="0" smtClean="0"/>
              <a:t>The simulations will help provide a better understanding of the instrument function.  </a:t>
            </a:r>
          </a:p>
          <a:p>
            <a:r>
              <a:rPr lang="en-US" dirty="0" smtClean="0"/>
              <a:t>Characterizing the instrument is part of an ongoing investigation of </a:t>
            </a:r>
            <a:r>
              <a:rPr lang="en-US" smtClean="0"/>
              <a:t>the temperature of the ISM Flow.  </a:t>
            </a:r>
            <a:endParaRPr lang="en-US" dirty="0"/>
          </a:p>
        </p:txBody>
      </p:sp>
      <p:pic>
        <p:nvPicPr>
          <p:cNvPr id="3" name="Picture 2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4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5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During an orbit the ecliptic longitude of IBEX changes, thus altering the IBEX-Lo center of field of view.  </a:t>
            </a:r>
          </a:p>
          <a:p>
            <a:r>
              <a:rPr lang="en-US" dirty="0" smtClean="0"/>
              <a:t>The evolution of the ISM Flow is observed over each orbit and can be extrapolated to exact Sun pointing.  </a:t>
            </a:r>
          </a:p>
          <a:p>
            <a:r>
              <a:rPr lang="en-US" dirty="0" smtClean="0"/>
              <a:t>IBEX observations are most valuable at exact perihelion of the ISM Flow trajectories for comparison with analytical calculations.</a:t>
            </a:r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5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Task:</a:t>
            </a:r>
            <a:br>
              <a:rPr lang="en-US" dirty="0" smtClean="0"/>
            </a:br>
            <a:r>
              <a:rPr lang="en-US" dirty="0" smtClean="0"/>
              <a:t>Determination of the Flux Peak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Determining the flux evolution over each orbit and extrapolating to exact perihelion will give the ISM Flow flux as a function of IBEX ecliptic longitude which helps determine the bulk flow velocity</a:t>
            </a:r>
          </a:p>
          <a:p>
            <a:r>
              <a:rPr lang="en-US" dirty="0" smtClean="0"/>
              <a:t>A Maximum Likelihood Fit of good time periods is used to determine an angular range of +/-3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σ</a:t>
            </a:r>
            <a:r>
              <a:rPr lang="en-US" dirty="0" smtClean="0"/>
              <a:t> from the peak location to calculate the flux</a:t>
            </a:r>
          </a:p>
          <a:p>
            <a:r>
              <a:rPr lang="en-US" dirty="0" smtClean="0"/>
              <a:t>This flux determination method is not sensitive to small changes in the peak location so we are able to utilize de-spun data</a:t>
            </a:r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5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Count Rate Angular Range</a:t>
            </a:r>
            <a:endParaRPr lang="en-US" dirty="0"/>
          </a:p>
        </p:txBody>
      </p:sp>
      <p:pic>
        <p:nvPicPr>
          <p:cNvPr id="7" name="Picture 6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8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9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" name="Picture 35" descr="o0014_e2_spin_angle_histogram.bmp"/>
          <p:cNvPicPr>
            <a:picLocks noChangeAspect="1"/>
          </p:cNvPicPr>
          <p:nvPr/>
        </p:nvPicPr>
        <p:blipFill>
          <a:blip r:embed="rId4" cstate="print"/>
          <a:srcRect l="5461" t="7312" r="5211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990600" y="3108960"/>
            <a:ext cx="5704930" cy="369332"/>
            <a:chOff x="990600" y="3108960"/>
            <a:chExt cx="5704930" cy="369332"/>
          </a:xfrm>
        </p:grpSpPr>
        <p:sp>
          <p:nvSpPr>
            <p:cNvPr id="38" name="TextBox 37"/>
            <p:cNvSpPr txBox="1"/>
            <p:nvPr/>
          </p:nvSpPr>
          <p:spPr>
            <a:xfrm>
              <a:off x="4572000" y="3108960"/>
              <a:ext cx="2123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+/-3</a:t>
              </a:r>
              <a:r>
                <a:rPr lang="el-GR" b="1" dirty="0" smtClean="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σ</a:t>
              </a:r>
              <a:r>
                <a:rPr lang="en-US" b="1" dirty="0" smtClean="0"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 angular range</a:t>
              </a:r>
              <a:endParaRPr lang="en-US" b="1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0800000">
              <a:off x="3276601" y="3275011"/>
              <a:ext cx="1219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990600" y="3276600"/>
              <a:ext cx="99059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Determination of Flux Peak cont.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Obvious anomalies are removed from the count rate data set including:</a:t>
            </a:r>
          </a:p>
          <a:p>
            <a:pPr lvl="1"/>
            <a:r>
              <a:rPr lang="en-US" dirty="0" smtClean="0"/>
              <a:t>Absence of counts</a:t>
            </a:r>
          </a:p>
          <a:p>
            <a:pPr lvl="1"/>
            <a:r>
              <a:rPr lang="en-US" dirty="0" smtClean="0"/>
              <a:t>180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˚</a:t>
            </a:r>
            <a:r>
              <a:rPr lang="en-US" dirty="0" smtClean="0"/>
              <a:t> crossings</a:t>
            </a:r>
          </a:p>
          <a:p>
            <a:pPr lvl="1"/>
            <a:r>
              <a:rPr lang="en-US" dirty="0" smtClean="0"/>
              <a:t>Magnetosphere interference</a:t>
            </a:r>
          </a:p>
          <a:p>
            <a:pPr lvl="1"/>
            <a:r>
              <a:rPr lang="en-US" dirty="0" smtClean="0"/>
              <a:t>Electron rate spikes (ISN List)</a:t>
            </a:r>
          </a:p>
        </p:txBody>
      </p:sp>
      <p:pic>
        <p:nvPicPr>
          <p:cNvPr id="4" name="Picture 3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5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6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 rot="16200000">
            <a:off x="-471591" y="4891192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Integral Counts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t="5000"/>
          <a:stretch>
            <a:fillRect/>
          </a:stretch>
        </p:blipFill>
        <p:spPr bwMode="auto">
          <a:xfrm>
            <a:off x="612648" y="914400"/>
            <a:ext cx="782052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Orbit 65 E2 De-spun Golden HY</a:t>
            </a:r>
            <a:endParaRPr lang="en-US" dirty="0"/>
          </a:p>
        </p:txBody>
      </p:sp>
      <p:pic>
        <p:nvPicPr>
          <p:cNvPr id="5" name="Picture 4" descr="ibex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3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67000" y="3962400"/>
            <a:ext cx="213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Exact Sun Pointing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rot="10800000">
            <a:off x="2133600" y="2819401"/>
            <a:ext cx="533400" cy="134305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Hardware Histogram Correction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correction coefficient can be calculated from the comparison of the hardware histogram rates and direct event rates.  </a:t>
            </a:r>
          </a:p>
          <a:p>
            <a:r>
              <a:rPr lang="en-US" dirty="0" smtClean="0"/>
              <a:t>The hardware histogram data can not be </a:t>
            </a:r>
            <a:r>
              <a:rPr lang="en-US" dirty="0" err="1" smtClean="0"/>
              <a:t>despun</a:t>
            </a:r>
            <a:r>
              <a:rPr lang="en-US" dirty="0" smtClean="0"/>
              <a:t> so the correction must be calculated using data without spin problems.  </a:t>
            </a:r>
            <a:endParaRPr lang="en-US" dirty="0"/>
          </a:p>
        </p:txBody>
      </p:sp>
      <p:pic>
        <p:nvPicPr>
          <p:cNvPr id="5" name="Picture 4" descr="ibex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6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Leonard, UNH SSC, for the IBEX Team </a:t>
            </a:r>
            <a:r>
              <a:rPr lang="en-US" sz="1200" dirty="0" smtClean="0"/>
              <a:t>                                                                                                                NESSC </a:t>
            </a:r>
            <a:r>
              <a:rPr lang="en-US" sz="1200" dirty="0" err="1" smtClean="0"/>
              <a:t>Mtg</a:t>
            </a:r>
            <a:r>
              <a:rPr lang="en-US" sz="1200" dirty="0" smtClean="0"/>
              <a:t> UNH, Nov 2011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5000"/>
          <a:stretch>
            <a:fillRect/>
          </a:stretch>
        </p:blipFill>
        <p:spPr bwMode="auto">
          <a:xfrm>
            <a:off x="609600" y="914400"/>
            <a:ext cx="782052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Orbit 65 E2 Gold HY Corrected</a:t>
            </a:r>
            <a:endParaRPr lang="en-US" dirty="0"/>
          </a:p>
        </p:txBody>
      </p:sp>
      <p:pic>
        <p:nvPicPr>
          <p:cNvPr id="5" name="Picture 4" descr="ibex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76200"/>
            <a:ext cx="914400" cy="745039"/>
          </a:xfrm>
          <a:prstGeom prst="rect">
            <a:avLst/>
          </a:prstGeom>
        </p:spPr>
      </p:pic>
      <p:grpSp>
        <p:nvGrpSpPr>
          <p:cNvPr id="3" name="Group 816"/>
          <p:cNvGrpSpPr>
            <a:grpSpLocks noChangeAspect="1"/>
          </p:cNvGrpSpPr>
          <p:nvPr/>
        </p:nvGrpSpPr>
        <p:grpSpPr bwMode="auto">
          <a:xfrm>
            <a:off x="8336280" y="76200"/>
            <a:ext cx="731520" cy="744212"/>
            <a:chOff x="13008" y="9024"/>
            <a:chExt cx="3458" cy="3518"/>
          </a:xfrm>
        </p:grpSpPr>
        <p:sp>
          <p:nvSpPr>
            <p:cNvPr id="7" name="Freeform 817"/>
            <p:cNvSpPr>
              <a:spLocks/>
            </p:cNvSpPr>
            <p:nvPr/>
          </p:nvSpPr>
          <p:spPr bwMode="auto">
            <a:xfrm>
              <a:off x="13930" y="9325"/>
              <a:ext cx="1199" cy="1542"/>
            </a:xfrm>
            <a:custGeom>
              <a:avLst/>
              <a:gdLst>
                <a:gd name="T0" fmla="*/ 0 w 1199"/>
                <a:gd name="T1" fmla="*/ 1542 h 1542"/>
                <a:gd name="T2" fmla="*/ 12 w 1199"/>
                <a:gd name="T3" fmla="*/ 1530 h 1542"/>
                <a:gd name="T4" fmla="*/ 36 w 1199"/>
                <a:gd name="T5" fmla="*/ 1512 h 1542"/>
                <a:gd name="T6" fmla="*/ 60 w 1199"/>
                <a:gd name="T7" fmla="*/ 1482 h 1542"/>
                <a:gd name="T8" fmla="*/ 72 w 1199"/>
                <a:gd name="T9" fmla="*/ 1440 h 1542"/>
                <a:gd name="T10" fmla="*/ 84 w 1199"/>
                <a:gd name="T11" fmla="*/ 1470 h 1542"/>
                <a:gd name="T12" fmla="*/ 108 w 1199"/>
                <a:gd name="T13" fmla="*/ 1464 h 1542"/>
                <a:gd name="T14" fmla="*/ 819 w 1199"/>
                <a:gd name="T15" fmla="*/ 0 h 1542"/>
                <a:gd name="T16" fmla="*/ 1138 w 1199"/>
                <a:gd name="T17" fmla="*/ 1313 h 1542"/>
                <a:gd name="T18" fmla="*/ 1144 w 1199"/>
                <a:gd name="T19" fmla="*/ 1307 h 1542"/>
                <a:gd name="T20" fmla="*/ 1156 w 1199"/>
                <a:gd name="T21" fmla="*/ 1307 h 1542"/>
                <a:gd name="T22" fmla="*/ 1162 w 1199"/>
                <a:gd name="T23" fmla="*/ 1307 h 1542"/>
                <a:gd name="T24" fmla="*/ 1168 w 1199"/>
                <a:gd name="T25" fmla="*/ 1313 h 1542"/>
                <a:gd name="T26" fmla="*/ 1174 w 1199"/>
                <a:gd name="T27" fmla="*/ 1319 h 1542"/>
                <a:gd name="T28" fmla="*/ 1174 w 1199"/>
                <a:gd name="T29" fmla="*/ 1325 h 1542"/>
                <a:gd name="T30" fmla="*/ 1174 w 1199"/>
                <a:gd name="T31" fmla="*/ 1331 h 1542"/>
                <a:gd name="T32" fmla="*/ 1174 w 1199"/>
                <a:gd name="T33" fmla="*/ 1344 h 1542"/>
                <a:gd name="T34" fmla="*/ 1180 w 1199"/>
                <a:gd name="T35" fmla="*/ 1356 h 1542"/>
                <a:gd name="T36" fmla="*/ 1187 w 1199"/>
                <a:gd name="T37" fmla="*/ 1362 h 1542"/>
                <a:gd name="T38" fmla="*/ 1187 w 1199"/>
                <a:gd name="T39" fmla="*/ 1368 h 1542"/>
                <a:gd name="T40" fmla="*/ 1199 w 1199"/>
                <a:gd name="T41" fmla="*/ 1368 h 1542"/>
                <a:gd name="T42" fmla="*/ 0 w 1199"/>
                <a:gd name="T43" fmla="*/ 1542 h 15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99"/>
                <a:gd name="T67" fmla="*/ 0 h 1542"/>
                <a:gd name="T68" fmla="*/ 1199 w 1199"/>
                <a:gd name="T69" fmla="*/ 1542 h 15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99" h="1542">
                  <a:moveTo>
                    <a:pt x="0" y="1542"/>
                  </a:moveTo>
                  <a:lnTo>
                    <a:pt x="12" y="1530"/>
                  </a:lnTo>
                  <a:lnTo>
                    <a:pt x="36" y="1512"/>
                  </a:lnTo>
                  <a:lnTo>
                    <a:pt x="60" y="1482"/>
                  </a:lnTo>
                  <a:lnTo>
                    <a:pt x="72" y="1440"/>
                  </a:lnTo>
                  <a:lnTo>
                    <a:pt x="84" y="1470"/>
                  </a:lnTo>
                  <a:lnTo>
                    <a:pt x="108" y="1464"/>
                  </a:lnTo>
                  <a:lnTo>
                    <a:pt x="819" y="0"/>
                  </a:lnTo>
                  <a:lnTo>
                    <a:pt x="1138" y="1313"/>
                  </a:lnTo>
                  <a:lnTo>
                    <a:pt x="1144" y="1307"/>
                  </a:lnTo>
                  <a:lnTo>
                    <a:pt x="1156" y="1307"/>
                  </a:lnTo>
                  <a:lnTo>
                    <a:pt x="1162" y="1307"/>
                  </a:lnTo>
                  <a:lnTo>
                    <a:pt x="1168" y="1313"/>
                  </a:lnTo>
                  <a:lnTo>
                    <a:pt x="1174" y="1319"/>
                  </a:lnTo>
                  <a:lnTo>
                    <a:pt x="1174" y="1325"/>
                  </a:lnTo>
                  <a:lnTo>
                    <a:pt x="1174" y="1331"/>
                  </a:lnTo>
                  <a:lnTo>
                    <a:pt x="1174" y="1344"/>
                  </a:lnTo>
                  <a:lnTo>
                    <a:pt x="1180" y="1356"/>
                  </a:lnTo>
                  <a:lnTo>
                    <a:pt x="1187" y="1362"/>
                  </a:lnTo>
                  <a:lnTo>
                    <a:pt x="1187" y="1368"/>
                  </a:lnTo>
                  <a:lnTo>
                    <a:pt x="1199" y="1368"/>
                  </a:lnTo>
                  <a:lnTo>
                    <a:pt x="0" y="15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18"/>
            <p:cNvSpPr>
              <a:spLocks/>
            </p:cNvSpPr>
            <p:nvPr/>
          </p:nvSpPr>
          <p:spPr bwMode="auto">
            <a:xfrm>
              <a:off x="14839" y="9458"/>
              <a:ext cx="308" cy="1048"/>
            </a:xfrm>
            <a:custGeom>
              <a:avLst/>
              <a:gdLst>
                <a:gd name="T0" fmla="*/ 259 w 308"/>
                <a:gd name="T1" fmla="*/ 1048 h 1048"/>
                <a:gd name="T2" fmla="*/ 308 w 308"/>
                <a:gd name="T3" fmla="*/ 945 h 1048"/>
                <a:gd name="T4" fmla="*/ 0 w 308"/>
                <a:gd name="T5" fmla="*/ 0 h 1048"/>
                <a:gd name="T6" fmla="*/ 259 w 308"/>
                <a:gd name="T7" fmla="*/ 1048 h 10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1048"/>
                <a:gd name="T14" fmla="*/ 308 w 308"/>
                <a:gd name="T15" fmla="*/ 1048 h 10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1048">
                  <a:moveTo>
                    <a:pt x="259" y="1048"/>
                  </a:moveTo>
                  <a:lnTo>
                    <a:pt x="308" y="945"/>
                  </a:lnTo>
                  <a:lnTo>
                    <a:pt x="0" y="0"/>
                  </a:lnTo>
                  <a:lnTo>
                    <a:pt x="259" y="104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19"/>
            <p:cNvSpPr>
              <a:spLocks/>
            </p:cNvSpPr>
            <p:nvPr/>
          </p:nvSpPr>
          <p:spPr bwMode="auto">
            <a:xfrm>
              <a:off x="14839" y="9349"/>
              <a:ext cx="850" cy="1844"/>
            </a:xfrm>
            <a:custGeom>
              <a:avLst/>
              <a:gdLst>
                <a:gd name="T0" fmla="*/ 332 w 850"/>
                <a:gd name="T1" fmla="*/ 1012 h 1844"/>
                <a:gd name="T2" fmla="*/ 0 w 850"/>
                <a:gd name="T3" fmla="*/ 0 h 1844"/>
                <a:gd name="T4" fmla="*/ 759 w 850"/>
                <a:gd name="T5" fmla="*/ 1705 h 1844"/>
                <a:gd name="T6" fmla="*/ 850 w 850"/>
                <a:gd name="T7" fmla="*/ 1826 h 1844"/>
                <a:gd name="T8" fmla="*/ 850 w 850"/>
                <a:gd name="T9" fmla="*/ 1844 h 1844"/>
                <a:gd name="T10" fmla="*/ 494 w 850"/>
                <a:gd name="T11" fmla="*/ 1398 h 1844"/>
                <a:gd name="T12" fmla="*/ 494 w 850"/>
                <a:gd name="T13" fmla="*/ 1205 h 1844"/>
                <a:gd name="T14" fmla="*/ 500 w 850"/>
                <a:gd name="T15" fmla="*/ 1205 h 1844"/>
                <a:gd name="T16" fmla="*/ 500 w 850"/>
                <a:gd name="T17" fmla="*/ 1199 h 1844"/>
                <a:gd name="T18" fmla="*/ 506 w 850"/>
                <a:gd name="T19" fmla="*/ 1193 h 1844"/>
                <a:gd name="T20" fmla="*/ 512 w 850"/>
                <a:gd name="T21" fmla="*/ 1187 h 1844"/>
                <a:gd name="T22" fmla="*/ 512 w 850"/>
                <a:gd name="T23" fmla="*/ 1175 h 1844"/>
                <a:gd name="T24" fmla="*/ 506 w 850"/>
                <a:gd name="T25" fmla="*/ 1163 h 1844"/>
                <a:gd name="T26" fmla="*/ 494 w 850"/>
                <a:gd name="T27" fmla="*/ 1151 h 1844"/>
                <a:gd name="T28" fmla="*/ 386 w 850"/>
                <a:gd name="T29" fmla="*/ 952 h 1844"/>
                <a:gd name="T30" fmla="*/ 392 w 850"/>
                <a:gd name="T31" fmla="*/ 946 h 1844"/>
                <a:gd name="T32" fmla="*/ 392 w 850"/>
                <a:gd name="T33" fmla="*/ 940 h 1844"/>
                <a:gd name="T34" fmla="*/ 398 w 850"/>
                <a:gd name="T35" fmla="*/ 928 h 1844"/>
                <a:gd name="T36" fmla="*/ 398 w 850"/>
                <a:gd name="T37" fmla="*/ 922 h 1844"/>
                <a:gd name="T38" fmla="*/ 392 w 850"/>
                <a:gd name="T39" fmla="*/ 910 h 1844"/>
                <a:gd name="T40" fmla="*/ 386 w 850"/>
                <a:gd name="T41" fmla="*/ 904 h 1844"/>
                <a:gd name="T42" fmla="*/ 374 w 850"/>
                <a:gd name="T43" fmla="*/ 898 h 1844"/>
                <a:gd name="T44" fmla="*/ 368 w 850"/>
                <a:gd name="T45" fmla="*/ 898 h 1844"/>
                <a:gd name="T46" fmla="*/ 368 w 850"/>
                <a:gd name="T47" fmla="*/ 904 h 1844"/>
                <a:gd name="T48" fmla="*/ 356 w 850"/>
                <a:gd name="T49" fmla="*/ 904 h 1844"/>
                <a:gd name="T50" fmla="*/ 350 w 850"/>
                <a:gd name="T51" fmla="*/ 910 h 1844"/>
                <a:gd name="T52" fmla="*/ 350 w 850"/>
                <a:gd name="T53" fmla="*/ 916 h 1844"/>
                <a:gd name="T54" fmla="*/ 344 w 850"/>
                <a:gd name="T55" fmla="*/ 928 h 1844"/>
                <a:gd name="T56" fmla="*/ 350 w 850"/>
                <a:gd name="T57" fmla="*/ 940 h 1844"/>
                <a:gd name="T58" fmla="*/ 362 w 850"/>
                <a:gd name="T59" fmla="*/ 952 h 1844"/>
                <a:gd name="T60" fmla="*/ 332 w 850"/>
                <a:gd name="T61" fmla="*/ 1012 h 18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50"/>
                <a:gd name="T94" fmla="*/ 0 h 1844"/>
                <a:gd name="T95" fmla="*/ 850 w 850"/>
                <a:gd name="T96" fmla="*/ 1844 h 18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50" h="1844">
                  <a:moveTo>
                    <a:pt x="332" y="1012"/>
                  </a:moveTo>
                  <a:lnTo>
                    <a:pt x="0" y="0"/>
                  </a:lnTo>
                  <a:lnTo>
                    <a:pt x="759" y="1705"/>
                  </a:lnTo>
                  <a:lnTo>
                    <a:pt x="850" y="1826"/>
                  </a:lnTo>
                  <a:lnTo>
                    <a:pt x="850" y="1844"/>
                  </a:lnTo>
                  <a:lnTo>
                    <a:pt x="494" y="1398"/>
                  </a:lnTo>
                  <a:lnTo>
                    <a:pt x="494" y="1205"/>
                  </a:lnTo>
                  <a:lnTo>
                    <a:pt x="500" y="1205"/>
                  </a:lnTo>
                  <a:lnTo>
                    <a:pt x="500" y="1199"/>
                  </a:lnTo>
                  <a:lnTo>
                    <a:pt x="506" y="1193"/>
                  </a:lnTo>
                  <a:lnTo>
                    <a:pt x="512" y="1187"/>
                  </a:lnTo>
                  <a:lnTo>
                    <a:pt x="512" y="1175"/>
                  </a:lnTo>
                  <a:lnTo>
                    <a:pt x="506" y="1163"/>
                  </a:lnTo>
                  <a:lnTo>
                    <a:pt x="494" y="1151"/>
                  </a:lnTo>
                  <a:lnTo>
                    <a:pt x="386" y="952"/>
                  </a:lnTo>
                  <a:lnTo>
                    <a:pt x="392" y="946"/>
                  </a:lnTo>
                  <a:lnTo>
                    <a:pt x="392" y="940"/>
                  </a:lnTo>
                  <a:lnTo>
                    <a:pt x="398" y="928"/>
                  </a:lnTo>
                  <a:lnTo>
                    <a:pt x="398" y="922"/>
                  </a:lnTo>
                  <a:lnTo>
                    <a:pt x="392" y="910"/>
                  </a:lnTo>
                  <a:lnTo>
                    <a:pt x="386" y="904"/>
                  </a:lnTo>
                  <a:lnTo>
                    <a:pt x="374" y="898"/>
                  </a:lnTo>
                  <a:lnTo>
                    <a:pt x="368" y="898"/>
                  </a:lnTo>
                  <a:lnTo>
                    <a:pt x="368" y="904"/>
                  </a:lnTo>
                  <a:lnTo>
                    <a:pt x="356" y="904"/>
                  </a:lnTo>
                  <a:lnTo>
                    <a:pt x="350" y="910"/>
                  </a:lnTo>
                  <a:lnTo>
                    <a:pt x="350" y="916"/>
                  </a:lnTo>
                  <a:lnTo>
                    <a:pt x="344" y="928"/>
                  </a:lnTo>
                  <a:lnTo>
                    <a:pt x="350" y="940"/>
                  </a:lnTo>
                  <a:lnTo>
                    <a:pt x="362" y="952"/>
                  </a:lnTo>
                  <a:lnTo>
                    <a:pt x="332" y="101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20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6 w 187"/>
                <a:gd name="T5" fmla="*/ 18 h 72"/>
                <a:gd name="T6" fmla="*/ 12 w 187"/>
                <a:gd name="T7" fmla="*/ 18 h 72"/>
                <a:gd name="T8" fmla="*/ 24 w 187"/>
                <a:gd name="T9" fmla="*/ 18 h 72"/>
                <a:gd name="T10" fmla="*/ 66 w 187"/>
                <a:gd name="T11" fmla="*/ 6 h 72"/>
                <a:gd name="T12" fmla="*/ 138 w 187"/>
                <a:gd name="T13" fmla="*/ 0 h 72"/>
                <a:gd name="T14" fmla="*/ 144 w 187"/>
                <a:gd name="T15" fmla="*/ 6 h 72"/>
                <a:gd name="T16" fmla="*/ 156 w 187"/>
                <a:gd name="T17" fmla="*/ 18 h 72"/>
                <a:gd name="T18" fmla="*/ 162 w 187"/>
                <a:gd name="T19" fmla="*/ 24 h 72"/>
                <a:gd name="T20" fmla="*/ 174 w 187"/>
                <a:gd name="T21" fmla="*/ 42 h 72"/>
                <a:gd name="T22" fmla="*/ 180 w 187"/>
                <a:gd name="T23" fmla="*/ 54 h 72"/>
                <a:gd name="T24" fmla="*/ 187 w 187"/>
                <a:gd name="T25" fmla="*/ 66 h 72"/>
                <a:gd name="T26" fmla="*/ 174 w 187"/>
                <a:gd name="T27" fmla="*/ 72 h 72"/>
                <a:gd name="T28" fmla="*/ 168 w 187"/>
                <a:gd name="T29" fmla="*/ 66 h 72"/>
                <a:gd name="T30" fmla="*/ 168 w 187"/>
                <a:gd name="T31" fmla="*/ 60 h 72"/>
                <a:gd name="T32" fmla="*/ 162 w 187"/>
                <a:gd name="T33" fmla="*/ 48 h 72"/>
                <a:gd name="T34" fmla="*/ 156 w 187"/>
                <a:gd name="T35" fmla="*/ 36 h 72"/>
                <a:gd name="T36" fmla="*/ 144 w 187"/>
                <a:gd name="T37" fmla="*/ 24 h 72"/>
                <a:gd name="T38" fmla="*/ 138 w 187"/>
                <a:gd name="T39" fmla="*/ 18 h 72"/>
                <a:gd name="T40" fmla="*/ 132 w 187"/>
                <a:gd name="T41" fmla="*/ 12 h 72"/>
                <a:gd name="T42" fmla="*/ 126 w 187"/>
                <a:gd name="T43" fmla="*/ 12 h 72"/>
                <a:gd name="T44" fmla="*/ 96 w 187"/>
                <a:gd name="T45" fmla="*/ 12 h 72"/>
                <a:gd name="T46" fmla="*/ 54 w 187"/>
                <a:gd name="T47" fmla="*/ 18 h 72"/>
                <a:gd name="T48" fmla="*/ 12 w 187"/>
                <a:gd name="T49" fmla="*/ 36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7"/>
                <a:gd name="T76" fmla="*/ 0 h 72"/>
                <a:gd name="T77" fmla="*/ 187 w 18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21"/>
            <p:cNvSpPr>
              <a:spLocks/>
            </p:cNvSpPr>
            <p:nvPr/>
          </p:nvSpPr>
          <p:spPr bwMode="auto">
            <a:xfrm>
              <a:off x="14683" y="9313"/>
              <a:ext cx="187" cy="72"/>
            </a:xfrm>
            <a:custGeom>
              <a:avLst/>
              <a:gdLst>
                <a:gd name="T0" fmla="*/ 12 w 187"/>
                <a:gd name="T1" fmla="*/ 36 h 72"/>
                <a:gd name="T2" fmla="*/ 0 w 187"/>
                <a:gd name="T3" fmla="*/ 24 h 72"/>
                <a:gd name="T4" fmla="*/ 0 w 187"/>
                <a:gd name="T5" fmla="*/ 24 h 72"/>
                <a:gd name="T6" fmla="*/ 0 w 187"/>
                <a:gd name="T7" fmla="*/ 24 h 72"/>
                <a:gd name="T8" fmla="*/ 6 w 187"/>
                <a:gd name="T9" fmla="*/ 18 h 72"/>
                <a:gd name="T10" fmla="*/ 12 w 187"/>
                <a:gd name="T11" fmla="*/ 18 h 72"/>
                <a:gd name="T12" fmla="*/ 24 w 187"/>
                <a:gd name="T13" fmla="*/ 18 h 72"/>
                <a:gd name="T14" fmla="*/ 66 w 187"/>
                <a:gd name="T15" fmla="*/ 6 h 72"/>
                <a:gd name="T16" fmla="*/ 138 w 187"/>
                <a:gd name="T17" fmla="*/ 0 h 72"/>
                <a:gd name="T18" fmla="*/ 138 w 187"/>
                <a:gd name="T19" fmla="*/ 0 h 72"/>
                <a:gd name="T20" fmla="*/ 144 w 187"/>
                <a:gd name="T21" fmla="*/ 6 h 72"/>
                <a:gd name="T22" fmla="*/ 156 w 187"/>
                <a:gd name="T23" fmla="*/ 18 h 72"/>
                <a:gd name="T24" fmla="*/ 162 w 187"/>
                <a:gd name="T25" fmla="*/ 24 h 72"/>
                <a:gd name="T26" fmla="*/ 174 w 187"/>
                <a:gd name="T27" fmla="*/ 42 h 72"/>
                <a:gd name="T28" fmla="*/ 180 w 187"/>
                <a:gd name="T29" fmla="*/ 54 h 72"/>
                <a:gd name="T30" fmla="*/ 187 w 187"/>
                <a:gd name="T31" fmla="*/ 66 h 72"/>
                <a:gd name="T32" fmla="*/ 174 w 187"/>
                <a:gd name="T33" fmla="*/ 72 h 72"/>
                <a:gd name="T34" fmla="*/ 168 w 187"/>
                <a:gd name="T35" fmla="*/ 66 h 72"/>
                <a:gd name="T36" fmla="*/ 168 w 187"/>
                <a:gd name="T37" fmla="*/ 60 h 72"/>
                <a:gd name="T38" fmla="*/ 162 w 187"/>
                <a:gd name="T39" fmla="*/ 48 h 72"/>
                <a:gd name="T40" fmla="*/ 156 w 187"/>
                <a:gd name="T41" fmla="*/ 36 h 72"/>
                <a:gd name="T42" fmla="*/ 144 w 187"/>
                <a:gd name="T43" fmla="*/ 24 h 72"/>
                <a:gd name="T44" fmla="*/ 138 w 187"/>
                <a:gd name="T45" fmla="*/ 18 h 72"/>
                <a:gd name="T46" fmla="*/ 132 w 187"/>
                <a:gd name="T47" fmla="*/ 12 h 72"/>
                <a:gd name="T48" fmla="*/ 126 w 187"/>
                <a:gd name="T49" fmla="*/ 12 h 72"/>
                <a:gd name="T50" fmla="*/ 96 w 187"/>
                <a:gd name="T51" fmla="*/ 12 h 72"/>
                <a:gd name="T52" fmla="*/ 54 w 187"/>
                <a:gd name="T53" fmla="*/ 18 h 72"/>
                <a:gd name="T54" fmla="*/ 12 w 187"/>
                <a:gd name="T55" fmla="*/ 36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7"/>
                <a:gd name="T85" fmla="*/ 0 h 72"/>
                <a:gd name="T86" fmla="*/ 187 w 187"/>
                <a:gd name="T87" fmla="*/ 72 h 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7" h="72">
                  <a:moveTo>
                    <a:pt x="12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66" y="6"/>
                  </a:lnTo>
                  <a:lnTo>
                    <a:pt x="138" y="0"/>
                  </a:lnTo>
                  <a:lnTo>
                    <a:pt x="144" y="6"/>
                  </a:lnTo>
                  <a:lnTo>
                    <a:pt x="156" y="18"/>
                  </a:lnTo>
                  <a:lnTo>
                    <a:pt x="162" y="24"/>
                  </a:lnTo>
                  <a:lnTo>
                    <a:pt x="174" y="42"/>
                  </a:lnTo>
                  <a:lnTo>
                    <a:pt x="180" y="54"/>
                  </a:lnTo>
                  <a:lnTo>
                    <a:pt x="187" y="66"/>
                  </a:lnTo>
                  <a:lnTo>
                    <a:pt x="174" y="72"/>
                  </a:lnTo>
                  <a:lnTo>
                    <a:pt x="168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12"/>
                  </a:lnTo>
                  <a:lnTo>
                    <a:pt x="126" y="12"/>
                  </a:lnTo>
                  <a:lnTo>
                    <a:pt x="96" y="12"/>
                  </a:lnTo>
                  <a:lnTo>
                    <a:pt x="54" y="18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22"/>
            <p:cNvSpPr>
              <a:spLocks/>
            </p:cNvSpPr>
            <p:nvPr/>
          </p:nvSpPr>
          <p:spPr bwMode="auto">
            <a:xfrm>
              <a:off x="14737" y="9024"/>
              <a:ext cx="114" cy="319"/>
            </a:xfrm>
            <a:custGeom>
              <a:avLst/>
              <a:gdLst>
                <a:gd name="T0" fmla="*/ 0 w 114"/>
                <a:gd name="T1" fmla="*/ 211 h 319"/>
                <a:gd name="T2" fmla="*/ 6 w 114"/>
                <a:gd name="T3" fmla="*/ 199 h 319"/>
                <a:gd name="T4" fmla="*/ 12 w 114"/>
                <a:gd name="T5" fmla="*/ 187 h 319"/>
                <a:gd name="T6" fmla="*/ 24 w 114"/>
                <a:gd name="T7" fmla="*/ 175 h 319"/>
                <a:gd name="T8" fmla="*/ 30 w 114"/>
                <a:gd name="T9" fmla="*/ 157 h 319"/>
                <a:gd name="T10" fmla="*/ 30 w 114"/>
                <a:gd name="T11" fmla="*/ 139 h 319"/>
                <a:gd name="T12" fmla="*/ 24 w 114"/>
                <a:gd name="T13" fmla="*/ 127 h 319"/>
                <a:gd name="T14" fmla="*/ 24 w 114"/>
                <a:gd name="T15" fmla="*/ 120 h 319"/>
                <a:gd name="T16" fmla="*/ 18 w 114"/>
                <a:gd name="T17" fmla="*/ 108 h 319"/>
                <a:gd name="T18" fmla="*/ 24 w 114"/>
                <a:gd name="T19" fmla="*/ 102 h 319"/>
                <a:gd name="T20" fmla="*/ 24 w 114"/>
                <a:gd name="T21" fmla="*/ 96 h 319"/>
                <a:gd name="T22" fmla="*/ 30 w 114"/>
                <a:gd name="T23" fmla="*/ 90 h 319"/>
                <a:gd name="T24" fmla="*/ 30 w 114"/>
                <a:gd name="T25" fmla="*/ 84 h 319"/>
                <a:gd name="T26" fmla="*/ 30 w 114"/>
                <a:gd name="T27" fmla="*/ 78 h 319"/>
                <a:gd name="T28" fmla="*/ 30 w 114"/>
                <a:gd name="T29" fmla="*/ 66 h 319"/>
                <a:gd name="T30" fmla="*/ 30 w 114"/>
                <a:gd name="T31" fmla="*/ 60 h 319"/>
                <a:gd name="T32" fmla="*/ 36 w 114"/>
                <a:gd name="T33" fmla="*/ 54 h 319"/>
                <a:gd name="T34" fmla="*/ 36 w 114"/>
                <a:gd name="T35" fmla="*/ 48 h 319"/>
                <a:gd name="T36" fmla="*/ 36 w 114"/>
                <a:gd name="T37" fmla="*/ 36 h 319"/>
                <a:gd name="T38" fmla="*/ 36 w 114"/>
                <a:gd name="T39" fmla="*/ 24 h 319"/>
                <a:gd name="T40" fmla="*/ 36 w 114"/>
                <a:gd name="T41" fmla="*/ 18 h 319"/>
                <a:gd name="T42" fmla="*/ 36 w 114"/>
                <a:gd name="T43" fmla="*/ 6 h 319"/>
                <a:gd name="T44" fmla="*/ 36 w 114"/>
                <a:gd name="T45" fmla="*/ 0 h 319"/>
                <a:gd name="T46" fmla="*/ 42 w 114"/>
                <a:gd name="T47" fmla="*/ 6 h 319"/>
                <a:gd name="T48" fmla="*/ 42 w 114"/>
                <a:gd name="T49" fmla="*/ 18 h 319"/>
                <a:gd name="T50" fmla="*/ 42 w 114"/>
                <a:gd name="T51" fmla="*/ 36 h 319"/>
                <a:gd name="T52" fmla="*/ 48 w 114"/>
                <a:gd name="T53" fmla="*/ 66 h 319"/>
                <a:gd name="T54" fmla="*/ 48 w 114"/>
                <a:gd name="T55" fmla="*/ 72 h 319"/>
                <a:gd name="T56" fmla="*/ 48 w 114"/>
                <a:gd name="T57" fmla="*/ 78 h 319"/>
                <a:gd name="T58" fmla="*/ 54 w 114"/>
                <a:gd name="T59" fmla="*/ 96 h 319"/>
                <a:gd name="T60" fmla="*/ 54 w 114"/>
                <a:gd name="T61" fmla="*/ 108 h 319"/>
                <a:gd name="T62" fmla="*/ 54 w 114"/>
                <a:gd name="T63" fmla="*/ 120 h 319"/>
                <a:gd name="T64" fmla="*/ 48 w 114"/>
                <a:gd name="T65" fmla="*/ 133 h 319"/>
                <a:gd name="T66" fmla="*/ 114 w 114"/>
                <a:gd name="T67" fmla="*/ 319 h 319"/>
                <a:gd name="T68" fmla="*/ 84 w 114"/>
                <a:gd name="T69" fmla="*/ 289 h 319"/>
                <a:gd name="T70" fmla="*/ 54 w 114"/>
                <a:gd name="T71" fmla="*/ 193 h 319"/>
                <a:gd name="T72" fmla="*/ 54 w 114"/>
                <a:gd name="T73" fmla="*/ 187 h 319"/>
                <a:gd name="T74" fmla="*/ 54 w 114"/>
                <a:gd name="T75" fmla="*/ 181 h 319"/>
                <a:gd name="T76" fmla="*/ 48 w 114"/>
                <a:gd name="T77" fmla="*/ 175 h 319"/>
                <a:gd name="T78" fmla="*/ 42 w 114"/>
                <a:gd name="T79" fmla="*/ 169 h 319"/>
                <a:gd name="T80" fmla="*/ 42 w 114"/>
                <a:gd name="T81" fmla="*/ 175 h 319"/>
                <a:gd name="T82" fmla="*/ 36 w 114"/>
                <a:gd name="T83" fmla="*/ 181 h 319"/>
                <a:gd name="T84" fmla="*/ 24 w 114"/>
                <a:gd name="T85" fmla="*/ 241 h 319"/>
                <a:gd name="T86" fmla="*/ 0 w 114"/>
                <a:gd name="T87" fmla="*/ 211 h 3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319"/>
                <a:gd name="T134" fmla="*/ 114 w 114"/>
                <a:gd name="T135" fmla="*/ 319 h 3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319">
                  <a:moveTo>
                    <a:pt x="0" y="211"/>
                  </a:moveTo>
                  <a:lnTo>
                    <a:pt x="6" y="199"/>
                  </a:lnTo>
                  <a:lnTo>
                    <a:pt x="12" y="187"/>
                  </a:lnTo>
                  <a:lnTo>
                    <a:pt x="24" y="175"/>
                  </a:lnTo>
                  <a:lnTo>
                    <a:pt x="30" y="157"/>
                  </a:lnTo>
                  <a:lnTo>
                    <a:pt x="30" y="139"/>
                  </a:lnTo>
                  <a:lnTo>
                    <a:pt x="24" y="127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54" y="120"/>
                  </a:lnTo>
                  <a:lnTo>
                    <a:pt x="48" y="133"/>
                  </a:lnTo>
                  <a:lnTo>
                    <a:pt x="114" y="319"/>
                  </a:lnTo>
                  <a:lnTo>
                    <a:pt x="84" y="289"/>
                  </a:lnTo>
                  <a:lnTo>
                    <a:pt x="54" y="193"/>
                  </a:lnTo>
                  <a:lnTo>
                    <a:pt x="54" y="187"/>
                  </a:lnTo>
                  <a:lnTo>
                    <a:pt x="54" y="181"/>
                  </a:lnTo>
                  <a:lnTo>
                    <a:pt x="48" y="175"/>
                  </a:lnTo>
                  <a:lnTo>
                    <a:pt x="42" y="169"/>
                  </a:lnTo>
                  <a:lnTo>
                    <a:pt x="42" y="175"/>
                  </a:lnTo>
                  <a:lnTo>
                    <a:pt x="36" y="181"/>
                  </a:lnTo>
                  <a:lnTo>
                    <a:pt x="24" y="24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23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24"/>
            <p:cNvSpPr>
              <a:spLocks/>
            </p:cNvSpPr>
            <p:nvPr/>
          </p:nvSpPr>
          <p:spPr bwMode="auto">
            <a:xfrm>
              <a:off x="13954" y="10741"/>
              <a:ext cx="1175" cy="174"/>
            </a:xfrm>
            <a:custGeom>
              <a:avLst/>
              <a:gdLst>
                <a:gd name="T0" fmla="*/ 0 w 1175"/>
                <a:gd name="T1" fmla="*/ 162 h 174"/>
                <a:gd name="T2" fmla="*/ 1175 w 1175"/>
                <a:gd name="T3" fmla="*/ 0 h 174"/>
                <a:gd name="T4" fmla="*/ 1175 w 1175"/>
                <a:gd name="T5" fmla="*/ 12 h 174"/>
                <a:gd name="T6" fmla="*/ 0 w 1175"/>
                <a:gd name="T7" fmla="*/ 174 h 174"/>
                <a:gd name="T8" fmla="*/ 0 w 1175"/>
                <a:gd name="T9" fmla="*/ 162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"/>
                <a:gd name="T16" fmla="*/ 0 h 174"/>
                <a:gd name="T17" fmla="*/ 1175 w 1175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" h="174">
                  <a:moveTo>
                    <a:pt x="0" y="162"/>
                  </a:moveTo>
                  <a:lnTo>
                    <a:pt x="1175" y="0"/>
                  </a:lnTo>
                  <a:lnTo>
                    <a:pt x="1175" y="12"/>
                  </a:lnTo>
                  <a:lnTo>
                    <a:pt x="0" y="174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25"/>
            <p:cNvSpPr>
              <a:spLocks/>
            </p:cNvSpPr>
            <p:nvPr/>
          </p:nvSpPr>
          <p:spPr bwMode="auto">
            <a:xfrm>
              <a:off x="13978" y="10795"/>
              <a:ext cx="1139" cy="590"/>
            </a:xfrm>
            <a:custGeom>
              <a:avLst/>
              <a:gdLst>
                <a:gd name="T0" fmla="*/ 0 w 1139"/>
                <a:gd name="T1" fmla="*/ 145 h 590"/>
                <a:gd name="T2" fmla="*/ 6 w 1139"/>
                <a:gd name="T3" fmla="*/ 590 h 590"/>
                <a:gd name="T4" fmla="*/ 139 w 1139"/>
                <a:gd name="T5" fmla="*/ 578 h 590"/>
                <a:gd name="T6" fmla="*/ 139 w 1139"/>
                <a:gd name="T7" fmla="*/ 566 h 590"/>
                <a:gd name="T8" fmla="*/ 145 w 1139"/>
                <a:gd name="T9" fmla="*/ 536 h 590"/>
                <a:gd name="T10" fmla="*/ 157 w 1139"/>
                <a:gd name="T11" fmla="*/ 494 h 590"/>
                <a:gd name="T12" fmla="*/ 175 w 1139"/>
                <a:gd name="T13" fmla="*/ 452 h 590"/>
                <a:gd name="T14" fmla="*/ 205 w 1139"/>
                <a:gd name="T15" fmla="*/ 410 h 590"/>
                <a:gd name="T16" fmla="*/ 253 w 1139"/>
                <a:gd name="T17" fmla="*/ 386 h 590"/>
                <a:gd name="T18" fmla="*/ 265 w 1139"/>
                <a:gd name="T19" fmla="*/ 386 h 590"/>
                <a:gd name="T20" fmla="*/ 295 w 1139"/>
                <a:gd name="T21" fmla="*/ 380 h 590"/>
                <a:gd name="T22" fmla="*/ 343 w 1139"/>
                <a:gd name="T23" fmla="*/ 373 h 590"/>
                <a:gd name="T24" fmla="*/ 398 w 1139"/>
                <a:gd name="T25" fmla="*/ 386 h 590"/>
                <a:gd name="T26" fmla="*/ 440 w 1139"/>
                <a:gd name="T27" fmla="*/ 416 h 590"/>
                <a:gd name="T28" fmla="*/ 452 w 1139"/>
                <a:gd name="T29" fmla="*/ 404 h 590"/>
                <a:gd name="T30" fmla="*/ 482 w 1139"/>
                <a:gd name="T31" fmla="*/ 380 h 590"/>
                <a:gd name="T32" fmla="*/ 524 w 1139"/>
                <a:gd name="T33" fmla="*/ 349 h 590"/>
                <a:gd name="T34" fmla="*/ 584 w 1139"/>
                <a:gd name="T35" fmla="*/ 337 h 590"/>
                <a:gd name="T36" fmla="*/ 596 w 1139"/>
                <a:gd name="T37" fmla="*/ 337 h 590"/>
                <a:gd name="T38" fmla="*/ 639 w 1139"/>
                <a:gd name="T39" fmla="*/ 337 h 590"/>
                <a:gd name="T40" fmla="*/ 687 w 1139"/>
                <a:gd name="T41" fmla="*/ 349 h 590"/>
                <a:gd name="T42" fmla="*/ 735 w 1139"/>
                <a:gd name="T43" fmla="*/ 380 h 590"/>
                <a:gd name="T44" fmla="*/ 741 w 1139"/>
                <a:gd name="T45" fmla="*/ 367 h 590"/>
                <a:gd name="T46" fmla="*/ 759 w 1139"/>
                <a:gd name="T47" fmla="*/ 349 h 590"/>
                <a:gd name="T48" fmla="*/ 795 w 1139"/>
                <a:gd name="T49" fmla="*/ 325 h 590"/>
                <a:gd name="T50" fmla="*/ 837 w 1139"/>
                <a:gd name="T51" fmla="*/ 307 h 590"/>
                <a:gd name="T52" fmla="*/ 885 w 1139"/>
                <a:gd name="T53" fmla="*/ 301 h 590"/>
                <a:gd name="T54" fmla="*/ 898 w 1139"/>
                <a:gd name="T55" fmla="*/ 301 h 590"/>
                <a:gd name="T56" fmla="*/ 922 w 1139"/>
                <a:gd name="T57" fmla="*/ 307 h 590"/>
                <a:gd name="T58" fmla="*/ 952 w 1139"/>
                <a:gd name="T59" fmla="*/ 325 h 590"/>
                <a:gd name="T60" fmla="*/ 988 w 1139"/>
                <a:gd name="T61" fmla="*/ 349 h 590"/>
                <a:gd name="T62" fmla="*/ 1024 w 1139"/>
                <a:gd name="T63" fmla="*/ 398 h 590"/>
                <a:gd name="T64" fmla="*/ 1042 w 1139"/>
                <a:gd name="T65" fmla="*/ 464 h 590"/>
                <a:gd name="T66" fmla="*/ 1139 w 1139"/>
                <a:gd name="T67" fmla="*/ 452 h 590"/>
                <a:gd name="T68" fmla="*/ 1139 w 1139"/>
                <a:gd name="T69" fmla="*/ 0 h 590"/>
                <a:gd name="T70" fmla="*/ 0 w 1139"/>
                <a:gd name="T71" fmla="*/ 145 h 5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39"/>
                <a:gd name="T109" fmla="*/ 0 h 590"/>
                <a:gd name="T110" fmla="*/ 1139 w 1139"/>
                <a:gd name="T111" fmla="*/ 590 h 5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39" h="590">
                  <a:moveTo>
                    <a:pt x="0" y="145"/>
                  </a:moveTo>
                  <a:lnTo>
                    <a:pt x="6" y="590"/>
                  </a:lnTo>
                  <a:lnTo>
                    <a:pt x="139" y="578"/>
                  </a:lnTo>
                  <a:lnTo>
                    <a:pt x="139" y="566"/>
                  </a:lnTo>
                  <a:lnTo>
                    <a:pt x="145" y="536"/>
                  </a:lnTo>
                  <a:lnTo>
                    <a:pt x="157" y="494"/>
                  </a:lnTo>
                  <a:lnTo>
                    <a:pt x="175" y="452"/>
                  </a:lnTo>
                  <a:lnTo>
                    <a:pt x="205" y="410"/>
                  </a:lnTo>
                  <a:lnTo>
                    <a:pt x="253" y="386"/>
                  </a:lnTo>
                  <a:lnTo>
                    <a:pt x="265" y="386"/>
                  </a:lnTo>
                  <a:lnTo>
                    <a:pt x="295" y="380"/>
                  </a:lnTo>
                  <a:lnTo>
                    <a:pt x="343" y="373"/>
                  </a:lnTo>
                  <a:lnTo>
                    <a:pt x="398" y="386"/>
                  </a:lnTo>
                  <a:lnTo>
                    <a:pt x="440" y="416"/>
                  </a:lnTo>
                  <a:lnTo>
                    <a:pt x="452" y="404"/>
                  </a:lnTo>
                  <a:lnTo>
                    <a:pt x="482" y="380"/>
                  </a:lnTo>
                  <a:lnTo>
                    <a:pt x="524" y="349"/>
                  </a:lnTo>
                  <a:lnTo>
                    <a:pt x="584" y="337"/>
                  </a:lnTo>
                  <a:lnTo>
                    <a:pt x="596" y="337"/>
                  </a:lnTo>
                  <a:lnTo>
                    <a:pt x="639" y="337"/>
                  </a:lnTo>
                  <a:lnTo>
                    <a:pt x="687" y="349"/>
                  </a:lnTo>
                  <a:lnTo>
                    <a:pt x="735" y="380"/>
                  </a:lnTo>
                  <a:lnTo>
                    <a:pt x="741" y="367"/>
                  </a:lnTo>
                  <a:lnTo>
                    <a:pt x="759" y="349"/>
                  </a:lnTo>
                  <a:lnTo>
                    <a:pt x="795" y="325"/>
                  </a:lnTo>
                  <a:lnTo>
                    <a:pt x="837" y="307"/>
                  </a:lnTo>
                  <a:lnTo>
                    <a:pt x="885" y="301"/>
                  </a:lnTo>
                  <a:lnTo>
                    <a:pt x="898" y="301"/>
                  </a:lnTo>
                  <a:lnTo>
                    <a:pt x="922" y="307"/>
                  </a:lnTo>
                  <a:lnTo>
                    <a:pt x="952" y="325"/>
                  </a:lnTo>
                  <a:lnTo>
                    <a:pt x="988" y="349"/>
                  </a:lnTo>
                  <a:lnTo>
                    <a:pt x="1024" y="398"/>
                  </a:lnTo>
                  <a:lnTo>
                    <a:pt x="1042" y="464"/>
                  </a:lnTo>
                  <a:lnTo>
                    <a:pt x="1139" y="452"/>
                  </a:lnTo>
                  <a:lnTo>
                    <a:pt x="1139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26"/>
            <p:cNvSpPr>
              <a:spLocks/>
            </p:cNvSpPr>
            <p:nvPr/>
          </p:nvSpPr>
          <p:spPr bwMode="auto">
            <a:xfrm>
              <a:off x="15339" y="10891"/>
              <a:ext cx="296" cy="753"/>
            </a:xfrm>
            <a:custGeom>
              <a:avLst/>
              <a:gdLst>
                <a:gd name="T0" fmla="*/ 0 w 296"/>
                <a:gd name="T1" fmla="*/ 284 h 753"/>
                <a:gd name="T2" fmla="*/ 6 w 296"/>
                <a:gd name="T3" fmla="*/ 0 h 753"/>
                <a:gd name="T4" fmla="*/ 296 w 296"/>
                <a:gd name="T5" fmla="*/ 332 h 753"/>
                <a:gd name="T6" fmla="*/ 296 w 296"/>
                <a:gd name="T7" fmla="*/ 753 h 753"/>
                <a:gd name="T8" fmla="*/ 241 w 296"/>
                <a:gd name="T9" fmla="*/ 699 h 753"/>
                <a:gd name="T10" fmla="*/ 241 w 296"/>
                <a:gd name="T11" fmla="*/ 681 h 753"/>
                <a:gd name="T12" fmla="*/ 235 w 296"/>
                <a:gd name="T13" fmla="*/ 639 h 753"/>
                <a:gd name="T14" fmla="*/ 229 w 296"/>
                <a:gd name="T15" fmla="*/ 585 h 753"/>
                <a:gd name="T16" fmla="*/ 217 w 296"/>
                <a:gd name="T17" fmla="*/ 530 h 753"/>
                <a:gd name="T18" fmla="*/ 193 w 296"/>
                <a:gd name="T19" fmla="*/ 494 h 753"/>
                <a:gd name="T20" fmla="*/ 187 w 296"/>
                <a:gd name="T21" fmla="*/ 488 h 753"/>
                <a:gd name="T22" fmla="*/ 175 w 296"/>
                <a:gd name="T23" fmla="*/ 482 h 753"/>
                <a:gd name="T24" fmla="*/ 163 w 296"/>
                <a:gd name="T25" fmla="*/ 482 h 753"/>
                <a:gd name="T26" fmla="*/ 151 w 296"/>
                <a:gd name="T27" fmla="*/ 488 h 753"/>
                <a:gd name="T28" fmla="*/ 151 w 296"/>
                <a:gd name="T29" fmla="*/ 482 h 753"/>
                <a:gd name="T30" fmla="*/ 151 w 296"/>
                <a:gd name="T31" fmla="*/ 470 h 753"/>
                <a:gd name="T32" fmla="*/ 145 w 296"/>
                <a:gd name="T33" fmla="*/ 458 h 753"/>
                <a:gd name="T34" fmla="*/ 133 w 296"/>
                <a:gd name="T35" fmla="*/ 440 h 753"/>
                <a:gd name="T36" fmla="*/ 121 w 296"/>
                <a:gd name="T37" fmla="*/ 422 h 753"/>
                <a:gd name="T38" fmla="*/ 109 w 296"/>
                <a:gd name="T39" fmla="*/ 410 h 753"/>
                <a:gd name="T40" fmla="*/ 103 w 296"/>
                <a:gd name="T41" fmla="*/ 410 h 753"/>
                <a:gd name="T42" fmla="*/ 97 w 296"/>
                <a:gd name="T43" fmla="*/ 410 h 753"/>
                <a:gd name="T44" fmla="*/ 91 w 296"/>
                <a:gd name="T45" fmla="*/ 410 h 753"/>
                <a:gd name="T46" fmla="*/ 79 w 296"/>
                <a:gd name="T47" fmla="*/ 422 h 753"/>
                <a:gd name="T48" fmla="*/ 73 w 296"/>
                <a:gd name="T49" fmla="*/ 404 h 753"/>
                <a:gd name="T50" fmla="*/ 67 w 296"/>
                <a:gd name="T51" fmla="*/ 380 h 753"/>
                <a:gd name="T52" fmla="*/ 55 w 296"/>
                <a:gd name="T53" fmla="*/ 338 h 753"/>
                <a:gd name="T54" fmla="*/ 31 w 296"/>
                <a:gd name="T55" fmla="*/ 308 h 753"/>
                <a:gd name="T56" fmla="*/ 0 w 296"/>
                <a:gd name="T57" fmla="*/ 284 h 7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6"/>
                <a:gd name="T88" fmla="*/ 0 h 753"/>
                <a:gd name="T89" fmla="*/ 296 w 296"/>
                <a:gd name="T90" fmla="*/ 753 h 7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6" h="753">
                  <a:moveTo>
                    <a:pt x="0" y="284"/>
                  </a:moveTo>
                  <a:lnTo>
                    <a:pt x="6" y="0"/>
                  </a:lnTo>
                  <a:lnTo>
                    <a:pt x="296" y="332"/>
                  </a:lnTo>
                  <a:lnTo>
                    <a:pt x="296" y="753"/>
                  </a:lnTo>
                  <a:lnTo>
                    <a:pt x="241" y="699"/>
                  </a:lnTo>
                  <a:lnTo>
                    <a:pt x="241" y="681"/>
                  </a:lnTo>
                  <a:lnTo>
                    <a:pt x="235" y="639"/>
                  </a:lnTo>
                  <a:lnTo>
                    <a:pt x="229" y="585"/>
                  </a:lnTo>
                  <a:lnTo>
                    <a:pt x="217" y="530"/>
                  </a:lnTo>
                  <a:lnTo>
                    <a:pt x="193" y="494"/>
                  </a:lnTo>
                  <a:lnTo>
                    <a:pt x="187" y="488"/>
                  </a:lnTo>
                  <a:lnTo>
                    <a:pt x="175" y="482"/>
                  </a:lnTo>
                  <a:lnTo>
                    <a:pt x="163" y="482"/>
                  </a:lnTo>
                  <a:lnTo>
                    <a:pt x="151" y="488"/>
                  </a:lnTo>
                  <a:lnTo>
                    <a:pt x="151" y="482"/>
                  </a:lnTo>
                  <a:lnTo>
                    <a:pt x="151" y="470"/>
                  </a:lnTo>
                  <a:lnTo>
                    <a:pt x="145" y="458"/>
                  </a:lnTo>
                  <a:lnTo>
                    <a:pt x="133" y="440"/>
                  </a:lnTo>
                  <a:lnTo>
                    <a:pt x="121" y="422"/>
                  </a:lnTo>
                  <a:lnTo>
                    <a:pt x="109" y="410"/>
                  </a:lnTo>
                  <a:lnTo>
                    <a:pt x="103" y="410"/>
                  </a:lnTo>
                  <a:lnTo>
                    <a:pt x="97" y="410"/>
                  </a:lnTo>
                  <a:lnTo>
                    <a:pt x="91" y="410"/>
                  </a:lnTo>
                  <a:lnTo>
                    <a:pt x="79" y="422"/>
                  </a:lnTo>
                  <a:lnTo>
                    <a:pt x="73" y="404"/>
                  </a:lnTo>
                  <a:lnTo>
                    <a:pt x="67" y="380"/>
                  </a:lnTo>
                  <a:lnTo>
                    <a:pt x="55" y="338"/>
                  </a:lnTo>
                  <a:lnTo>
                    <a:pt x="31" y="308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27"/>
            <p:cNvSpPr>
              <a:spLocks/>
            </p:cNvSpPr>
            <p:nvPr/>
          </p:nvSpPr>
          <p:spPr bwMode="auto">
            <a:xfrm>
              <a:off x="15345" y="11644"/>
              <a:ext cx="290" cy="681"/>
            </a:xfrm>
            <a:custGeom>
              <a:avLst/>
              <a:gdLst>
                <a:gd name="T0" fmla="*/ 290 w 290"/>
                <a:gd name="T1" fmla="*/ 350 h 681"/>
                <a:gd name="T2" fmla="*/ 284 w 290"/>
                <a:gd name="T3" fmla="*/ 681 h 681"/>
                <a:gd name="T4" fmla="*/ 0 w 290"/>
                <a:gd name="T5" fmla="*/ 681 h 681"/>
                <a:gd name="T6" fmla="*/ 0 w 290"/>
                <a:gd name="T7" fmla="*/ 73 h 681"/>
                <a:gd name="T8" fmla="*/ 235 w 290"/>
                <a:gd name="T9" fmla="*/ 283 h 681"/>
                <a:gd name="T10" fmla="*/ 235 w 290"/>
                <a:gd name="T11" fmla="*/ 0 h 681"/>
                <a:gd name="T12" fmla="*/ 290 w 290"/>
                <a:gd name="T13" fmla="*/ 67 h 681"/>
                <a:gd name="T14" fmla="*/ 290 w 290"/>
                <a:gd name="T15" fmla="*/ 350 h 6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0"/>
                <a:gd name="T25" fmla="*/ 0 h 681"/>
                <a:gd name="T26" fmla="*/ 290 w 290"/>
                <a:gd name="T27" fmla="*/ 681 h 6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0" h="681">
                  <a:moveTo>
                    <a:pt x="290" y="350"/>
                  </a:moveTo>
                  <a:lnTo>
                    <a:pt x="284" y="681"/>
                  </a:lnTo>
                  <a:lnTo>
                    <a:pt x="0" y="681"/>
                  </a:lnTo>
                  <a:lnTo>
                    <a:pt x="0" y="73"/>
                  </a:lnTo>
                  <a:lnTo>
                    <a:pt x="235" y="283"/>
                  </a:lnTo>
                  <a:lnTo>
                    <a:pt x="235" y="0"/>
                  </a:lnTo>
                  <a:lnTo>
                    <a:pt x="290" y="67"/>
                  </a:lnTo>
                  <a:lnTo>
                    <a:pt x="290" y="35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28"/>
            <p:cNvSpPr>
              <a:spLocks/>
            </p:cNvSpPr>
            <p:nvPr/>
          </p:nvSpPr>
          <p:spPr bwMode="auto">
            <a:xfrm>
              <a:off x="13773" y="10681"/>
              <a:ext cx="247" cy="66"/>
            </a:xfrm>
            <a:custGeom>
              <a:avLst/>
              <a:gdLst>
                <a:gd name="T0" fmla="*/ 18 w 247"/>
                <a:gd name="T1" fmla="*/ 66 h 66"/>
                <a:gd name="T2" fmla="*/ 12 w 247"/>
                <a:gd name="T3" fmla="*/ 60 h 66"/>
                <a:gd name="T4" fmla="*/ 6 w 247"/>
                <a:gd name="T5" fmla="*/ 60 h 66"/>
                <a:gd name="T6" fmla="*/ 0 w 247"/>
                <a:gd name="T7" fmla="*/ 54 h 66"/>
                <a:gd name="T8" fmla="*/ 0 w 247"/>
                <a:gd name="T9" fmla="*/ 42 h 66"/>
                <a:gd name="T10" fmla="*/ 0 w 247"/>
                <a:gd name="T11" fmla="*/ 36 h 66"/>
                <a:gd name="T12" fmla="*/ 6 w 247"/>
                <a:gd name="T13" fmla="*/ 24 h 66"/>
                <a:gd name="T14" fmla="*/ 24 w 247"/>
                <a:gd name="T15" fmla="*/ 18 h 66"/>
                <a:gd name="T16" fmla="*/ 48 w 247"/>
                <a:gd name="T17" fmla="*/ 6 h 66"/>
                <a:gd name="T18" fmla="*/ 66 w 247"/>
                <a:gd name="T19" fmla="*/ 0 h 66"/>
                <a:gd name="T20" fmla="*/ 103 w 247"/>
                <a:gd name="T21" fmla="*/ 0 h 66"/>
                <a:gd name="T22" fmla="*/ 151 w 247"/>
                <a:gd name="T23" fmla="*/ 0 h 66"/>
                <a:gd name="T24" fmla="*/ 199 w 247"/>
                <a:gd name="T25" fmla="*/ 6 h 66"/>
                <a:gd name="T26" fmla="*/ 241 w 247"/>
                <a:gd name="T27" fmla="*/ 30 h 66"/>
                <a:gd name="T28" fmla="*/ 247 w 247"/>
                <a:gd name="T29" fmla="*/ 36 h 66"/>
                <a:gd name="T30" fmla="*/ 247 w 247"/>
                <a:gd name="T31" fmla="*/ 42 h 66"/>
                <a:gd name="T32" fmla="*/ 247 w 247"/>
                <a:gd name="T33" fmla="*/ 48 h 66"/>
                <a:gd name="T34" fmla="*/ 247 w 247"/>
                <a:gd name="T35" fmla="*/ 54 h 66"/>
                <a:gd name="T36" fmla="*/ 241 w 247"/>
                <a:gd name="T37" fmla="*/ 60 h 66"/>
                <a:gd name="T38" fmla="*/ 229 w 247"/>
                <a:gd name="T39" fmla="*/ 66 h 66"/>
                <a:gd name="T40" fmla="*/ 235 w 247"/>
                <a:gd name="T41" fmla="*/ 66 h 66"/>
                <a:gd name="T42" fmla="*/ 235 w 247"/>
                <a:gd name="T43" fmla="*/ 60 h 66"/>
                <a:gd name="T44" fmla="*/ 235 w 247"/>
                <a:gd name="T45" fmla="*/ 54 h 66"/>
                <a:gd name="T46" fmla="*/ 235 w 247"/>
                <a:gd name="T47" fmla="*/ 48 h 66"/>
                <a:gd name="T48" fmla="*/ 229 w 247"/>
                <a:gd name="T49" fmla="*/ 42 h 66"/>
                <a:gd name="T50" fmla="*/ 223 w 247"/>
                <a:gd name="T51" fmla="*/ 30 h 66"/>
                <a:gd name="T52" fmla="*/ 199 w 247"/>
                <a:gd name="T53" fmla="*/ 24 h 66"/>
                <a:gd name="T54" fmla="*/ 187 w 247"/>
                <a:gd name="T55" fmla="*/ 24 h 66"/>
                <a:gd name="T56" fmla="*/ 157 w 247"/>
                <a:gd name="T57" fmla="*/ 18 h 66"/>
                <a:gd name="T58" fmla="*/ 109 w 247"/>
                <a:gd name="T59" fmla="*/ 12 h 66"/>
                <a:gd name="T60" fmla="*/ 48 w 247"/>
                <a:gd name="T61" fmla="*/ 24 h 66"/>
                <a:gd name="T62" fmla="*/ 42 w 247"/>
                <a:gd name="T63" fmla="*/ 24 h 66"/>
                <a:gd name="T64" fmla="*/ 36 w 247"/>
                <a:gd name="T65" fmla="*/ 24 h 66"/>
                <a:gd name="T66" fmla="*/ 30 w 247"/>
                <a:gd name="T67" fmla="*/ 30 h 66"/>
                <a:gd name="T68" fmla="*/ 18 w 247"/>
                <a:gd name="T69" fmla="*/ 36 h 66"/>
                <a:gd name="T70" fmla="*/ 12 w 247"/>
                <a:gd name="T71" fmla="*/ 42 h 66"/>
                <a:gd name="T72" fmla="*/ 12 w 247"/>
                <a:gd name="T73" fmla="*/ 54 h 66"/>
                <a:gd name="T74" fmla="*/ 18 w 247"/>
                <a:gd name="T75" fmla="*/ 66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"/>
                <a:gd name="T115" fmla="*/ 0 h 66"/>
                <a:gd name="T116" fmla="*/ 247 w 247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" h="66">
                  <a:moveTo>
                    <a:pt x="18" y="66"/>
                  </a:move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103" y="0"/>
                  </a:lnTo>
                  <a:lnTo>
                    <a:pt x="151" y="0"/>
                  </a:lnTo>
                  <a:lnTo>
                    <a:pt x="199" y="6"/>
                  </a:lnTo>
                  <a:lnTo>
                    <a:pt x="241" y="30"/>
                  </a:lnTo>
                  <a:lnTo>
                    <a:pt x="247" y="36"/>
                  </a:lnTo>
                  <a:lnTo>
                    <a:pt x="247" y="42"/>
                  </a:lnTo>
                  <a:lnTo>
                    <a:pt x="247" y="48"/>
                  </a:lnTo>
                  <a:lnTo>
                    <a:pt x="247" y="54"/>
                  </a:lnTo>
                  <a:lnTo>
                    <a:pt x="241" y="60"/>
                  </a:lnTo>
                  <a:lnTo>
                    <a:pt x="229" y="66"/>
                  </a:lnTo>
                  <a:lnTo>
                    <a:pt x="235" y="66"/>
                  </a:lnTo>
                  <a:lnTo>
                    <a:pt x="235" y="60"/>
                  </a:lnTo>
                  <a:lnTo>
                    <a:pt x="235" y="54"/>
                  </a:lnTo>
                  <a:lnTo>
                    <a:pt x="235" y="48"/>
                  </a:lnTo>
                  <a:lnTo>
                    <a:pt x="229" y="42"/>
                  </a:lnTo>
                  <a:lnTo>
                    <a:pt x="223" y="30"/>
                  </a:lnTo>
                  <a:lnTo>
                    <a:pt x="199" y="24"/>
                  </a:lnTo>
                  <a:lnTo>
                    <a:pt x="187" y="24"/>
                  </a:lnTo>
                  <a:lnTo>
                    <a:pt x="157" y="18"/>
                  </a:lnTo>
                  <a:lnTo>
                    <a:pt x="109" y="12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29"/>
            <p:cNvSpPr>
              <a:spLocks/>
            </p:cNvSpPr>
            <p:nvPr/>
          </p:nvSpPr>
          <p:spPr bwMode="auto">
            <a:xfrm>
              <a:off x="15104" y="10494"/>
              <a:ext cx="235" cy="66"/>
            </a:xfrm>
            <a:custGeom>
              <a:avLst/>
              <a:gdLst>
                <a:gd name="T0" fmla="*/ 6 w 235"/>
                <a:gd name="T1" fmla="*/ 66 h 66"/>
                <a:gd name="T2" fmla="*/ 0 w 235"/>
                <a:gd name="T3" fmla="*/ 60 h 66"/>
                <a:gd name="T4" fmla="*/ 0 w 235"/>
                <a:gd name="T5" fmla="*/ 54 h 66"/>
                <a:gd name="T6" fmla="*/ 0 w 235"/>
                <a:gd name="T7" fmla="*/ 42 h 66"/>
                <a:gd name="T8" fmla="*/ 6 w 235"/>
                <a:gd name="T9" fmla="*/ 30 h 66"/>
                <a:gd name="T10" fmla="*/ 13 w 235"/>
                <a:gd name="T11" fmla="*/ 24 h 66"/>
                <a:gd name="T12" fmla="*/ 31 w 235"/>
                <a:gd name="T13" fmla="*/ 12 h 66"/>
                <a:gd name="T14" fmla="*/ 55 w 235"/>
                <a:gd name="T15" fmla="*/ 6 h 66"/>
                <a:gd name="T16" fmla="*/ 67 w 235"/>
                <a:gd name="T17" fmla="*/ 0 h 66"/>
                <a:gd name="T18" fmla="*/ 97 w 235"/>
                <a:gd name="T19" fmla="*/ 0 h 66"/>
                <a:gd name="T20" fmla="*/ 139 w 235"/>
                <a:gd name="T21" fmla="*/ 0 h 66"/>
                <a:gd name="T22" fmla="*/ 175 w 235"/>
                <a:gd name="T23" fmla="*/ 0 h 66"/>
                <a:gd name="T24" fmla="*/ 205 w 235"/>
                <a:gd name="T25" fmla="*/ 12 h 66"/>
                <a:gd name="T26" fmla="*/ 211 w 235"/>
                <a:gd name="T27" fmla="*/ 12 h 66"/>
                <a:gd name="T28" fmla="*/ 217 w 235"/>
                <a:gd name="T29" fmla="*/ 18 h 66"/>
                <a:gd name="T30" fmla="*/ 223 w 235"/>
                <a:gd name="T31" fmla="*/ 30 h 66"/>
                <a:gd name="T32" fmla="*/ 229 w 235"/>
                <a:gd name="T33" fmla="*/ 36 h 66"/>
                <a:gd name="T34" fmla="*/ 235 w 235"/>
                <a:gd name="T35" fmla="*/ 48 h 66"/>
                <a:gd name="T36" fmla="*/ 229 w 235"/>
                <a:gd name="T37" fmla="*/ 60 h 66"/>
                <a:gd name="T38" fmla="*/ 229 w 235"/>
                <a:gd name="T39" fmla="*/ 54 h 66"/>
                <a:gd name="T40" fmla="*/ 229 w 235"/>
                <a:gd name="T41" fmla="*/ 48 h 66"/>
                <a:gd name="T42" fmla="*/ 223 w 235"/>
                <a:gd name="T43" fmla="*/ 42 h 66"/>
                <a:gd name="T44" fmla="*/ 211 w 235"/>
                <a:gd name="T45" fmla="*/ 36 h 66"/>
                <a:gd name="T46" fmla="*/ 199 w 235"/>
                <a:gd name="T47" fmla="*/ 24 h 66"/>
                <a:gd name="T48" fmla="*/ 181 w 235"/>
                <a:gd name="T49" fmla="*/ 18 h 66"/>
                <a:gd name="T50" fmla="*/ 157 w 235"/>
                <a:gd name="T51" fmla="*/ 18 h 66"/>
                <a:gd name="T52" fmla="*/ 145 w 235"/>
                <a:gd name="T53" fmla="*/ 18 h 66"/>
                <a:gd name="T54" fmla="*/ 109 w 235"/>
                <a:gd name="T55" fmla="*/ 18 h 66"/>
                <a:gd name="T56" fmla="*/ 73 w 235"/>
                <a:gd name="T57" fmla="*/ 18 h 66"/>
                <a:gd name="T58" fmla="*/ 49 w 235"/>
                <a:gd name="T59" fmla="*/ 24 h 66"/>
                <a:gd name="T60" fmla="*/ 43 w 235"/>
                <a:gd name="T61" fmla="*/ 24 h 66"/>
                <a:gd name="T62" fmla="*/ 37 w 235"/>
                <a:gd name="T63" fmla="*/ 24 h 66"/>
                <a:gd name="T64" fmla="*/ 31 w 235"/>
                <a:gd name="T65" fmla="*/ 30 h 66"/>
                <a:gd name="T66" fmla="*/ 19 w 235"/>
                <a:gd name="T67" fmla="*/ 36 h 66"/>
                <a:gd name="T68" fmla="*/ 13 w 235"/>
                <a:gd name="T69" fmla="*/ 42 h 66"/>
                <a:gd name="T70" fmla="*/ 6 w 235"/>
                <a:gd name="T71" fmla="*/ 54 h 66"/>
                <a:gd name="T72" fmla="*/ 6 w 235"/>
                <a:gd name="T73" fmla="*/ 66 h 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5"/>
                <a:gd name="T112" fmla="*/ 0 h 66"/>
                <a:gd name="T113" fmla="*/ 235 w 235"/>
                <a:gd name="T114" fmla="*/ 66 h 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5" h="66">
                  <a:moveTo>
                    <a:pt x="6" y="66"/>
                  </a:moveTo>
                  <a:lnTo>
                    <a:pt x="0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3" y="24"/>
                  </a:lnTo>
                  <a:lnTo>
                    <a:pt x="31" y="12"/>
                  </a:lnTo>
                  <a:lnTo>
                    <a:pt x="55" y="6"/>
                  </a:lnTo>
                  <a:lnTo>
                    <a:pt x="67" y="0"/>
                  </a:lnTo>
                  <a:lnTo>
                    <a:pt x="97" y="0"/>
                  </a:lnTo>
                  <a:lnTo>
                    <a:pt x="139" y="0"/>
                  </a:lnTo>
                  <a:lnTo>
                    <a:pt x="175" y="0"/>
                  </a:lnTo>
                  <a:lnTo>
                    <a:pt x="205" y="12"/>
                  </a:lnTo>
                  <a:lnTo>
                    <a:pt x="211" y="12"/>
                  </a:lnTo>
                  <a:lnTo>
                    <a:pt x="217" y="18"/>
                  </a:lnTo>
                  <a:lnTo>
                    <a:pt x="223" y="30"/>
                  </a:lnTo>
                  <a:lnTo>
                    <a:pt x="229" y="36"/>
                  </a:lnTo>
                  <a:lnTo>
                    <a:pt x="235" y="48"/>
                  </a:lnTo>
                  <a:lnTo>
                    <a:pt x="229" y="60"/>
                  </a:lnTo>
                  <a:lnTo>
                    <a:pt x="229" y="54"/>
                  </a:lnTo>
                  <a:lnTo>
                    <a:pt x="229" y="48"/>
                  </a:lnTo>
                  <a:lnTo>
                    <a:pt x="223" y="42"/>
                  </a:lnTo>
                  <a:lnTo>
                    <a:pt x="211" y="36"/>
                  </a:lnTo>
                  <a:lnTo>
                    <a:pt x="199" y="24"/>
                  </a:lnTo>
                  <a:lnTo>
                    <a:pt x="181" y="18"/>
                  </a:lnTo>
                  <a:lnTo>
                    <a:pt x="157" y="18"/>
                  </a:lnTo>
                  <a:lnTo>
                    <a:pt x="145" y="18"/>
                  </a:lnTo>
                  <a:lnTo>
                    <a:pt x="109" y="18"/>
                  </a:lnTo>
                  <a:lnTo>
                    <a:pt x="73" y="18"/>
                  </a:lnTo>
                  <a:lnTo>
                    <a:pt x="49" y="24"/>
                  </a:lnTo>
                  <a:lnTo>
                    <a:pt x="43" y="24"/>
                  </a:lnTo>
                  <a:lnTo>
                    <a:pt x="37" y="24"/>
                  </a:lnTo>
                  <a:lnTo>
                    <a:pt x="31" y="30"/>
                  </a:lnTo>
                  <a:lnTo>
                    <a:pt x="19" y="36"/>
                  </a:lnTo>
                  <a:lnTo>
                    <a:pt x="13" y="42"/>
                  </a:lnTo>
                  <a:lnTo>
                    <a:pt x="6" y="54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30"/>
            <p:cNvSpPr>
              <a:spLocks/>
            </p:cNvSpPr>
            <p:nvPr/>
          </p:nvSpPr>
          <p:spPr bwMode="auto">
            <a:xfrm>
              <a:off x="14189" y="1123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87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2 w 211"/>
                <a:gd name="T9" fmla="*/ 114 h 391"/>
                <a:gd name="T10" fmla="*/ 18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0 w 211"/>
                <a:gd name="T17" fmla="*/ 36 h 391"/>
                <a:gd name="T18" fmla="*/ 138 w 211"/>
                <a:gd name="T19" fmla="*/ 30 h 391"/>
                <a:gd name="T20" fmla="*/ 193 w 211"/>
                <a:gd name="T21" fmla="*/ 42 h 391"/>
                <a:gd name="T22" fmla="*/ 187 w 211"/>
                <a:gd name="T23" fmla="*/ 36 h 391"/>
                <a:gd name="T24" fmla="*/ 174 w 211"/>
                <a:gd name="T25" fmla="*/ 18 h 391"/>
                <a:gd name="T26" fmla="*/ 150 w 211"/>
                <a:gd name="T27" fmla="*/ 6 h 391"/>
                <a:gd name="T28" fmla="*/ 114 w 211"/>
                <a:gd name="T29" fmla="*/ 0 h 391"/>
                <a:gd name="T30" fmla="*/ 54 w 211"/>
                <a:gd name="T31" fmla="*/ 12 h 391"/>
                <a:gd name="T32" fmla="*/ 48 w 211"/>
                <a:gd name="T33" fmla="*/ 24 h 391"/>
                <a:gd name="T34" fmla="*/ 36 w 211"/>
                <a:gd name="T35" fmla="*/ 30 h 391"/>
                <a:gd name="T36" fmla="*/ 24 w 211"/>
                <a:gd name="T37" fmla="*/ 42 h 391"/>
                <a:gd name="T38" fmla="*/ 18 w 211"/>
                <a:gd name="T39" fmla="*/ 60 h 391"/>
                <a:gd name="T40" fmla="*/ 6 w 211"/>
                <a:gd name="T41" fmla="*/ 72 h 391"/>
                <a:gd name="T42" fmla="*/ 0 w 211"/>
                <a:gd name="T43" fmla="*/ 90 h 391"/>
                <a:gd name="T44" fmla="*/ 0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87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2" y="114"/>
                  </a:lnTo>
                  <a:lnTo>
                    <a:pt x="18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0" y="36"/>
                  </a:lnTo>
                  <a:lnTo>
                    <a:pt x="138" y="30"/>
                  </a:lnTo>
                  <a:lnTo>
                    <a:pt x="193" y="42"/>
                  </a:lnTo>
                  <a:lnTo>
                    <a:pt x="187" y="36"/>
                  </a:lnTo>
                  <a:lnTo>
                    <a:pt x="174" y="18"/>
                  </a:lnTo>
                  <a:lnTo>
                    <a:pt x="150" y="6"/>
                  </a:lnTo>
                  <a:lnTo>
                    <a:pt x="114" y="0"/>
                  </a:lnTo>
                  <a:lnTo>
                    <a:pt x="54" y="12"/>
                  </a:lnTo>
                  <a:lnTo>
                    <a:pt x="48" y="24"/>
                  </a:lnTo>
                  <a:lnTo>
                    <a:pt x="36" y="30"/>
                  </a:lnTo>
                  <a:lnTo>
                    <a:pt x="24" y="42"/>
                  </a:lnTo>
                  <a:lnTo>
                    <a:pt x="18" y="60"/>
                  </a:lnTo>
                  <a:lnTo>
                    <a:pt x="6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31"/>
            <p:cNvSpPr>
              <a:spLocks/>
            </p:cNvSpPr>
            <p:nvPr/>
          </p:nvSpPr>
          <p:spPr bwMode="auto">
            <a:xfrm>
              <a:off x="15225" y="10542"/>
              <a:ext cx="48" cy="1783"/>
            </a:xfrm>
            <a:custGeom>
              <a:avLst/>
              <a:gdLst>
                <a:gd name="T0" fmla="*/ 0 w 48"/>
                <a:gd name="T1" fmla="*/ 1783 h 1783"/>
                <a:gd name="T2" fmla="*/ 0 w 48"/>
                <a:gd name="T3" fmla="*/ 6 h 1783"/>
                <a:gd name="T4" fmla="*/ 6 w 48"/>
                <a:gd name="T5" fmla="*/ 0 h 1783"/>
                <a:gd name="T6" fmla="*/ 12 w 48"/>
                <a:gd name="T7" fmla="*/ 0 h 1783"/>
                <a:gd name="T8" fmla="*/ 24 w 48"/>
                <a:gd name="T9" fmla="*/ 0 h 1783"/>
                <a:gd name="T10" fmla="*/ 30 w 48"/>
                <a:gd name="T11" fmla="*/ 6 h 1783"/>
                <a:gd name="T12" fmla="*/ 42 w 48"/>
                <a:gd name="T13" fmla="*/ 12 h 1783"/>
                <a:gd name="T14" fmla="*/ 48 w 48"/>
                <a:gd name="T15" fmla="*/ 30 h 1783"/>
                <a:gd name="T16" fmla="*/ 48 w 48"/>
                <a:gd name="T17" fmla="*/ 1783 h 1783"/>
                <a:gd name="T18" fmla="*/ 0 w 48"/>
                <a:gd name="T19" fmla="*/ 1783 h 17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783"/>
                <a:gd name="T32" fmla="*/ 48 w 48"/>
                <a:gd name="T33" fmla="*/ 1783 h 17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783">
                  <a:moveTo>
                    <a:pt x="0" y="1783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8" y="30"/>
                  </a:lnTo>
                  <a:lnTo>
                    <a:pt x="48" y="1783"/>
                  </a:lnTo>
                  <a:lnTo>
                    <a:pt x="0" y="17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32"/>
            <p:cNvSpPr>
              <a:spLocks/>
            </p:cNvSpPr>
            <p:nvPr/>
          </p:nvSpPr>
          <p:spPr bwMode="auto">
            <a:xfrm>
              <a:off x="13833" y="10729"/>
              <a:ext cx="73" cy="1596"/>
            </a:xfrm>
            <a:custGeom>
              <a:avLst/>
              <a:gdLst>
                <a:gd name="T0" fmla="*/ 73 w 73"/>
                <a:gd name="T1" fmla="*/ 1596 h 1596"/>
                <a:gd name="T2" fmla="*/ 43 w 73"/>
                <a:gd name="T3" fmla="*/ 6 h 1596"/>
                <a:gd name="T4" fmla="*/ 43 w 73"/>
                <a:gd name="T5" fmla="*/ 0 h 1596"/>
                <a:gd name="T6" fmla="*/ 37 w 73"/>
                <a:gd name="T7" fmla="*/ 0 h 1596"/>
                <a:gd name="T8" fmla="*/ 30 w 73"/>
                <a:gd name="T9" fmla="*/ 0 h 1596"/>
                <a:gd name="T10" fmla="*/ 18 w 73"/>
                <a:gd name="T11" fmla="*/ 6 h 1596"/>
                <a:gd name="T12" fmla="*/ 6 w 73"/>
                <a:gd name="T13" fmla="*/ 12 h 1596"/>
                <a:gd name="T14" fmla="*/ 0 w 73"/>
                <a:gd name="T15" fmla="*/ 1596 h 1596"/>
                <a:gd name="T16" fmla="*/ 73 w 73"/>
                <a:gd name="T17" fmla="*/ 1596 h 15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596"/>
                <a:gd name="T29" fmla="*/ 73 w 73"/>
                <a:gd name="T30" fmla="*/ 1596 h 15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596">
                  <a:moveTo>
                    <a:pt x="73" y="1596"/>
                  </a:moveTo>
                  <a:lnTo>
                    <a:pt x="43" y="6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596"/>
                  </a:lnTo>
                  <a:lnTo>
                    <a:pt x="73" y="159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33"/>
            <p:cNvSpPr>
              <a:spLocks/>
            </p:cNvSpPr>
            <p:nvPr/>
          </p:nvSpPr>
          <p:spPr bwMode="auto">
            <a:xfrm>
              <a:off x="15600" y="10752"/>
              <a:ext cx="133" cy="247"/>
            </a:xfrm>
            <a:custGeom>
              <a:avLst/>
              <a:gdLst>
                <a:gd name="T0" fmla="*/ 133 w 133"/>
                <a:gd name="T1" fmla="*/ 247 h 247"/>
                <a:gd name="T2" fmla="*/ 19 w 133"/>
                <a:gd name="T3" fmla="*/ 66 h 247"/>
                <a:gd name="T4" fmla="*/ 19 w 133"/>
                <a:gd name="T5" fmla="*/ 60 h 247"/>
                <a:gd name="T6" fmla="*/ 19 w 133"/>
                <a:gd name="T7" fmla="*/ 54 h 247"/>
                <a:gd name="T8" fmla="*/ 25 w 133"/>
                <a:gd name="T9" fmla="*/ 54 h 247"/>
                <a:gd name="T10" fmla="*/ 31 w 133"/>
                <a:gd name="T11" fmla="*/ 54 h 247"/>
                <a:gd name="T12" fmla="*/ 31 w 133"/>
                <a:gd name="T13" fmla="*/ 48 h 247"/>
                <a:gd name="T14" fmla="*/ 37 w 133"/>
                <a:gd name="T15" fmla="*/ 42 h 247"/>
                <a:gd name="T16" fmla="*/ 43 w 133"/>
                <a:gd name="T17" fmla="*/ 36 h 247"/>
                <a:gd name="T18" fmla="*/ 43 w 133"/>
                <a:gd name="T19" fmla="*/ 24 h 247"/>
                <a:gd name="T20" fmla="*/ 37 w 133"/>
                <a:gd name="T21" fmla="*/ 12 h 247"/>
                <a:gd name="T22" fmla="*/ 19 w 133"/>
                <a:gd name="T23" fmla="*/ 0 h 247"/>
                <a:gd name="T24" fmla="*/ 19 w 133"/>
                <a:gd name="T25" fmla="*/ 6 h 247"/>
                <a:gd name="T26" fmla="*/ 13 w 133"/>
                <a:gd name="T27" fmla="*/ 6 h 247"/>
                <a:gd name="T28" fmla="*/ 6 w 133"/>
                <a:gd name="T29" fmla="*/ 12 h 247"/>
                <a:gd name="T30" fmla="*/ 0 w 133"/>
                <a:gd name="T31" fmla="*/ 18 h 247"/>
                <a:gd name="T32" fmla="*/ 0 w 133"/>
                <a:gd name="T33" fmla="*/ 24 h 247"/>
                <a:gd name="T34" fmla="*/ 0 w 133"/>
                <a:gd name="T35" fmla="*/ 36 h 247"/>
                <a:gd name="T36" fmla="*/ 6 w 133"/>
                <a:gd name="T37" fmla="*/ 36 h 247"/>
                <a:gd name="T38" fmla="*/ 6 w 133"/>
                <a:gd name="T39" fmla="*/ 42 h 247"/>
                <a:gd name="T40" fmla="*/ 13 w 133"/>
                <a:gd name="T41" fmla="*/ 48 h 247"/>
                <a:gd name="T42" fmla="*/ 13 w 133"/>
                <a:gd name="T43" fmla="*/ 54 h 247"/>
                <a:gd name="T44" fmla="*/ 6 w 133"/>
                <a:gd name="T45" fmla="*/ 66 h 247"/>
                <a:gd name="T46" fmla="*/ 13 w 133"/>
                <a:gd name="T47" fmla="*/ 235 h 247"/>
                <a:gd name="T48" fmla="*/ 25 w 133"/>
                <a:gd name="T49" fmla="*/ 235 h 247"/>
                <a:gd name="T50" fmla="*/ 55 w 133"/>
                <a:gd name="T51" fmla="*/ 229 h 247"/>
                <a:gd name="T52" fmla="*/ 97 w 133"/>
                <a:gd name="T53" fmla="*/ 235 h 247"/>
                <a:gd name="T54" fmla="*/ 133 w 133"/>
                <a:gd name="T55" fmla="*/ 247 h 2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247"/>
                <a:gd name="T86" fmla="*/ 133 w 133"/>
                <a:gd name="T87" fmla="*/ 247 h 2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247">
                  <a:moveTo>
                    <a:pt x="133" y="247"/>
                  </a:moveTo>
                  <a:lnTo>
                    <a:pt x="19" y="66"/>
                  </a:lnTo>
                  <a:lnTo>
                    <a:pt x="19" y="60"/>
                  </a:lnTo>
                  <a:lnTo>
                    <a:pt x="19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1" y="48"/>
                  </a:lnTo>
                  <a:lnTo>
                    <a:pt x="37" y="42"/>
                  </a:lnTo>
                  <a:lnTo>
                    <a:pt x="43" y="36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3" y="48"/>
                  </a:lnTo>
                  <a:lnTo>
                    <a:pt x="13" y="54"/>
                  </a:lnTo>
                  <a:lnTo>
                    <a:pt x="6" y="66"/>
                  </a:lnTo>
                  <a:lnTo>
                    <a:pt x="13" y="235"/>
                  </a:lnTo>
                  <a:lnTo>
                    <a:pt x="25" y="235"/>
                  </a:lnTo>
                  <a:lnTo>
                    <a:pt x="55" y="229"/>
                  </a:lnTo>
                  <a:lnTo>
                    <a:pt x="97" y="235"/>
                  </a:lnTo>
                  <a:lnTo>
                    <a:pt x="133" y="24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4"/>
            <p:cNvSpPr>
              <a:spLocks/>
            </p:cNvSpPr>
            <p:nvPr/>
          </p:nvSpPr>
          <p:spPr bwMode="auto">
            <a:xfrm>
              <a:off x="13870" y="10434"/>
              <a:ext cx="126" cy="247"/>
            </a:xfrm>
            <a:custGeom>
              <a:avLst/>
              <a:gdLst>
                <a:gd name="T0" fmla="*/ 0 w 126"/>
                <a:gd name="T1" fmla="*/ 222 h 247"/>
                <a:gd name="T2" fmla="*/ 18 w 126"/>
                <a:gd name="T3" fmla="*/ 222 h 247"/>
                <a:gd name="T4" fmla="*/ 48 w 126"/>
                <a:gd name="T5" fmla="*/ 222 h 247"/>
                <a:gd name="T6" fmla="*/ 90 w 126"/>
                <a:gd name="T7" fmla="*/ 228 h 247"/>
                <a:gd name="T8" fmla="*/ 126 w 126"/>
                <a:gd name="T9" fmla="*/ 247 h 247"/>
                <a:gd name="T10" fmla="*/ 42 w 126"/>
                <a:gd name="T11" fmla="*/ 66 h 247"/>
                <a:gd name="T12" fmla="*/ 48 w 126"/>
                <a:gd name="T13" fmla="*/ 60 h 247"/>
                <a:gd name="T14" fmla="*/ 54 w 126"/>
                <a:gd name="T15" fmla="*/ 54 h 247"/>
                <a:gd name="T16" fmla="*/ 60 w 126"/>
                <a:gd name="T17" fmla="*/ 42 h 247"/>
                <a:gd name="T18" fmla="*/ 66 w 126"/>
                <a:gd name="T19" fmla="*/ 36 h 247"/>
                <a:gd name="T20" fmla="*/ 66 w 126"/>
                <a:gd name="T21" fmla="*/ 24 h 247"/>
                <a:gd name="T22" fmla="*/ 66 w 126"/>
                <a:gd name="T23" fmla="*/ 18 h 247"/>
                <a:gd name="T24" fmla="*/ 54 w 126"/>
                <a:gd name="T25" fmla="*/ 6 h 247"/>
                <a:gd name="T26" fmla="*/ 42 w 126"/>
                <a:gd name="T27" fmla="*/ 0 h 247"/>
                <a:gd name="T28" fmla="*/ 36 w 126"/>
                <a:gd name="T29" fmla="*/ 0 h 247"/>
                <a:gd name="T30" fmla="*/ 30 w 126"/>
                <a:gd name="T31" fmla="*/ 0 h 247"/>
                <a:gd name="T32" fmla="*/ 24 w 126"/>
                <a:gd name="T33" fmla="*/ 0 h 247"/>
                <a:gd name="T34" fmla="*/ 18 w 126"/>
                <a:gd name="T35" fmla="*/ 0 h 247"/>
                <a:gd name="T36" fmla="*/ 12 w 126"/>
                <a:gd name="T37" fmla="*/ 12 h 247"/>
                <a:gd name="T38" fmla="*/ 12 w 126"/>
                <a:gd name="T39" fmla="*/ 18 h 247"/>
                <a:gd name="T40" fmla="*/ 12 w 126"/>
                <a:gd name="T41" fmla="*/ 24 h 247"/>
                <a:gd name="T42" fmla="*/ 12 w 126"/>
                <a:gd name="T43" fmla="*/ 36 h 247"/>
                <a:gd name="T44" fmla="*/ 18 w 126"/>
                <a:gd name="T45" fmla="*/ 48 h 247"/>
                <a:gd name="T46" fmla="*/ 24 w 126"/>
                <a:gd name="T47" fmla="*/ 60 h 247"/>
                <a:gd name="T48" fmla="*/ 0 w 126"/>
                <a:gd name="T49" fmla="*/ 222 h 2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247"/>
                <a:gd name="T77" fmla="*/ 126 w 126"/>
                <a:gd name="T78" fmla="*/ 247 h 2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247">
                  <a:moveTo>
                    <a:pt x="0" y="222"/>
                  </a:moveTo>
                  <a:lnTo>
                    <a:pt x="18" y="222"/>
                  </a:lnTo>
                  <a:lnTo>
                    <a:pt x="48" y="222"/>
                  </a:lnTo>
                  <a:lnTo>
                    <a:pt x="90" y="228"/>
                  </a:lnTo>
                  <a:lnTo>
                    <a:pt x="126" y="247"/>
                  </a:lnTo>
                  <a:lnTo>
                    <a:pt x="42" y="66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42"/>
                  </a:lnTo>
                  <a:lnTo>
                    <a:pt x="66" y="36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4" y="6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35"/>
            <p:cNvSpPr>
              <a:spLocks/>
            </p:cNvSpPr>
            <p:nvPr/>
          </p:nvSpPr>
          <p:spPr bwMode="auto">
            <a:xfrm>
              <a:off x="15592" y="11024"/>
              <a:ext cx="157" cy="48"/>
            </a:xfrm>
            <a:custGeom>
              <a:avLst/>
              <a:gdLst>
                <a:gd name="T0" fmla="*/ 0 w 157"/>
                <a:gd name="T1" fmla="*/ 18 h 48"/>
                <a:gd name="T2" fmla="*/ 18 w 157"/>
                <a:gd name="T3" fmla="*/ 18 h 48"/>
                <a:gd name="T4" fmla="*/ 61 w 157"/>
                <a:gd name="T5" fmla="*/ 12 h 48"/>
                <a:gd name="T6" fmla="*/ 109 w 157"/>
                <a:gd name="T7" fmla="*/ 18 h 48"/>
                <a:gd name="T8" fmla="*/ 115 w 157"/>
                <a:gd name="T9" fmla="*/ 18 h 48"/>
                <a:gd name="T10" fmla="*/ 121 w 157"/>
                <a:gd name="T11" fmla="*/ 24 h 48"/>
                <a:gd name="T12" fmla="*/ 127 w 157"/>
                <a:gd name="T13" fmla="*/ 24 h 48"/>
                <a:gd name="T14" fmla="*/ 133 w 157"/>
                <a:gd name="T15" fmla="*/ 30 h 48"/>
                <a:gd name="T16" fmla="*/ 139 w 157"/>
                <a:gd name="T17" fmla="*/ 36 h 48"/>
                <a:gd name="T18" fmla="*/ 139 w 157"/>
                <a:gd name="T19" fmla="*/ 42 h 48"/>
                <a:gd name="T20" fmla="*/ 139 w 157"/>
                <a:gd name="T21" fmla="*/ 48 h 48"/>
                <a:gd name="T22" fmla="*/ 145 w 157"/>
                <a:gd name="T23" fmla="*/ 48 h 48"/>
                <a:gd name="T24" fmla="*/ 151 w 157"/>
                <a:gd name="T25" fmla="*/ 48 h 48"/>
                <a:gd name="T26" fmla="*/ 157 w 157"/>
                <a:gd name="T27" fmla="*/ 42 h 48"/>
                <a:gd name="T28" fmla="*/ 157 w 157"/>
                <a:gd name="T29" fmla="*/ 36 h 48"/>
                <a:gd name="T30" fmla="*/ 157 w 157"/>
                <a:gd name="T31" fmla="*/ 24 h 48"/>
                <a:gd name="T32" fmla="*/ 145 w 157"/>
                <a:gd name="T33" fmla="*/ 12 h 48"/>
                <a:gd name="T34" fmla="*/ 133 w 157"/>
                <a:gd name="T35" fmla="*/ 12 h 48"/>
                <a:gd name="T36" fmla="*/ 97 w 157"/>
                <a:gd name="T37" fmla="*/ 0 h 48"/>
                <a:gd name="T38" fmla="*/ 49 w 157"/>
                <a:gd name="T39" fmla="*/ 0 h 48"/>
                <a:gd name="T40" fmla="*/ 0 w 157"/>
                <a:gd name="T41" fmla="*/ 18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7"/>
                <a:gd name="T64" fmla="*/ 0 h 48"/>
                <a:gd name="T65" fmla="*/ 157 w 15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7" h="48">
                  <a:moveTo>
                    <a:pt x="0" y="18"/>
                  </a:moveTo>
                  <a:lnTo>
                    <a:pt x="18" y="18"/>
                  </a:lnTo>
                  <a:lnTo>
                    <a:pt x="61" y="12"/>
                  </a:lnTo>
                  <a:lnTo>
                    <a:pt x="109" y="18"/>
                  </a:lnTo>
                  <a:lnTo>
                    <a:pt x="115" y="18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30"/>
                  </a:lnTo>
                  <a:lnTo>
                    <a:pt x="139" y="36"/>
                  </a:lnTo>
                  <a:lnTo>
                    <a:pt x="139" y="42"/>
                  </a:lnTo>
                  <a:lnTo>
                    <a:pt x="139" y="48"/>
                  </a:lnTo>
                  <a:lnTo>
                    <a:pt x="145" y="48"/>
                  </a:lnTo>
                  <a:lnTo>
                    <a:pt x="151" y="48"/>
                  </a:lnTo>
                  <a:lnTo>
                    <a:pt x="157" y="42"/>
                  </a:lnTo>
                  <a:lnTo>
                    <a:pt x="157" y="36"/>
                  </a:lnTo>
                  <a:lnTo>
                    <a:pt x="157" y="24"/>
                  </a:lnTo>
                  <a:lnTo>
                    <a:pt x="145" y="12"/>
                  </a:lnTo>
                  <a:lnTo>
                    <a:pt x="133" y="12"/>
                  </a:lnTo>
                  <a:lnTo>
                    <a:pt x="97" y="0"/>
                  </a:lnTo>
                  <a:lnTo>
                    <a:pt x="4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36"/>
            <p:cNvSpPr>
              <a:spLocks/>
            </p:cNvSpPr>
            <p:nvPr/>
          </p:nvSpPr>
          <p:spPr bwMode="auto">
            <a:xfrm>
              <a:off x="15689" y="11072"/>
              <a:ext cx="36" cy="1259"/>
            </a:xfrm>
            <a:custGeom>
              <a:avLst/>
              <a:gdLst>
                <a:gd name="T0" fmla="*/ 0 w 36"/>
                <a:gd name="T1" fmla="*/ 1259 h 1259"/>
                <a:gd name="T2" fmla="*/ 18 w 36"/>
                <a:gd name="T3" fmla="*/ 0 h 1259"/>
                <a:gd name="T4" fmla="*/ 24 w 36"/>
                <a:gd name="T5" fmla="*/ 0 h 1259"/>
                <a:gd name="T6" fmla="*/ 30 w 36"/>
                <a:gd name="T7" fmla="*/ 6 h 1259"/>
                <a:gd name="T8" fmla="*/ 36 w 36"/>
                <a:gd name="T9" fmla="*/ 12 h 1259"/>
                <a:gd name="T10" fmla="*/ 36 w 36"/>
                <a:gd name="T11" fmla="*/ 1259 h 1259"/>
                <a:gd name="T12" fmla="*/ 0 w 36"/>
                <a:gd name="T13" fmla="*/ 1259 h 12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1259"/>
                <a:gd name="T23" fmla="*/ 36 w 36"/>
                <a:gd name="T24" fmla="*/ 1259 h 12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1259">
                  <a:moveTo>
                    <a:pt x="0" y="1259"/>
                  </a:move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259"/>
                  </a:lnTo>
                  <a:lnTo>
                    <a:pt x="0" y="125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37"/>
            <p:cNvSpPr>
              <a:spLocks/>
            </p:cNvSpPr>
            <p:nvPr/>
          </p:nvSpPr>
          <p:spPr bwMode="auto">
            <a:xfrm>
              <a:off x="13978" y="11319"/>
              <a:ext cx="1145" cy="1006"/>
            </a:xfrm>
            <a:custGeom>
              <a:avLst/>
              <a:gdLst>
                <a:gd name="T0" fmla="*/ 132 w 1145"/>
                <a:gd name="T1" fmla="*/ 127 h 1006"/>
                <a:gd name="T2" fmla="*/ 6 w 1145"/>
                <a:gd name="T3" fmla="*/ 139 h 1006"/>
                <a:gd name="T4" fmla="*/ 0 w 1145"/>
                <a:gd name="T5" fmla="*/ 1006 h 1006"/>
                <a:gd name="T6" fmla="*/ 1145 w 1145"/>
                <a:gd name="T7" fmla="*/ 1006 h 1006"/>
                <a:gd name="T8" fmla="*/ 1139 w 1145"/>
                <a:gd name="T9" fmla="*/ 0 h 1006"/>
                <a:gd name="T10" fmla="*/ 1054 w 1145"/>
                <a:gd name="T11" fmla="*/ 12 h 1006"/>
                <a:gd name="T12" fmla="*/ 1054 w 1145"/>
                <a:gd name="T13" fmla="*/ 289 h 1006"/>
                <a:gd name="T14" fmla="*/ 145 w 1145"/>
                <a:gd name="T15" fmla="*/ 368 h 1006"/>
                <a:gd name="T16" fmla="*/ 132 w 1145"/>
                <a:gd name="T17" fmla="*/ 127 h 10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45"/>
                <a:gd name="T28" fmla="*/ 0 h 1006"/>
                <a:gd name="T29" fmla="*/ 1145 w 1145"/>
                <a:gd name="T30" fmla="*/ 1006 h 10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45" h="1006">
                  <a:moveTo>
                    <a:pt x="132" y="127"/>
                  </a:moveTo>
                  <a:lnTo>
                    <a:pt x="6" y="139"/>
                  </a:lnTo>
                  <a:lnTo>
                    <a:pt x="0" y="1006"/>
                  </a:lnTo>
                  <a:lnTo>
                    <a:pt x="1145" y="1006"/>
                  </a:lnTo>
                  <a:lnTo>
                    <a:pt x="1139" y="0"/>
                  </a:lnTo>
                  <a:lnTo>
                    <a:pt x="1054" y="12"/>
                  </a:lnTo>
                  <a:lnTo>
                    <a:pt x="1054" y="289"/>
                  </a:lnTo>
                  <a:lnTo>
                    <a:pt x="145" y="368"/>
                  </a:lnTo>
                  <a:lnTo>
                    <a:pt x="132" y="1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38"/>
            <p:cNvSpPr>
              <a:spLocks/>
            </p:cNvSpPr>
            <p:nvPr/>
          </p:nvSpPr>
          <p:spPr bwMode="auto">
            <a:xfrm>
              <a:off x="14460" y="11205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73 h 391"/>
                <a:gd name="T4" fmla="*/ 211 w 211"/>
                <a:gd name="T5" fmla="*/ 361 h 391"/>
                <a:gd name="T6" fmla="*/ 18 w 211"/>
                <a:gd name="T7" fmla="*/ 379 h 391"/>
                <a:gd name="T8" fmla="*/ 18 w 211"/>
                <a:gd name="T9" fmla="*/ 120 h 391"/>
                <a:gd name="T10" fmla="*/ 24 w 211"/>
                <a:gd name="T11" fmla="*/ 102 h 391"/>
                <a:gd name="T12" fmla="*/ 36 w 211"/>
                <a:gd name="T13" fmla="*/ 78 h 391"/>
                <a:gd name="T14" fmla="*/ 60 w 211"/>
                <a:gd name="T15" fmla="*/ 54 h 391"/>
                <a:gd name="T16" fmla="*/ 96 w 211"/>
                <a:gd name="T17" fmla="*/ 36 h 391"/>
                <a:gd name="T18" fmla="*/ 138 w 211"/>
                <a:gd name="T19" fmla="*/ 30 h 391"/>
                <a:gd name="T20" fmla="*/ 199 w 211"/>
                <a:gd name="T21" fmla="*/ 48 h 391"/>
                <a:gd name="T22" fmla="*/ 193 w 211"/>
                <a:gd name="T23" fmla="*/ 36 h 391"/>
                <a:gd name="T24" fmla="*/ 181 w 211"/>
                <a:gd name="T25" fmla="*/ 24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8 h 391"/>
                <a:gd name="T32" fmla="*/ 48 w 211"/>
                <a:gd name="T33" fmla="*/ 24 h 391"/>
                <a:gd name="T34" fmla="*/ 42 w 211"/>
                <a:gd name="T35" fmla="*/ 36 h 391"/>
                <a:gd name="T36" fmla="*/ 30 w 211"/>
                <a:gd name="T37" fmla="*/ 48 h 391"/>
                <a:gd name="T38" fmla="*/ 18 w 211"/>
                <a:gd name="T39" fmla="*/ 60 h 391"/>
                <a:gd name="T40" fmla="*/ 12 w 211"/>
                <a:gd name="T41" fmla="*/ 78 h 391"/>
                <a:gd name="T42" fmla="*/ 6 w 211"/>
                <a:gd name="T43" fmla="*/ 96 h 391"/>
                <a:gd name="T44" fmla="*/ 6 w 211"/>
                <a:gd name="T45" fmla="*/ 108 h 391"/>
                <a:gd name="T46" fmla="*/ 0 w 211"/>
                <a:gd name="T47" fmla="*/ 247 h 391"/>
                <a:gd name="T48" fmla="*/ 0 w 211"/>
                <a:gd name="T49" fmla="*/ 391 h 3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1"/>
                <a:gd name="T76" fmla="*/ 0 h 391"/>
                <a:gd name="T77" fmla="*/ 211 w 211"/>
                <a:gd name="T78" fmla="*/ 391 h 3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1" h="391">
                  <a:moveTo>
                    <a:pt x="0" y="391"/>
                  </a:moveTo>
                  <a:lnTo>
                    <a:pt x="193" y="373"/>
                  </a:lnTo>
                  <a:lnTo>
                    <a:pt x="211" y="361"/>
                  </a:lnTo>
                  <a:lnTo>
                    <a:pt x="18" y="379"/>
                  </a:lnTo>
                  <a:lnTo>
                    <a:pt x="18" y="120"/>
                  </a:lnTo>
                  <a:lnTo>
                    <a:pt x="24" y="102"/>
                  </a:lnTo>
                  <a:lnTo>
                    <a:pt x="36" y="78"/>
                  </a:lnTo>
                  <a:lnTo>
                    <a:pt x="60" y="54"/>
                  </a:lnTo>
                  <a:lnTo>
                    <a:pt x="96" y="36"/>
                  </a:lnTo>
                  <a:lnTo>
                    <a:pt x="138" y="30"/>
                  </a:lnTo>
                  <a:lnTo>
                    <a:pt x="199" y="48"/>
                  </a:lnTo>
                  <a:lnTo>
                    <a:pt x="193" y="36"/>
                  </a:lnTo>
                  <a:lnTo>
                    <a:pt x="181" y="24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8"/>
                  </a:lnTo>
                  <a:lnTo>
                    <a:pt x="48" y="24"/>
                  </a:lnTo>
                  <a:lnTo>
                    <a:pt x="42" y="36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12" y="78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0" y="247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39"/>
            <p:cNvSpPr>
              <a:spLocks/>
            </p:cNvSpPr>
            <p:nvPr/>
          </p:nvSpPr>
          <p:spPr bwMode="auto">
            <a:xfrm>
              <a:off x="14743" y="11181"/>
              <a:ext cx="211" cy="391"/>
            </a:xfrm>
            <a:custGeom>
              <a:avLst/>
              <a:gdLst>
                <a:gd name="T0" fmla="*/ 0 w 211"/>
                <a:gd name="T1" fmla="*/ 391 h 391"/>
                <a:gd name="T2" fmla="*/ 193 w 211"/>
                <a:gd name="T3" fmla="*/ 367 h 391"/>
                <a:gd name="T4" fmla="*/ 211 w 211"/>
                <a:gd name="T5" fmla="*/ 355 h 391"/>
                <a:gd name="T6" fmla="*/ 18 w 211"/>
                <a:gd name="T7" fmla="*/ 379 h 391"/>
                <a:gd name="T8" fmla="*/ 18 w 211"/>
                <a:gd name="T9" fmla="*/ 114 h 391"/>
                <a:gd name="T10" fmla="*/ 24 w 211"/>
                <a:gd name="T11" fmla="*/ 96 h 391"/>
                <a:gd name="T12" fmla="*/ 36 w 211"/>
                <a:gd name="T13" fmla="*/ 72 h 391"/>
                <a:gd name="T14" fmla="*/ 60 w 211"/>
                <a:gd name="T15" fmla="*/ 48 h 391"/>
                <a:gd name="T16" fmla="*/ 96 w 211"/>
                <a:gd name="T17" fmla="*/ 30 h 391"/>
                <a:gd name="T18" fmla="*/ 139 w 211"/>
                <a:gd name="T19" fmla="*/ 24 h 391"/>
                <a:gd name="T20" fmla="*/ 199 w 211"/>
                <a:gd name="T21" fmla="*/ 42 h 391"/>
                <a:gd name="T22" fmla="*/ 193 w 211"/>
                <a:gd name="T23" fmla="*/ 30 h 391"/>
                <a:gd name="T24" fmla="*/ 181 w 211"/>
                <a:gd name="T25" fmla="*/ 18 h 391"/>
                <a:gd name="T26" fmla="*/ 157 w 211"/>
                <a:gd name="T27" fmla="*/ 6 h 391"/>
                <a:gd name="T28" fmla="*/ 114 w 211"/>
                <a:gd name="T29" fmla="*/ 0 h 391"/>
                <a:gd name="T30" fmla="*/ 60 w 211"/>
                <a:gd name="T31" fmla="*/ 12 h 391"/>
                <a:gd name="T32" fmla="*/ 54 w 211"/>
                <a:gd name="T33" fmla="*/ 12 h 391"/>
                <a:gd name="T34" fmla="*/ 48 w 211"/>
                <a:gd name="T35" fmla="*/ 18 h 391"/>
                <a:gd name="T36" fmla="*/ 42 w 211"/>
                <a:gd name="T37" fmla="*/ 30 h 391"/>
                <a:gd name="T38" fmla="*/ 30 w 211"/>
                <a:gd name="T39" fmla="*/ 42 h 391"/>
                <a:gd name="T40" fmla="*/ 18 w 211"/>
                <a:gd name="T41" fmla="*/ 54 h 391"/>
                <a:gd name="T42" fmla="*/ 12 w 211"/>
                <a:gd name="T43" fmla="*/ 72 h 391"/>
                <a:gd name="T44" fmla="*/ 6 w 211"/>
                <a:gd name="T45" fmla="*/ 90 h 391"/>
                <a:gd name="T46" fmla="*/ 6 w 211"/>
                <a:gd name="T47" fmla="*/ 102 h 391"/>
                <a:gd name="T48" fmla="*/ 0 w 211"/>
                <a:gd name="T49" fmla="*/ 240 h 391"/>
                <a:gd name="T50" fmla="*/ 0 w 211"/>
                <a:gd name="T51" fmla="*/ 391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1"/>
                <a:gd name="T79" fmla="*/ 0 h 391"/>
                <a:gd name="T80" fmla="*/ 211 w 211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1" h="391">
                  <a:moveTo>
                    <a:pt x="0" y="391"/>
                  </a:moveTo>
                  <a:lnTo>
                    <a:pt x="193" y="367"/>
                  </a:lnTo>
                  <a:lnTo>
                    <a:pt x="211" y="355"/>
                  </a:lnTo>
                  <a:lnTo>
                    <a:pt x="18" y="379"/>
                  </a:lnTo>
                  <a:lnTo>
                    <a:pt x="18" y="114"/>
                  </a:lnTo>
                  <a:lnTo>
                    <a:pt x="24" y="96"/>
                  </a:lnTo>
                  <a:lnTo>
                    <a:pt x="36" y="72"/>
                  </a:lnTo>
                  <a:lnTo>
                    <a:pt x="60" y="48"/>
                  </a:lnTo>
                  <a:lnTo>
                    <a:pt x="96" y="30"/>
                  </a:lnTo>
                  <a:lnTo>
                    <a:pt x="139" y="24"/>
                  </a:lnTo>
                  <a:lnTo>
                    <a:pt x="199" y="42"/>
                  </a:lnTo>
                  <a:lnTo>
                    <a:pt x="193" y="30"/>
                  </a:lnTo>
                  <a:lnTo>
                    <a:pt x="181" y="18"/>
                  </a:lnTo>
                  <a:lnTo>
                    <a:pt x="157" y="6"/>
                  </a:lnTo>
                  <a:lnTo>
                    <a:pt x="114" y="0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72"/>
                  </a:lnTo>
                  <a:lnTo>
                    <a:pt x="6" y="90"/>
                  </a:lnTo>
                  <a:lnTo>
                    <a:pt x="6" y="102"/>
                  </a:lnTo>
                  <a:lnTo>
                    <a:pt x="0" y="24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40"/>
            <p:cNvSpPr>
              <a:spLocks/>
            </p:cNvSpPr>
            <p:nvPr/>
          </p:nvSpPr>
          <p:spPr bwMode="auto">
            <a:xfrm>
              <a:off x="15351" y="11259"/>
              <a:ext cx="49" cy="428"/>
            </a:xfrm>
            <a:custGeom>
              <a:avLst/>
              <a:gdLst>
                <a:gd name="T0" fmla="*/ 43 w 49"/>
                <a:gd name="T1" fmla="*/ 415 h 428"/>
                <a:gd name="T2" fmla="*/ 43 w 49"/>
                <a:gd name="T3" fmla="*/ 175 h 428"/>
                <a:gd name="T4" fmla="*/ 43 w 49"/>
                <a:gd name="T5" fmla="*/ 108 h 428"/>
                <a:gd name="T6" fmla="*/ 31 w 49"/>
                <a:gd name="T7" fmla="*/ 60 h 428"/>
                <a:gd name="T8" fmla="*/ 19 w 49"/>
                <a:gd name="T9" fmla="*/ 36 h 428"/>
                <a:gd name="T10" fmla="*/ 12 w 49"/>
                <a:gd name="T11" fmla="*/ 18 h 428"/>
                <a:gd name="T12" fmla="*/ 0 w 49"/>
                <a:gd name="T13" fmla="*/ 12 h 428"/>
                <a:gd name="T14" fmla="*/ 0 w 49"/>
                <a:gd name="T15" fmla="*/ 0 h 428"/>
                <a:gd name="T16" fmla="*/ 12 w 49"/>
                <a:gd name="T17" fmla="*/ 6 h 428"/>
                <a:gd name="T18" fmla="*/ 25 w 49"/>
                <a:gd name="T19" fmla="*/ 18 h 428"/>
                <a:gd name="T20" fmla="*/ 37 w 49"/>
                <a:gd name="T21" fmla="*/ 42 h 428"/>
                <a:gd name="T22" fmla="*/ 43 w 49"/>
                <a:gd name="T23" fmla="*/ 90 h 428"/>
                <a:gd name="T24" fmla="*/ 49 w 49"/>
                <a:gd name="T25" fmla="*/ 150 h 428"/>
                <a:gd name="T26" fmla="*/ 49 w 49"/>
                <a:gd name="T27" fmla="*/ 428 h 428"/>
                <a:gd name="T28" fmla="*/ 6 w 49"/>
                <a:gd name="T29" fmla="*/ 391 h 428"/>
                <a:gd name="T30" fmla="*/ 6 w 49"/>
                <a:gd name="T31" fmla="*/ 373 h 428"/>
                <a:gd name="T32" fmla="*/ 43 w 49"/>
                <a:gd name="T33" fmla="*/ 415 h 4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28"/>
                <a:gd name="T53" fmla="*/ 49 w 49"/>
                <a:gd name="T54" fmla="*/ 428 h 4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28">
                  <a:moveTo>
                    <a:pt x="43" y="415"/>
                  </a:moveTo>
                  <a:lnTo>
                    <a:pt x="43" y="175"/>
                  </a:lnTo>
                  <a:lnTo>
                    <a:pt x="43" y="108"/>
                  </a:lnTo>
                  <a:lnTo>
                    <a:pt x="31" y="60"/>
                  </a:lnTo>
                  <a:lnTo>
                    <a:pt x="19" y="36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5" y="18"/>
                  </a:lnTo>
                  <a:lnTo>
                    <a:pt x="37" y="42"/>
                  </a:lnTo>
                  <a:lnTo>
                    <a:pt x="43" y="90"/>
                  </a:lnTo>
                  <a:lnTo>
                    <a:pt x="49" y="150"/>
                  </a:lnTo>
                  <a:lnTo>
                    <a:pt x="49" y="428"/>
                  </a:lnTo>
                  <a:lnTo>
                    <a:pt x="6" y="391"/>
                  </a:lnTo>
                  <a:lnTo>
                    <a:pt x="6" y="373"/>
                  </a:lnTo>
                  <a:lnTo>
                    <a:pt x="43" y="41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841"/>
            <p:cNvSpPr>
              <a:spLocks/>
            </p:cNvSpPr>
            <p:nvPr/>
          </p:nvSpPr>
          <p:spPr bwMode="auto">
            <a:xfrm>
              <a:off x="15430" y="11337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8 w 48"/>
                <a:gd name="T3" fmla="*/ 175 h 434"/>
                <a:gd name="T4" fmla="*/ 42 w 48"/>
                <a:gd name="T5" fmla="*/ 109 h 434"/>
                <a:gd name="T6" fmla="*/ 36 w 48"/>
                <a:gd name="T7" fmla="*/ 66 h 434"/>
                <a:gd name="T8" fmla="*/ 24 w 48"/>
                <a:gd name="T9" fmla="*/ 36 h 434"/>
                <a:gd name="T10" fmla="*/ 12 w 48"/>
                <a:gd name="T11" fmla="*/ 24 h 434"/>
                <a:gd name="T12" fmla="*/ 0 w 48"/>
                <a:gd name="T13" fmla="*/ 18 h 434"/>
                <a:gd name="T14" fmla="*/ 0 w 48"/>
                <a:gd name="T15" fmla="*/ 0 h 434"/>
                <a:gd name="T16" fmla="*/ 6 w 48"/>
                <a:gd name="T17" fmla="*/ 0 h 434"/>
                <a:gd name="T18" fmla="*/ 12 w 48"/>
                <a:gd name="T19" fmla="*/ 6 h 434"/>
                <a:gd name="T20" fmla="*/ 24 w 48"/>
                <a:gd name="T21" fmla="*/ 18 h 434"/>
                <a:gd name="T22" fmla="*/ 36 w 48"/>
                <a:gd name="T23" fmla="*/ 48 h 434"/>
                <a:gd name="T24" fmla="*/ 48 w 48"/>
                <a:gd name="T25" fmla="*/ 91 h 434"/>
                <a:gd name="T26" fmla="*/ 48 w 48"/>
                <a:gd name="T27" fmla="*/ 157 h 434"/>
                <a:gd name="T28" fmla="*/ 48 w 48"/>
                <a:gd name="T29" fmla="*/ 434 h 434"/>
                <a:gd name="T30" fmla="*/ 12 w 48"/>
                <a:gd name="T31" fmla="*/ 398 h 434"/>
                <a:gd name="T32" fmla="*/ 6 w 48"/>
                <a:gd name="T33" fmla="*/ 380 h 434"/>
                <a:gd name="T34" fmla="*/ 42 w 48"/>
                <a:gd name="T35" fmla="*/ 416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34"/>
                <a:gd name="T56" fmla="*/ 48 w 48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34">
                  <a:moveTo>
                    <a:pt x="42" y="416"/>
                  </a:moveTo>
                  <a:lnTo>
                    <a:pt x="48" y="175"/>
                  </a:lnTo>
                  <a:lnTo>
                    <a:pt x="42" y="109"/>
                  </a:lnTo>
                  <a:lnTo>
                    <a:pt x="36" y="66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48"/>
                  </a:lnTo>
                  <a:lnTo>
                    <a:pt x="48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12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42"/>
            <p:cNvSpPr>
              <a:spLocks/>
            </p:cNvSpPr>
            <p:nvPr/>
          </p:nvSpPr>
          <p:spPr bwMode="auto">
            <a:xfrm>
              <a:off x="15502" y="11403"/>
              <a:ext cx="48" cy="434"/>
            </a:xfrm>
            <a:custGeom>
              <a:avLst/>
              <a:gdLst>
                <a:gd name="T0" fmla="*/ 42 w 48"/>
                <a:gd name="T1" fmla="*/ 416 h 434"/>
                <a:gd name="T2" fmla="*/ 42 w 48"/>
                <a:gd name="T3" fmla="*/ 175 h 434"/>
                <a:gd name="T4" fmla="*/ 42 w 48"/>
                <a:gd name="T5" fmla="*/ 109 h 434"/>
                <a:gd name="T6" fmla="*/ 30 w 48"/>
                <a:gd name="T7" fmla="*/ 67 h 434"/>
                <a:gd name="T8" fmla="*/ 18 w 48"/>
                <a:gd name="T9" fmla="*/ 37 h 434"/>
                <a:gd name="T10" fmla="*/ 12 w 48"/>
                <a:gd name="T11" fmla="*/ 25 h 434"/>
                <a:gd name="T12" fmla="*/ 0 w 48"/>
                <a:gd name="T13" fmla="*/ 18 h 434"/>
                <a:gd name="T14" fmla="*/ 0 w 48"/>
                <a:gd name="T15" fmla="*/ 0 h 434"/>
                <a:gd name="T16" fmla="*/ 12 w 48"/>
                <a:gd name="T17" fmla="*/ 6 h 434"/>
                <a:gd name="T18" fmla="*/ 24 w 48"/>
                <a:gd name="T19" fmla="*/ 25 h 434"/>
                <a:gd name="T20" fmla="*/ 36 w 48"/>
                <a:gd name="T21" fmla="*/ 49 h 434"/>
                <a:gd name="T22" fmla="*/ 42 w 48"/>
                <a:gd name="T23" fmla="*/ 91 h 434"/>
                <a:gd name="T24" fmla="*/ 48 w 48"/>
                <a:gd name="T25" fmla="*/ 157 h 434"/>
                <a:gd name="T26" fmla="*/ 48 w 48"/>
                <a:gd name="T27" fmla="*/ 434 h 434"/>
                <a:gd name="T28" fmla="*/ 6 w 48"/>
                <a:gd name="T29" fmla="*/ 398 h 434"/>
                <a:gd name="T30" fmla="*/ 6 w 48"/>
                <a:gd name="T31" fmla="*/ 380 h 434"/>
                <a:gd name="T32" fmla="*/ 42 w 48"/>
                <a:gd name="T33" fmla="*/ 416 h 4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34"/>
                <a:gd name="T53" fmla="*/ 48 w 48"/>
                <a:gd name="T54" fmla="*/ 434 h 4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34">
                  <a:moveTo>
                    <a:pt x="42" y="416"/>
                  </a:moveTo>
                  <a:lnTo>
                    <a:pt x="42" y="175"/>
                  </a:lnTo>
                  <a:lnTo>
                    <a:pt x="42" y="109"/>
                  </a:lnTo>
                  <a:lnTo>
                    <a:pt x="30" y="67"/>
                  </a:lnTo>
                  <a:lnTo>
                    <a:pt x="18" y="37"/>
                  </a:lnTo>
                  <a:lnTo>
                    <a:pt x="12" y="25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25"/>
                  </a:lnTo>
                  <a:lnTo>
                    <a:pt x="36" y="49"/>
                  </a:lnTo>
                  <a:lnTo>
                    <a:pt x="42" y="91"/>
                  </a:lnTo>
                  <a:lnTo>
                    <a:pt x="48" y="157"/>
                  </a:lnTo>
                  <a:lnTo>
                    <a:pt x="48" y="434"/>
                  </a:lnTo>
                  <a:lnTo>
                    <a:pt x="6" y="398"/>
                  </a:lnTo>
                  <a:lnTo>
                    <a:pt x="6" y="380"/>
                  </a:lnTo>
                  <a:lnTo>
                    <a:pt x="42" y="41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3"/>
            <p:cNvSpPr>
              <a:spLocks/>
            </p:cNvSpPr>
            <p:nvPr/>
          </p:nvSpPr>
          <p:spPr bwMode="auto">
            <a:xfrm>
              <a:off x="13008" y="12229"/>
              <a:ext cx="3458" cy="313"/>
            </a:xfrm>
            <a:custGeom>
              <a:avLst/>
              <a:gdLst>
                <a:gd name="T0" fmla="*/ 0 w 3458"/>
                <a:gd name="T1" fmla="*/ 313 h 313"/>
                <a:gd name="T2" fmla="*/ 18 w 3458"/>
                <a:gd name="T3" fmla="*/ 307 h 313"/>
                <a:gd name="T4" fmla="*/ 66 w 3458"/>
                <a:gd name="T5" fmla="*/ 289 h 313"/>
                <a:gd name="T6" fmla="*/ 139 w 3458"/>
                <a:gd name="T7" fmla="*/ 265 h 313"/>
                <a:gd name="T8" fmla="*/ 235 w 3458"/>
                <a:gd name="T9" fmla="*/ 235 h 313"/>
                <a:gd name="T10" fmla="*/ 362 w 3458"/>
                <a:gd name="T11" fmla="*/ 192 h 313"/>
                <a:gd name="T12" fmla="*/ 506 w 3458"/>
                <a:gd name="T13" fmla="*/ 156 h 313"/>
                <a:gd name="T14" fmla="*/ 675 w 3458"/>
                <a:gd name="T15" fmla="*/ 120 h 313"/>
                <a:gd name="T16" fmla="*/ 855 w 3458"/>
                <a:gd name="T17" fmla="*/ 78 h 313"/>
                <a:gd name="T18" fmla="*/ 1060 w 3458"/>
                <a:gd name="T19" fmla="*/ 48 h 313"/>
                <a:gd name="T20" fmla="*/ 1271 w 3458"/>
                <a:gd name="T21" fmla="*/ 24 h 313"/>
                <a:gd name="T22" fmla="*/ 1500 w 3458"/>
                <a:gd name="T23" fmla="*/ 6 h 313"/>
                <a:gd name="T24" fmla="*/ 1735 w 3458"/>
                <a:gd name="T25" fmla="*/ 0 h 313"/>
                <a:gd name="T26" fmla="*/ 1976 w 3458"/>
                <a:gd name="T27" fmla="*/ 6 h 313"/>
                <a:gd name="T28" fmla="*/ 2199 w 3458"/>
                <a:gd name="T29" fmla="*/ 24 h 313"/>
                <a:gd name="T30" fmla="*/ 2416 w 3458"/>
                <a:gd name="T31" fmla="*/ 48 h 313"/>
                <a:gd name="T32" fmla="*/ 2615 w 3458"/>
                <a:gd name="T33" fmla="*/ 78 h 313"/>
                <a:gd name="T34" fmla="*/ 2795 w 3458"/>
                <a:gd name="T35" fmla="*/ 120 h 313"/>
                <a:gd name="T36" fmla="*/ 2958 w 3458"/>
                <a:gd name="T37" fmla="*/ 156 h 313"/>
                <a:gd name="T38" fmla="*/ 3102 w 3458"/>
                <a:gd name="T39" fmla="*/ 192 h 313"/>
                <a:gd name="T40" fmla="*/ 3223 w 3458"/>
                <a:gd name="T41" fmla="*/ 235 h 313"/>
                <a:gd name="T42" fmla="*/ 3325 w 3458"/>
                <a:gd name="T43" fmla="*/ 265 h 313"/>
                <a:gd name="T44" fmla="*/ 3398 w 3458"/>
                <a:gd name="T45" fmla="*/ 289 h 313"/>
                <a:gd name="T46" fmla="*/ 3440 w 3458"/>
                <a:gd name="T47" fmla="*/ 307 h 313"/>
                <a:gd name="T48" fmla="*/ 3458 w 3458"/>
                <a:gd name="T49" fmla="*/ 313 h 313"/>
                <a:gd name="T50" fmla="*/ 3440 w 3458"/>
                <a:gd name="T51" fmla="*/ 307 h 313"/>
                <a:gd name="T52" fmla="*/ 3386 w 3458"/>
                <a:gd name="T53" fmla="*/ 295 h 313"/>
                <a:gd name="T54" fmla="*/ 3295 w 3458"/>
                <a:gd name="T55" fmla="*/ 277 h 313"/>
                <a:gd name="T56" fmla="*/ 3181 w 3458"/>
                <a:gd name="T57" fmla="*/ 253 h 313"/>
                <a:gd name="T58" fmla="*/ 3036 w 3458"/>
                <a:gd name="T59" fmla="*/ 229 h 313"/>
                <a:gd name="T60" fmla="*/ 2874 w 3458"/>
                <a:gd name="T61" fmla="*/ 198 h 313"/>
                <a:gd name="T62" fmla="*/ 2681 w 3458"/>
                <a:gd name="T63" fmla="*/ 174 h 313"/>
                <a:gd name="T64" fmla="*/ 2470 w 3458"/>
                <a:gd name="T65" fmla="*/ 150 h 313"/>
                <a:gd name="T66" fmla="*/ 2241 w 3458"/>
                <a:gd name="T67" fmla="*/ 132 h 313"/>
                <a:gd name="T68" fmla="*/ 1994 w 3458"/>
                <a:gd name="T69" fmla="*/ 120 h 313"/>
                <a:gd name="T70" fmla="*/ 1735 w 3458"/>
                <a:gd name="T71" fmla="*/ 114 h 313"/>
                <a:gd name="T72" fmla="*/ 1530 w 3458"/>
                <a:gd name="T73" fmla="*/ 114 h 313"/>
                <a:gd name="T74" fmla="*/ 1319 w 3458"/>
                <a:gd name="T75" fmla="*/ 126 h 313"/>
                <a:gd name="T76" fmla="*/ 1115 w 3458"/>
                <a:gd name="T77" fmla="*/ 144 h 313"/>
                <a:gd name="T78" fmla="*/ 922 w 3458"/>
                <a:gd name="T79" fmla="*/ 162 h 313"/>
                <a:gd name="T80" fmla="*/ 735 w 3458"/>
                <a:gd name="T81" fmla="*/ 186 h 313"/>
                <a:gd name="T82" fmla="*/ 560 w 3458"/>
                <a:gd name="T83" fmla="*/ 211 h 313"/>
                <a:gd name="T84" fmla="*/ 404 w 3458"/>
                <a:gd name="T85" fmla="*/ 235 h 313"/>
                <a:gd name="T86" fmla="*/ 265 w 3458"/>
                <a:gd name="T87" fmla="*/ 259 h 313"/>
                <a:gd name="T88" fmla="*/ 157 w 3458"/>
                <a:gd name="T89" fmla="*/ 283 h 313"/>
                <a:gd name="T90" fmla="*/ 72 w 3458"/>
                <a:gd name="T91" fmla="*/ 301 h 313"/>
                <a:gd name="T92" fmla="*/ 18 w 3458"/>
                <a:gd name="T93" fmla="*/ 307 h 313"/>
                <a:gd name="T94" fmla="*/ 0 w 3458"/>
                <a:gd name="T95" fmla="*/ 313 h 3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58"/>
                <a:gd name="T145" fmla="*/ 0 h 313"/>
                <a:gd name="T146" fmla="*/ 3458 w 3458"/>
                <a:gd name="T147" fmla="*/ 313 h 3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58" h="313">
                  <a:moveTo>
                    <a:pt x="0" y="313"/>
                  </a:moveTo>
                  <a:lnTo>
                    <a:pt x="18" y="307"/>
                  </a:lnTo>
                  <a:lnTo>
                    <a:pt x="66" y="289"/>
                  </a:lnTo>
                  <a:lnTo>
                    <a:pt x="139" y="265"/>
                  </a:lnTo>
                  <a:lnTo>
                    <a:pt x="235" y="235"/>
                  </a:lnTo>
                  <a:lnTo>
                    <a:pt x="362" y="192"/>
                  </a:lnTo>
                  <a:lnTo>
                    <a:pt x="506" y="156"/>
                  </a:lnTo>
                  <a:lnTo>
                    <a:pt x="675" y="120"/>
                  </a:lnTo>
                  <a:lnTo>
                    <a:pt x="855" y="78"/>
                  </a:lnTo>
                  <a:lnTo>
                    <a:pt x="1060" y="48"/>
                  </a:lnTo>
                  <a:lnTo>
                    <a:pt x="1271" y="24"/>
                  </a:lnTo>
                  <a:lnTo>
                    <a:pt x="1500" y="6"/>
                  </a:lnTo>
                  <a:lnTo>
                    <a:pt x="1735" y="0"/>
                  </a:lnTo>
                  <a:lnTo>
                    <a:pt x="1976" y="6"/>
                  </a:lnTo>
                  <a:lnTo>
                    <a:pt x="2199" y="24"/>
                  </a:lnTo>
                  <a:lnTo>
                    <a:pt x="2416" y="48"/>
                  </a:lnTo>
                  <a:lnTo>
                    <a:pt x="2615" y="78"/>
                  </a:lnTo>
                  <a:lnTo>
                    <a:pt x="2795" y="120"/>
                  </a:lnTo>
                  <a:lnTo>
                    <a:pt x="2958" y="156"/>
                  </a:lnTo>
                  <a:lnTo>
                    <a:pt x="3102" y="192"/>
                  </a:lnTo>
                  <a:lnTo>
                    <a:pt x="3223" y="235"/>
                  </a:lnTo>
                  <a:lnTo>
                    <a:pt x="3325" y="265"/>
                  </a:lnTo>
                  <a:lnTo>
                    <a:pt x="3398" y="289"/>
                  </a:lnTo>
                  <a:lnTo>
                    <a:pt x="3440" y="307"/>
                  </a:lnTo>
                  <a:lnTo>
                    <a:pt x="3458" y="313"/>
                  </a:lnTo>
                  <a:lnTo>
                    <a:pt x="3440" y="307"/>
                  </a:lnTo>
                  <a:lnTo>
                    <a:pt x="3386" y="295"/>
                  </a:lnTo>
                  <a:lnTo>
                    <a:pt x="3295" y="277"/>
                  </a:lnTo>
                  <a:lnTo>
                    <a:pt x="3181" y="253"/>
                  </a:lnTo>
                  <a:lnTo>
                    <a:pt x="3036" y="229"/>
                  </a:lnTo>
                  <a:lnTo>
                    <a:pt x="2874" y="198"/>
                  </a:lnTo>
                  <a:lnTo>
                    <a:pt x="2681" y="174"/>
                  </a:lnTo>
                  <a:lnTo>
                    <a:pt x="2470" y="150"/>
                  </a:lnTo>
                  <a:lnTo>
                    <a:pt x="2241" y="132"/>
                  </a:lnTo>
                  <a:lnTo>
                    <a:pt x="1994" y="120"/>
                  </a:lnTo>
                  <a:lnTo>
                    <a:pt x="1735" y="114"/>
                  </a:lnTo>
                  <a:lnTo>
                    <a:pt x="1530" y="114"/>
                  </a:lnTo>
                  <a:lnTo>
                    <a:pt x="1319" y="126"/>
                  </a:lnTo>
                  <a:lnTo>
                    <a:pt x="1115" y="144"/>
                  </a:lnTo>
                  <a:lnTo>
                    <a:pt x="922" y="162"/>
                  </a:lnTo>
                  <a:lnTo>
                    <a:pt x="735" y="186"/>
                  </a:lnTo>
                  <a:lnTo>
                    <a:pt x="560" y="211"/>
                  </a:lnTo>
                  <a:lnTo>
                    <a:pt x="404" y="235"/>
                  </a:lnTo>
                  <a:lnTo>
                    <a:pt x="265" y="259"/>
                  </a:lnTo>
                  <a:lnTo>
                    <a:pt x="157" y="283"/>
                  </a:lnTo>
                  <a:lnTo>
                    <a:pt x="72" y="301"/>
                  </a:lnTo>
                  <a:lnTo>
                    <a:pt x="18" y="307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67000" y="3962400"/>
            <a:ext cx="213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Exact Sun Pointing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rot="10800000">
            <a:off x="2133600" y="2667001"/>
            <a:ext cx="533400" cy="149545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14405</TotalTime>
  <Words>718</Words>
  <Application>Microsoft Office PowerPoint</Application>
  <PresentationFormat>On-screen Show (4:3)</PresentationFormat>
  <Paragraphs>76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Maximum Likelihood Fitting of the Interstellar Neutral Gas Flow as Observed by IBEX for Comparison with Analytical Modeling</vt:lpstr>
      <vt:lpstr>Motivation</vt:lpstr>
      <vt:lpstr>First Task: Determination of the Flux Peak</vt:lpstr>
      <vt:lpstr>Count Rate Angular Range</vt:lpstr>
      <vt:lpstr>Determination of Flux Peak cont.</vt:lpstr>
      <vt:lpstr>Slide 6</vt:lpstr>
      <vt:lpstr>Orbit 65 E2 De-spun Golden HY</vt:lpstr>
      <vt:lpstr>Hardware Histogram Correction</vt:lpstr>
      <vt:lpstr>Orbit 65 E2 Gold HY Corrected</vt:lpstr>
      <vt:lpstr>Orbit 65 E2 De-spun Gold HY Corrected</vt:lpstr>
      <vt:lpstr>Second Task: Determination of ISM Peak Latitude</vt:lpstr>
      <vt:lpstr>Orbit 65 E2</vt:lpstr>
      <vt:lpstr>Orbit 65 E2 Gold HY Maximum Likelihood Fit</vt:lpstr>
      <vt:lpstr>Orbit 65 E2 Gold HY Corrected Peak Location</vt:lpstr>
      <vt:lpstr>Total Good Orbit Peak Location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Extrapolation of the IBEX-Lo ISM Flow Observations to Exact Perihelion</dc:title>
  <dc:creator>Trevor Leonard</dc:creator>
  <cp:lastModifiedBy>Trevor Leonard</cp:lastModifiedBy>
  <cp:revision>515</cp:revision>
  <dcterms:created xsi:type="dcterms:W3CDTF">2010-09-07T15:17:41Z</dcterms:created>
  <dcterms:modified xsi:type="dcterms:W3CDTF">2011-11-16T15:10:02Z</dcterms:modified>
</cp:coreProperties>
</file>