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3" r:id="rId1"/>
  </p:sldMasterIdLst>
  <p:notesMasterIdLst>
    <p:notesMasterId r:id="rId15"/>
  </p:notesMasterIdLst>
  <p:sldIdLst>
    <p:sldId id="256" r:id="rId2"/>
    <p:sldId id="262" r:id="rId3"/>
    <p:sldId id="268" r:id="rId4"/>
    <p:sldId id="257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2390D-DAED-5E4C-9C25-01068DFD741D}" type="datetimeFigureOut">
              <a:rPr lang="en-US" smtClean="0"/>
              <a:t>11/16/11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F1E59-1A05-434A-8CBC-24BEF5E96A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F1E59-1A05-434A-8CBC-24BEF5E96AC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EF64-FB19-411E-965E-9F52AA474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E75DE0-7EF8-E54E-B7F3-ECE24DCFCB17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1C1956-85AE-BD48-808D-BE857DE9A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Ionization of the Local Interstellar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Slavin</a:t>
            </a:r>
          </a:p>
          <a:p>
            <a:r>
              <a:rPr lang="en-US" dirty="0" smtClean="0"/>
              <a:t>Harvard-Smithsonian Center for Astrophysics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2534"/>
            <a:ext cx="7583487" cy="1044388"/>
          </a:xfrm>
        </p:spPr>
        <p:txBody>
          <a:bodyPr/>
          <a:lstStyle/>
          <a:p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Canis</a:t>
            </a:r>
            <a:r>
              <a:rPr lang="en-US" dirty="0" smtClean="0"/>
              <a:t> </a:t>
            </a:r>
            <a:r>
              <a:rPr lang="en-US" dirty="0" err="1" smtClean="0"/>
              <a:t>Majoris</a:t>
            </a:r>
            <a:r>
              <a:rPr lang="en-US" dirty="0" smtClean="0"/>
              <a:t> vs. Sirius data</a:t>
            </a:r>
            <a:endParaRPr lang="en-US" dirty="0"/>
          </a:p>
        </p:txBody>
      </p:sp>
      <p:pic>
        <p:nvPicPr>
          <p:cNvPr id="4" name="Content Placeholder 3" descr="Sirius_vs_epsCMa_plot.png"/>
          <p:cNvPicPr>
            <a:picLocks noGrp="1" noChangeAspect="1"/>
          </p:cNvPicPr>
          <p:nvPr>
            <p:ph idx="1"/>
          </p:nvPr>
        </p:nvPicPr>
        <p:blipFill>
          <a:blip r:embed="rId3"/>
          <a:srcRect l="405" t="3961" r="3523"/>
          <a:stretch>
            <a:fillRect/>
          </a:stretch>
        </p:blipFill>
        <p:spPr>
          <a:xfrm>
            <a:off x="779463" y="1425388"/>
            <a:ext cx="3801864" cy="2850751"/>
          </a:xfrm>
        </p:spPr>
      </p:pic>
      <p:pic>
        <p:nvPicPr>
          <p:cNvPr id="5" name="Picture 4" descr="Sirius_vs_eCMa_table.png"/>
          <p:cNvPicPr>
            <a:picLocks noChangeAspect="1"/>
          </p:cNvPicPr>
          <p:nvPr/>
        </p:nvPicPr>
        <p:blipFill>
          <a:blip r:embed="rId4"/>
          <a:srcRect l="26556" t="37222" r="25486" b="35192"/>
          <a:stretch>
            <a:fillRect/>
          </a:stretch>
        </p:blipFill>
        <p:spPr>
          <a:xfrm>
            <a:off x="4794728" y="3449054"/>
            <a:ext cx="3545895" cy="26411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94728" y="1425388"/>
            <a:ext cx="3545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Some ions seem consistent between the two lines of sight – others don’t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463" y="4457538"/>
            <a:ext cx="3801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MgII/MgI</a:t>
            </a:r>
            <a:r>
              <a:rPr lang="en-US" sz="2000" dirty="0" smtClean="0">
                <a:solidFill>
                  <a:schemeClr val="bg1"/>
                </a:solidFill>
              </a:rPr>
              <a:t> consistent between the two lines of sight, 310 ± 80 vs. 230 ± 50.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HI doesn’t seem to fit the pattern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267" y="3564523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Mg I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404534" y="2929465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Fe II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785538" y="2787938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Mg II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55336" y="2530900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 II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175009" y="2441051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r>
              <a:rPr lang="en-US" sz="1200" dirty="0" smtClean="0"/>
              <a:t> I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13" y="1915866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</a:t>
            </a:r>
            <a:r>
              <a:rPr lang="en-US" sz="1200" dirty="0" smtClean="0"/>
              <a:t> I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3739" y="1932800"/>
            <a:ext cx="54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 II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Non-equilibrium ionization and the 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 may be present if the LIC was shocked or otherwise heated/cooled more quickly than the recombination timescale</a:t>
            </a:r>
          </a:p>
          <a:p>
            <a:r>
              <a:rPr lang="en-US" dirty="0" smtClean="0"/>
              <a:t>2 main arguments against the importance of NEI for LIC:</a:t>
            </a:r>
          </a:p>
          <a:p>
            <a:pPr lvl="1"/>
            <a:r>
              <a:rPr lang="en-US" dirty="0" smtClean="0"/>
              <a:t>LIC appears to be very quiescent dynamically – no evidence for expansion or contraction</a:t>
            </a:r>
          </a:p>
          <a:p>
            <a:pPr lvl="1"/>
            <a:r>
              <a:rPr lang="en-US" dirty="0" smtClean="0"/>
              <a:t>ionization of </a:t>
            </a:r>
            <a:r>
              <a:rPr lang="en-US" dirty="0" err="1" smtClean="0"/>
              <a:t>Ar</a:t>
            </a:r>
            <a:r>
              <a:rPr lang="en-US" dirty="0" smtClean="0"/>
              <a:t> I – when compared to O I indicates that its ionization is dominated by photoionization</a:t>
            </a:r>
          </a:p>
          <a:p>
            <a:r>
              <a:rPr lang="en-US" dirty="0" smtClean="0"/>
              <a:t>Argument in favor of NEI: cloud appears to</a:t>
            </a:r>
            <a:r>
              <a:rPr lang="en-US" dirty="0" smtClean="0"/>
              <a:t> </a:t>
            </a:r>
            <a:r>
              <a:rPr lang="en-US" dirty="0" smtClean="0"/>
              <a:t>show</a:t>
            </a:r>
            <a:r>
              <a:rPr lang="en-US" dirty="0" smtClean="0"/>
              <a:t> shock destruction of dust, </a:t>
            </a:r>
            <a:r>
              <a:rPr lang="en-US" dirty="0" smtClean="0"/>
              <a:t>but</a:t>
            </a:r>
            <a:r>
              <a:rPr lang="en-US" dirty="0" smtClean="0"/>
              <a:t> shock may have been </a:t>
            </a:r>
            <a:r>
              <a:rPr lang="en-US" dirty="0" smtClean="0"/>
              <a:t>long ago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that LIC is dynamically quiescent – no signs of shock</a:t>
            </a:r>
            <a:endParaRPr lang="en-US" dirty="0"/>
          </a:p>
        </p:txBody>
      </p:sp>
      <p:pic>
        <p:nvPicPr>
          <p:cNvPr id="4" name="Content Placeholder 3" descr="LIC_vel.png"/>
          <p:cNvPicPr>
            <a:picLocks noGrp="1" noChangeAspect="1"/>
          </p:cNvPicPr>
          <p:nvPr>
            <p:ph idx="1"/>
          </p:nvPr>
        </p:nvPicPr>
        <p:blipFill>
          <a:blip r:embed="rId2"/>
          <a:srcRect l="6931" r="523"/>
          <a:stretch>
            <a:fillRect/>
          </a:stretch>
        </p:blipFill>
        <p:spPr>
          <a:xfrm>
            <a:off x="5250685" y="3641187"/>
            <a:ext cx="3289114" cy="2538895"/>
          </a:xfrm>
        </p:spPr>
      </p:pic>
      <p:pic>
        <p:nvPicPr>
          <p:cNvPr id="5" name="Picture 4" descr="LIC_vel_skymap.png"/>
          <p:cNvPicPr>
            <a:picLocks noChangeAspect="1"/>
          </p:cNvPicPr>
          <p:nvPr/>
        </p:nvPicPr>
        <p:blipFill>
          <a:blip r:embed="rId3"/>
          <a:srcRect l="9644" t="32602" r="3145" b="8114"/>
          <a:stretch>
            <a:fillRect/>
          </a:stretch>
        </p:blipFill>
        <p:spPr>
          <a:xfrm>
            <a:off x="596101" y="1425388"/>
            <a:ext cx="4654584" cy="2260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0685" y="1425388"/>
            <a:ext cx="328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 systematic deviation from single vector direction over the sky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101" y="3991051"/>
            <a:ext cx="4470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Excellent fit to single vector direction – no sign of deviation from solid body motion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Also, turbulent velocity found to be small ~ 2-3 km/</a:t>
            </a:r>
            <a:r>
              <a:rPr lang="en-US" sz="2000" dirty="0" err="1" smtClean="0">
                <a:solidFill>
                  <a:schemeClr val="bg1"/>
                </a:solidFill>
              </a:rPr>
              <a:t>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Photoionization models are needed for the LIC – but inputs are not very well constrained</a:t>
            </a:r>
          </a:p>
          <a:p>
            <a:r>
              <a:rPr lang="en-US" dirty="0" smtClean="0"/>
              <a:t>The LIC appears to be very quiescent, arguing for assumption of equilibrium ionization</a:t>
            </a:r>
          </a:p>
          <a:p>
            <a:r>
              <a:rPr lang="en-US" dirty="0" smtClean="0"/>
              <a:t>Models that explain the LIC ionization on the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 line of sight do not seem to work for Sirius line of sight</a:t>
            </a:r>
          </a:p>
          <a:p>
            <a:r>
              <a:rPr lang="en-US" dirty="0" smtClean="0"/>
              <a:t>More lines of sight need to be investigated – both with new observations and modeling – to better constrain the LIC ionization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LIC Ionization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Heliosphere models rely on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 as inputs (along with </a:t>
            </a:r>
            <a:r>
              <a:rPr lang="en-US" i="1" dirty="0" smtClean="0"/>
              <a:t>B</a:t>
            </a:r>
            <a:r>
              <a:rPr lang="en-US" baseline="-25000" dirty="0" smtClean="0"/>
              <a:t>ISM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ISM</a:t>
            </a:r>
            <a:r>
              <a:rPr lang="en-US" baseline="-25000" dirty="0" smtClean="0"/>
              <a:t>,</a:t>
            </a:r>
            <a:r>
              <a:rPr lang="en-US" dirty="0" smtClean="0"/>
              <a:t> etc.)</a:t>
            </a:r>
          </a:p>
          <a:p>
            <a:r>
              <a:rPr lang="en-US" dirty="0" smtClean="0"/>
              <a:t>Our information from observations is mostly indirect and averaged over the line of sight</a:t>
            </a:r>
          </a:p>
          <a:p>
            <a:r>
              <a:rPr lang="en-US" dirty="0" smtClean="0"/>
              <a:t>E</a:t>
            </a:r>
            <a:r>
              <a:rPr lang="en-US" dirty="0" smtClean="0"/>
              <a:t>ven for the more direct observation of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H</a:t>
            </a:r>
            <a:r>
              <a:rPr lang="en-US" dirty="0" smtClean="0"/>
              <a:t> </a:t>
            </a:r>
            <a:r>
              <a:rPr lang="en-US" i="1" dirty="0" smtClean="0"/>
              <a:t>in situ</a:t>
            </a:r>
            <a:r>
              <a:rPr lang="en-US" dirty="0" smtClean="0"/>
              <a:t>, the filtration by charge exchange – and the most direct observation,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He</a:t>
            </a:r>
            <a:r>
              <a:rPr lang="en-US" dirty="0" smtClean="0"/>
              <a:t>, doesn’t give us information on the ionized He.  Observations toward nearby stars indicate He is substantially ionized (based on N(HI)/</a:t>
            </a:r>
            <a:r>
              <a:rPr lang="en-US" i="1" dirty="0" err="1" smtClean="0"/>
              <a:t>N</a:t>
            </a:r>
            <a:r>
              <a:rPr lang="en-US" dirty="0" err="1" smtClean="0"/>
              <a:t>(HeI</a:t>
            </a:r>
            <a:r>
              <a:rPr lang="en-US" dirty="0" smtClean="0"/>
              <a:t>))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96206"/>
          </a:xfrm>
        </p:spPr>
        <p:txBody>
          <a:bodyPr/>
          <a:lstStyle/>
          <a:p>
            <a:r>
              <a:rPr lang="en-US" dirty="0" smtClean="0"/>
              <a:t>Modeled ionization gradient</a:t>
            </a:r>
            <a:endParaRPr lang="en-US" dirty="0"/>
          </a:p>
        </p:txBody>
      </p:sp>
      <p:pic>
        <p:nvPicPr>
          <p:cNvPr id="5" name="Picture 4" descr="ioniz_vs_NHI.png"/>
          <p:cNvPicPr>
            <a:picLocks noChangeAspect="1"/>
          </p:cNvPicPr>
          <p:nvPr/>
        </p:nvPicPr>
        <p:blipFill>
          <a:blip r:embed="rId2"/>
          <a:srcRect l="4235" t="5556" r="6500"/>
          <a:stretch>
            <a:fillRect/>
          </a:stretch>
        </p:blipFill>
        <p:spPr>
          <a:xfrm>
            <a:off x="779463" y="1394060"/>
            <a:ext cx="4808956" cy="3815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32080" y="1394060"/>
            <a:ext cx="2664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Radiation transfer model assumes plane parallel cloud.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Ionization and thermal balance is calculated at each point.</a:t>
            </a:r>
          </a:p>
          <a:p>
            <a:r>
              <a:rPr lang="en-US" sz="2000" dirty="0" smtClean="0">
                <a:solidFill>
                  <a:schemeClr val="accent5"/>
                </a:solidFill>
              </a:rPr>
              <a:t>H ionization varies substantially with depth into the cloud, while He ionization is relatively flat.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Local Interstellar Cloud Ionization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all of our information on LIC ionization comes from absorption line data toward nearby stars</a:t>
            </a:r>
          </a:p>
          <a:p>
            <a:r>
              <a:rPr lang="en-US" dirty="0" smtClean="0"/>
              <a:t>One essential question for modeling LIC ionization: photoionization equilibrium or not?</a:t>
            </a:r>
          </a:p>
          <a:p>
            <a:pPr lvl="1"/>
            <a:r>
              <a:rPr lang="en-US" dirty="0" smtClean="0"/>
              <a:t>If cloud is out of ionization equilibrium, then link between ionization state, temperature and radiation field is broken</a:t>
            </a:r>
          </a:p>
          <a:p>
            <a:pPr lvl="1"/>
            <a:r>
              <a:rPr lang="en-US" dirty="0" smtClean="0"/>
              <a:t>Non-equilibrium recombination allows for more ionization of H, He than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dirty="0" smtClean="0"/>
              <a:t> implies for equilibrium</a:t>
            </a:r>
          </a:p>
          <a:p>
            <a:r>
              <a:rPr lang="en-US" dirty="0" smtClean="0"/>
              <a:t>If LIC is in photoionization equilibrium, what is the ionizing radiation field?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Canis</a:t>
            </a:r>
            <a:r>
              <a:rPr lang="en-US" dirty="0" smtClean="0"/>
              <a:t> </a:t>
            </a:r>
            <a:r>
              <a:rPr lang="en-US" dirty="0" err="1" smtClean="0"/>
              <a:t>Majoris</a:t>
            </a:r>
            <a:r>
              <a:rPr lang="en-US" dirty="0" smtClean="0"/>
              <a:t> Line of Sight (Slavin &amp; Frisch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observed FUV background interstellar radiation field (ISRF) + observed stellar EUV field + modeled diffuse soft X-ray/EUV field as inputs to </a:t>
            </a:r>
            <a:r>
              <a:rPr lang="en-US" dirty="0" err="1" smtClean="0"/>
              <a:t>radiative</a:t>
            </a:r>
            <a:r>
              <a:rPr lang="en-US" dirty="0" smtClean="0"/>
              <a:t> transfer calculation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ionization and heating sufficient to explain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endParaRPr lang="en-US" dirty="0" smtClean="0"/>
          </a:p>
          <a:p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 is strongest source of stellar EUV flux – makes 1-D </a:t>
            </a:r>
            <a:r>
              <a:rPr lang="en-US" dirty="0" err="1" smtClean="0"/>
              <a:t>radiative</a:t>
            </a:r>
            <a:r>
              <a:rPr lang="en-US" dirty="0" smtClean="0"/>
              <a:t> transfer a reasonable approximation</a:t>
            </a:r>
          </a:p>
          <a:p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 has very complete dataset of absorption lines</a:t>
            </a:r>
          </a:p>
          <a:p>
            <a:r>
              <a:rPr lang="en-US" dirty="0" smtClean="0"/>
              <a:t>predictions for the </a:t>
            </a:r>
            <a:r>
              <a:rPr lang="en-US" dirty="0" err="1" smtClean="0"/>
              <a:t>circumheliospheric</a:t>
            </a:r>
            <a:r>
              <a:rPr lang="en-US" dirty="0" smtClean="0"/>
              <a:t> ISM based on idea that LIC is the cloud surrounding the heliosphere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777478"/>
            <a:ext cx="7583487" cy="6478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radiation field (Slavin &amp; Frisch 2008)</a:t>
            </a:r>
            <a:endParaRPr lang="en-US" dirty="0"/>
          </a:p>
        </p:txBody>
      </p:sp>
      <p:pic>
        <p:nvPicPr>
          <p:cNvPr id="4" name="Content Placeholder 3" descr="radiation_field_color.png"/>
          <p:cNvPicPr>
            <a:picLocks noGrp="1" noChangeAspect="1"/>
          </p:cNvPicPr>
          <p:nvPr>
            <p:ph idx="1"/>
          </p:nvPr>
        </p:nvPicPr>
        <p:blipFill>
          <a:blip r:embed="rId2"/>
          <a:srcRect l="2327" r="898"/>
          <a:stretch>
            <a:fillRect/>
          </a:stretch>
        </p:blipFill>
        <p:spPr>
          <a:xfrm>
            <a:off x="1762387" y="1828800"/>
            <a:ext cx="5701838" cy="420893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lines of 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Needs for creating well-constrained photoionization model:</a:t>
            </a:r>
          </a:p>
          <a:p>
            <a:r>
              <a:rPr lang="en-US" dirty="0" smtClean="0"/>
              <a:t>Mg II, Mg I, S II (and/or CII), and C II</a:t>
            </a:r>
            <a:r>
              <a:rPr lang="en-US" baseline="30000" dirty="0" smtClean="0"/>
              <a:t>*</a:t>
            </a:r>
            <a:r>
              <a:rPr lang="en-US" dirty="0" smtClean="0"/>
              <a:t> - minimum necessary to derive good limits on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endParaRPr lang="en-US" baseline="-25000" dirty="0" smtClean="0"/>
          </a:p>
          <a:p>
            <a:r>
              <a:rPr lang="en-US" dirty="0" smtClean="0"/>
              <a:t>Fe II, O I also important for constraining gas phase abundances and cooling; Si II helps for dust composition</a:t>
            </a:r>
          </a:p>
          <a:p>
            <a:r>
              <a:rPr lang="en-US" dirty="0" smtClean="0"/>
              <a:t>N(H I) toward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, and some idea of geometry of the LIC for the line of sight is needed for </a:t>
            </a:r>
            <a:r>
              <a:rPr lang="en-US" dirty="0" err="1" smtClean="0"/>
              <a:t>radiative</a:t>
            </a:r>
            <a:r>
              <a:rPr lang="en-US" dirty="0" smtClean="0"/>
              <a:t> transfer calculation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 from </a:t>
            </a:r>
            <a:r>
              <a:rPr lang="en-US" dirty="0" err="1" smtClean="0"/>
              <a:t>MgII/MgI</a:t>
            </a:r>
            <a:r>
              <a:rPr lang="en-US" dirty="0" smtClean="0"/>
              <a:t> and CII*/CII</a:t>
            </a:r>
            <a:endParaRPr lang="en-US" dirty="0"/>
          </a:p>
        </p:txBody>
      </p:sp>
      <p:pic>
        <p:nvPicPr>
          <p:cNvPr id="4" name="Content Placeholder 3" descr="GJ_plo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13" r="28"/>
          <a:stretch>
            <a:fillRect/>
          </a:stretch>
        </p:blipFill>
        <p:spPr>
          <a:xfrm>
            <a:off x="907094" y="1828800"/>
            <a:ext cx="5727756" cy="4208930"/>
          </a:xfrm>
        </p:spPr>
      </p:pic>
      <p:sp>
        <p:nvSpPr>
          <p:cNvPr id="5" name="TextBox 4"/>
          <p:cNvSpPr txBox="1"/>
          <p:nvPr/>
        </p:nvSpPr>
        <p:spPr>
          <a:xfrm>
            <a:off x="4237503" y="2410180"/>
            <a:ext cx="206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Results for </a:t>
            </a:r>
            <a:r>
              <a:rPr lang="en-US" dirty="0" err="1" smtClean="0">
                <a:solidFill>
                  <a:schemeClr val="accent6"/>
                </a:solidFill>
              </a:rPr>
              <a:t>ε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CMa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Constraints from Sirius (</a:t>
            </a:r>
            <a:r>
              <a:rPr lang="en-US" dirty="0" err="1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) Line of 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7"/>
            <a:ext cx="7583487" cy="47166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Advantages to </a:t>
            </a:r>
            <a:r>
              <a:rPr lang="en-US" dirty="0" err="1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 line of sight: </a:t>
            </a:r>
          </a:p>
          <a:p>
            <a:r>
              <a:rPr lang="en-US" dirty="0" smtClean="0"/>
              <a:t>known to be very close, 2.3 pc, so no possibility of confusion of LIC gas with more distant absorption</a:t>
            </a:r>
          </a:p>
          <a:p>
            <a:r>
              <a:rPr lang="en-US" dirty="0" smtClean="0"/>
              <a:t>direction very close to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 err="1" smtClean="0"/>
              <a:t>CMa</a:t>
            </a:r>
            <a:r>
              <a:rPr lang="en-US" dirty="0" smtClean="0"/>
              <a:t> – radiation field should be very similar</a:t>
            </a:r>
          </a:p>
          <a:p>
            <a:pPr>
              <a:buNone/>
            </a:pPr>
            <a:r>
              <a:rPr lang="en-US" dirty="0" smtClean="0"/>
              <a:t>Disadvantages:</a:t>
            </a:r>
          </a:p>
          <a:p>
            <a:r>
              <a:rPr lang="en-US" dirty="0" smtClean="0"/>
              <a:t>No CII* absorption observation</a:t>
            </a:r>
          </a:p>
          <a:p>
            <a:r>
              <a:rPr lang="en-US" dirty="0" smtClean="0"/>
              <a:t>Mg II/Mg I can give upper limit on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r>
              <a:rPr lang="en-US" dirty="0" smtClean="0"/>
              <a:t> but no tight limits on </a:t>
            </a:r>
            <a:r>
              <a:rPr lang="en-US" i="1" dirty="0" smtClean="0"/>
              <a:t>T.  </a:t>
            </a:r>
            <a:r>
              <a:rPr lang="en-US" dirty="0" smtClean="0"/>
              <a:t>If </a:t>
            </a:r>
            <a:r>
              <a:rPr lang="en-US" i="1" dirty="0" smtClean="0"/>
              <a:t>T</a:t>
            </a:r>
            <a:r>
              <a:rPr lang="en-US" dirty="0" smtClean="0"/>
              <a:t> constrained some other way, can get limits on </a:t>
            </a:r>
            <a:r>
              <a:rPr lang="en-US" i="1" dirty="0" smtClean="0"/>
              <a:t>n</a:t>
            </a:r>
            <a:r>
              <a:rPr lang="en-US" baseline="-25000" dirty="0" smtClean="0"/>
              <a:t>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295</TotalTime>
  <Words>824</Words>
  <Application>Microsoft Macintosh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Revolution</vt:lpstr>
      <vt:lpstr>The Ionization of the Local Interstellar Cloud</vt:lpstr>
      <vt:lpstr>The Need for LIC Ionization Modeling</vt:lpstr>
      <vt:lpstr>Modeled ionization gradient</vt:lpstr>
      <vt:lpstr>State of Local Interstellar Cloud Ionization</vt:lpstr>
      <vt:lpstr>Model for ε Canis Majoris Line of Sight (Slavin &amp; Frisch 2008)</vt:lpstr>
      <vt:lpstr>Model radiation field (Slavin &amp; Frisch 2008)</vt:lpstr>
      <vt:lpstr>What about other lines of sight?</vt:lpstr>
      <vt:lpstr>Determining ne from MgII/MgI and CII*/CII</vt:lpstr>
      <vt:lpstr>Ionization Constraints from Sirius (α CMa) Line of Sight</vt:lpstr>
      <vt:lpstr>ε Canis Majoris vs. Sirius data</vt:lpstr>
      <vt:lpstr>Non-equilibrium ionization and the LIC</vt:lpstr>
      <vt:lpstr>Evidence that LIC is dynamically quiescent – no signs of shock</vt:lpstr>
      <vt:lpstr>Summary</vt:lpstr>
    </vt:vector>
  </TitlesOfParts>
  <Company>Harvard-Smithsonian Center for Astrophysics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Constraints on the Ionization of the Local Interstellar Cloud</dc:title>
  <dc:creator>Jonathan Slavin</dc:creator>
  <cp:lastModifiedBy>Jonathan Slavin</cp:lastModifiedBy>
  <cp:revision>12</cp:revision>
  <dcterms:created xsi:type="dcterms:W3CDTF">2011-11-16T14:50:41Z</dcterms:created>
  <dcterms:modified xsi:type="dcterms:W3CDTF">2011-11-16T18:03:30Z</dcterms:modified>
</cp:coreProperties>
</file>