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2" r:id="rId2"/>
    <p:sldId id="283" r:id="rId3"/>
    <p:sldId id="286" r:id="rId4"/>
    <p:sldId id="285" r:id="rId5"/>
    <p:sldId id="293" r:id="rId6"/>
    <p:sldId id="290" r:id="rId7"/>
    <p:sldId id="284" r:id="rId8"/>
    <p:sldId id="288" r:id="rId9"/>
    <p:sldId id="287" r:id="rId10"/>
    <p:sldId id="291" r:id="rId11"/>
    <p:sldId id="295" r:id="rId12"/>
    <p:sldId id="289" r:id="rId13"/>
    <p:sldId id="292" r:id="rId14"/>
    <p:sldId id="294" r:id="rId15"/>
    <p:sldId id="296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518E7-4FC7-45EF-8FC4-187A12382F7A}" type="datetimeFigureOut">
              <a:rPr lang="de-CH" smtClean="0"/>
              <a:pPr/>
              <a:t>16.11.2011</a:t>
            </a:fld>
            <a:endParaRPr lang="de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752DB-BEE0-4A4D-BB2B-D15708CF9C48}" type="slidenum">
              <a:rPr lang="de-CH" smtClean="0"/>
              <a:pPr/>
              <a:t>‹#›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A89AB6-7AB7-46C1-B7AF-5C6C3553A324}" type="datetime1">
              <a:rPr lang="de-DE" smtClean="0"/>
              <a:pPr/>
              <a:t>16.11.2011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NESSC/UNH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52397C-A407-4E82-ABB9-5DF5A344BE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843EEF-9829-4C93-9F1D-0951AEB36F2F}" type="datetime1">
              <a:rPr lang="de-DE" smtClean="0"/>
              <a:pPr/>
              <a:t>16.11.2011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NESSC/UNH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3F535D-0D08-4CB9-A698-3084B6718F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3B5097-C957-49AB-A5D1-C69F1EE391B0}" type="datetime1">
              <a:rPr lang="de-DE" smtClean="0"/>
              <a:pPr/>
              <a:t>16.11.2011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NESSC/UNH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94D682-48A2-406C-9B2B-63ED0F247A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9F2A7E-D75E-4AD7-B530-BB45B4F969D5}" type="datetime1">
              <a:rPr lang="de-DE" smtClean="0"/>
              <a:pPr/>
              <a:t>16.11.2011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NESSC/UNH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BE32F-514C-4127-8861-4AC627C0BD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A4B21A-5816-4CAA-819D-976CFE9F997B}" type="datetime1">
              <a:rPr lang="de-DE" smtClean="0"/>
              <a:pPr/>
              <a:t>16.11.2011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NESSC/UNH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7E6DD-A1BA-424A-9ED1-F66C350F95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D2C6C3-F389-47B1-9155-F8AC8835BDF4}" type="datetime1">
              <a:rPr lang="de-DE" smtClean="0"/>
              <a:pPr/>
              <a:t>16.11.2011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NESSC/UNH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1DE2AC-37DA-4DF3-9120-5F8288DB6D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9DFB4E-37F0-494A-A0D5-A60F3C23C751}" type="datetime1">
              <a:rPr lang="de-DE" smtClean="0"/>
              <a:pPr/>
              <a:t>16.11.2011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NESSC/UNH 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50815E-3B82-4282-9982-DC75DED4AC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B26942-E92D-46A9-9E1E-C37841B22AB6}" type="datetime1">
              <a:rPr lang="de-DE" smtClean="0"/>
              <a:pPr/>
              <a:t>16.11.2011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NESSC/UNH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735B9D-9B49-4358-BDD9-2185A02F5D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883F85-161D-4583-B6B8-4AC54C551E81}" type="datetime1">
              <a:rPr lang="de-DE" smtClean="0"/>
              <a:pPr/>
              <a:t>16.11.2011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NESSC/UNH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 baseline="0"/>
            </a:lvl1pPr>
          </a:lstStyle>
          <a:p>
            <a:fld id="{7E1CB493-0ACC-4370-876A-D9E57F0415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D7EDFC-94E8-4130-A5B1-95755FB37795}" type="datetime1">
              <a:rPr lang="de-DE" smtClean="0"/>
              <a:pPr/>
              <a:t>16.11.2011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NESSC/UNH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9675D0-D216-4055-8144-AA1E54794C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F19725-1CF5-4816-8DB1-DA367EDBA7E2}" type="datetime1">
              <a:rPr lang="de-DE" smtClean="0"/>
              <a:pPr/>
              <a:t>16.11.2011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NESSC/UNH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EF9EED-81CB-4C4D-B48D-93BD102028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F853645F-DA75-47D8-B6EA-DD016B35C745}" type="datetime1">
              <a:rPr lang="de-DE" smtClean="0"/>
              <a:pPr/>
              <a:t>16.11.2011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r>
              <a:rPr lang="en-US" smtClean="0"/>
              <a:t>NESSC/UNH  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B4C95AC4-6738-40C2-A46A-AFBE1E76EC8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E8A3-14D6-423F-ACFA-68D4B04083A6}" type="datetime1">
              <a:rPr lang="de-DE" smtClean="0"/>
              <a:pPr/>
              <a:t>16.11.2011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B493-0ACC-4370-876A-D9E57F04158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NESSC/UNH 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9865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 Rounded MT Bold" pitchFamily="34" charset="0"/>
              </a:rPr>
              <a:t>Estimation of the neon/oxygen abundance ratio at the</a:t>
            </a:r>
          </a:p>
          <a:p>
            <a:pPr algn="ctr"/>
            <a:r>
              <a:rPr lang="en-US" sz="2400" dirty="0" smtClean="0">
                <a:latin typeface="Arial Rounded MT Bold" pitchFamily="34" charset="0"/>
              </a:rPr>
              <a:t>heliospheric termination shock and in the local interstellar</a:t>
            </a:r>
          </a:p>
          <a:p>
            <a:pPr algn="ctr"/>
            <a:r>
              <a:rPr lang="de-CH" sz="2400" dirty="0" smtClean="0">
                <a:latin typeface="Arial Rounded MT Bold" pitchFamily="34" charset="0"/>
              </a:rPr>
              <a:t>medium from IBEX observations</a:t>
            </a:r>
          </a:p>
          <a:p>
            <a:pPr algn="ctr"/>
            <a:endParaRPr lang="de-CH" sz="2400" dirty="0" smtClean="0">
              <a:latin typeface="Arial Rounded MT Bold" pitchFamily="34" charset="0"/>
            </a:endParaRPr>
          </a:p>
          <a:p>
            <a:pPr algn="ctr"/>
            <a:r>
              <a:rPr lang="de-CH" sz="1600" dirty="0" smtClean="0">
                <a:latin typeface="Arial Rounded MT Bold" pitchFamily="34" charset="0"/>
              </a:rPr>
              <a:t>P. Bochsler</a:t>
            </a:r>
            <a:r>
              <a:rPr lang="de-CH" sz="1600" baseline="30000" dirty="0" smtClean="0">
                <a:latin typeface="Arial Rounded MT Bold" pitchFamily="34" charset="0"/>
              </a:rPr>
              <a:t>1</a:t>
            </a:r>
            <a:r>
              <a:rPr lang="de-CH" sz="1600" dirty="0" smtClean="0">
                <a:latin typeface="Arial Rounded MT Bold" pitchFamily="34" charset="0"/>
              </a:rPr>
              <a:t>, L. Petersen</a:t>
            </a:r>
            <a:r>
              <a:rPr lang="de-CH" sz="1600" baseline="30000" dirty="0" smtClean="0">
                <a:latin typeface="Arial Rounded MT Bold" pitchFamily="34" charset="0"/>
              </a:rPr>
              <a:t>2</a:t>
            </a:r>
            <a:r>
              <a:rPr lang="de-CH" sz="1600" dirty="0" smtClean="0">
                <a:latin typeface="Arial Rounded MT Bold" pitchFamily="34" charset="0"/>
              </a:rPr>
              <a:t>, E. M</a:t>
            </a:r>
            <a:r>
              <a:rPr lang="en-US" sz="1600" dirty="0" smtClean="0">
                <a:latin typeface="Arial Rounded MT Bold" pitchFamily="34" charset="0"/>
              </a:rPr>
              <a:t>ö</a:t>
            </a:r>
            <a:r>
              <a:rPr lang="de-CH" sz="1600" dirty="0" smtClean="0">
                <a:latin typeface="Arial Rounded MT Bold" pitchFamily="34" charset="0"/>
              </a:rPr>
              <a:t>bius, N.A. Schwadron</a:t>
            </a:r>
          </a:p>
          <a:p>
            <a:pPr algn="ctr"/>
            <a:r>
              <a:rPr lang="en-US" sz="1600" dirty="0" smtClean="0">
                <a:latin typeface="Arial Rounded MT Bold" pitchFamily="34" charset="0"/>
              </a:rPr>
              <a:t>Space Science Center and Department of Physics, University of New Hampshire, </a:t>
            </a:r>
          </a:p>
          <a:p>
            <a:pPr algn="ctr"/>
            <a:r>
              <a:rPr lang="en-US" sz="1600" dirty="0" smtClean="0">
                <a:latin typeface="Arial Rounded MT Bold" pitchFamily="34" charset="0"/>
              </a:rPr>
              <a:t>8 College Road, Durham, NH 03824, U.S.A.</a:t>
            </a:r>
          </a:p>
          <a:p>
            <a:pPr algn="ctr"/>
            <a:endParaRPr lang="en-US" sz="1600" dirty="0" smtClean="0">
              <a:latin typeface="Arial Rounded MT Bold" pitchFamily="34" charset="0"/>
            </a:endParaRPr>
          </a:p>
          <a:p>
            <a:pPr algn="ctr"/>
            <a:r>
              <a:rPr lang="de-CH" sz="1600" dirty="0" smtClean="0">
                <a:latin typeface="Arial Rounded MT Bold" pitchFamily="34" charset="0"/>
              </a:rPr>
              <a:t>P. Wurz, J.A. Scheer</a:t>
            </a:r>
          </a:p>
          <a:p>
            <a:pPr algn="ctr"/>
            <a:r>
              <a:rPr lang="de-CH" sz="1600" dirty="0" smtClean="0">
                <a:latin typeface="Arial Rounded MT Bold" pitchFamily="34" charset="0"/>
              </a:rPr>
              <a:t>Physikalisches Institut, University of Bern, Sidlerstrasse 5, CH-3012 Bern, Switzerland</a:t>
            </a:r>
          </a:p>
          <a:p>
            <a:pPr algn="ctr"/>
            <a:endParaRPr lang="de-CH" sz="1600" dirty="0" smtClean="0">
              <a:latin typeface="Arial Rounded MT Bold" pitchFamily="34" charset="0"/>
            </a:endParaRPr>
          </a:p>
          <a:p>
            <a:pPr algn="ctr"/>
            <a:r>
              <a:rPr lang="de-CH" sz="1600" dirty="0" smtClean="0">
                <a:latin typeface="Arial Rounded MT Bold" pitchFamily="34" charset="0"/>
              </a:rPr>
              <a:t>S.A. Fuselier</a:t>
            </a:r>
          </a:p>
          <a:p>
            <a:pPr algn="ctr"/>
            <a:r>
              <a:rPr lang="en-US" sz="1600" dirty="0" smtClean="0">
                <a:latin typeface="Arial Rounded MT Bold" pitchFamily="34" charset="0"/>
              </a:rPr>
              <a:t>Lockheed Martin Advanced Technology Center, 3251 Hanover St., Palo Alto, CA 94304,</a:t>
            </a:r>
          </a:p>
          <a:p>
            <a:pPr algn="ctr"/>
            <a:r>
              <a:rPr lang="de-CH" sz="1600" dirty="0" smtClean="0">
                <a:latin typeface="Arial Rounded MT Bold" pitchFamily="34" charset="0"/>
              </a:rPr>
              <a:t>U.S.A.</a:t>
            </a:r>
          </a:p>
          <a:p>
            <a:pPr algn="ctr"/>
            <a:endParaRPr lang="de-CH" sz="1600" dirty="0" smtClean="0">
              <a:latin typeface="Arial Rounded MT Bold" pitchFamily="34" charset="0"/>
            </a:endParaRPr>
          </a:p>
          <a:p>
            <a:pPr algn="ctr"/>
            <a:r>
              <a:rPr lang="de-CH" sz="1600" dirty="0" smtClean="0">
                <a:latin typeface="Arial Rounded MT Bold" pitchFamily="34" charset="0"/>
              </a:rPr>
              <a:t>D.J. McComas</a:t>
            </a:r>
          </a:p>
          <a:p>
            <a:pPr algn="ctr"/>
            <a:r>
              <a:rPr lang="en-US" sz="1600" dirty="0" smtClean="0">
                <a:latin typeface="Arial Rounded MT Bold" pitchFamily="34" charset="0"/>
              </a:rPr>
              <a:t>Southwest Research Institute, 6220 Culebra Rd., San Antonio, TX 78238, U.S.A.</a:t>
            </a:r>
          </a:p>
          <a:p>
            <a:pPr algn="ctr"/>
            <a:r>
              <a:rPr lang="en-US" sz="1600" dirty="0" smtClean="0">
                <a:latin typeface="Arial Rounded MT Bold" pitchFamily="34" charset="0"/>
              </a:rPr>
              <a:t>University of Texas at San Antonio, San Antonio, TX, 78249, U.S.A.</a:t>
            </a:r>
          </a:p>
          <a:p>
            <a:pPr algn="ctr"/>
            <a:endParaRPr lang="de-CH" sz="1600" dirty="0" smtClean="0">
              <a:latin typeface="Arial Rounded MT Bold" pitchFamily="34" charset="0"/>
            </a:endParaRPr>
          </a:p>
          <a:p>
            <a:pPr algn="ctr"/>
            <a:r>
              <a:rPr lang="de-CH" sz="1600" dirty="0" smtClean="0">
                <a:latin typeface="Arial Rounded MT Bold" pitchFamily="34" charset="0"/>
              </a:rPr>
              <a:t>M. Bzowski</a:t>
            </a:r>
          </a:p>
          <a:p>
            <a:pPr algn="ctr"/>
            <a:r>
              <a:rPr lang="en-US" sz="1600" dirty="0" smtClean="0">
                <a:latin typeface="Arial Rounded MT Bold" pitchFamily="34" charset="0"/>
              </a:rPr>
              <a:t>Space Research Centre, Polish Academy of Sciences, </a:t>
            </a:r>
            <a:r>
              <a:rPr lang="en-US" sz="1600" dirty="0" err="1" smtClean="0">
                <a:latin typeface="Arial Rounded MT Bold" pitchFamily="34" charset="0"/>
              </a:rPr>
              <a:t>Bartycka</a:t>
            </a:r>
            <a:r>
              <a:rPr lang="en-US" sz="1600" dirty="0" smtClean="0">
                <a:latin typeface="Arial Rounded MT Bold" pitchFamily="34" charset="0"/>
              </a:rPr>
              <a:t> 18 A, PL 00-716 Warsaw,</a:t>
            </a:r>
          </a:p>
          <a:p>
            <a:pPr algn="ctr"/>
            <a:r>
              <a:rPr lang="de-CH" sz="1600" dirty="0" smtClean="0">
                <a:latin typeface="Arial Rounded MT Bold" pitchFamily="34" charset="0"/>
              </a:rPr>
              <a:t>Poland</a:t>
            </a:r>
          </a:p>
          <a:p>
            <a:pPr algn="ctr"/>
            <a:endParaRPr lang="de-CH" sz="1600" dirty="0" smtClean="0">
              <a:latin typeface="Arial Rounded MT Bold" pitchFamily="34" charset="0"/>
            </a:endParaRPr>
          </a:p>
          <a:p>
            <a:pPr algn="ctr"/>
            <a:r>
              <a:rPr lang="de-CH" sz="1600" dirty="0" smtClean="0">
                <a:latin typeface="Arial Rounded MT Bold" pitchFamily="34" charset="0"/>
              </a:rPr>
              <a:t>P. C. Frisch</a:t>
            </a:r>
          </a:p>
          <a:p>
            <a:pPr algn="ctr"/>
            <a:r>
              <a:rPr lang="en-US" sz="1600" dirty="0" smtClean="0">
                <a:latin typeface="Arial Rounded MT Bold" pitchFamily="34" charset="0"/>
              </a:rPr>
              <a:t>Department of Astronomy and Astrophysics, University of Chicago, 5640 S. Ellis Ave.,</a:t>
            </a:r>
          </a:p>
          <a:p>
            <a:pPr algn="ctr"/>
            <a:r>
              <a:rPr lang="de-CH" sz="1600" dirty="0" smtClean="0">
                <a:latin typeface="Arial Rounded MT Bold" pitchFamily="34" charset="0"/>
              </a:rPr>
              <a:t>Chicago, IL 60637, U.S.A.</a:t>
            </a:r>
            <a:endParaRPr lang="de-CH" sz="1600" dirty="0"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83F85-161D-4583-B6B8-4AC54C551E81}" type="datetime1">
              <a:rPr lang="de-DE" smtClean="0"/>
              <a:pPr/>
              <a:t>16.11.2011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NESSC/UNH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B493-0ACC-4370-876A-D9E57F04158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119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Rounded MT Bold" pitchFamily="34" charset="0"/>
              </a:rPr>
              <a:t>From the observation at 1 AU extrapolate to</a:t>
            </a:r>
          </a:p>
          <a:p>
            <a:r>
              <a:rPr lang="en-US" sz="3200" dirty="0" smtClean="0">
                <a:latin typeface="Arial Rounded MT Bold" pitchFamily="34" charset="0"/>
              </a:rPr>
              <a:t>the termination shock</a:t>
            </a:r>
          </a:p>
          <a:p>
            <a:endParaRPr lang="en-US" sz="2800" dirty="0" smtClean="0">
              <a:latin typeface="Arial Rounded MT Bold" pitchFamily="34" charset="0"/>
            </a:endParaRPr>
          </a:p>
          <a:p>
            <a:endParaRPr lang="en-US" sz="2800" dirty="0" smtClean="0">
              <a:latin typeface="Arial Rounded MT Bold" pitchFamily="34" charset="0"/>
            </a:endParaRPr>
          </a:p>
          <a:p>
            <a:endParaRPr lang="en-US" sz="2800" dirty="0" smtClean="0">
              <a:latin typeface="Arial Rounded MT Bold" pitchFamily="34" charset="0"/>
            </a:endParaRPr>
          </a:p>
          <a:p>
            <a:endParaRPr lang="en-US" sz="2800" dirty="0" smtClean="0">
              <a:latin typeface="Arial Rounded MT Bold" pitchFamily="34" charset="0"/>
            </a:endParaRPr>
          </a:p>
          <a:p>
            <a:endParaRPr lang="en-US" sz="2800" dirty="0" smtClean="0">
              <a:latin typeface="Arial Rounded MT Bold" pitchFamily="34" charset="0"/>
            </a:endParaRPr>
          </a:p>
          <a:p>
            <a:endParaRPr lang="en-US" sz="2800" dirty="0" smtClean="0">
              <a:latin typeface="Arial Rounded MT Bold" pitchFamily="34" charset="0"/>
            </a:endParaRPr>
          </a:p>
          <a:p>
            <a:r>
              <a:rPr lang="en-US" sz="2400" b="1" dirty="0" smtClean="0">
                <a:latin typeface="Symbol" pitchFamily="18" charset="2"/>
              </a:rPr>
              <a:t>n</a:t>
            </a:r>
            <a:r>
              <a:rPr lang="en-US" sz="2400" b="1" baseline="-25000" dirty="0" smtClean="0">
                <a:latin typeface="Arial Rounded MT Bold" pitchFamily="34" charset="0"/>
              </a:rPr>
              <a:t>ion,1AU  </a:t>
            </a:r>
            <a:r>
              <a:rPr lang="en-US" sz="2400" baseline="-25000" dirty="0" smtClean="0">
                <a:latin typeface="Arial Rounded MT Bold" pitchFamily="34" charset="0"/>
              </a:rPr>
              <a:t>  </a:t>
            </a:r>
            <a:r>
              <a:rPr lang="en-US" sz="2400" dirty="0" smtClean="0">
                <a:latin typeface="Arial Rounded MT Bold" pitchFamily="34" charset="0"/>
              </a:rPr>
              <a:t>ionization rate at 1 AU  (with 1/r</a:t>
            </a:r>
            <a:r>
              <a:rPr lang="en-US" sz="2400" baseline="30000" dirty="0" smtClean="0">
                <a:latin typeface="Arial Rounded MT Bold" pitchFamily="34" charset="0"/>
              </a:rPr>
              <a:t>2</a:t>
            </a:r>
            <a:r>
              <a:rPr lang="en-US" sz="2400" dirty="0" smtClean="0">
                <a:latin typeface="Arial Rounded MT Bold" pitchFamily="34" charset="0"/>
              </a:rPr>
              <a:t> – dependence)</a:t>
            </a:r>
          </a:p>
          <a:p>
            <a:endParaRPr lang="en-US" sz="2400" dirty="0" smtClean="0">
              <a:latin typeface="Arial Rounded MT Bold" pitchFamily="34" charset="0"/>
            </a:endParaRPr>
          </a:p>
          <a:p>
            <a:r>
              <a:rPr lang="en-US" sz="2400" dirty="0" err="1" smtClean="0">
                <a:latin typeface="Arial Rounded MT Bold" pitchFamily="34" charset="0"/>
              </a:rPr>
              <a:t>r</a:t>
            </a:r>
            <a:r>
              <a:rPr lang="en-US" sz="2400" baseline="-25000" dirty="0" err="1" smtClean="0">
                <a:latin typeface="Arial Rounded MT Bold" pitchFamily="34" charset="0"/>
              </a:rPr>
              <a:t>o</a:t>
            </a:r>
            <a:r>
              <a:rPr lang="en-US" sz="2400" dirty="0" smtClean="0">
                <a:latin typeface="Arial Rounded MT Bold" pitchFamily="34" charset="0"/>
              </a:rPr>
              <a:t>   1 AU </a:t>
            </a:r>
          </a:p>
          <a:p>
            <a:endParaRPr lang="en-US" sz="2400" dirty="0" smtClean="0">
              <a:latin typeface="Arial Rounded MT Bold" pitchFamily="34" charset="0"/>
            </a:endParaRPr>
          </a:p>
          <a:p>
            <a:r>
              <a:rPr lang="en-US" sz="2400" b="1" dirty="0" smtClean="0">
                <a:latin typeface="Symbol" pitchFamily="18" charset="2"/>
              </a:rPr>
              <a:t>q, q</a:t>
            </a:r>
            <a:r>
              <a:rPr lang="en-US" sz="2400" baseline="-25000" dirty="0" smtClean="0">
                <a:latin typeface="Symbol" pitchFamily="18" charset="2"/>
              </a:rPr>
              <a:t>¥</a:t>
            </a:r>
            <a:r>
              <a:rPr lang="en-US" sz="2400" dirty="0" smtClean="0">
                <a:latin typeface="Arial Rounded MT Bold" pitchFamily="34" charset="0"/>
              </a:rPr>
              <a:t> true anomalies at site of observation and at infinity</a:t>
            </a:r>
          </a:p>
          <a:p>
            <a:endParaRPr lang="en-US" sz="2400" dirty="0" smtClean="0">
              <a:latin typeface="Arial Rounded MT Bold" pitchFamily="34" charset="0"/>
            </a:endParaRPr>
          </a:p>
          <a:p>
            <a:r>
              <a:rPr lang="en-US" sz="2400" dirty="0" smtClean="0">
                <a:latin typeface="Arial Rounded MT Bold" pitchFamily="34" charset="0"/>
              </a:rPr>
              <a:t>V   speed of neutral at 1AU</a:t>
            </a:r>
          </a:p>
          <a:p>
            <a:endParaRPr lang="de-CH" sz="2400" dirty="0">
              <a:latin typeface="Symbol" pitchFamily="18" charset="2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1905000"/>
            <a:ext cx="4927270" cy="990600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119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83F85-161D-4583-B6B8-4AC54C551E81}" type="datetime1">
              <a:rPr lang="de-DE" smtClean="0"/>
              <a:pPr/>
              <a:t>16.11.2011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NESSC/UNH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B493-0ACC-4370-876A-D9E57F04158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119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905000"/>
            <a:ext cx="9144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smtClean="0">
                <a:latin typeface="Arial Rounded MT Bold" pitchFamily="34" charset="0"/>
              </a:rPr>
              <a:t>From the termination shock to the undisturbed interstellar medium…</a:t>
            </a:r>
            <a:endParaRPr lang="en-US" sz="2800" dirty="0" smtClean="0">
              <a:latin typeface="Arial Rounded MT Bold" pitchFamily="34" charset="0"/>
            </a:endParaRPr>
          </a:p>
          <a:p>
            <a:endParaRPr lang="de-CH" sz="2400" dirty="0">
              <a:latin typeface="Symbol" pitchFamily="18" charset="2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119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83F85-161D-4583-B6B8-4AC54C551E81}" type="datetime1">
              <a:rPr lang="de-DE" smtClean="0"/>
              <a:pPr/>
              <a:t>16.11.2011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NESSC/UNH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B493-0ACC-4370-876A-D9E57F04158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1" y="14570"/>
            <a:ext cx="8246788" cy="6843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83F85-161D-4583-B6B8-4AC54C551E81}" type="datetime1">
              <a:rPr lang="de-DE" smtClean="0"/>
              <a:pPr/>
              <a:t>16.11.2011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NESSC/UNH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B493-0ACC-4370-876A-D9E57F04158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 descr="Jenkins_table_Page_1.jpg"/>
          <p:cNvPicPr>
            <a:picLocks noChangeAspect="1"/>
          </p:cNvPicPr>
          <p:nvPr/>
        </p:nvPicPr>
        <p:blipFill>
          <a:blip r:embed="rId2" cstate="print"/>
          <a:srcRect l="3366" t="6665" r="5050" b="11901"/>
          <a:stretch>
            <a:fillRect/>
          </a:stretch>
        </p:blipFill>
        <p:spPr>
          <a:xfrm>
            <a:off x="0" y="457200"/>
            <a:ext cx="8836120" cy="555583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83F85-161D-4583-B6B8-4AC54C551E81}" type="datetime1">
              <a:rPr lang="de-DE" smtClean="0"/>
              <a:pPr/>
              <a:t>16.11.2011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NESSC/UNH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B493-0ACC-4370-876A-D9E57F04158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76200"/>
            <a:ext cx="89154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 pitchFamily="34" charset="0"/>
              </a:rPr>
              <a:t>Conclusions  I:</a:t>
            </a:r>
          </a:p>
          <a:p>
            <a:endParaRPr lang="en-US" sz="2400" dirty="0" smtClean="0">
              <a:latin typeface="Arial Rounded MT Bold" pitchFamily="34" charset="0"/>
            </a:endParaRPr>
          </a:p>
          <a:p>
            <a:pPr algn="just"/>
            <a:r>
              <a:rPr lang="en-US" sz="2400" dirty="0" smtClean="0">
                <a:latin typeface="Arial Rounded MT Bold" pitchFamily="34" charset="0"/>
              </a:rPr>
              <a:t>Neutral Ne/O in the inner </a:t>
            </a:r>
            <a:r>
              <a:rPr lang="en-US" sz="2400" dirty="0" err="1" smtClean="0">
                <a:latin typeface="Arial Rounded MT Bold" pitchFamily="34" charset="0"/>
              </a:rPr>
              <a:t>heliosphere</a:t>
            </a:r>
            <a:r>
              <a:rPr lang="en-US" sz="2400" dirty="0" smtClean="0">
                <a:latin typeface="Arial Rounded MT Bold" pitchFamily="34" charset="0"/>
              </a:rPr>
              <a:t> is interesting not so much for determining the total Ne/O abundances in the undisturbed ISM</a:t>
            </a:r>
          </a:p>
          <a:p>
            <a:pPr algn="just"/>
            <a:endParaRPr lang="en-US" sz="2400" dirty="0" smtClean="0">
              <a:latin typeface="Arial Rounded MT Bold" pitchFamily="34" charset="0"/>
            </a:endParaRPr>
          </a:p>
          <a:p>
            <a:pPr algn="just"/>
            <a:r>
              <a:rPr lang="en-US" sz="2400" dirty="0" smtClean="0">
                <a:latin typeface="Arial Rounded MT Bold" pitchFamily="34" charset="0"/>
              </a:rPr>
              <a:t>but for the fact …</a:t>
            </a:r>
          </a:p>
          <a:p>
            <a:pPr algn="just"/>
            <a:endParaRPr lang="en-US" sz="2400" dirty="0" smtClean="0">
              <a:latin typeface="Arial Rounded MT Bold" pitchFamily="34" charset="0"/>
            </a:endParaRPr>
          </a:p>
          <a:p>
            <a:pPr algn="just"/>
            <a:r>
              <a:rPr lang="en-US" sz="2400" dirty="0" smtClean="0">
                <a:latin typeface="Arial Rounded MT Bold" pitchFamily="34" charset="0"/>
              </a:rPr>
              <a:t>that both elements appear in different ionization states and in different chemical configurations in the ISM, i.e., a large fraction of interstellar oxygen seems hidden in ices</a:t>
            </a:r>
          </a:p>
          <a:p>
            <a:pPr algn="just"/>
            <a:endParaRPr lang="en-US" sz="2400" dirty="0" smtClean="0">
              <a:latin typeface="Arial Rounded MT Bold" pitchFamily="34" charset="0"/>
            </a:endParaRPr>
          </a:p>
          <a:p>
            <a:pPr algn="just"/>
            <a:r>
              <a:rPr lang="en-US" sz="2400" dirty="0" smtClean="0">
                <a:latin typeface="Arial Rounded MT Bold" pitchFamily="34" charset="0"/>
              </a:rPr>
              <a:t>and that both elements undergo different processes at the interface 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83F85-161D-4583-B6B8-4AC54C551E81}" type="datetime1">
              <a:rPr lang="de-DE" smtClean="0"/>
              <a:pPr/>
              <a:t>16.11.2011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NESSC/UNH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B493-0ACC-4370-876A-D9E57F04158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76200"/>
            <a:ext cx="89154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 pitchFamily="34" charset="0"/>
              </a:rPr>
              <a:t>Conclusions  II (and </a:t>
            </a:r>
            <a:r>
              <a:rPr lang="en-US" sz="2800" dirty="0" err="1" smtClean="0">
                <a:latin typeface="Arial Rounded MT Bold" pitchFamily="34" charset="0"/>
              </a:rPr>
              <a:t>wishlist</a:t>
            </a:r>
            <a:r>
              <a:rPr lang="en-US" sz="2800" dirty="0" smtClean="0">
                <a:latin typeface="Arial Rounded MT Bold" pitchFamily="34" charset="0"/>
              </a:rPr>
              <a:t>…)</a:t>
            </a:r>
          </a:p>
          <a:p>
            <a:endParaRPr lang="en-US" sz="2400" dirty="0" smtClean="0">
              <a:latin typeface="Arial Rounded MT Bold" pitchFamily="34" charset="0"/>
            </a:endParaRPr>
          </a:p>
          <a:p>
            <a:pPr algn="just"/>
            <a:r>
              <a:rPr lang="en-US" sz="2400" dirty="0" smtClean="0">
                <a:latin typeface="Arial Rounded MT Bold" pitchFamily="34" charset="0"/>
              </a:rPr>
              <a:t>Temporal (and spatial) variability will hopefully help to disentangle  various processes at the interface</a:t>
            </a:r>
          </a:p>
          <a:p>
            <a:pPr algn="just"/>
            <a:endParaRPr lang="en-US" sz="2400" dirty="0" smtClean="0">
              <a:latin typeface="Arial Rounded MT Bold" pitchFamily="34" charset="0"/>
            </a:endParaRPr>
          </a:p>
          <a:p>
            <a:pPr algn="just"/>
            <a:r>
              <a:rPr lang="en-US" sz="2400" dirty="0" smtClean="0">
                <a:latin typeface="Arial Rounded MT Bold" pitchFamily="34" charset="0"/>
              </a:rPr>
              <a:t>Refined models of processes occurring at the interface involving other elements might help as well</a:t>
            </a:r>
          </a:p>
          <a:p>
            <a:pPr algn="just"/>
            <a:endParaRPr lang="en-US" sz="2400" dirty="0" smtClean="0">
              <a:latin typeface="Arial Rounded MT Bold" pitchFamily="34" charset="0"/>
            </a:endParaRPr>
          </a:p>
          <a:p>
            <a:pPr algn="just"/>
            <a:r>
              <a:rPr lang="en-US" sz="2400" dirty="0" smtClean="0">
                <a:latin typeface="Arial Rounded MT Bold" pitchFamily="34" charset="0"/>
              </a:rPr>
              <a:t>Re-evaluation of calibration and in-flight data with refined method (using all available information on TOF1 and TOF2) desirable</a:t>
            </a:r>
          </a:p>
          <a:p>
            <a:pPr algn="just"/>
            <a:endParaRPr lang="en-US" sz="2400" dirty="0" smtClean="0">
              <a:latin typeface="Arial Rounded MT Bold" pitchFamily="34" charset="0"/>
            </a:endParaRPr>
          </a:p>
          <a:p>
            <a:pPr algn="just"/>
            <a:r>
              <a:rPr lang="en-US" sz="2400" dirty="0" smtClean="0">
                <a:latin typeface="Arial Rounded MT Bold" pitchFamily="34" charset="0"/>
              </a:rPr>
              <a:t>Re-calibration with emphasis on absolute yields of pure Ne and </a:t>
            </a:r>
            <a:r>
              <a:rPr lang="en-US" sz="2400" smtClean="0">
                <a:latin typeface="Arial Rounded MT Bold" pitchFamily="34" charset="0"/>
              </a:rPr>
              <a:t>O beams</a:t>
            </a:r>
            <a:endParaRPr lang="en-US" sz="2400" dirty="0" smtClean="0"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C927-58D6-4994-AB50-B41360087E6D}" type="datetime1">
              <a:rPr lang="de-DE" smtClean="0"/>
              <a:pPr/>
              <a:t>16.11.2011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B493-0ACC-4370-876A-D9E57F04158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NESSC/UNH  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44000" cy="573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080193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83F85-161D-4583-B6B8-4AC54C551E81}" type="datetime1">
              <a:rPr lang="de-DE" smtClean="0"/>
              <a:pPr/>
              <a:t>16.11.2011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NESSC/UNH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B493-0ACC-4370-876A-D9E57F04158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8537129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83F85-161D-4583-B6B8-4AC54C551E81}" type="datetime1">
              <a:rPr lang="de-DE" smtClean="0"/>
              <a:pPr/>
              <a:t>16.11.2011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NESSC/UNH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B493-0ACC-4370-876A-D9E57F04158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04800"/>
            <a:ext cx="7864725" cy="623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83F85-161D-4583-B6B8-4AC54C551E81}" type="datetime1">
              <a:rPr lang="de-DE" smtClean="0"/>
              <a:pPr/>
              <a:t>16.11.2011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NESSC/UNH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B493-0ACC-4370-876A-D9E57F04158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81000"/>
            <a:ext cx="9133269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 Rounded MT Bold" pitchFamily="34" charset="0"/>
              </a:rPr>
              <a:t>Measurement technique</a:t>
            </a:r>
          </a:p>
          <a:p>
            <a:endParaRPr lang="en-US" sz="2800" dirty="0" smtClean="0">
              <a:latin typeface="Arial Rounded MT Bold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 Rounded MT Bold" pitchFamily="34" charset="0"/>
              </a:rPr>
              <a:t> conversion can produce negatively charged oxygen but no</a:t>
            </a:r>
          </a:p>
          <a:p>
            <a:r>
              <a:rPr lang="en-US" sz="2400" dirty="0" smtClean="0">
                <a:latin typeface="Arial Rounded MT Bold" pitchFamily="34" charset="0"/>
              </a:rPr>
              <a:t>  charged neon</a:t>
            </a:r>
          </a:p>
          <a:p>
            <a:endParaRPr lang="en-US" sz="2400" dirty="0" smtClean="0">
              <a:latin typeface="Arial Rounded MT Bold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 Rounded MT Bold" pitchFamily="34" charset="0"/>
              </a:rPr>
              <a:t> impacting neutrals (including Ne) also produce charged </a:t>
            </a:r>
          </a:p>
          <a:p>
            <a:r>
              <a:rPr lang="en-US" sz="2400" dirty="0" smtClean="0">
                <a:latin typeface="Arial Rounded MT Bold" pitchFamily="34" charset="0"/>
              </a:rPr>
              <a:t>  sputter products from conversion surface,  i.e.  C</a:t>
            </a:r>
            <a:r>
              <a:rPr lang="en-US" sz="2400" baseline="30000" dirty="0" smtClean="0">
                <a:latin typeface="Arial Rounded MT Bold" pitchFamily="34" charset="0"/>
              </a:rPr>
              <a:t>-  </a:t>
            </a:r>
            <a:r>
              <a:rPr lang="en-US" sz="2400" dirty="0" smtClean="0">
                <a:latin typeface="Arial Rounded MT Bold" pitchFamily="34" charset="0"/>
              </a:rPr>
              <a:t>O</a:t>
            </a:r>
            <a:r>
              <a:rPr lang="en-US" sz="2400" baseline="30000" dirty="0" smtClean="0">
                <a:latin typeface="Arial Rounded MT Bold" pitchFamily="34" charset="0"/>
              </a:rPr>
              <a:t>-</a:t>
            </a:r>
            <a:r>
              <a:rPr lang="en-US" sz="2400" dirty="0" smtClean="0">
                <a:latin typeface="Arial Rounded MT Bold" pitchFamily="34" charset="0"/>
              </a:rPr>
              <a:t>   </a:t>
            </a:r>
          </a:p>
          <a:p>
            <a:endParaRPr lang="en-US" sz="2400" dirty="0" smtClean="0">
              <a:latin typeface="Arial Rounded MT Bold" pitchFamily="34" charset="0"/>
            </a:endParaRPr>
          </a:p>
          <a:p>
            <a:r>
              <a:rPr lang="en-US" sz="2400" dirty="0" smtClean="0">
                <a:latin typeface="Arial Rounded MT Bold" pitchFamily="34" charset="0"/>
              </a:rPr>
              <a:t>Thus we can detect a mixture of converted oxygen particles </a:t>
            </a:r>
          </a:p>
          <a:p>
            <a:r>
              <a:rPr lang="en-US" sz="2400" dirty="0" smtClean="0">
                <a:latin typeface="Arial Rounded MT Bold" pitchFamily="34" charset="0"/>
              </a:rPr>
              <a:t>and of sputter products, namely C and O</a:t>
            </a:r>
          </a:p>
          <a:p>
            <a:endParaRPr lang="en-US" sz="2800" dirty="0" smtClean="0">
              <a:latin typeface="Arial Rounded MT Bold" pitchFamily="34" charset="0"/>
            </a:endParaRPr>
          </a:p>
          <a:p>
            <a:endParaRPr lang="de-CH" sz="2800" dirty="0"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83F85-161D-4583-B6B8-4AC54C551E81}" type="datetime1">
              <a:rPr lang="de-DE" smtClean="0"/>
              <a:pPr/>
              <a:t>16.11.2011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NESSC/UNH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B493-0ACC-4370-876A-D9E57F04158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2" y="1"/>
            <a:ext cx="6317272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83F85-161D-4583-B6B8-4AC54C551E81}" type="datetime1">
              <a:rPr lang="de-DE" smtClean="0"/>
              <a:pPr/>
              <a:t>16.11.2011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NESSC/UNH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B493-0ACC-4370-876A-D9E57F04158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2057400"/>
            <a:ext cx="2303106" cy="1312235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390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9688" y="304800"/>
            <a:ext cx="3774312" cy="990600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4572000"/>
            <a:ext cx="7010400" cy="999744"/>
          </a:xfrm>
          <a:prstGeom prst="rect">
            <a:avLst/>
          </a:prstGeom>
          <a:noFill/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1238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0600" y="3733800"/>
            <a:ext cx="1590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Rounded MT Bold" pitchFamily="34" charset="0"/>
              </a:rPr>
              <a:t>Convolution:</a:t>
            </a:r>
            <a:endParaRPr lang="de-CH" dirty="0">
              <a:latin typeface="Arial Rounded MT Bold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2590800"/>
            <a:ext cx="4569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Rounded MT Bold" pitchFamily="34" charset="0"/>
              </a:rPr>
              <a:t>Exponential:   (e.g., nuclear interaction)</a:t>
            </a:r>
            <a:endParaRPr lang="de-CH" dirty="0">
              <a:latin typeface="Arial Rounded MT Bold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457200"/>
            <a:ext cx="49213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Rounded MT Bold" pitchFamily="34" charset="0"/>
              </a:rPr>
              <a:t>Gaussian:   (e.g., sputtering and electronic</a:t>
            </a:r>
          </a:p>
          <a:p>
            <a:r>
              <a:rPr lang="en-US" dirty="0" smtClean="0">
                <a:latin typeface="Arial Rounded MT Bold" pitchFamily="34" charset="0"/>
              </a:rPr>
              <a:t>                        deceleration)</a:t>
            </a:r>
            <a:endParaRPr lang="de-CH" dirty="0">
              <a:latin typeface="Arial Rounded MT Bold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/>
          <a:srcRect b="53786"/>
          <a:stretch>
            <a:fillRect/>
          </a:stretch>
        </p:blipFill>
        <p:spPr bwMode="auto">
          <a:xfrm>
            <a:off x="228600" y="1143000"/>
            <a:ext cx="2822456" cy="14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83F85-161D-4583-B6B8-4AC54C551E81}" type="datetime1">
              <a:rPr lang="de-DE" smtClean="0"/>
              <a:pPr/>
              <a:t>16.11.2011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NESSC/UNH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B493-0ACC-4370-876A-D9E57F04158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0"/>
            <a:ext cx="6324600" cy="6865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83F85-161D-4583-B6B8-4AC54C551E81}" type="datetime1">
              <a:rPr lang="de-DE" smtClean="0"/>
              <a:pPr/>
              <a:t>16.11.2011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NESSC/UNH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B493-0ACC-4370-876A-D9E57F04158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381000"/>
            <a:ext cx="3543300" cy="1371600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057400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 Rounded MT Bold" pitchFamily="34" charset="0"/>
              </a:rPr>
              <a:t>x   </a:t>
            </a:r>
            <a:r>
              <a:rPr lang="en-US" sz="2800" dirty="0" smtClean="0">
                <a:latin typeface="Arial Rounded MT Bold" pitchFamily="34" charset="0"/>
              </a:rPr>
              <a:t>C/O  ratio measured in flight               0.217 ± 0.024</a:t>
            </a:r>
            <a:endParaRPr lang="en-US" sz="2800" b="1" dirty="0" smtClean="0">
              <a:latin typeface="Arial Rounded MT Bold" pitchFamily="34" charset="0"/>
            </a:endParaRPr>
          </a:p>
          <a:p>
            <a:r>
              <a:rPr lang="en-US" sz="2800" b="1" dirty="0" smtClean="0">
                <a:latin typeface="Symbol" pitchFamily="18" charset="2"/>
              </a:rPr>
              <a:t>a   </a:t>
            </a:r>
            <a:r>
              <a:rPr lang="en-US" sz="2800" dirty="0" smtClean="0">
                <a:latin typeface="Arial Rounded MT Bold" pitchFamily="34" charset="0"/>
              </a:rPr>
              <a:t>C/O  ratio  from a pure neon beam    1.280 ±</a:t>
            </a:r>
            <a:r>
              <a:rPr lang="de-CH" sz="2800" dirty="0" smtClean="0">
                <a:latin typeface="Arial Rounded MT Bold" pitchFamily="34" charset="0"/>
              </a:rPr>
              <a:t> 0.082</a:t>
            </a:r>
            <a:endParaRPr lang="en-US" sz="2800" dirty="0" smtClean="0">
              <a:latin typeface="Arial Rounded MT Bold" pitchFamily="34" charset="0"/>
            </a:endParaRPr>
          </a:p>
          <a:p>
            <a:r>
              <a:rPr lang="en-US" sz="2800" b="1" dirty="0" smtClean="0">
                <a:latin typeface="Symbol" pitchFamily="18" charset="2"/>
              </a:rPr>
              <a:t>b    </a:t>
            </a:r>
            <a:r>
              <a:rPr lang="en-US" sz="2800" dirty="0" smtClean="0">
                <a:latin typeface="Arial Rounded MT Bold" pitchFamily="34" charset="0"/>
              </a:rPr>
              <a:t>C/O  ratio from a  pure oxygen beam </a:t>
            </a:r>
          </a:p>
          <a:p>
            <a:r>
              <a:rPr lang="en-US" sz="2800" dirty="0" smtClean="0"/>
              <a:t>                                                                 </a:t>
            </a:r>
            <a:r>
              <a:rPr lang="en-US" sz="2800" dirty="0" smtClean="0">
                <a:latin typeface="Arial Rounded MT Bold" pitchFamily="34" charset="0"/>
              </a:rPr>
              <a:t>0.0489</a:t>
            </a:r>
            <a:r>
              <a:rPr lang="en-US" sz="2800" dirty="0" smtClean="0"/>
              <a:t>±</a:t>
            </a:r>
            <a:r>
              <a:rPr lang="en-US" sz="2800" dirty="0" smtClean="0">
                <a:latin typeface="Arial Rounded MT Bold" pitchFamily="34" charset="0"/>
              </a:rPr>
              <a:t>0.0032</a:t>
            </a:r>
            <a:endParaRPr lang="de-CH" sz="2800" dirty="0" smtClean="0"/>
          </a:p>
          <a:p>
            <a:endParaRPr lang="en-US" sz="2800" dirty="0" smtClean="0">
              <a:latin typeface="Arial Rounded MT Bold" pitchFamily="34" charset="0"/>
            </a:endParaRPr>
          </a:p>
          <a:p>
            <a:r>
              <a:rPr lang="en-US" sz="2800" b="1" dirty="0" smtClean="0">
                <a:latin typeface="Symbol" pitchFamily="18" charset="2"/>
              </a:rPr>
              <a:t>g     </a:t>
            </a:r>
            <a:r>
              <a:rPr lang="en-US" sz="2800" dirty="0" smtClean="0">
                <a:latin typeface="Arial Rounded MT Bold" pitchFamily="34" charset="0"/>
              </a:rPr>
              <a:t>ratio of detection efficiencies for C and O</a:t>
            </a:r>
            <a:endParaRPr lang="en-US" sz="2800" b="1" dirty="0" smtClean="0">
              <a:latin typeface="Symbol" pitchFamily="18" charset="2"/>
            </a:endParaRPr>
          </a:p>
          <a:p>
            <a:r>
              <a:rPr lang="en-US" sz="2800" b="1" dirty="0" smtClean="0">
                <a:latin typeface="Symbol" pitchFamily="18" charset="2"/>
              </a:rPr>
              <a:t>                                                                            </a:t>
            </a:r>
            <a:r>
              <a:rPr lang="en-US" sz="2800" dirty="0" smtClean="0">
                <a:latin typeface="Arial Rounded MT Bold" pitchFamily="34" charset="0"/>
              </a:rPr>
              <a:t>0.40 ± 0.14</a:t>
            </a:r>
            <a:endParaRPr lang="de-CH" sz="2800" dirty="0" smtClean="0">
              <a:latin typeface="Arial Rounded MT Bold" pitchFamily="34" charset="0"/>
            </a:endParaRPr>
          </a:p>
          <a:p>
            <a:endParaRPr lang="de-CH" sz="2800" b="1" dirty="0">
              <a:latin typeface="Symbol" pitchFamily="18" charset="2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5410200"/>
            <a:ext cx="3000777" cy="914400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542</Words>
  <Application>Microsoft Office PowerPoint</Application>
  <PresentationFormat>On-screen Show (4:3)</PresentationFormat>
  <Paragraphs>126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</dc:creator>
  <cp:lastModifiedBy>Peter Bochsler</cp:lastModifiedBy>
  <cp:revision>164</cp:revision>
  <cp:lastPrinted>1601-01-01T00:00:00Z</cp:lastPrinted>
  <dcterms:created xsi:type="dcterms:W3CDTF">1601-01-01T00:00:00Z</dcterms:created>
  <dcterms:modified xsi:type="dcterms:W3CDTF">2011-11-16T14:48:15Z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