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8"/>
  </p:notesMasterIdLst>
  <p:sldIdLst>
    <p:sldId id="257" r:id="rId2"/>
    <p:sldId id="264" r:id="rId3"/>
    <p:sldId id="268" r:id="rId4"/>
    <p:sldId id="265" r:id="rId5"/>
    <p:sldId id="270" r:id="rId6"/>
    <p:sldId id="271" r:id="rId7"/>
    <p:sldId id="266" r:id="rId8"/>
    <p:sldId id="269" r:id="rId9"/>
    <p:sldId id="267" r:id="rId10"/>
    <p:sldId id="272" r:id="rId11"/>
    <p:sldId id="276" r:id="rId12"/>
    <p:sldId id="275" r:id="rId13"/>
    <p:sldId id="273" r:id="rId14"/>
    <p:sldId id="277" r:id="rId15"/>
    <p:sldId id="278" r:id="rId16"/>
    <p:sldId id="27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0929"/>
  </p:normalViewPr>
  <p:slideViewPr>
    <p:cSldViewPr>
      <p:cViewPr varScale="1">
        <p:scale>
          <a:sx n="104" d="100"/>
          <a:sy n="104" d="100"/>
        </p:scale>
        <p:origin x="-4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929E76-A4EA-DB47-88F0-3EAA8F8E34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07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BCE1-3A85-5245-9DB3-61D3C7598D27}" type="slidenum">
              <a:rPr lang="en-US"/>
              <a:pPr/>
              <a:t>1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9422-25A0-B74F-8075-41A494CF0F91}" type="slidenum">
              <a:rPr lang="en-US"/>
              <a:pPr/>
              <a:t>10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9422-25A0-B74F-8075-41A494CF0F91}" type="slidenum">
              <a:rPr lang="en-US"/>
              <a:pPr/>
              <a:t>11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9422-25A0-B74F-8075-41A494CF0F91}" type="slidenum">
              <a:rPr lang="en-US"/>
              <a:pPr/>
              <a:t>12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9422-25A0-B74F-8075-41A494CF0F91}" type="slidenum">
              <a:rPr lang="en-US"/>
              <a:pPr/>
              <a:t>13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9422-25A0-B74F-8075-41A494CF0F91}" type="slidenum">
              <a:rPr lang="en-US"/>
              <a:pPr/>
              <a:t>14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9422-25A0-B74F-8075-41A494CF0F91}" type="slidenum">
              <a:rPr lang="en-US"/>
              <a:pPr/>
              <a:t>15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9422-25A0-B74F-8075-41A494CF0F91}" type="slidenum">
              <a:rPr lang="en-US"/>
              <a:pPr/>
              <a:t>16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F87E5-4F78-F146-B895-59BD3AF776AB}" type="slidenum">
              <a:rPr lang="en-US"/>
              <a:pPr/>
              <a:t>2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B4517-819A-5048-AC4A-F9D8A045338F}" type="slidenum">
              <a:rPr lang="en-US"/>
              <a:pPr/>
              <a:t>3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23913"/>
            <a:ext cx="4222750" cy="3167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49750"/>
            <a:ext cx="5037137" cy="3856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E6A08-3486-C546-BFEF-1881BDAD981A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3850D-8A96-CE4F-B0B0-9FF3934A2242}" type="slidenum">
              <a:rPr lang="en-US"/>
              <a:pPr/>
              <a:t>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B45C0-C014-254D-AA27-998FCA0DD944}" type="slidenum">
              <a:rPr lang="en-US"/>
              <a:pPr/>
              <a:t>6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4E3D5-EDCF-6645-BA25-B08BE0044E6C}" type="slidenum">
              <a:rPr lang="en-US"/>
              <a:pPr/>
              <a:t>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FF0C1-2353-8642-8906-7F04442C083E}" type="slidenum">
              <a:rPr lang="en-US"/>
              <a:pPr/>
              <a:t>8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3C25B-4821-184E-9B1C-B5DD75556A6C}" type="slidenum">
              <a:rPr lang="en-US"/>
              <a:pPr/>
              <a:t>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A79D1-48C3-BF40-8AF3-5D51D1C294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6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41A79-0171-9A46-851D-D04B6D13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0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BF826-217F-3548-ABB8-674F17BDDB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C3FC9-6E01-5647-A877-39F8B3922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7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B6A9-F345-3044-B7BB-2C8BCB9761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6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10D2B-1825-174C-98A7-294BB69433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5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D229E-5DDE-D845-BEA6-844B39C6F0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9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8C002-14D6-534F-A6BA-CFD2175360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A2F0A-D63A-6341-9A3E-17F8D5B0F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BF059-BD3A-4141-90BC-FBDC80C2FE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5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3F90D-BA21-0E4C-8E06-9DA64B30B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E57A6837-1C9C-7446-948E-FDE6323976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19200"/>
            <a:ext cx="8001000" cy="1143000"/>
          </a:xfrm>
        </p:spPr>
        <p:txBody>
          <a:bodyPr/>
          <a:lstStyle/>
          <a:p>
            <a:r>
              <a:rPr lang="en-US" sz="2800" b="1" dirty="0" smtClean="0">
                <a:latin typeface="Comic Sans MS" charset="0"/>
              </a:rPr>
              <a:t>Observational </a:t>
            </a:r>
            <a:r>
              <a:rPr lang="en-US" sz="2800" b="1" dirty="0">
                <a:latin typeface="Comic Sans MS" charset="0"/>
              </a:rPr>
              <a:t>Constraints on the Interplanetary Hydrogen (IPH) </a:t>
            </a:r>
            <a:br>
              <a:rPr lang="en-US" sz="2800" b="1" dirty="0">
                <a:latin typeface="Comic Sans MS" charset="0"/>
              </a:rPr>
            </a:br>
            <a:r>
              <a:rPr lang="en-US" sz="2800" b="1" dirty="0">
                <a:latin typeface="Comic Sans MS" charset="0"/>
              </a:rPr>
              <a:t>Flow </a:t>
            </a:r>
            <a:r>
              <a:rPr lang="en-US" sz="2800" b="1" dirty="0" smtClean="0">
                <a:latin typeface="Comic Sans MS" charset="0"/>
              </a:rPr>
              <a:t>and the Hydrogen Wall</a:t>
            </a:r>
            <a:endParaRPr lang="en-US" dirty="0">
              <a:latin typeface="Comic Sans MS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76400" y="3101975"/>
            <a:ext cx="31146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John T. Clarke</a:t>
            </a:r>
          </a:p>
          <a:p>
            <a:r>
              <a:rPr lang="en-US" sz="26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 Boston University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733800" y="4713288"/>
            <a:ext cx="3979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charset="0"/>
              </a:rPr>
              <a:t>NESSC meeting</a:t>
            </a:r>
            <a:endParaRPr lang="en-US" dirty="0">
              <a:latin typeface="Comic Sans MS" charset="0"/>
            </a:endParaRPr>
          </a:p>
          <a:p>
            <a:r>
              <a:rPr lang="en-US" dirty="0" smtClean="0">
                <a:latin typeface="Comic Sans MS" charset="0"/>
              </a:rPr>
              <a:t>UNH     16 November 2011</a:t>
            </a:r>
            <a:endParaRPr lang="en-US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latin typeface="Comic Sans MS" charset="0"/>
              </a:rPr>
              <a:t> HST STIS Spectra Results</a:t>
            </a:r>
            <a:endParaRPr lang="en-US" sz="2000">
              <a:latin typeface="Comic Sans MS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822325" y="1236663"/>
            <a:ext cx="77120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charset="0"/>
              </a:rPr>
              <a:t>Upwind inflow speed near the Sun ~ 21 km/sec confirmed by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STIS spectra, supports slowing at interface  </a:t>
            </a:r>
          </a:p>
          <a:p>
            <a:pPr eaLnBrk="0" hangingPunct="0"/>
            <a:endParaRPr lang="en-US" sz="2000">
              <a:latin typeface="Comic Sans MS" charset="0"/>
            </a:endParaRPr>
          </a:p>
          <a:p>
            <a:pPr eaLnBrk="0" hangingPunct="0"/>
            <a:r>
              <a:rPr lang="en-US" sz="2000">
                <a:latin typeface="Comic Sans MS" charset="0"/>
              </a:rPr>
              <a:t>Higher S/N STIS spectra give lower effective temperature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values upwind than measured with GHRS, but this is near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solar max., GHRS was near solar min…</a:t>
            </a:r>
          </a:p>
          <a:p>
            <a:pPr eaLnBrk="0" hangingPunct="0"/>
            <a:endParaRPr lang="en-US" sz="2000">
              <a:latin typeface="Comic Sans MS" charset="0"/>
            </a:endParaRPr>
          </a:p>
          <a:p>
            <a:pPr eaLnBrk="0" hangingPunct="0"/>
            <a:r>
              <a:rPr lang="en-US" sz="2000">
                <a:latin typeface="Comic Sans MS" charset="0"/>
              </a:rPr>
              <a:t>Crossflow spectra show nearly parallel flow near Sun, due to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selection effects consistent with large </a:t>
            </a:r>
            <a:r>
              <a:rPr lang="en-US" sz="2000">
                <a:latin typeface="Comic Sans MS" charset="0"/>
                <a:sym typeface="Symbol" charset="0"/>
              </a:rPr>
              <a:t></a:t>
            </a:r>
            <a:r>
              <a:rPr lang="en-US" sz="2000">
                <a:latin typeface="Comic Sans MS" charset="0"/>
              </a:rPr>
              <a:t> in hot model </a:t>
            </a:r>
          </a:p>
          <a:p>
            <a:pPr eaLnBrk="0" hangingPunct="0"/>
            <a:endParaRPr lang="en-US" sz="2000">
              <a:latin typeface="Comic Sans MS" charset="0"/>
            </a:endParaRPr>
          </a:p>
          <a:p>
            <a:pPr eaLnBrk="0" hangingPunct="0"/>
            <a:r>
              <a:rPr lang="en-US" sz="2000">
                <a:latin typeface="Comic Sans MS" charset="0"/>
              </a:rPr>
              <a:t>Line of sight to Mars measured again using STIS, with long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aperture and spatial resolution we can derive more accurate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column in inner solar system, closer to expected low value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>
                <a:latin typeface="Comic Sans MS" charset="0"/>
              </a:rPr>
              <a:t> </a:t>
            </a:r>
            <a:r>
              <a:rPr lang="en-US" b="1" dirty="0" err="1" smtClean="0">
                <a:latin typeface="Comic Sans MS" charset="0"/>
              </a:rPr>
              <a:t>Quemerais</a:t>
            </a:r>
            <a:r>
              <a:rPr lang="en-US" b="1" dirty="0" smtClean="0">
                <a:latin typeface="Comic Sans MS" charset="0"/>
              </a:rPr>
              <a:t> </a:t>
            </a:r>
            <a:r>
              <a:rPr lang="en-US" b="1" i="1" dirty="0" smtClean="0">
                <a:latin typeface="Comic Sans MS" charset="0"/>
              </a:rPr>
              <a:t>et al</a:t>
            </a:r>
            <a:r>
              <a:rPr lang="en-US" b="1" dirty="0" smtClean="0">
                <a:latin typeface="Comic Sans MS" charset="0"/>
              </a:rPr>
              <a:t>. 2003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405447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latin typeface="Comic Sans MS" charset="0"/>
              </a:rPr>
              <a:t>Voyager UVS observations of </a:t>
            </a:r>
          </a:p>
          <a:p>
            <a:pPr eaLnBrk="0" hangingPunct="0"/>
            <a:r>
              <a:rPr lang="en-US" sz="2000" dirty="0" smtClean="0">
                <a:latin typeface="Comic Sans MS" charset="0"/>
              </a:rPr>
              <a:t>  H Ly alpha emission with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distance from the Sun allow </a:t>
            </a:r>
          </a:p>
          <a:p>
            <a:pPr eaLnBrk="0" hangingPunct="0"/>
            <a:r>
              <a:rPr lang="en-US" sz="2000" dirty="0" smtClean="0">
                <a:latin typeface="Comic Sans MS" charset="0"/>
              </a:rPr>
              <a:t>  the determination of H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density contours: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Data from 1993 – 2003 -&gt;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Fall-off rate in intensity and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density changes over time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Suggested change in H density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near the interface with time</a:t>
            </a:r>
            <a:endParaRPr lang="en-US" sz="2000" dirty="0">
              <a:latin typeface="Comic Sans MS" charset="0"/>
            </a:endParaRPr>
          </a:p>
        </p:txBody>
      </p:sp>
      <p:pic>
        <p:nvPicPr>
          <p:cNvPr id="2" name="Picture 1" descr="voyager_dens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"/>
            <a:ext cx="470100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9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latin typeface="Comic Sans MS" charset="0"/>
              </a:rPr>
              <a:t>Hydrogen “Wall”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822325" y="1236663"/>
            <a:ext cx="771207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dirty="0" smtClean="0">
                <a:latin typeface="Comic Sans MS" charset="0"/>
              </a:rPr>
              <a:t>First detected in absorption of broad H Ly alpha emission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from nearby stars by Wood and </a:t>
            </a:r>
            <a:r>
              <a:rPr lang="en-US" sz="2000" dirty="0" err="1" smtClean="0">
                <a:latin typeface="Comic Sans MS" charset="0"/>
              </a:rPr>
              <a:t>Linsky</a:t>
            </a:r>
            <a:r>
              <a:rPr lang="en-US" sz="2000" dirty="0" smtClean="0">
                <a:latin typeface="Comic Sans MS" charset="0"/>
              </a:rPr>
              <a:t> 1996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H atoms have different LOS velocity distribution at the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interface with ISM due to deceleration – shows up in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absorption signature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H atoms are decelerated and local density increases at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the interface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Hydrogen wall consistent with Baranov-</a:t>
            </a:r>
            <a:r>
              <a:rPr lang="en-US" sz="2000" dirty="0" err="1" smtClean="0">
                <a:latin typeface="Comic Sans MS" charset="0"/>
              </a:rPr>
              <a:t>Malama</a:t>
            </a:r>
            <a:r>
              <a:rPr lang="en-US" sz="2000" dirty="0" smtClean="0">
                <a:latin typeface="Comic Sans MS" charset="0"/>
              </a:rPr>
              <a:t> model runs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(</a:t>
            </a:r>
            <a:r>
              <a:rPr lang="en-US" sz="2000" dirty="0" err="1" smtClean="0">
                <a:latin typeface="Comic Sans MS" charset="0"/>
              </a:rPr>
              <a:t>Izmodenov</a:t>
            </a:r>
            <a:r>
              <a:rPr lang="en-US" sz="2000" dirty="0" smtClean="0">
                <a:latin typeface="Comic Sans MS" charset="0"/>
              </a:rPr>
              <a:t> et al. 2002)</a:t>
            </a:r>
            <a:endParaRPr lang="en-US" sz="2000" dirty="0">
              <a:latin typeface="Comic Sans MS" charset="0"/>
            </a:endParaRPr>
          </a:p>
          <a:p>
            <a:pPr eaLnBrk="0" hangingPunct="0"/>
            <a:endParaRPr lang="en-US" sz="20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7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Comic Sans MS" charset="0"/>
              </a:rPr>
              <a:t> </a:t>
            </a:r>
            <a:r>
              <a:rPr lang="en-US" b="1" dirty="0" err="1" smtClean="0">
                <a:latin typeface="Comic Sans MS" charset="0"/>
              </a:rPr>
              <a:t>Bertaux</a:t>
            </a:r>
            <a:r>
              <a:rPr lang="en-US" b="1" dirty="0" smtClean="0">
                <a:latin typeface="Comic Sans MS" charset="0"/>
              </a:rPr>
              <a:t> </a:t>
            </a:r>
            <a:r>
              <a:rPr lang="en-US" b="1" i="1" dirty="0" smtClean="0">
                <a:latin typeface="Comic Sans MS" charset="0"/>
              </a:rPr>
              <a:t>et al</a:t>
            </a:r>
            <a:r>
              <a:rPr lang="en-US" b="1" dirty="0" smtClean="0">
                <a:latin typeface="Comic Sans MS" charset="0"/>
              </a:rPr>
              <a:t>. 2005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822325" y="1236663"/>
            <a:ext cx="771207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dirty="0" smtClean="0">
                <a:latin typeface="Comic Sans MS" charset="0"/>
              </a:rPr>
              <a:t>Updated analysis of SWAN all sky maps of H Ly alpha emission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show strong dependence on solar latitude</a:t>
            </a:r>
            <a:endParaRPr lang="en-US" sz="2000" dirty="0">
              <a:latin typeface="Comic Sans MS" charset="0"/>
            </a:endParaRPr>
          </a:p>
          <a:p>
            <a:pPr eaLnBrk="0" hangingPunct="0"/>
            <a:endParaRPr lang="en-US" sz="2000" dirty="0" smtClean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Ionization rate of H atoms is ~2 times stronger along the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equator than at the poles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Ratio varies with solar activity:  factor of 2 at solar min.,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nearly uniform at solar max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Result has strong implications for ENA imaging…</a:t>
            </a:r>
            <a:endParaRPr lang="en-US" sz="2000" dirty="0">
              <a:latin typeface="Comic Sans MS" charset="0"/>
            </a:endParaRPr>
          </a:p>
          <a:p>
            <a:pPr eaLnBrk="0" hangingPunct="0"/>
            <a:endParaRPr lang="en-US" sz="20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7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Comic Sans MS" charset="0"/>
              </a:rPr>
              <a:t> </a:t>
            </a:r>
            <a:r>
              <a:rPr lang="en-US" b="1" dirty="0" err="1" smtClean="0">
                <a:latin typeface="Comic Sans MS" charset="0"/>
              </a:rPr>
              <a:t>Quemerais</a:t>
            </a:r>
            <a:r>
              <a:rPr lang="en-US" b="1" dirty="0" smtClean="0">
                <a:latin typeface="Comic Sans MS" charset="0"/>
              </a:rPr>
              <a:t> </a:t>
            </a:r>
            <a:r>
              <a:rPr lang="en-US" b="1" i="1" dirty="0" smtClean="0">
                <a:latin typeface="Comic Sans MS" charset="0"/>
              </a:rPr>
              <a:t>et al</a:t>
            </a:r>
            <a:r>
              <a:rPr lang="en-US" b="1" dirty="0" smtClean="0">
                <a:latin typeface="Comic Sans MS" charset="0"/>
              </a:rPr>
              <a:t>. 2006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822325" y="1236663"/>
            <a:ext cx="77120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dirty="0" smtClean="0">
                <a:latin typeface="Comic Sans MS" charset="0"/>
              </a:rPr>
              <a:t>Continuing observations of H inflow speed with SOHO/SWAN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and comparison with HST/STIS line profile indicate H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inflow speed varies between 21-26 km/sec: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“</a:t>
            </a:r>
            <a:r>
              <a:rPr lang="en-US" sz="2000" dirty="0"/>
              <a:t>Between 1996 to 2001, the mean line shift of the inter- planetary Lyman α line changes from a LOS velocity of 25.7 km s−1 to 21.4 km s−1 in the solar rest frame. </a:t>
            </a:r>
            <a:r>
              <a:rPr lang="en-US" sz="2000" dirty="0" smtClean="0"/>
              <a:t>“</a:t>
            </a:r>
            <a:endParaRPr lang="en-US" sz="2000" dirty="0"/>
          </a:p>
          <a:p>
            <a:pPr eaLnBrk="0" hangingPunct="0"/>
            <a:endParaRPr lang="en-US" sz="20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6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Comic Sans MS" charset="0"/>
              </a:rPr>
              <a:t> </a:t>
            </a:r>
            <a:r>
              <a:rPr lang="en-US" b="1" dirty="0" err="1" smtClean="0">
                <a:latin typeface="Comic Sans MS" charset="0"/>
              </a:rPr>
              <a:t>Quemerais</a:t>
            </a:r>
            <a:r>
              <a:rPr lang="en-US" b="1" dirty="0" smtClean="0">
                <a:latin typeface="Comic Sans MS" charset="0"/>
              </a:rPr>
              <a:t> </a:t>
            </a:r>
            <a:r>
              <a:rPr lang="en-US" b="1" i="1" dirty="0" smtClean="0">
                <a:latin typeface="Comic Sans MS" charset="0"/>
              </a:rPr>
              <a:t>et al</a:t>
            </a:r>
            <a:r>
              <a:rPr lang="en-US" b="1" dirty="0" smtClean="0">
                <a:latin typeface="Comic Sans MS" charset="0"/>
              </a:rPr>
              <a:t>. 2006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222567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latin typeface="Comic Sans MS" charset="0"/>
              </a:rPr>
              <a:t>From SOHO/SWAN all-sky maps of H Ly alpha emission</a:t>
            </a:r>
          </a:p>
          <a:p>
            <a:pPr eaLnBrk="0" hangingPunct="0"/>
            <a:r>
              <a:rPr lang="en-US" sz="2000" dirty="0" smtClean="0">
                <a:latin typeface="Comic Sans MS" charset="0"/>
              </a:rPr>
              <a:t>they derive ionization rate and changes of 10 year period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Rates derived depend on absolute calibration (see FONDUE</a:t>
            </a:r>
          </a:p>
          <a:p>
            <a:pPr eaLnBrk="0" hangingPunct="0"/>
            <a:r>
              <a:rPr lang="en-US" sz="2000" dirty="0" smtClean="0">
                <a:latin typeface="Comic Sans MS" charset="0"/>
              </a:rPr>
              <a:t>web site – ISSI group results</a:t>
            </a:r>
            <a:r>
              <a:rPr lang="en-US" sz="2000" dirty="0" smtClean="0">
                <a:latin typeface="Comic Sans MS" charset="0"/>
              </a:rPr>
              <a:t>):</a:t>
            </a:r>
            <a:endParaRPr lang="en-US" sz="2000" dirty="0">
              <a:latin typeface="Comic Sans MS" charset="0"/>
            </a:endParaRPr>
          </a:p>
        </p:txBody>
      </p:sp>
      <p:pic>
        <p:nvPicPr>
          <p:cNvPr id="2" name="Picture 1" descr="total_ioniz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6775657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172200"/>
            <a:ext cx="3493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http://</a:t>
            </a:r>
            <a:r>
              <a:rPr lang="en-US" sz="2000" dirty="0" err="1">
                <a:latin typeface="Comic Sans MS"/>
                <a:cs typeface="Comic Sans MS"/>
              </a:rPr>
              <a:t>bdap.ipsl.fr</a:t>
            </a:r>
            <a:r>
              <a:rPr lang="en-US" sz="2000" dirty="0">
                <a:latin typeface="Comic Sans MS"/>
                <a:cs typeface="Comic Sans MS"/>
              </a:rPr>
              <a:t>/fondue/</a:t>
            </a:r>
          </a:p>
        </p:txBody>
      </p:sp>
    </p:spTree>
    <p:extLst>
      <p:ext uri="{BB962C8B-B14F-4D97-AF65-F5344CB8AC3E}">
        <p14:creationId xmlns:p14="http://schemas.microsoft.com/office/powerpoint/2010/main" val="282571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latin typeface="Comic Sans MS" charset="0"/>
              </a:rPr>
              <a:t> </a:t>
            </a:r>
            <a:r>
              <a:rPr lang="en-US" b="1" dirty="0" err="1" smtClean="0">
                <a:latin typeface="Comic Sans MS" charset="0"/>
              </a:rPr>
              <a:t>Lallement</a:t>
            </a:r>
            <a:r>
              <a:rPr lang="en-US" b="1" dirty="0" smtClean="0">
                <a:latin typeface="Comic Sans MS" charset="0"/>
              </a:rPr>
              <a:t> </a:t>
            </a:r>
            <a:r>
              <a:rPr lang="en-US" b="1" i="1" dirty="0" smtClean="0">
                <a:latin typeface="Comic Sans MS" charset="0"/>
              </a:rPr>
              <a:t>et al</a:t>
            </a:r>
            <a:r>
              <a:rPr lang="en-US" b="1" dirty="0" smtClean="0">
                <a:latin typeface="Comic Sans MS" charset="0"/>
              </a:rPr>
              <a:t>. 2011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822325" y="1236663"/>
            <a:ext cx="77120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dirty="0" smtClean="0">
                <a:latin typeface="Comic Sans MS" charset="0"/>
              </a:rPr>
              <a:t>Updated analysis of SWAN data obtained same result as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earlier </a:t>
            </a:r>
            <a:r>
              <a:rPr lang="en-US" sz="2000" dirty="0" err="1" smtClean="0">
                <a:latin typeface="Comic Sans MS" charset="0"/>
              </a:rPr>
              <a:t>Quemerais</a:t>
            </a:r>
            <a:r>
              <a:rPr lang="en-US" sz="2000" dirty="0" smtClean="0">
                <a:latin typeface="Comic Sans MS" charset="0"/>
              </a:rPr>
              <a:t> analysis: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H inflow direction offset from helium flow direction 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by ~ 4 degrees</a:t>
            </a:r>
          </a:p>
          <a:p>
            <a:pPr eaLnBrk="0" hangingPunct="0"/>
            <a:endParaRPr lang="en-US" sz="2000" dirty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Interpretation is that there is a distortion of the </a:t>
            </a:r>
            <a:r>
              <a:rPr lang="en-US" sz="2000" dirty="0" err="1" smtClean="0">
                <a:latin typeface="Comic Sans MS" charset="0"/>
              </a:rPr>
              <a:t>heliosphere</a:t>
            </a:r>
            <a:r>
              <a:rPr lang="en-US" sz="2000" dirty="0" smtClean="0">
                <a:latin typeface="Comic Sans MS" charset="0"/>
              </a:rPr>
              <a:t> 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by an interstellar magnetic field</a:t>
            </a:r>
          </a:p>
          <a:p>
            <a:pPr eaLnBrk="0" hangingPunct="0"/>
            <a:endParaRPr lang="en-US" sz="2000" dirty="0" smtClean="0">
              <a:latin typeface="Comic Sans MS" charset="0"/>
            </a:endParaRPr>
          </a:p>
          <a:p>
            <a:pPr eaLnBrk="0" hangingPunct="0"/>
            <a:r>
              <a:rPr lang="en-US" sz="2000" dirty="0" smtClean="0">
                <a:latin typeface="Comic Sans MS" charset="0"/>
              </a:rPr>
              <a:t>H and He flow vectors indicate magnitude and direction of</a:t>
            </a:r>
          </a:p>
          <a:p>
            <a:pPr eaLnBrk="0" hangingPunct="0"/>
            <a:r>
              <a:rPr lang="en-US" sz="2000" dirty="0">
                <a:latin typeface="Comic Sans MS" charset="0"/>
              </a:rPr>
              <a:t> </a:t>
            </a:r>
            <a:r>
              <a:rPr lang="en-US" sz="2000" dirty="0" smtClean="0">
                <a:latin typeface="Comic Sans MS" charset="0"/>
              </a:rPr>
              <a:t> the distortion, and set constraints on the local </a:t>
            </a:r>
            <a:r>
              <a:rPr lang="en-US" sz="2000" smtClean="0">
                <a:latin typeface="Comic Sans MS" charset="0"/>
              </a:rPr>
              <a:t>B field</a:t>
            </a:r>
            <a:endParaRPr lang="en-US" sz="2000" dirty="0">
              <a:latin typeface="Comic Sans MS" charset="0"/>
            </a:endParaRPr>
          </a:p>
          <a:p>
            <a:pPr eaLnBrk="0" hangingPunct="0"/>
            <a:endParaRPr lang="en-US" sz="2000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1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7162800" cy="652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200" b="1" dirty="0">
                <a:latin typeface="Comic Sans MS" charset="0"/>
              </a:rPr>
              <a:t>  </a:t>
            </a:r>
            <a:r>
              <a:rPr lang="en-US" sz="2200" b="1" dirty="0" smtClean="0">
                <a:latin typeface="Comic Sans MS" charset="0"/>
              </a:rPr>
              <a:t>   Observations of Interplanetary Hydrogen</a:t>
            </a:r>
            <a:endParaRPr lang="en-US" sz="1600" b="1" dirty="0">
              <a:latin typeface="Comic Sans MS" charset="0"/>
            </a:endParaRPr>
          </a:p>
          <a:p>
            <a:pPr eaLnBrk="0" hangingPunct="0"/>
            <a:endParaRPr lang="en-US" sz="1800" dirty="0">
              <a:latin typeface="Comic Sans MS" charset="0"/>
            </a:endParaRPr>
          </a:p>
          <a:p>
            <a:pPr eaLnBrk="0" hangingPunct="0"/>
            <a:r>
              <a:rPr lang="en-US" sz="1800" dirty="0">
                <a:latin typeface="Comic Sans MS" charset="0"/>
              </a:rPr>
              <a:t>Voyager UVS:</a:t>
            </a:r>
          </a:p>
          <a:p>
            <a:pPr eaLnBrk="0" hangingPunct="0"/>
            <a:endParaRPr lang="en-US" sz="1800" dirty="0">
              <a:latin typeface="Comic Sans MS" charset="0"/>
            </a:endParaRPr>
          </a:p>
          <a:p>
            <a:pPr eaLnBrk="0" hangingPunct="0"/>
            <a:r>
              <a:rPr lang="en-US" sz="1800" dirty="0">
                <a:latin typeface="Comic Sans MS" charset="0"/>
              </a:rPr>
              <a:t>  brightness maps with </a:t>
            </a:r>
            <a:r>
              <a:rPr lang="en-US" sz="1800" dirty="0" err="1">
                <a:latin typeface="Comic Sans MS" charset="0"/>
              </a:rPr>
              <a:t>helio</a:t>
            </a:r>
            <a:r>
              <a:rPr lang="en-US" sz="1800" dirty="0">
                <a:latin typeface="Comic Sans MS" charset="0"/>
              </a:rPr>
              <a:t>. distance	~1980 - present</a:t>
            </a:r>
          </a:p>
          <a:p>
            <a:pPr eaLnBrk="0" hangingPunct="0"/>
            <a:endParaRPr lang="en-US" sz="1800" dirty="0" smtClean="0">
              <a:latin typeface="Comic Sans MS" charset="0"/>
            </a:endParaRPr>
          </a:p>
          <a:p>
            <a:pPr eaLnBrk="0" hangingPunct="0"/>
            <a:r>
              <a:rPr lang="en-US" sz="1800" dirty="0">
                <a:latin typeface="Comic Sans MS" charset="0"/>
              </a:rPr>
              <a:t>SOHO / SWAN:</a:t>
            </a:r>
          </a:p>
          <a:p>
            <a:pPr eaLnBrk="0" hangingPunct="0"/>
            <a:endParaRPr lang="en-US" sz="1800" dirty="0">
              <a:latin typeface="Comic Sans MS" charset="0"/>
            </a:endParaRPr>
          </a:p>
          <a:p>
            <a:pPr eaLnBrk="0" hangingPunct="0"/>
            <a:r>
              <a:rPr lang="en-US" sz="1800" dirty="0">
                <a:latin typeface="Comic Sans MS" charset="0"/>
              </a:rPr>
              <a:t>  brightness maps and absorption cell:  	199X – present</a:t>
            </a:r>
          </a:p>
          <a:p>
            <a:pPr eaLnBrk="0" hangingPunct="0"/>
            <a:endParaRPr lang="en-US" sz="1800" dirty="0" smtClean="0">
              <a:latin typeface="Comic Sans MS" charset="0"/>
            </a:endParaRPr>
          </a:p>
          <a:p>
            <a:pPr eaLnBrk="0" hangingPunct="0"/>
            <a:r>
              <a:rPr lang="en-US" sz="1800" dirty="0" smtClean="0">
                <a:latin typeface="Comic Sans MS" charset="0"/>
              </a:rPr>
              <a:t>HST H Ly alpha line profiles:</a:t>
            </a:r>
          </a:p>
          <a:p>
            <a:pPr eaLnBrk="0" hangingPunct="0"/>
            <a:endParaRPr lang="en-US" sz="1800" dirty="0">
              <a:latin typeface="Comic Sans MS" charset="0"/>
            </a:endParaRPr>
          </a:p>
          <a:p>
            <a:pPr eaLnBrk="0" hangingPunct="0"/>
            <a:r>
              <a:rPr lang="en-US" sz="1800" dirty="0" smtClean="0">
                <a:latin typeface="Comic Sans MS" charset="0"/>
              </a:rPr>
              <a:t>  GHRS near Mars		</a:t>
            </a:r>
            <a:r>
              <a:rPr lang="en-US" sz="1800" dirty="0">
                <a:latin typeface="Comic Sans MS" charset="0"/>
              </a:rPr>
              <a:t>	</a:t>
            </a:r>
            <a:r>
              <a:rPr lang="en-US" sz="1800" dirty="0" smtClean="0">
                <a:latin typeface="Comic Sans MS" charset="0"/>
              </a:rPr>
              <a:t>May </a:t>
            </a:r>
            <a:r>
              <a:rPr lang="en-US" sz="1800" dirty="0">
                <a:latin typeface="Comic Sans MS" charset="0"/>
              </a:rPr>
              <a:t>1991</a:t>
            </a:r>
          </a:p>
          <a:p>
            <a:pPr eaLnBrk="0" hangingPunct="0"/>
            <a:endParaRPr lang="en-US" sz="1800" dirty="0">
              <a:latin typeface="Comic Sans MS" charset="0"/>
            </a:endParaRPr>
          </a:p>
          <a:p>
            <a:pPr eaLnBrk="0" hangingPunct="0"/>
            <a:r>
              <a:rPr lang="en-US" sz="1800" dirty="0" smtClean="0">
                <a:latin typeface="Comic Sans MS" charset="0"/>
              </a:rPr>
              <a:t>  GHRS </a:t>
            </a:r>
            <a:r>
              <a:rPr lang="en-US" sz="1800" dirty="0">
                <a:latin typeface="Comic Sans MS" charset="0"/>
              </a:rPr>
              <a:t>upwind, downwind, cross-flow 	1994 - 1996</a:t>
            </a:r>
          </a:p>
          <a:p>
            <a:pPr eaLnBrk="0" hangingPunct="0"/>
            <a:endParaRPr lang="en-US" sz="1800" dirty="0">
              <a:latin typeface="Comic Sans MS" charset="0"/>
            </a:endParaRPr>
          </a:p>
          <a:p>
            <a:pPr eaLnBrk="0" hangingPunct="0"/>
            <a:r>
              <a:rPr lang="en-US" sz="1800" dirty="0" smtClean="0">
                <a:latin typeface="Comic Sans MS" charset="0"/>
              </a:rPr>
              <a:t>  STIS </a:t>
            </a:r>
            <a:r>
              <a:rPr lang="en-US" sz="1800" dirty="0">
                <a:latin typeface="Comic Sans MS" charset="0"/>
              </a:rPr>
              <a:t>cross-flow			</a:t>
            </a:r>
            <a:r>
              <a:rPr lang="en-US" sz="1800" dirty="0" smtClean="0">
                <a:latin typeface="Comic Sans MS" charset="0"/>
              </a:rPr>
              <a:t>June </a:t>
            </a:r>
            <a:r>
              <a:rPr lang="en-US" sz="1800" dirty="0">
                <a:latin typeface="Comic Sans MS" charset="0"/>
              </a:rPr>
              <a:t>2000</a:t>
            </a:r>
          </a:p>
          <a:p>
            <a:pPr eaLnBrk="0" hangingPunct="0"/>
            <a:r>
              <a:rPr lang="en-US" sz="1800" dirty="0">
                <a:latin typeface="Comic Sans MS" charset="0"/>
              </a:rPr>
              <a:t>         upwind		 		March 2001 </a:t>
            </a:r>
          </a:p>
          <a:p>
            <a:pPr eaLnBrk="0" hangingPunct="0"/>
            <a:endParaRPr lang="en-US" sz="1800" dirty="0">
              <a:latin typeface="Comic Sans MS" charset="0"/>
            </a:endParaRPr>
          </a:p>
          <a:p>
            <a:pPr eaLnBrk="0" hangingPunct="0"/>
            <a:r>
              <a:rPr lang="en-US" sz="1800" dirty="0" smtClean="0">
                <a:latin typeface="Comic Sans MS" charset="0"/>
              </a:rPr>
              <a:t>  STIS </a:t>
            </a:r>
            <a:r>
              <a:rPr lang="en-US" sz="1800" dirty="0">
                <a:latin typeface="Comic Sans MS" charset="0"/>
              </a:rPr>
              <a:t>near Mars			</a:t>
            </a:r>
            <a:r>
              <a:rPr lang="en-US" sz="1800" dirty="0" smtClean="0">
                <a:latin typeface="Comic Sans MS" charset="0"/>
              </a:rPr>
              <a:t>May 2001</a:t>
            </a:r>
          </a:p>
          <a:p>
            <a:pPr eaLnBrk="0" hangingPunct="0"/>
            <a:endParaRPr lang="en-US" sz="1800" dirty="0">
              <a:latin typeface="Comic Sans MS" charset="0"/>
            </a:endParaRPr>
          </a:p>
          <a:p>
            <a:pPr eaLnBrk="0" hangingPunct="0"/>
            <a:r>
              <a:rPr lang="en-US" sz="1800" dirty="0" smtClean="0">
                <a:latin typeface="Comic Sans MS" charset="0"/>
              </a:rPr>
              <a:t>  STIS upwind				TBD spring 2012</a:t>
            </a:r>
            <a:endParaRPr lang="en-US" sz="1800" dirty="0">
              <a:latin typeface="Comic Sans MS" charset="0"/>
            </a:endParaRPr>
          </a:p>
          <a:p>
            <a:pPr eaLnBrk="0" hangingPunct="0"/>
            <a:endParaRPr lang="en-US" sz="1800" dirty="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 descr="50%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pct50">
            <a:fgClr>
              <a:srgbClr val="993366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3276600" y="1447800"/>
            <a:ext cx="3679825" cy="655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1600" b="1">
                <a:latin typeface="Tahoma" charset="0"/>
              </a:rPr>
              <a:t>SCATTERING OF SOLAR LY-ALPHA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1600" b="1">
                <a:latin typeface="Tahoma" charset="0"/>
              </a:rPr>
              <a:t>BY  HYDROGEN ATOMS</a:t>
            </a:r>
          </a:p>
        </p:txBody>
      </p:sp>
      <p:sp>
        <p:nvSpPr>
          <p:cNvPr id="132100" name="Oval 4"/>
          <p:cNvSpPr>
            <a:spLocks noChangeArrowheads="1"/>
          </p:cNvSpPr>
          <p:nvPr/>
        </p:nvSpPr>
        <p:spPr bwMode="auto">
          <a:xfrm rot="-406456">
            <a:off x="0" y="3200400"/>
            <a:ext cx="6096000" cy="1905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4038600" y="3962400"/>
            <a:ext cx="304800" cy="152400"/>
          </a:xfrm>
          <a:prstGeom prst="sun">
            <a:avLst>
              <a:gd name="adj" fmla="val 25000"/>
            </a:avLst>
          </a:prstGeom>
          <a:solidFill>
            <a:srgbClr val="FFE22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 flipH="1">
            <a:off x="6858000" y="3352800"/>
            <a:ext cx="17526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 flipH="1">
            <a:off x="6858000" y="2819400"/>
            <a:ext cx="17526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 flipH="1">
            <a:off x="6858000" y="2286000"/>
            <a:ext cx="17526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 flipH="1">
            <a:off x="6858000" y="1752600"/>
            <a:ext cx="17526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 flipH="1">
            <a:off x="6858000" y="1219200"/>
            <a:ext cx="17526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 flipH="1">
            <a:off x="6858000" y="685800"/>
            <a:ext cx="17526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 flipH="1">
            <a:off x="6934200" y="3886200"/>
            <a:ext cx="17526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 flipH="1">
            <a:off x="6934200" y="4419600"/>
            <a:ext cx="17526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10" name="Line 14"/>
          <p:cNvSpPr>
            <a:spLocks noChangeShapeType="1"/>
          </p:cNvSpPr>
          <p:nvPr/>
        </p:nvSpPr>
        <p:spPr bwMode="auto">
          <a:xfrm flipH="1">
            <a:off x="6858000" y="4953000"/>
            <a:ext cx="17526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4724400" y="228600"/>
            <a:ext cx="39639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b="1">
                <a:solidFill>
                  <a:srgbClr val="A00A92"/>
                </a:solidFill>
                <a:latin typeface="Tahoma" charset="0"/>
              </a:rPr>
              <a:t>INTERSTELLAR WIND (H, He)</a:t>
            </a:r>
            <a:endParaRPr lang="fr-FR" sz="1600" b="1">
              <a:solidFill>
                <a:srgbClr val="00279F"/>
              </a:solidFill>
              <a:latin typeface="Tahoma" charset="0"/>
            </a:endParaRPr>
          </a:p>
        </p:txBody>
      </p:sp>
      <p:sp>
        <p:nvSpPr>
          <p:cNvPr id="132112" name="Line 16"/>
          <p:cNvSpPr>
            <a:spLocks noChangeShapeType="1"/>
          </p:cNvSpPr>
          <p:nvPr/>
        </p:nvSpPr>
        <p:spPr bwMode="auto">
          <a:xfrm flipH="1">
            <a:off x="6858000" y="5486400"/>
            <a:ext cx="17526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13" name="Line 17"/>
          <p:cNvSpPr>
            <a:spLocks noChangeShapeType="1"/>
          </p:cNvSpPr>
          <p:nvPr/>
        </p:nvSpPr>
        <p:spPr bwMode="auto">
          <a:xfrm flipH="1">
            <a:off x="6934200" y="6019800"/>
            <a:ext cx="17526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14" name="Oval 18"/>
          <p:cNvSpPr>
            <a:spLocks noChangeArrowheads="1"/>
          </p:cNvSpPr>
          <p:nvPr/>
        </p:nvSpPr>
        <p:spPr bwMode="auto">
          <a:xfrm>
            <a:off x="25908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3733800" y="4267200"/>
            <a:ext cx="16605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1600" b="1">
                <a:latin typeface="Tahoma" charset="0"/>
              </a:rPr>
              <a:t>EARTH ORBIT </a:t>
            </a:r>
            <a:endParaRPr lang="fr-FR" sz="1600" b="1">
              <a:solidFill>
                <a:srgbClr val="00279F"/>
              </a:solidFill>
              <a:latin typeface="Tahoma" charset="0"/>
            </a:endParaRP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2057400" y="5638800"/>
            <a:ext cx="2990850" cy="998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1600" b="1">
                <a:solidFill>
                  <a:srgbClr val="00279F"/>
                </a:solidFill>
                <a:latin typeface="Tahoma" charset="0"/>
              </a:rPr>
              <a:t>IONISATION CAVITY FROM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1600" b="1">
                <a:solidFill>
                  <a:srgbClr val="00279F"/>
                </a:solidFill>
                <a:latin typeface="Tahoma" charset="0"/>
              </a:rPr>
              <a:t> CHARGE-EXCHANGE WITH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1600" b="1">
                <a:solidFill>
                  <a:srgbClr val="00279F"/>
                </a:solidFill>
                <a:latin typeface="Tahoma" charset="0"/>
              </a:rPr>
              <a:t>SOLAR IONS</a:t>
            </a:r>
          </a:p>
        </p:txBody>
      </p:sp>
      <p:sp>
        <p:nvSpPr>
          <p:cNvPr id="132117" name="Line 21"/>
          <p:cNvSpPr>
            <a:spLocks noChangeShapeType="1"/>
          </p:cNvSpPr>
          <p:nvPr/>
        </p:nvSpPr>
        <p:spPr bwMode="auto">
          <a:xfrm flipH="1" flipV="1">
            <a:off x="2895600" y="5105400"/>
            <a:ext cx="15240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18" name="Oval 22"/>
          <p:cNvSpPr>
            <a:spLocks noChangeArrowheads="1"/>
          </p:cNvSpPr>
          <p:nvPr/>
        </p:nvSpPr>
        <p:spPr bwMode="auto">
          <a:xfrm>
            <a:off x="1676400" y="1752600"/>
            <a:ext cx="152400" cy="228600"/>
          </a:xfrm>
          <a:prstGeom prst="ellipse">
            <a:avLst/>
          </a:prstGeom>
          <a:solidFill>
            <a:srgbClr val="A00A9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19" name="Line 23"/>
          <p:cNvSpPr>
            <a:spLocks noChangeShapeType="1"/>
          </p:cNvSpPr>
          <p:nvPr/>
        </p:nvSpPr>
        <p:spPr bwMode="auto">
          <a:xfrm flipH="1">
            <a:off x="1828800" y="1600200"/>
            <a:ext cx="167640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1676400" y="4343400"/>
            <a:ext cx="838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1600" b="1">
                <a:latin typeface="Tahoma" charset="0"/>
              </a:rPr>
              <a:t>SOHO</a:t>
            </a:r>
          </a:p>
        </p:txBody>
      </p:sp>
      <p:sp>
        <p:nvSpPr>
          <p:cNvPr id="132121" name="Oval 25"/>
          <p:cNvSpPr>
            <a:spLocks noChangeArrowheads="1"/>
          </p:cNvSpPr>
          <p:nvPr/>
        </p:nvSpPr>
        <p:spPr bwMode="auto">
          <a:xfrm>
            <a:off x="1981200" y="3657600"/>
            <a:ext cx="3962400" cy="838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22" name="Line 26"/>
          <p:cNvSpPr>
            <a:spLocks noChangeShapeType="1"/>
          </p:cNvSpPr>
          <p:nvPr/>
        </p:nvSpPr>
        <p:spPr bwMode="auto">
          <a:xfrm flipV="1">
            <a:off x="2590800" y="304800"/>
            <a:ext cx="0" cy="403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3" name="Text Box 27"/>
          <p:cNvSpPr txBox="1">
            <a:spLocks noChangeArrowheads="1"/>
          </p:cNvSpPr>
          <p:nvPr/>
        </p:nvSpPr>
        <p:spPr bwMode="auto">
          <a:xfrm>
            <a:off x="2879725" y="204788"/>
            <a:ext cx="113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 b="1">
                <a:solidFill>
                  <a:srgbClr val="1B0D99"/>
                </a:solidFill>
                <a:latin typeface="Times" charset="0"/>
              </a:rPr>
              <a:t>LINE-OF</a:t>
            </a:r>
          </a:p>
          <a:p>
            <a:pPr eaLnBrk="0" hangingPunct="0"/>
            <a:r>
              <a:rPr lang="fr-FR" sz="1800" b="1">
                <a:solidFill>
                  <a:srgbClr val="1B0D99"/>
                </a:solidFill>
                <a:latin typeface="Times" charset="0"/>
              </a:rPr>
              <a:t>SIGHT</a:t>
            </a:r>
            <a:endParaRPr lang="fr-FR">
              <a:latin typeface="Times" charset="0"/>
            </a:endParaRPr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 flipH="1">
            <a:off x="2590800" y="0"/>
            <a:ext cx="0" cy="3276600"/>
          </a:xfrm>
          <a:prstGeom prst="line">
            <a:avLst/>
          </a:prstGeom>
          <a:noFill/>
          <a:ln w="57150">
            <a:solidFill>
              <a:srgbClr val="A206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5" name="Text Box 29"/>
          <p:cNvSpPr txBox="1">
            <a:spLocks noChangeArrowheads="1"/>
          </p:cNvSpPr>
          <p:nvPr/>
        </p:nvSpPr>
        <p:spPr bwMode="auto">
          <a:xfrm>
            <a:off x="1447800" y="914400"/>
            <a:ext cx="4048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>
                <a:latin typeface="Times" charset="0"/>
              </a:rPr>
              <a:t>H</a:t>
            </a:r>
          </a:p>
        </p:txBody>
      </p:sp>
      <p:sp>
        <p:nvSpPr>
          <p:cNvPr id="132126" name="Line 30"/>
          <p:cNvSpPr>
            <a:spLocks noChangeShapeType="1"/>
          </p:cNvSpPr>
          <p:nvPr/>
        </p:nvSpPr>
        <p:spPr bwMode="auto">
          <a:xfrm flipV="1">
            <a:off x="4267200" y="3429000"/>
            <a:ext cx="609600" cy="533400"/>
          </a:xfrm>
          <a:prstGeom prst="line">
            <a:avLst/>
          </a:prstGeom>
          <a:noFill/>
          <a:ln w="28575">
            <a:solidFill>
              <a:srgbClr val="1B9917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 flipV="1">
            <a:off x="4191000" y="3200400"/>
            <a:ext cx="152400" cy="762000"/>
          </a:xfrm>
          <a:prstGeom prst="line">
            <a:avLst/>
          </a:prstGeom>
          <a:noFill/>
          <a:ln w="28575">
            <a:solidFill>
              <a:srgbClr val="1B9917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 flipV="1">
            <a:off x="4191000" y="3886200"/>
            <a:ext cx="838200" cy="152400"/>
          </a:xfrm>
          <a:prstGeom prst="line">
            <a:avLst/>
          </a:prstGeom>
          <a:noFill/>
          <a:ln w="28575">
            <a:solidFill>
              <a:srgbClr val="1B9917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>
            <a:off x="4191000" y="4038600"/>
            <a:ext cx="914400" cy="228600"/>
          </a:xfrm>
          <a:prstGeom prst="line">
            <a:avLst/>
          </a:prstGeom>
          <a:noFill/>
          <a:ln w="28575">
            <a:solidFill>
              <a:srgbClr val="1B9917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30" name="Line 34"/>
          <p:cNvSpPr>
            <a:spLocks noChangeShapeType="1"/>
          </p:cNvSpPr>
          <p:nvPr/>
        </p:nvSpPr>
        <p:spPr bwMode="auto">
          <a:xfrm flipH="1" flipV="1">
            <a:off x="3352800" y="3733800"/>
            <a:ext cx="762000" cy="304800"/>
          </a:xfrm>
          <a:prstGeom prst="line">
            <a:avLst/>
          </a:prstGeom>
          <a:noFill/>
          <a:ln w="28575">
            <a:solidFill>
              <a:srgbClr val="1B9917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31" name="Line 35"/>
          <p:cNvSpPr>
            <a:spLocks noChangeShapeType="1"/>
          </p:cNvSpPr>
          <p:nvPr/>
        </p:nvSpPr>
        <p:spPr bwMode="auto">
          <a:xfrm flipH="1">
            <a:off x="3352800" y="4038600"/>
            <a:ext cx="762000" cy="228600"/>
          </a:xfrm>
          <a:prstGeom prst="line">
            <a:avLst/>
          </a:prstGeom>
          <a:noFill/>
          <a:ln w="28575">
            <a:solidFill>
              <a:srgbClr val="1B9917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32" name="Line 36"/>
          <p:cNvSpPr>
            <a:spLocks noChangeShapeType="1"/>
          </p:cNvSpPr>
          <p:nvPr/>
        </p:nvSpPr>
        <p:spPr bwMode="auto">
          <a:xfrm flipH="1">
            <a:off x="3886200" y="4038600"/>
            <a:ext cx="304800" cy="685800"/>
          </a:xfrm>
          <a:prstGeom prst="line">
            <a:avLst/>
          </a:prstGeom>
          <a:noFill/>
          <a:ln w="28575">
            <a:solidFill>
              <a:srgbClr val="1B9917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33" name="Line 37"/>
          <p:cNvSpPr>
            <a:spLocks noChangeShapeType="1"/>
          </p:cNvSpPr>
          <p:nvPr/>
        </p:nvSpPr>
        <p:spPr bwMode="auto">
          <a:xfrm>
            <a:off x="4191000" y="4038600"/>
            <a:ext cx="381000" cy="685800"/>
          </a:xfrm>
          <a:prstGeom prst="line">
            <a:avLst/>
          </a:prstGeom>
          <a:noFill/>
          <a:ln w="28575">
            <a:solidFill>
              <a:srgbClr val="1B9917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134" name="Line 38"/>
          <p:cNvSpPr>
            <a:spLocks noChangeShapeType="1"/>
          </p:cNvSpPr>
          <p:nvPr/>
        </p:nvSpPr>
        <p:spPr bwMode="auto">
          <a:xfrm flipH="1" flipV="1">
            <a:off x="3886200" y="3352800"/>
            <a:ext cx="304800" cy="685800"/>
          </a:xfrm>
          <a:prstGeom prst="line">
            <a:avLst/>
          </a:prstGeom>
          <a:noFill/>
          <a:ln w="28575">
            <a:solidFill>
              <a:srgbClr val="1B9917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grpSp>
        <p:nvGrpSpPr>
          <p:cNvPr id="132135" name="Group 39"/>
          <p:cNvGrpSpPr>
            <a:grpSpLocks/>
          </p:cNvGrpSpPr>
          <p:nvPr/>
        </p:nvGrpSpPr>
        <p:grpSpPr bwMode="auto">
          <a:xfrm rot="17827123" flipH="1">
            <a:off x="1333500" y="952500"/>
            <a:ext cx="1524000" cy="228600"/>
            <a:chOff x="0" y="1344"/>
            <a:chExt cx="5760" cy="768"/>
          </a:xfrm>
        </p:grpSpPr>
        <p:grpSp>
          <p:nvGrpSpPr>
            <p:cNvPr id="132136" name="Group 40"/>
            <p:cNvGrpSpPr>
              <a:grpSpLocks/>
            </p:cNvGrpSpPr>
            <p:nvPr/>
          </p:nvGrpSpPr>
          <p:grpSpPr bwMode="auto">
            <a:xfrm>
              <a:off x="1152" y="1344"/>
              <a:ext cx="4608" cy="768"/>
              <a:chOff x="0" y="1344"/>
              <a:chExt cx="5376" cy="864"/>
            </a:xfrm>
          </p:grpSpPr>
          <p:grpSp>
            <p:nvGrpSpPr>
              <p:cNvPr id="132137" name="Group 41"/>
              <p:cNvGrpSpPr>
                <a:grpSpLocks/>
              </p:cNvGrpSpPr>
              <p:nvPr/>
            </p:nvGrpSpPr>
            <p:grpSpPr bwMode="auto">
              <a:xfrm>
                <a:off x="0" y="1344"/>
                <a:ext cx="2784" cy="864"/>
                <a:chOff x="192" y="1344"/>
                <a:chExt cx="5088" cy="1104"/>
              </a:xfrm>
            </p:grpSpPr>
            <p:grpSp>
              <p:nvGrpSpPr>
                <p:cNvPr id="132138" name="Group 42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139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40" name="AutoShap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41" name="AutoShape 4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142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43" name="AutoShap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44" name="AutoShape 4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145" name="Group 49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146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47" name="AutoShap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48" name="AutoShape 5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149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50" name="AutoShap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51" name="AutoShape 5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2152" name="Group 56"/>
              <p:cNvGrpSpPr>
                <a:grpSpLocks/>
              </p:cNvGrpSpPr>
              <p:nvPr/>
            </p:nvGrpSpPr>
            <p:grpSpPr bwMode="auto">
              <a:xfrm>
                <a:off x="2688" y="1344"/>
                <a:ext cx="2688" cy="864"/>
                <a:chOff x="192" y="1344"/>
                <a:chExt cx="5088" cy="1104"/>
              </a:xfrm>
            </p:grpSpPr>
            <p:grpSp>
              <p:nvGrpSpPr>
                <p:cNvPr id="132153" name="Group 57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154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55" name="AutoShap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56" name="AutoShape 6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15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58" name="AutoShap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59" name="AutoShape 6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160" name="Group 64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16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62" name="AutoShap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63" name="AutoShape 6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164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65" name="AutoShap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66" name="AutoShape 7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32167" name="AutoShape 71"/>
            <p:cNvSpPr>
              <a:spLocks noChangeArrowheads="1"/>
            </p:cNvSpPr>
            <p:nvPr/>
          </p:nvSpPr>
          <p:spPr bwMode="auto">
            <a:xfrm>
              <a:off x="0" y="1536"/>
              <a:ext cx="1248" cy="384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2168" name="Group 72"/>
          <p:cNvGrpSpPr>
            <a:grpSpLocks/>
          </p:cNvGrpSpPr>
          <p:nvPr/>
        </p:nvGrpSpPr>
        <p:grpSpPr bwMode="auto">
          <a:xfrm rot="13957856" flipH="1">
            <a:off x="495300" y="1104900"/>
            <a:ext cx="1524000" cy="228600"/>
            <a:chOff x="0" y="1344"/>
            <a:chExt cx="5760" cy="768"/>
          </a:xfrm>
        </p:grpSpPr>
        <p:grpSp>
          <p:nvGrpSpPr>
            <p:cNvPr id="132169" name="Group 73"/>
            <p:cNvGrpSpPr>
              <a:grpSpLocks/>
            </p:cNvGrpSpPr>
            <p:nvPr/>
          </p:nvGrpSpPr>
          <p:grpSpPr bwMode="auto">
            <a:xfrm>
              <a:off x="1152" y="1344"/>
              <a:ext cx="4608" cy="768"/>
              <a:chOff x="0" y="1344"/>
              <a:chExt cx="5376" cy="864"/>
            </a:xfrm>
          </p:grpSpPr>
          <p:grpSp>
            <p:nvGrpSpPr>
              <p:cNvPr id="132170" name="Group 74"/>
              <p:cNvGrpSpPr>
                <a:grpSpLocks/>
              </p:cNvGrpSpPr>
              <p:nvPr/>
            </p:nvGrpSpPr>
            <p:grpSpPr bwMode="auto">
              <a:xfrm>
                <a:off x="0" y="1344"/>
                <a:ext cx="2784" cy="864"/>
                <a:chOff x="192" y="1344"/>
                <a:chExt cx="5088" cy="1104"/>
              </a:xfrm>
            </p:grpSpPr>
            <p:grpSp>
              <p:nvGrpSpPr>
                <p:cNvPr id="132171" name="Group 75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172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73" name="AutoShap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74" name="AutoShape 7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175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76" name="AutoShap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77" name="AutoShape 81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178" name="Group 82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17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80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81" name="AutoShape 8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18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83" name="AutoShap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84" name="AutoShape 8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2185" name="Group 89"/>
              <p:cNvGrpSpPr>
                <a:grpSpLocks/>
              </p:cNvGrpSpPr>
              <p:nvPr/>
            </p:nvGrpSpPr>
            <p:grpSpPr bwMode="auto">
              <a:xfrm>
                <a:off x="2688" y="1344"/>
                <a:ext cx="2688" cy="864"/>
                <a:chOff x="192" y="1344"/>
                <a:chExt cx="5088" cy="1104"/>
              </a:xfrm>
            </p:grpSpPr>
            <p:grpSp>
              <p:nvGrpSpPr>
                <p:cNvPr id="132186" name="Group 90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187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88" name="AutoShap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89" name="AutoShape 9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19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91" name="AutoShap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92" name="AutoShape 9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193" name="Group 97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19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95" name="AutoShap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96" name="AutoShape 10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19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198" name="AutoShap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99" name="AutoShape 10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32200" name="AutoShape 104"/>
            <p:cNvSpPr>
              <a:spLocks noChangeArrowheads="1"/>
            </p:cNvSpPr>
            <p:nvPr/>
          </p:nvSpPr>
          <p:spPr bwMode="auto">
            <a:xfrm>
              <a:off x="0" y="1536"/>
              <a:ext cx="1248" cy="384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2201" name="Group 105"/>
          <p:cNvGrpSpPr>
            <a:grpSpLocks/>
          </p:cNvGrpSpPr>
          <p:nvPr/>
        </p:nvGrpSpPr>
        <p:grpSpPr bwMode="auto">
          <a:xfrm rot="6841926" flipH="1">
            <a:off x="647700" y="2476500"/>
            <a:ext cx="1524000" cy="228600"/>
            <a:chOff x="0" y="1344"/>
            <a:chExt cx="5760" cy="768"/>
          </a:xfrm>
        </p:grpSpPr>
        <p:grpSp>
          <p:nvGrpSpPr>
            <p:cNvPr id="132202" name="Group 106"/>
            <p:cNvGrpSpPr>
              <a:grpSpLocks/>
            </p:cNvGrpSpPr>
            <p:nvPr/>
          </p:nvGrpSpPr>
          <p:grpSpPr bwMode="auto">
            <a:xfrm>
              <a:off x="1152" y="1344"/>
              <a:ext cx="4608" cy="768"/>
              <a:chOff x="0" y="1344"/>
              <a:chExt cx="5376" cy="864"/>
            </a:xfrm>
          </p:grpSpPr>
          <p:grpSp>
            <p:nvGrpSpPr>
              <p:cNvPr id="132203" name="Group 107"/>
              <p:cNvGrpSpPr>
                <a:grpSpLocks/>
              </p:cNvGrpSpPr>
              <p:nvPr/>
            </p:nvGrpSpPr>
            <p:grpSpPr bwMode="auto">
              <a:xfrm>
                <a:off x="0" y="1344"/>
                <a:ext cx="2784" cy="864"/>
                <a:chOff x="192" y="1344"/>
                <a:chExt cx="5088" cy="1104"/>
              </a:xfrm>
            </p:grpSpPr>
            <p:grpSp>
              <p:nvGrpSpPr>
                <p:cNvPr id="132204" name="Group 108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05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06" name="AutoShap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07" name="AutoShape 111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0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09" name="AutoShap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10" name="AutoShape 114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211" name="Group 115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12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13" name="AutoShap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14" name="AutoShape 11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15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16" name="AutoShap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17" name="AutoShape 121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2218" name="Group 122"/>
              <p:cNvGrpSpPr>
                <a:grpSpLocks/>
              </p:cNvGrpSpPr>
              <p:nvPr/>
            </p:nvGrpSpPr>
            <p:grpSpPr bwMode="auto">
              <a:xfrm>
                <a:off x="2688" y="1344"/>
                <a:ext cx="2688" cy="864"/>
                <a:chOff x="192" y="1344"/>
                <a:chExt cx="5088" cy="1104"/>
              </a:xfrm>
            </p:grpSpPr>
            <p:grpSp>
              <p:nvGrpSpPr>
                <p:cNvPr id="132219" name="Group 123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20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21" name="AutoShap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22" name="AutoShape 12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23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24" name="AutoShap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25" name="AutoShape 12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226" name="Group 130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27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28" name="AutoShap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29" name="AutoShape 13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3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31" name="AutoShap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32" name="AutoShape 13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32233" name="AutoShape 137"/>
            <p:cNvSpPr>
              <a:spLocks noChangeArrowheads="1"/>
            </p:cNvSpPr>
            <p:nvPr/>
          </p:nvSpPr>
          <p:spPr bwMode="auto">
            <a:xfrm>
              <a:off x="0" y="1536"/>
              <a:ext cx="1248" cy="384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2234" name="Group 138"/>
          <p:cNvGrpSpPr>
            <a:grpSpLocks/>
          </p:cNvGrpSpPr>
          <p:nvPr/>
        </p:nvGrpSpPr>
        <p:grpSpPr bwMode="auto">
          <a:xfrm rot="11454417" flipH="1">
            <a:off x="228600" y="1600200"/>
            <a:ext cx="1524000" cy="228600"/>
            <a:chOff x="0" y="1344"/>
            <a:chExt cx="5760" cy="768"/>
          </a:xfrm>
        </p:grpSpPr>
        <p:grpSp>
          <p:nvGrpSpPr>
            <p:cNvPr id="132235" name="Group 139"/>
            <p:cNvGrpSpPr>
              <a:grpSpLocks/>
            </p:cNvGrpSpPr>
            <p:nvPr/>
          </p:nvGrpSpPr>
          <p:grpSpPr bwMode="auto">
            <a:xfrm>
              <a:off x="1152" y="1344"/>
              <a:ext cx="4608" cy="768"/>
              <a:chOff x="0" y="1344"/>
              <a:chExt cx="5376" cy="864"/>
            </a:xfrm>
          </p:grpSpPr>
          <p:grpSp>
            <p:nvGrpSpPr>
              <p:cNvPr id="132236" name="Group 140"/>
              <p:cNvGrpSpPr>
                <a:grpSpLocks/>
              </p:cNvGrpSpPr>
              <p:nvPr/>
            </p:nvGrpSpPr>
            <p:grpSpPr bwMode="auto">
              <a:xfrm>
                <a:off x="0" y="1344"/>
                <a:ext cx="2784" cy="864"/>
                <a:chOff x="192" y="1344"/>
                <a:chExt cx="5088" cy="1104"/>
              </a:xfrm>
            </p:grpSpPr>
            <p:grpSp>
              <p:nvGrpSpPr>
                <p:cNvPr id="132237" name="Group 141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38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39" name="AutoShap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40" name="AutoShape 144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41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42" name="AutoShap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43" name="AutoShape 14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244" name="Group 148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45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46" name="AutoShap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47" name="AutoShape 151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48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49" name="AutoShap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50" name="AutoShape 154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2251" name="Group 155"/>
              <p:cNvGrpSpPr>
                <a:grpSpLocks/>
              </p:cNvGrpSpPr>
              <p:nvPr/>
            </p:nvGrpSpPr>
            <p:grpSpPr bwMode="auto">
              <a:xfrm>
                <a:off x="2688" y="1344"/>
                <a:ext cx="2688" cy="864"/>
                <a:chOff x="192" y="1344"/>
                <a:chExt cx="5088" cy="1104"/>
              </a:xfrm>
            </p:grpSpPr>
            <p:grpSp>
              <p:nvGrpSpPr>
                <p:cNvPr id="132252" name="Group 156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53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54" name="AutoShap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55" name="AutoShape 15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56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57" name="AutoShap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58" name="AutoShape 16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259" name="Group 163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60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61" name="AutoShap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62" name="AutoShape 166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63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64" name="AutoShap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65" name="AutoShape 16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32266" name="AutoShape 170"/>
            <p:cNvSpPr>
              <a:spLocks noChangeArrowheads="1"/>
            </p:cNvSpPr>
            <p:nvPr/>
          </p:nvSpPr>
          <p:spPr bwMode="auto">
            <a:xfrm>
              <a:off x="0" y="1536"/>
              <a:ext cx="1248" cy="384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2267" name="Group 171"/>
          <p:cNvGrpSpPr>
            <a:grpSpLocks/>
          </p:cNvGrpSpPr>
          <p:nvPr/>
        </p:nvGrpSpPr>
        <p:grpSpPr bwMode="auto">
          <a:xfrm rot="4186725" flipH="1">
            <a:off x="923132" y="2963068"/>
            <a:ext cx="2514600" cy="246063"/>
            <a:chOff x="0" y="1344"/>
            <a:chExt cx="5760" cy="768"/>
          </a:xfrm>
        </p:grpSpPr>
        <p:grpSp>
          <p:nvGrpSpPr>
            <p:cNvPr id="132268" name="Group 172"/>
            <p:cNvGrpSpPr>
              <a:grpSpLocks/>
            </p:cNvGrpSpPr>
            <p:nvPr/>
          </p:nvGrpSpPr>
          <p:grpSpPr bwMode="auto">
            <a:xfrm>
              <a:off x="1152" y="1344"/>
              <a:ext cx="4608" cy="768"/>
              <a:chOff x="0" y="1344"/>
              <a:chExt cx="5376" cy="864"/>
            </a:xfrm>
          </p:grpSpPr>
          <p:grpSp>
            <p:nvGrpSpPr>
              <p:cNvPr id="132269" name="Group 173"/>
              <p:cNvGrpSpPr>
                <a:grpSpLocks/>
              </p:cNvGrpSpPr>
              <p:nvPr/>
            </p:nvGrpSpPr>
            <p:grpSpPr bwMode="auto">
              <a:xfrm>
                <a:off x="0" y="1344"/>
                <a:ext cx="2784" cy="864"/>
                <a:chOff x="192" y="1344"/>
                <a:chExt cx="5088" cy="1104"/>
              </a:xfrm>
            </p:grpSpPr>
            <p:grpSp>
              <p:nvGrpSpPr>
                <p:cNvPr id="132270" name="Group 174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71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72" name="AutoShap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73" name="AutoShape 17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74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75" name="AutoShap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76" name="AutoShape 18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277" name="Group 181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78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79" name="AutoShap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80" name="AutoShape 184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81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82" name="AutoShap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83" name="AutoShape 18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2284" name="Group 188"/>
              <p:cNvGrpSpPr>
                <a:grpSpLocks/>
              </p:cNvGrpSpPr>
              <p:nvPr/>
            </p:nvGrpSpPr>
            <p:grpSpPr bwMode="auto">
              <a:xfrm>
                <a:off x="2688" y="1344"/>
                <a:ext cx="2688" cy="864"/>
                <a:chOff x="192" y="1344"/>
                <a:chExt cx="5088" cy="1104"/>
              </a:xfrm>
            </p:grpSpPr>
            <p:grpSp>
              <p:nvGrpSpPr>
                <p:cNvPr id="132285" name="Group 189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86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87" name="AutoShap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88" name="AutoShape 19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89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90" name="AutoShap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91" name="AutoShape 19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292" name="Group 196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293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94" name="AutoShap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95" name="AutoShape 19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296" name="Group 200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297" name="AutoShap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298" name="AutoShape 20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32299" name="AutoShape 203"/>
            <p:cNvSpPr>
              <a:spLocks noChangeArrowheads="1"/>
            </p:cNvSpPr>
            <p:nvPr/>
          </p:nvSpPr>
          <p:spPr bwMode="auto">
            <a:xfrm>
              <a:off x="0" y="1536"/>
              <a:ext cx="1248" cy="384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2300" name="Group 204"/>
          <p:cNvGrpSpPr>
            <a:grpSpLocks/>
          </p:cNvGrpSpPr>
          <p:nvPr/>
        </p:nvGrpSpPr>
        <p:grpSpPr bwMode="auto">
          <a:xfrm rot="13224313" flipH="1">
            <a:off x="1379538" y="2794000"/>
            <a:ext cx="3181350" cy="319088"/>
            <a:chOff x="0" y="1344"/>
            <a:chExt cx="5760" cy="768"/>
          </a:xfrm>
        </p:grpSpPr>
        <p:grpSp>
          <p:nvGrpSpPr>
            <p:cNvPr id="132301" name="Group 205"/>
            <p:cNvGrpSpPr>
              <a:grpSpLocks/>
            </p:cNvGrpSpPr>
            <p:nvPr/>
          </p:nvGrpSpPr>
          <p:grpSpPr bwMode="auto">
            <a:xfrm>
              <a:off x="1152" y="1344"/>
              <a:ext cx="4608" cy="768"/>
              <a:chOff x="0" y="1344"/>
              <a:chExt cx="5376" cy="864"/>
            </a:xfrm>
          </p:grpSpPr>
          <p:grpSp>
            <p:nvGrpSpPr>
              <p:cNvPr id="132302" name="Group 206"/>
              <p:cNvGrpSpPr>
                <a:grpSpLocks/>
              </p:cNvGrpSpPr>
              <p:nvPr/>
            </p:nvGrpSpPr>
            <p:grpSpPr bwMode="auto">
              <a:xfrm>
                <a:off x="0" y="1344"/>
                <a:ext cx="2784" cy="864"/>
                <a:chOff x="192" y="1344"/>
                <a:chExt cx="5088" cy="1104"/>
              </a:xfrm>
            </p:grpSpPr>
            <p:grpSp>
              <p:nvGrpSpPr>
                <p:cNvPr id="132303" name="Group 207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304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305" name="AutoShap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306" name="AutoShape 21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307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308" name="AutoShap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309" name="AutoShape 213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310" name="Group 214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311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312" name="AutoShap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313" name="AutoShape 217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314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315" name="AutoShap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316" name="AutoShape 22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32317" name="Group 221"/>
              <p:cNvGrpSpPr>
                <a:grpSpLocks/>
              </p:cNvGrpSpPr>
              <p:nvPr/>
            </p:nvGrpSpPr>
            <p:grpSpPr bwMode="auto">
              <a:xfrm>
                <a:off x="2688" y="1344"/>
                <a:ext cx="2688" cy="864"/>
                <a:chOff x="192" y="1344"/>
                <a:chExt cx="5088" cy="1104"/>
              </a:xfrm>
            </p:grpSpPr>
            <p:grpSp>
              <p:nvGrpSpPr>
                <p:cNvPr id="132318" name="Group 222"/>
                <p:cNvGrpSpPr>
                  <a:grpSpLocks/>
                </p:cNvGrpSpPr>
                <p:nvPr/>
              </p:nvGrpSpPr>
              <p:grpSpPr bwMode="auto">
                <a:xfrm>
                  <a:off x="192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319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320" name="AutoShape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321" name="AutoShape 22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322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323" name="AutoShap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324" name="AutoShape 228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2325" name="Group 229"/>
                <p:cNvGrpSpPr>
                  <a:grpSpLocks/>
                </p:cNvGrpSpPr>
                <p:nvPr/>
              </p:nvGrpSpPr>
              <p:grpSpPr bwMode="auto">
                <a:xfrm>
                  <a:off x="2640" y="1344"/>
                  <a:ext cx="2640" cy="1104"/>
                  <a:chOff x="528" y="864"/>
                  <a:chExt cx="5088" cy="1776"/>
                </a:xfrm>
              </p:grpSpPr>
              <p:grpSp>
                <p:nvGrpSpPr>
                  <p:cNvPr id="132326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528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327" name="AutoShap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328" name="AutoShape 23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2329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2880" y="864"/>
                    <a:ext cx="2736" cy="1776"/>
                    <a:chOff x="720" y="864"/>
                    <a:chExt cx="2736" cy="1776"/>
                  </a:xfrm>
                </p:grpSpPr>
                <p:sp>
                  <p:nvSpPr>
                    <p:cNvPr id="132330" name="AutoShap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864"/>
                      <a:ext cx="1584" cy="1776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331" name="AutoShape 235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920" y="1008"/>
                      <a:ext cx="1536" cy="1440"/>
                    </a:xfrm>
                    <a:custGeom>
                      <a:avLst/>
                      <a:gdLst>
                        <a:gd name="G0" fmla="+- 5400 0 0"/>
                        <a:gd name="G1" fmla="+- 11796480 0 0"/>
                        <a:gd name="G2" fmla="+- 0 0 11796480"/>
                        <a:gd name="T0" fmla="*/ 0 256 1"/>
                        <a:gd name="T1" fmla="*/ 180 256 1"/>
                        <a:gd name="G3" fmla="+- 11796480 T0 T1"/>
                        <a:gd name="T2" fmla="*/ 0 256 1"/>
                        <a:gd name="T3" fmla="*/ 90 256 1"/>
                        <a:gd name="G4" fmla="+- 11796480 T2 T3"/>
                        <a:gd name="G5" fmla="*/ G4 2 1"/>
                        <a:gd name="T4" fmla="*/ 90 256 1"/>
                        <a:gd name="T5" fmla="*/ 0 256 1"/>
                        <a:gd name="G6" fmla="+- 11796480 T4 T5"/>
                        <a:gd name="G7" fmla="*/ G6 2 1"/>
                        <a:gd name="G8" fmla="abs 11796480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5400"/>
                        <a:gd name="G18" fmla="*/ 5400 1 2"/>
                        <a:gd name="G19" fmla="+- G18 5400 0"/>
                        <a:gd name="G20" fmla="cos G19 11796480"/>
                        <a:gd name="G21" fmla="sin G19 11796480"/>
                        <a:gd name="G22" fmla="+- G20 10800 0"/>
                        <a:gd name="G23" fmla="+- G21 10800 0"/>
                        <a:gd name="G24" fmla="+- 10800 0 G20"/>
                        <a:gd name="G25" fmla="+- 5400 10800 0"/>
                        <a:gd name="G26" fmla="?: G9 G17 G25"/>
                        <a:gd name="G27" fmla="?: G9 0 21600"/>
                        <a:gd name="G28" fmla="cos 10800 11796480"/>
                        <a:gd name="G29" fmla="sin 10800 11796480"/>
                        <a:gd name="G30" fmla="sin 5400 11796480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796480 G34 0"/>
                        <a:gd name="G36" fmla="?: G6 G35 G31"/>
                        <a:gd name="G37" fmla="+- 21600 0 G36"/>
                        <a:gd name="G38" fmla="?: G4 0 G33"/>
                        <a:gd name="G39" fmla="?: 11796480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2700 w 21600"/>
                        <a:gd name="T15" fmla="*/ 10800 h 21600"/>
                        <a:gd name="T16" fmla="*/ 10800 w 21600"/>
                        <a:gd name="T17" fmla="*/ 5400 h 21600"/>
                        <a:gd name="T18" fmla="*/ 18900 w 21600"/>
                        <a:gd name="T19" fmla="*/ 10800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5400" y="10800"/>
                          </a:moveTo>
                          <a:cubicBezTo>
                            <a:pt x="5400" y="7817"/>
                            <a:pt x="7817" y="5400"/>
                            <a:pt x="10800" y="5400"/>
                          </a:cubicBezTo>
                          <a:cubicBezTo>
                            <a:pt x="13782" y="5400"/>
                            <a:pt x="16199" y="7817"/>
                            <a:pt x="16199" y="10799"/>
                          </a:cubicBezTo>
                          <a:lnTo>
                            <a:pt x="21600" y="10800"/>
                          </a:ln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2075" tIns="46038" rIns="92075" bIns="46038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132332" name="AutoShape 236"/>
            <p:cNvSpPr>
              <a:spLocks noChangeArrowheads="1"/>
            </p:cNvSpPr>
            <p:nvPr/>
          </p:nvSpPr>
          <p:spPr bwMode="auto">
            <a:xfrm>
              <a:off x="0" y="1536"/>
              <a:ext cx="1248" cy="384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2333" name="Line 237"/>
          <p:cNvSpPr>
            <a:spLocks noChangeShapeType="1"/>
          </p:cNvSpPr>
          <p:nvPr/>
        </p:nvSpPr>
        <p:spPr bwMode="auto">
          <a:xfrm flipH="1">
            <a:off x="8229600" y="2286000"/>
            <a:ext cx="304800" cy="3810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334" name="Line 238"/>
          <p:cNvSpPr>
            <a:spLocks noChangeShapeType="1"/>
          </p:cNvSpPr>
          <p:nvPr/>
        </p:nvSpPr>
        <p:spPr bwMode="auto">
          <a:xfrm>
            <a:off x="8534400" y="2286000"/>
            <a:ext cx="304800" cy="3810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335" name="Line 239"/>
          <p:cNvSpPr>
            <a:spLocks noChangeShapeType="1"/>
          </p:cNvSpPr>
          <p:nvPr/>
        </p:nvSpPr>
        <p:spPr bwMode="auto">
          <a:xfrm flipV="1">
            <a:off x="8534400" y="1828800"/>
            <a:ext cx="76200" cy="5334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336" name="Line 240"/>
          <p:cNvSpPr>
            <a:spLocks noChangeShapeType="1"/>
          </p:cNvSpPr>
          <p:nvPr/>
        </p:nvSpPr>
        <p:spPr bwMode="auto">
          <a:xfrm flipH="1" flipV="1">
            <a:off x="8077200" y="2057400"/>
            <a:ext cx="533400" cy="2286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337" name="Line 241"/>
          <p:cNvSpPr>
            <a:spLocks noChangeShapeType="1"/>
          </p:cNvSpPr>
          <p:nvPr/>
        </p:nvSpPr>
        <p:spPr bwMode="auto">
          <a:xfrm flipV="1">
            <a:off x="8534400" y="2133600"/>
            <a:ext cx="381000" cy="152400"/>
          </a:xfrm>
          <a:prstGeom prst="line">
            <a:avLst/>
          </a:prstGeom>
          <a:noFill/>
          <a:ln w="57150">
            <a:solidFill>
              <a:srgbClr val="993366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338" name="Line 242"/>
          <p:cNvSpPr>
            <a:spLocks noChangeShapeType="1"/>
          </p:cNvSpPr>
          <p:nvPr/>
        </p:nvSpPr>
        <p:spPr bwMode="auto">
          <a:xfrm flipH="1" flipV="1">
            <a:off x="6629400" y="22860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32339" name="Line 243"/>
          <p:cNvSpPr>
            <a:spLocks noChangeShapeType="1"/>
          </p:cNvSpPr>
          <p:nvPr/>
        </p:nvSpPr>
        <p:spPr bwMode="auto">
          <a:xfrm flipH="1" flipV="1">
            <a:off x="6553200" y="2286000"/>
            <a:ext cx="533400" cy="228600"/>
          </a:xfrm>
          <a:prstGeom prst="line">
            <a:avLst/>
          </a:prstGeom>
          <a:noFill/>
          <a:ln w="57150">
            <a:solidFill>
              <a:srgbClr val="A00A92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099" grpId="0" animBg="1" autoUpdateAnimBg="0"/>
      <p:bldP spid="132100" grpId="0" animBg="1"/>
      <p:bldP spid="132102" grpId="0" animBg="1"/>
      <p:bldP spid="132103" grpId="0" animBg="1"/>
      <p:bldP spid="132104" grpId="0" animBg="1"/>
      <p:bldP spid="132105" grpId="0" animBg="1"/>
      <p:bldP spid="132106" grpId="0" animBg="1"/>
      <p:bldP spid="132107" grpId="0" animBg="1"/>
      <p:bldP spid="132108" grpId="0" animBg="1"/>
      <p:bldP spid="132109" grpId="0" animBg="1"/>
      <p:bldP spid="132110" grpId="0" animBg="1"/>
      <p:bldP spid="132111" grpId="0" animBg="1" autoUpdateAnimBg="0"/>
      <p:bldP spid="132112" grpId="0" animBg="1"/>
      <p:bldP spid="132113" grpId="0" animBg="1"/>
      <p:bldP spid="132116" grpId="0" animBg="1" autoUpdateAnimBg="0"/>
      <p:bldP spid="132117" grpId="0" animBg="1"/>
      <p:bldP spid="132118" grpId="0" animBg="1"/>
      <p:bldP spid="132119" grpId="0" animBg="1"/>
      <p:bldP spid="132120" grpId="0" autoUpdateAnimBg="0"/>
      <p:bldP spid="132122" grpId="0" animBg="1"/>
      <p:bldP spid="132123" grpId="0" autoUpdateAnimBg="0"/>
      <p:bldP spid="132124" grpId="0" animBg="1"/>
      <p:bldP spid="132125" grpId="0" animBg="1" autoUpdateAnimBg="0"/>
      <p:bldP spid="132125" grpId="1" animBg="1" autoUpdateAnimBg="0"/>
      <p:bldP spid="132126" grpId="0" animBg="1"/>
      <p:bldP spid="132127" grpId="0" animBg="1"/>
      <p:bldP spid="132128" grpId="0" animBg="1"/>
      <p:bldP spid="132129" grpId="0" animBg="1"/>
      <p:bldP spid="132130" grpId="0" animBg="1"/>
      <p:bldP spid="132131" grpId="0" animBg="1"/>
      <p:bldP spid="132132" grpId="0" animBg="1"/>
      <p:bldP spid="132133" grpId="0" animBg="1"/>
      <p:bldP spid="132134" grpId="0" animBg="1"/>
      <p:bldP spid="132333" grpId="0" animBg="1"/>
      <p:bldP spid="132334" grpId="0" animBg="1"/>
      <p:bldP spid="132335" grpId="0" animBg="1"/>
      <p:bldP spid="132336" grpId="0" animBg="1"/>
      <p:bldP spid="132337" grpId="0" animBg="1"/>
      <p:bldP spid="132338" grpId="0" animBg="1"/>
      <p:bldP spid="1323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533400" y="21907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latin typeface="Comic Sans MS" charset="0"/>
              </a:rPr>
              <a:t>Observing the Interplanetary Flow with HST</a:t>
            </a:r>
            <a:endParaRPr lang="en-US" sz="2000">
              <a:latin typeface="Comic Sans MS" charset="0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43973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charset="0"/>
              </a:rPr>
              <a:t>HST at high spectral resolution can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separate IP Hydrogen Ly </a:t>
            </a:r>
            <a:r>
              <a:rPr lang="en-US" sz="2000">
                <a:latin typeface="Comic Sans MS" charset="0"/>
                <a:sym typeface="Symbol" charset="0"/>
              </a:rPr>
              <a:t></a:t>
            </a:r>
            <a:r>
              <a:rPr lang="en-US" sz="2000">
                <a:latin typeface="Comic Sans MS" charset="0"/>
              </a:rPr>
              <a:t> (IPH)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from geocoronal emissions by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Doppler shift using Earth orbit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motion and flow: </a:t>
            </a:r>
            <a:endParaRPr lang="en-US"/>
          </a:p>
        </p:txBody>
      </p:sp>
      <p:pic>
        <p:nvPicPr>
          <p:cNvPr id="125956" name="Picture 4" descr="obs_geom_h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143000"/>
            <a:ext cx="39814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7" name="Picture 5" descr="mars_geom_i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4724400" cy="442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312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latin typeface="Comic Sans MS" charset="0"/>
              </a:rPr>
              <a:t>HST GHRS Spectra from 1994-1996</a:t>
            </a:r>
            <a:endParaRPr lang="en-US" sz="2000">
              <a:latin typeface="Comic Sans MS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87313" y="1295400"/>
            <a:ext cx="30368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charset="0"/>
              </a:rPr>
              <a:t>Spectra show bright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geocoronal emissions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at rest wavelength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1215.67 Å </a:t>
            </a:r>
          </a:p>
          <a:p>
            <a:pPr eaLnBrk="0" hangingPunct="0"/>
            <a:endParaRPr lang="en-US" sz="2000">
              <a:latin typeface="Comic Sans MS" charset="0"/>
            </a:endParaRPr>
          </a:p>
          <a:p>
            <a:pPr eaLnBrk="0" hangingPunct="0"/>
            <a:r>
              <a:rPr lang="en-US" sz="2000">
                <a:latin typeface="Comic Sans MS" charset="0"/>
              </a:rPr>
              <a:t>Doppler-shifted IPH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emissions are cleanly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separated upwind and 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downwind, not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crosswind…</a:t>
            </a:r>
          </a:p>
          <a:p>
            <a:pPr eaLnBrk="0" hangingPunct="0"/>
            <a:endParaRPr lang="en-US" sz="2000">
              <a:latin typeface="Comic Sans MS" charset="0"/>
            </a:endParaRPr>
          </a:p>
          <a:p>
            <a:pPr eaLnBrk="0" hangingPunct="0"/>
            <a:r>
              <a:rPr lang="en-US" sz="2000">
                <a:latin typeface="Comic Sans MS" charset="0"/>
              </a:rPr>
              <a:t>Best fits can be made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to line center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(velocity) and line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width (temperature,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assumes Voigt profile) </a:t>
            </a:r>
          </a:p>
          <a:p>
            <a:endParaRPr lang="en-US"/>
          </a:p>
        </p:txBody>
      </p:sp>
      <p:pic>
        <p:nvPicPr>
          <p:cNvPr id="135173" name="Picture 5" descr="iph_spec_94-96_s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609600"/>
            <a:ext cx="586581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latin typeface="Comic Sans MS" charset="0"/>
              </a:rPr>
              <a:t> HST GHRS Spectra Results (1996)</a:t>
            </a:r>
            <a:endParaRPr lang="en-US" sz="2000">
              <a:latin typeface="Comic Sans MS" charset="0"/>
            </a:endParaRP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822325" y="1236663"/>
            <a:ext cx="77184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charset="0"/>
              </a:rPr>
              <a:t>Upwind spectrum showed inflow speed near the Sun of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18-21 km/sec </a:t>
            </a:r>
          </a:p>
          <a:p>
            <a:pPr eaLnBrk="0" hangingPunct="0"/>
            <a:endParaRPr lang="en-US" sz="2000">
              <a:latin typeface="Comic Sans MS" charset="0"/>
            </a:endParaRPr>
          </a:p>
          <a:p>
            <a:pPr eaLnBrk="0" hangingPunct="0"/>
            <a:r>
              <a:rPr lang="en-US" sz="2000">
                <a:latin typeface="Comic Sans MS" charset="0"/>
              </a:rPr>
              <a:t>This requires a slowing of several km/sec compared with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ISM flow at large distances, interpreted as modification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of the flow by charge exchange at the interface </a:t>
            </a:r>
          </a:p>
          <a:p>
            <a:pPr eaLnBrk="0" hangingPunct="0"/>
            <a:endParaRPr lang="en-US" sz="2000">
              <a:latin typeface="Comic Sans MS" charset="0"/>
            </a:endParaRPr>
          </a:p>
          <a:p>
            <a:pPr eaLnBrk="0" hangingPunct="0"/>
            <a:r>
              <a:rPr lang="en-US" sz="2000">
                <a:latin typeface="Comic Sans MS" charset="0"/>
              </a:rPr>
              <a:t>Effective temperature values ~20,000 K larger than expected,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can be attributed to modification at interface plus changes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with solar activity, important to measure differences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parallel and perpendicular to the flow </a:t>
            </a:r>
          </a:p>
          <a:p>
            <a:pPr eaLnBrk="0" hangingPunct="0"/>
            <a:endParaRPr lang="en-US" sz="2000">
              <a:latin typeface="Comic Sans MS" charset="0"/>
            </a:endParaRPr>
          </a:p>
          <a:p>
            <a:pPr eaLnBrk="0" hangingPunct="0"/>
            <a:r>
              <a:rPr lang="en-US" sz="2000">
                <a:latin typeface="Comic Sans MS" charset="0"/>
              </a:rPr>
              <a:t>Line of sight to Mars expected to have very small column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of IPH atoms due to ionization, observed brightness of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IPH emission larger than expected, uncertainty due to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2 arc sec aperture location on disc of Mars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533400" y="21907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latin typeface="Comic Sans MS" charset="0"/>
              </a:rPr>
              <a:t>HST STIS Upwind Spectrum in March 2001</a:t>
            </a:r>
            <a:endParaRPr lang="en-US" sz="2000">
              <a:latin typeface="Comic Sans MS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762000" y="4648200"/>
            <a:ext cx="7924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charset="0"/>
              </a:rPr>
              <a:t>Upwind velocity and temperate consistent with SWAN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measurements near solar max., but require large value of </a:t>
            </a:r>
            <a:r>
              <a:rPr lang="en-US" sz="2000">
                <a:latin typeface="Comic Sans MS" charset="0"/>
                <a:sym typeface="Symbol" charset="0"/>
              </a:rPr>
              <a:t></a:t>
            </a:r>
            <a:endParaRPr lang="en-US" sz="2000">
              <a:latin typeface="Comic Sans MS" charset="0"/>
            </a:endParaRPr>
          </a:p>
          <a:p>
            <a:pPr eaLnBrk="0" hangingPunct="0"/>
            <a:endParaRPr lang="en-US" sz="2000">
              <a:latin typeface="Comic Sans MS" charset="0"/>
            </a:endParaRPr>
          </a:p>
          <a:p>
            <a:pPr eaLnBrk="0" hangingPunct="0"/>
            <a:r>
              <a:rPr lang="en-US" sz="2000">
                <a:latin typeface="Comic Sans MS" charset="0"/>
              </a:rPr>
              <a:t>HST spectrum shows full line profile (SWAN must assume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symmetric profile, and cannot look directly upwind),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consistent with Voigt profile = maxwellian velocity distribution </a:t>
            </a:r>
          </a:p>
        </p:txBody>
      </p:sp>
      <p:pic>
        <p:nvPicPr>
          <p:cNvPr id="128004" name="Picture 4" descr="iph_up_fit_co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768350"/>
            <a:ext cx="5545137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4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203325" y="474663"/>
            <a:ext cx="640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Upwind profile fits with hot model (Lallement </a:t>
            </a:r>
            <a:r>
              <a:rPr lang="en-US" sz="2000" i="1">
                <a:latin typeface="Comic Sans MS" charset="0"/>
              </a:rPr>
              <a:t>et al</a:t>
            </a:r>
            <a:r>
              <a:rPr lang="en-US" sz="2000">
                <a:latin typeface="Comic Sans MS" charset="0"/>
              </a:rPr>
              <a:t>.):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838200" y="5716588"/>
            <a:ext cx="7429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omic Sans MS" charset="0"/>
              </a:rPr>
              <a:t>Best fit requires large value of </a:t>
            </a:r>
            <a:r>
              <a:rPr lang="en-US" sz="2000">
                <a:latin typeface="Comic Sans MS" charset="0"/>
                <a:sym typeface="Symbol" charset="0"/>
              </a:rPr>
              <a:t></a:t>
            </a:r>
            <a:r>
              <a:rPr lang="en-US" sz="2000">
                <a:latin typeface="Comic Sans MS" charset="0"/>
              </a:rPr>
              <a:t> near solar max., consistent </a:t>
            </a:r>
          </a:p>
          <a:p>
            <a:r>
              <a:rPr lang="en-US" sz="2000">
                <a:latin typeface="Comic Sans MS" charset="0"/>
              </a:rPr>
              <a:t>  with crossflow spectra, line shape not exactly fit by model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533400" y="21907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latin typeface="Comic Sans MS" charset="0"/>
              </a:rPr>
              <a:t>HST STIS Crossflow Spectra in June 2000</a:t>
            </a:r>
            <a:endParaRPr lang="en-US" sz="2000">
              <a:latin typeface="Comic Sans MS" charset="0"/>
            </a:endParaRP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882650" y="4191000"/>
            <a:ext cx="74533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charset="0"/>
              </a:rPr>
              <a:t>Line center can be measured accurately, comparing flow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speeds perpendicular to the flow along both flanks gives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constraint on </a:t>
            </a:r>
            <a:r>
              <a:rPr lang="en-US" sz="2000">
                <a:latin typeface="Comic Sans MS" charset="0"/>
                <a:sym typeface="Symbol" charset="0"/>
              </a:rPr>
              <a:t></a:t>
            </a:r>
            <a:r>
              <a:rPr lang="en-US" sz="2000">
                <a:latin typeface="Comic Sans MS" charset="0"/>
              </a:rPr>
              <a:t> = effective focussing, need large value </a:t>
            </a:r>
          </a:p>
          <a:p>
            <a:pPr eaLnBrk="0" hangingPunct="0"/>
            <a:endParaRPr lang="en-US" sz="2000">
              <a:latin typeface="Comic Sans MS" charset="0"/>
            </a:endParaRPr>
          </a:p>
          <a:p>
            <a:pPr eaLnBrk="0" hangingPunct="0"/>
            <a:r>
              <a:rPr lang="en-US" sz="2000">
                <a:latin typeface="Comic Sans MS" charset="0"/>
              </a:rPr>
              <a:t>Geocoronal line subtraction leaves large residual on IPH line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wing, gives large uncertainty to temperature fit, values 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depend on assumed line profile… but crossflow line is clearly</a:t>
            </a:r>
          </a:p>
          <a:p>
            <a:pPr eaLnBrk="0" hangingPunct="0"/>
            <a:r>
              <a:rPr lang="en-US" sz="2000">
                <a:latin typeface="Comic Sans MS" charset="0"/>
              </a:rPr>
              <a:t>  narrower/colder than flow direction  </a:t>
            </a:r>
            <a:endParaRPr lang="en-US"/>
          </a:p>
        </p:txBody>
      </p:sp>
      <p:pic>
        <p:nvPicPr>
          <p:cNvPr id="130053" name="Picture 5" descr="cross1_best_dif_co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19600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4" name="Picture 6" descr="cross2_best_dif_co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98525"/>
            <a:ext cx="464820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X:Templates:Presentations:Designs:Blank Presentation</Template>
  <TotalTime>1502</TotalTime>
  <Words>1019</Words>
  <Application>Microsoft Macintosh PowerPoint</Application>
  <PresentationFormat>On-screen Show (4:3)</PresentationFormat>
  <Paragraphs>190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Observational Constraints on the Interplanetary Hydrogen (IPH)  Flow and the Hydrogen Wall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AOSS </dc:creator>
  <cp:lastModifiedBy>John Clarke</cp:lastModifiedBy>
  <cp:revision>304</cp:revision>
  <cp:lastPrinted>2003-05-24T15:36:17Z</cp:lastPrinted>
  <dcterms:created xsi:type="dcterms:W3CDTF">2001-05-30T22:00:34Z</dcterms:created>
  <dcterms:modified xsi:type="dcterms:W3CDTF">2011-11-16T16:40:21Z</dcterms:modified>
</cp:coreProperties>
</file>