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2"/>
  </p:notesMasterIdLst>
  <p:sldIdLst>
    <p:sldId id="279" r:id="rId2"/>
    <p:sldId id="280" r:id="rId3"/>
    <p:sldId id="281" r:id="rId4"/>
    <p:sldId id="297" r:id="rId5"/>
    <p:sldId id="298" r:id="rId6"/>
    <p:sldId id="299" r:id="rId7"/>
    <p:sldId id="282" r:id="rId8"/>
    <p:sldId id="283" r:id="rId9"/>
    <p:sldId id="284" r:id="rId10"/>
    <p:sldId id="287" r:id="rId11"/>
    <p:sldId id="286" r:id="rId12"/>
    <p:sldId id="288" r:id="rId13"/>
    <p:sldId id="301" r:id="rId14"/>
    <p:sldId id="290" r:id="rId15"/>
    <p:sldId id="291" r:id="rId16"/>
    <p:sldId id="292" r:id="rId17"/>
    <p:sldId id="293" r:id="rId18"/>
    <p:sldId id="294" r:id="rId19"/>
    <p:sldId id="295" r:id="rId20"/>
    <p:sldId id="296"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66807" autoAdjust="0"/>
  </p:normalViewPr>
  <p:slideViewPr>
    <p:cSldViewPr>
      <p:cViewPr varScale="1">
        <p:scale>
          <a:sx n="51" d="100"/>
          <a:sy n="51" d="100"/>
        </p:scale>
        <p:origin x="-16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5E206-9D82-48BA-92B9-B8774CFA2AB6}" type="datetimeFigureOut">
              <a:rPr lang="en-US" smtClean="0"/>
              <a:t>11/15/2011</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DB928-9515-479D-8C7C-05ECDC9BC25B}" type="slidenum">
              <a:rPr lang="en-US" smtClean="0"/>
              <a:t>‹#›</a:t>
            </a:fld>
            <a:endParaRPr lang="en-US"/>
          </a:p>
        </p:txBody>
      </p:sp>
    </p:spTree>
    <p:extLst>
      <p:ext uri="{BB962C8B-B14F-4D97-AF65-F5344CB8AC3E}">
        <p14:creationId xmlns:p14="http://schemas.microsoft.com/office/powerpoint/2010/main" val="34767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1</a:t>
            </a:fld>
            <a:endParaRPr lang="en-US" dirty="0"/>
          </a:p>
        </p:txBody>
      </p:sp>
    </p:spTree>
    <p:extLst>
      <p:ext uri="{BB962C8B-B14F-4D97-AF65-F5344CB8AC3E}">
        <p14:creationId xmlns:p14="http://schemas.microsoft.com/office/powerpoint/2010/main" val="388596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Then we integrate</a:t>
            </a:r>
            <a:r>
              <a:rPr lang="en-US" baseline="0" dirty="0" smtClean="0"/>
              <a:t> the isotropic distribution function over the instrument field-of-view and energy steps. Omega is the instantaneous solid angle.</a:t>
            </a:r>
          </a:p>
          <a:p>
            <a:endParaRPr lang="en-US" baseline="0" dirty="0" smtClean="0"/>
          </a:p>
          <a:p>
            <a:r>
              <a:rPr lang="en-US" baseline="0" dirty="0" smtClean="0"/>
              <a:t>The constant 378.4 includes the calculated instrument isotropic GF and unit conversion factors.  F(s3/km6)</a:t>
            </a:r>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10</a:t>
            </a:fld>
            <a:endParaRPr lang="en-US"/>
          </a:p>
        </p:txBody>
      </p:sp>
    </p:spTree>
    <p:extLst>
      <p:ext uri="{BB962C8B-B14F-4D97-AF65-F5344CB8AC3E}">
        <p14:creationId xmlns:p14="http://schemas.microsoft.com/office/powerpoint/2010/main" val="29462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Before entering the TOF/Energy telescope (main channel) or the Energy-only telescope (auxiliary channel), the ions see a ~23 kV drop in potential across the inner and outer shells of the cylindrical housing, thereby accelerating most positively charged ions to energies above the solid state detector (SSD) thresholds and allowing an energy measurement. The main channel ions enter the TOF telescope by passing through a carbon foil, producing secondary electrons that are detected by the start </a:t>
            </a:r>
            <a:r>
              <a:rPr lang="en-US" dirty="0" err="1" smtClean="0"/>
              <a:t>microchannel</a:t>
            </a:r>
            <a:r>
              <a:rPr lang="en-US" dirty="0" smtClean="0"/>
              <a:t> plate (MCP). The ions then travel the 10 cm length of the telescope and hit one of three Au-Si solid state detectors, which emits secondary electrons collected by the stop MCP. If the ion is energetic enough to trip the SSD threshold, the SSD provides a residual energy measurement. With the time-of-flight, the residual energy, and the energy-per-charge (from the deflection system), the ion can be identified by the calculated mass and mass-per-charge. If an energy measurement is not possible (i.e., the ion's residual energy is not above the SSD threshold), only a mass-per-charge calculation is made. The auxiliary channel consists of an SSD and yields counting rates as a function of energy-per-charge.</a:t>
            </a:r>
            <a:br>
              <a:rPr lang="en-US" dirty="0" smtClean="0"/>
            </a:br>
            <a:r>
              <a:rPr lang="en-US" dirty="0" smtClean="0"/>
              <a:t/>
            </a:r>
            <a:br>
              <a:rPr lang="en-US" dirty="0" smtClean="0"/>
            </a:br>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11</a:t>
            </a:fld>
            <a:endParaRPr lang="en-US"/>
          </a:p>
        </p:txBody>
      </p:sp>
    </p:spTree>
    <p:extLst>
      <p:ext uri="{BB962C8B-B14F-4D97-AF65-F5344CB8AC3E}">
        <p14:creationId xmlns:p14="http://schemas.microsoft.com/office/powerpoint/2010/main" val="39209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have predicted the PSD measured by SWICS in the simulation. The4 observed PSD we used is the </a:t>
                </a:r>
                <a:r>
                  <a:rPr lang="en-US" sz="1200" kern="1200" dirty="0" smtClean="0">
                    <a:solidFill>
                      <a:schemeClr val="tx1"/>
                    </a:solidFill>
                    <a:latin typeface="+mn-lt"/>
                    <a:ea typeface="+mn-ea"/>
                    <a:cs typeface="+mn-cs"/>
                  </a:rPr>
                  <a:t> ACE SWICS </a:t>
                </a:r>
                <a14:m>
                  <m:oMath xmlns:m="http://schemas.openxmlformats.org/officeDocument/2006/math">
                    <m:r>
                      <a:rPr lang="en-US" sz="1200" i="1">
                        <a:latin typeface="Cambria Math"/>
                      </a:rPr>
                      <m:t>𝐻</m:t>
                    </m:r>
                    <m:sSup>
                      <m:sSupPr>
                        <m:ctrlPr>
                          <a:rPr lang="en-US" sz="1200" i="1">
                            <a:latin typeface="Cambria Math"/>
                          </a:rPr>
                        </m:ctrlPr>
                      </m:sSupPr>
                      <m:e>
                        <m:r>
                          <a:rPr lang="en-US" sz="1200" i="1">
                            <a:latin typeface="Cambria Math"/>
                          </a:rPr>
                          <m:t>𝑒</m:t>
                        </m:r>
                      </m:e>
                      <m:sup>
                        <m:r>
                          <a:rPr lang="en-US" sz="1200">
                            <a:latin typeface="Cambria Math"/>
                          </a:rPr>
                          <m:t>+</m:t>
                        </m:r>
                      </m:sup>
                    </m:sSup>
                  </m:oMath>
                </a14:m>
                <a:r>
                  <a:rPr lang="en-US" sz="1200" kern="1200" dirty="0" smtClean="0">
                    <a:solidFill>
                      <a:schemeClr val="tx1"/>
                    </a:solidFill>
                    <a:latin typeface="+mn-lt"/>
                    <a:ea typeface="+mn-ea"/>
                    <a:cs typeface="+mn-cs"/>
                  </a:rPr>
                  <a:t> PSDs June 1999~2010.  in order</a:t>
                </a:r>
                <a:r>
                  <a:rPr lang="en-US" sz="1200" kern="1200" baseline="0" dirty="0" smtClean="0">
                    <a:solidFill>
                      <a:schemeClr val="tx1"/>
                    </a:solidFill>
                    <a:latin typeface="+mn-lt"/>
                    <a:ea typeface="+mn-ea"/>
                    <a:cs typeface="+mn-cs"/>
                  </a:rPr>
                  <a:t> to compare with the observed PSD, we in simulation we set the cooling index alpha as free parameter to let the comparison freely adjust. The best alpha we get </a:t>
                </a:r>
                <a:r>
                  <a:rPr lang="en-US" sz="1200" kern="1200" dirty="0" smtClean="0">
                    <a:solidFill>
                      <a:schemeClr val="tx1"/>
                    </a:solidFill>
                    <a:latin typeface="+mn-lt"/>
                    <a:ea typeface="+mn-ea"/>
                    <a:cs typeface="+mn-cs"/>
                  </a:rPr>
                  <a:t>is an average value over the entire </a:t>
                </a:r>
                <a:r>
                  <a:rPr lang="en-US" sz="1200" kern="1200" dirty="0" smtClean="0">
                    <a:solidFill>
                      <a:schemeClr val="tx1"/>
                    </a:solidFill>
                    <a:latin typeface="+mn-lt"/>
                    <a:ea typeface="+mn-ea"/>
                    <a:cs typeface="+mn-cs"/>
                  </a:rPr>
                  <a:t>transport.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have predicted the PSD measured by SWICS in the simulation. The4 observed PSD we used is the </a:t>
                </a:r>
                <a:r>
                  <a:rPr lang="en-US" sz="1200" kern="1200" dirty="0" smtClean="0">
                    <a:solidFill>
                      <a:schemeClr val="tx1"/>
                    </a:solidFill>
                    <a:latin typeface="+mn-lt"/>
                    <a:ea typeface="+mn-ea"/>
                    <a:cs typeface="+mn-cs"/>
                  </a:rPr>
                  <a:t> ACE SWICS </a:t>
                </a:r>
                <a:r>
                  <a:rPr lang="en-US" sz="1200" i="0">
                    <a:latin typeface="Cambria Math"/>
                  </a:rPr>
                  <a:t>𝐻𝑒^+</a:t>
                </a:r>
                <a:r>
                  <a:rPr lang="en-US" sz="1200" kern="1200" dirty="0" smtClean="0">
                    <a:solidFill>
                      <a:schemeClr val="tx1"/>
                    </a:solidFill>
                    <a:latin typeface="+mn-lt"/>
                    <a:ea typeface="+mn-ea"/>
                    <a:cs typeface="+mn-cs"/>
                  </a:rPr>
                  <a:t> PSDs June </a:t>
                </a:r>
                <a:r>
                  <a:rPr lang="en-US" sz="1200" kern="1200" dirty="0" smtClean="0">
                    <a:solidFill>
                      <a:schemeClr val="tx1"/>
                    </a:solidFill>
                    <a:latin typeface="+mn-lt"/>
                    <a:ea typeface="+mn-ea"/>
                    <a:cs typeface="+mn-cs"/>
                  </a:rPr>
                  <a:t>1999~2010.  in order</a:t>
                </a:r>
                <a:r>
                  <a:rPr lang="en-US" sz="1200" kern="1200" baseline="0" dirty="0" smtClean="0">
                    <a:solidFill>
                      <a:schemeClr val="tx1"/>
                    </a:solidFill>
                    <a:latin typeface="+mn-lt"/>
                    <a:ea typeface="+mn-ea"/>
                    <a:cs typeface="+mn-cs"/>
                  </a:rPr>
                  <a:t> to compare with the observed PSD, we in simulation we set the cooling index alpha as free parameter to let the comparison freely adjust. The best alpha we get </a:t>
                </a:r>
                <a:r>
                  <a:rPr lang="en-US" sz="1200" kern="1200" dirty="0" smtClean="0">
                    <a:solidFill>
                      <a:schemeClr val="tx1"/>
                    </a:solidFill>
                    <a:latin typeface="+mn-lt"/>
                    <a:ea typeface="+mn-ea"/>
                    <a:cs typeface="+mn-cs"/>
                  </a:rPr>
                  <a:t>is an average value over the entire transport</a:t>
                </a:r>
              </a:p>
              <a:p>
                <a:endParaRPr lang="en-US" dirty="0"/>
              </a:p>
            </p:txBody>
          </p:sp>
        </mc:Fallback>
      </mc:AlternateContent>
      <p:sp>
        <p:nvSpPr>
          <p:cNvPr id="4" name="灯片编号占位符 3"/>
          <p:cNvSpPr>
            <a:spLocks noGrp="1"/>
          </p:cNvSpPr>
          <p:nvPr>
            <p:ph type="sldNum" sz="quarter" idx="10"/>
          </p:nvPr>
        </p:nvSpPr>
        <p:spPr/>
        <p:txBody>
          <a:bodyPr/>
          <a:lstStyle/>
          <a:p>
            <a:fld id="{898DB928-9515-479D-8C7C-05ECDC9BC25B}" type="slidenum">
              <a:rPr lang="en-US" smtClean="0"/>
              <a:t>12</a:t>
            </a:fld>
            <a:endParaRPr lang="en-US"/>
          </a:p>
        </p:txBody>
      </p:sp>
    </p:spTree>
    <p:extLst>
      <p:ext uri="{BB962C8B-B14F-4D97-AF65-F5344CB8AC3E}">
        <p14:creationId xmlns:p14="http://schemas.microsoft.com/office/powerpoint/2010/main" val="228782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both simulated</a:t>
            </a:r>
            <a:r>
              <a:rPr lang="en-US" sz="1200" kern="1200" baseline="0" dirty="0" smtClean="0">
                <a:solidFill>
                  <a:schemeClr val="tx1"/>
                </a:solidFill>
                <a:latin typeface="+mn-lt"/>
                <a:ea typeface="+mn-ea"/>
                <a:cs typeface="+mn-cs"/>
              </a:rPr>
              <a:t> and observed PSD,  we select the PSD with the W between 1.4 and 1.8 to make sure they are beyond the cut-off, for the selected observed PSD, we use the power law to fit it, so we can get power low index and uncertainty each year. For the simulated PSD, we can get different power indices for different cooling indices when we do the same process. In order to match the observed PSD, and get the same power low index, we set the cooling index as free parameter to let the comparison freely adjust to make sure we can get the best cooling index.</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best alpha we get </a:t>
            </a:r>
            <a:r>
              <a:rPr lang="en-US" sz="1200" kern="1200" dirty="0" smtClean="0">
                <a:solidFill>
                  <a:schemeClr val="tx1"/>
                </a:solidFill>
                <a:latin typeface="+mn-lt"/>
                <a:ea typeface="+mn-ea"/>
                <a:cs typeface="+mn-cs"/>
              </a:rPr>
              <a:t>is an average value over the entire transport.</a:t>
            </a:r>
          </a:p>
          <a:p>
            <a:endParaRPr lang="en-US" dirty="0"/>
          </a:p>
        </p:txBody>
      </p:sp>
      <p:sp>
        <p:nvSpPr>
          <p:cNvPr id="4" name="Slide Number Placeholder 3"/>
          <p:cNvSpPr>
            <a:spLocks noGrp="1"/>
          </p:cNvSpPr>
          <p:nvPr>
            <p:ph type="sldNum" sz="quarter" idx="10"/>
          </p:nvPr>
        </p:nvSpPr>
        <p:spPr/>
        <p:txBody>
          <a:bodyPr/>
          <a:lstStyle/>
          <a:p>
            <a:fld id="{898DB928-9515-479D-8C7C-05ECDC9BC25B}" type="slidenum">
              <a:rPr lang="en-US" smtClean="0"/>
              <a:t>13</a:t>
            </a:fld>
            <a:endParaRPr lang="en-US"/>
          </a:p>
        </p:txBody>
      </p:sp>
    </p:spTree>
    <p:extLst>
      <p:ext uri="{BB962C8B-B14F-4D97-AF65-F5344CB8AC3E}">
        <p14:creationId xmlns:p14="http://schemas.microsoft.com/office/powerpoint/2010/main" val="2268295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did</a:t>
            </a:r>
            <a:r>
              <a:rPr lang="en-US" baseline="0" dirty="0" smtClean="0"/>
              <a:t> the simulation and comparison for ALL JUN from 1999 to 2010. the ionization rate and best cooling index alpha are listed here. In the preliminary results, we just get two cases which could match the assumed cooling index 1.5 in </a:t>
            </a:r>
            <a:r>
              <a:rPr lang="en-US" baseline="0" dirty="0" err="1" smtClean="0"/>
              <a:t>vasyliuna</a:t>
            </a:r>
            <a:r>
              <a:rPr lang="en-US" baseline="0" dirty="0" smtClean="0"/>
              <a:t> </a:t>
            </a:r>
            <a:r>
              <a:rPr lang="en-US" baseline="0" dirty="0" err="1" smtClean="0"/>
              <a:t>siscoe’s</a:t>
            </a:r>
            <a:r>
              <a:rPr lang="en-US" baseline="0" dirty="0" smtClean="0"/>
              <a:t> model.</a:t>
            </a:r>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14</a:t>
            </a:fld>
            <a:endParaRPr lang="en-US"/>
          </a:p>
        </p:txBody>
      </p:sp>
    </p:spTree>
    <p:extLst>
      <p:ext uri="{BB962C8B-B14F-4D97-AF65-F5344CB8AC3E}">
        <p14:creationId xmlns:p14="http://schemas.microsoft.com/office/powerpoint/2010/main" val="2889494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correlation</a:t>
            </a:r>
            <a:r>
              <a:rPr lang="en-US" baseline="0" dirty="0" smtClean="0"/>
              <a:t> between the cooling index and ionization rate seems to be not so strong.</a:t>
            </a:r>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15</a:t>
            </a:fld>
            <a:endParaRPr lang="en-US"/>
          </a:p>
        </p:txBody>
      </p:sp>
    </p:spTree>
    <p:extLst>
      <p:ext uri="{BB962C8B-B14F-4D97-AF65-F5344CB8AC3E}">
        <p14:creationId xmlns:p14="http://schemas.microsoft.com/office/powerpoint/2010/main" val="167231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did</a:t>
            </a:r>
            <a:r>
              <a:rPr lang="en-US" baseline="0" dirty="0" smtClean="0"/>
              <a:t> another simulation and comparison for the case of </a:t>
            </a:r>
            <a:r>
              <a:rPr lang="en-US" dirty="0" smtClean="0"/>
              <a:t>Perpendicular IMF for each JUN.</a:t>
            </a:r>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16</a:t>
            </a:fld>
            <a:endParaRPr lang="en-US"/>
          </a:p>
        </p:txBody>
      </p:sp>
    </p:spTree>
    <p:extLst>
      <p:ext uri="{BB962C8B-B14F-4D97-AF65-F5344CB8AC3E}">
        <p14:creationId xmlns:p14="http://schemas.microsoft.com/office/powerpoint/2010/main" val="2294419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PUIs vary with other parameters:</a:t>
            </a:r>
          </a:p>
          <a:p>
            <a:r>
              <a:rPr lang="en-US" dirty="0" err="1" smtClean="0"/>
              <a:t>Nsw</a:t>
            </a:r>
            <a:r>
              <a:rPr lang="en-US" dirty="0" smtClean="0"/>
              <a:t>, strength of IMF, wave power</a:t>
            </a:r>
          </a:p>
          <a:p>
            <a:r>
              <a:rPr lang="en-US" dirty="0" smtClean="0"/>
              <a:t>They have not been taken out </a:t>
            </a:r>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17</a:t>
            </a:fld>
            <a:endParaRPr lang="en-US"/>
          </a:p>
        </p:txBody>
      </p:sp>
    </p:spTree>
    <p:extLst>
      <p:ext uri="{BB962C8B-B14F-4D97-AF65-F5344CB8AC3E}">
        <p14:creationId xmlns:p14="http://schemas.microsoft.com/office/powerpoint/2010/main" val="389862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simulation ,we also find that Cooling Index Varies with Solar Wind Speed. </a:t>
            </a:r>
            <a:r>
              <a:rPr lang="en-US" baseline="0" dirty="0" smtClean="0"/>
              <a:t>For the same year, we divided the data into to parts, one part has the solar wind speed less than the one month average solar wind speed, the other one has the solar wind speed greater than the one month average solar wind speed. Compare them with simulation separately.</a:t>
            </a:r>
            <a:endParaRPr lang="en-US" dirty="0" smtClean="0"/>
          </a:p>
          <a:p>
            <a:r>
              <a:rPr lang="en-US" dirty="0" smtClean="0"/>
              <a:t/>
            </a:r>
            <a:br>
              <a:rPr lang="en-US" dirty="0" smtClean="0"/>
            </a:br>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18</a:t>
            </a:fld>
            <a:endParaRPr lang="en-US"/>
          </a:p>
        </p:txBody>
      </p:sp>
    </p:spTree>
    <p:extLst>
      <p:ext uri="{BB962C8B-B14F-4D97-AF65-F5344CB8AC3E}">
        <p14:creationId xmlns:p14="http://schemas.microsoft.com/office/powerpoint/2010/main" val="2133736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19</a:t>
            </a:fld>
            <a:endParaRPr lang="en-US"/>
          </a:p>
        </p:txBody>
      </p:sp>
    </p:spTree>
    <p:extLst>
      <p:ext uri="{BB962C8B-B14F-4D97-AF65-F5344CB8AC3E}">
        <p14:creationId xmlns:p14="http://schemas.microsoft.com/office/powerpoint/2010/main" val="272967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 am </a:t>
            </a:r>
            <a:r>
              <a:rPr lang="en-US" dirty="0" err="1" smtClean="0"/>
              <a:t>gonna</a:t>
            </a:r>
            <a:r>
              <a:rPr lang="en-US" dirty="0" smtClean="0"/>
              <a:t> give</a:t>
            </a:r>
            <a:r>
              <a:rPr lang="en-US" baseline="0" dirty="0" smtClean="0"/>
              <a:t> a brief introduction to PUI phase space distribution. Then the motivation of this work, and the simulation conclusions</a:t>
            </a:r>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2</a:t>
            </a:fld>
            <a:endParaRPr lang="en-US"/>
          </a:p>
        </p:txBody>
      </p:sp>
    </p:spTree>
    <p:extLst>
      <p:ext uri="{BB962C8B-B14F-4D97-AF65-F5344CB8AC3E}">
        <p14:creationId xmlns:p14="http://schemas.microsoft.com/office/powerpoint/2010/main" val="356443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dirty="0" smtClean="0"/>
              <a:t>Here we </a:t>
            </a:r>
            <a:r>
              <a:rPr lang="en-US" dirty="0" smtClean="0"/>
              <a:t>discuss a simple model, assume</a:t>
            </a:r>
            <a:r>
              <a:rPr lang="en-US" baseline="0" dirty="0" smtClean="0"/>
              <a:t> </a:t>
            </a:r>
            <a:r>
              <a:rPr lang="en-US" baseline="0" dirty="0" smtClean="0"/>
              <a:t>it is an isotropic distribution, </a:t>
            </a:r>
            <a:r>
              <a:rPr lang="en-US" baseline="0" dirty="0" smtClean="0"/>
              <a:t>to form this distribution, we have three processes: </a:t>
            </a:r>
            <a:r>
              <a:rPr lang="en-US" sz="1200" dirty="0" smtClean="0">
                <a:latin typeface="Arial" pitchFamily="34" charset="0"/>
                <a:cs typeface="Arial" pitchFamily="34" charset="0"/>
              </a:rPr>
              <a:t>Initial pickup and Ring Distribution, Fast Pitch-Angle Scattering which </a:t>
            </a:r>
            <a:r>
              <a:rPr lang="en-US" sz="1200" dirty="0" smtClean="0">
                <a:latin typeface="Arial" pitchFamily="34" charset="0"/>
                <a:cs typeface="Arial" pitchFamily="34" charset="0"/>
              </a:rPr>
              <a:t>transforms</a:t>
            </a:r>
            <a:r>
              <a:rPr lang="en-US" sz="1200" baseline="0" dirty="0" smtClean="0">
                <a:latin typeface="Arial" pitchFamily="34" charset="0"/>
                <a:cs typeface="Arial" pitchFamily="34" charset="0"/>
              </a:rPr>
              <a:t> </a:t>
            </a:r>
            <a:r>
              <a:rPr lang="en-US" sz="1200" baseline="0" dirty="0" smtClean="0">
                <a:latin typeface="Arial" pitchFamily="34" charset="0"/>
                <a:cs typeface="Arial" pitchFamily="34" charset="0"/>
              </a:rPr>
              <a:t>the ring distribution into a spherical shell</a:t>
            </a:r>
            <a:r>
              <a:rPr lang="en-US" sz="1200" dirty="0" smtClean="0">
                <a:latin typeface="Arial" pitchFamily="34" charset="0"/>
                <a:cs typeface="Arial" pitchFamily="34" charset="0"/>
              </a:rPr>
              <a:t>, Adiabatic Cooling which shrinks the spherical shell</a:t>
            </a:r>
            <a:r>
              <a:rPr lang="en-US" sz="1200" baseline="0" dirty="0" smtClean="0">
                <a:latin typeface="Arial" pitchFamily="34" charset="0"/>
                <a:cs typeface="Arial" pitchFamily="34" charset="0"/>
              </a:rPr>
              <a:t>. Source of the interstellar PUI is </a:t>
            </a:r>
            <a:r>
              <a:rPr lang="en-US" sz="1200" kern="1200" dirty="0" smtClean="0">
                <a:solidFill>
                  <a:schemeClr val="tx1"/>
                </a:solidFill>
                <a:effectLst/>
                <a:latin typeface="+mn-lt"/>
                <a:ea typeface="+mn-ea"/>
                <a:cs typeface="+mn-cs"/>
              </a:rPr>
              <a:t>neutrals from the neutral gas which penetrate into the </a:t>
            </a:r>
            <a:r>
              <a:rPr lang="en-US" sz="1200" kern="1200" dirty="0" err="1" smtClean="0">
                <a:solidFill>
                  <a:schemeClr val="tx1"/>
                </a:solidFill>
                <a:effectLst/>
                <a:latin typeface="+mn-lt"/>
                <a:ea typeface="+mn-ea"/>
                <a:cs typeface="+mn-cs"/>
              </a:rPr>
              <a:t>heliosphere</a:t>
            </a:r>
            <a:r>
              <a:rPr lang="en-US" sz="1200" kern="1200" dirty="0" smtClean="0">
                <a:solidFill>
                  <a:schemeClr val="tx1"/>
                </a:solidFill>
                <a:effectLst/>
                <a:latin typeface="+mn-lt"/>
                <a:ea typeface="+mn-ea"/>
                <a:cs typeface="+mn-cs"/>
              </a:rPr>
              <a:t>.</a:t>
            </a: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200" dirty="0" smtClean="0">
              <a:latin typeface="Arial" pitchFamily="34" charset="0"/>
              <a:cs typeface="Arial" pitchFamily="34" charset="0"/>
            </a:endParaRPr>
          </a:p>
          <a:p>
            <a:pPr>
              <a:buFont typeface="Wingdings" pitchFamily="2" charset="2"/>
              <a:buNone/>
            </a:pPr>
            <a:endParaRPr lang="en-US" sz="1200" dirty="0" smtClean="0">
              <a:latin typeface="Arial" pitchFamily="34" charset="0"/>
              <a:cs typeface="Arial" pitchFamily="34" charset="0"/>
            </a:endParaRPr>
          </a:p>
        </p:txBody>
      </p:sp>
      <p:sp>
        <p:nvSpPr>
          <p:cNvPr id="4" name="灯片编号占位符 3"/>
          <p:cNvSpPr>
            <a:spLocks noGrp="1"/>
          </p:cNvSpPr>
          <p:nvPr>
            <p:ph type="sldNum" sz="quarter" idx="10"/>
          </p:nvPr>
        </p:nvSpPr>
        <p:spPr/>
        <p:txBody>
          <a:bodyPr/>
          <a:lstStyle/>
          <a:p>
            <a:fld id="{898DB928-9515-479D-8C7C-05ECDC9BC25B}" type="slidenum">
              <a:rPr lang="en-US" smtClean="0"/>
              <a:t>3</a:t>
            </a:fld>
            <a:endParaRPr lang="en-US"/>
          </a:p>
        </p:txBody>
      </p:sp>
    </p:spTree>
    <p:extLst>
      <p:ext uri="{BB962C8B-B14F-4D97-AF65-F5344CB8AC3E}">
        <p14:creationId xmlns:p14="http://schemas.microsoft.com/office/powerpoint/2010/main" val="337428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1.After the neutral atoms ionized, they will be picked up by the IMF,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then</a:t>
            </a:r>
            <a:r>
              <a:rPr lang="en-US" sz="1200" kern="1200" baseline="0" dirty="0" smtClean="0">
                <a:solidFill>
                  <a:schemeClr val="tx1"/>
                </a:solidFill>
                <a:effectLst/>
                <a:latin typeface="+mn-lt"/>
                <a:ea typeface="+mn-ea"/>
                <a:cs typeface="+mn-cs"/>
              </a:rPr>
              <a:t> gyrate </a:t>
            </a:r>
            <a:r>
              <a:rPr lang="en-US" sz="1200" kern="1200" baseline="0" dirty="0" smtClean="0">
                <a:solidFill>
                  <a:schemeClr val="tx1"/>
                </a:solidFill>
                <a:effectLst/>
                <a:latin typeface="+mn-lt"/>
                <a:ea typeface="+mn-ea"/>
                <a:cs typeface="+mn-cs"/>
              </a:rPr>
              <a:t>along </a:t>
            </a:r>
            <a:r>
              <a:rPr lang="en-US" sz="1200" kern="1200" baseline="0" dirty="0" smtClean="0">
                <a:solidFill>
                  <a:schemeClr val="tx1"/>
                </a:solidFill>
                <a:effectLst/>
                <a:latin typeface="+mn-lt"/>
                <a:ea typeface="+mn-ea"/>
                <a:cs typeface="+mn-cs"/>
              </a:rPr>
              <a:t>the magnetic filed,</a:t>
            </a:r>
            <a:r>
              <a:rPr lang="en-US" baseline="0" dirty="0" smtClean="0"/>
              <a:t> since ions are continuously created from the source, a ring distribution are formed in solar wind.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a:t>
            </a:r>
            <a:r>
              <a:rPr lang="en-US" dirty="0" smtClean="0"/>
              <a:t> After</a:t>
            </a:r>
            <a:r>
              <a:rPr lang="en-US" baseline="0" dirty="0" smtClean="0"/>
              <a:t> initially distributed in solar wind, they will be scattered in PA at fluctuations of the IMF, </a:t>
            </a:r>
            <a:r>
              <a:rPr lang="en-US" dirty="0" smtClean="0"/>
              <a:t>This transforms the initial ring distribution into an isotropic spherical shell in velocity space.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US" sz="1200" kern="1200" dirty="0" smtClean="0">
                <a:solidFill>
                  <a:schemeClr val="tx1"/>
                </a:solidFill>
                <a:effectLst/>
                <a:latin typeface="+mn-lt"/>
                <a:ea typeface="+mn-ea"/>
                <a:cs typeface="+mn-cs"/>
              </a:rPr>
              <a:t> the PUIs will transport outward with solar wind volume expansion, the ions are adiabatically </a:t>
            </a:r>
            <a:r>
              <a:rPr lang="en-US" sz="1200" kern="1200" dirty="0" smtClean="0">
                <a:solidFill>
                  <a:schemeClr val="tx1"/>
                </a:solidFill>
                <a:effectLst/>
                <a:latin typeface="+mn-lt"/>
                <a:ea typeface="+mn-ea"/>
                <a:cs typeface="+mn-cs"/>
              </a:rPr>
              <a:t>decelerated</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which makes </a:t>
            </a:r>
            <a:r>
              <a:rPr lang="en-US" sz="1200" kern="1200" dirty="0" smtClean="0">
                <a:solidFill>
                  <a:schemeClr val="tx1"/>
                </a:solidFill>
                <a:effectLst/>
                <a:latin typeface="+mn-lt"/>
                <a:ea typeface="+mn-ea"/>
                <a:cs typeface="+mn-cs"/>
              </a:rPr>
              <a:t>the spherical shell shrinks as it moves away from sun</a:t>
            </a:r>
            <a:endParaRPr lang="en-US" dirty="0" smtClean="0"/>
          </a:p>
          <a:p>
            <a:endParaRPr lang="en-US" baseline="0" dirty="0" smtClean="0"/>
          </a:p>
          <a:p>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4</a:t>
            </a:fld>
            <a:endParaRPr lang="en-US"/>
          </a:p>
        </p:txBody>
      </p:sp>
    </p:spTree>
    <p:extLst>
      <p:ext uri="{BB962C8B-B14F-4D97-AF65-F5344CB8AC3E}">
        <p14:creationId xmlns:p14="http://schemas.microsoft.com/office/powerpoint/2010/main" val="123278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US" sz="1200" kern="1200" dirty="0" smtClean="0">
                <a:solidFill>
                  <a:schemeClr val="tx1"/>
                </a:solidFill>
                <a:effectLst/>
                <a:latin typeface="+mn-lt"/>
                <a:ea typeface="+mn-ea"/>
                <a:cs typeface="+mn-cs"/>
              </a:rPr>
              <a:t> After the spherical shell</a:t>
            </a:r>
            <a:r>
              <a:rPr lang="en-US" sz="1200" kern="1200" baseline="0" dirty="0" smtClean="0">
                <a:solidFill>
                  <a:schemeClr val="tx1"/>
                </a:solidFill>
                <a:effectLst/>
                <a:latin typeface="+mn-lt"/>
                <a:ea typeface="+mn-ea"/>
                <a:cs typeface="+mn-cs"/>
              </a:rPr>
              <a:t> formed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ions </a:t>
            </a:r>
            <a:r>
              <a:rPr lang="en-US" sz="1200" kern="1200" dirty="0" smtClean="0">
                <a:solidFill>
                  <a:schemeClr val="tx1"/>
                </a:solidFill>
                <a:effectLst/>
                <a:latin typeface="+mn-lt"/>
                <a:ea typeface="+mn-ea"/>
                <a:cs typeface="+mn-cs"/>
              </a:rPr>
              <a:t>are adiabatically </a:t>
            </a:r>
            <a:r>
              <a:rPr lang="en-US" sz="1200" kern="1200" dirty="0" smtClean="0">
                <a:solidFill>
                  <a:schemeClr val="tx1"/>
                </a:solidFill>
                <a:effectLst/>
                <a:latin typeface="+mn-lt"/>
                <a:ea typeface="+mn-ea"/>
                <a:cs typeface="+mn-cs"/>
              </a:rPr>
              <a:t>decelerated when they transport outward with solar wind volume expansion , this </a:t>
            </a:r>
            <a:r>
              <a:rPr lang="en-US" sz="1200" kern="1200" dirty="0" smtClean="0">
                <a:solidFill>
                  <a:schemeClr val="tx1"/>
                </a:solidFill>
                <a:effectLst/>
                <a:latin typeface="+mn-lt"/>
                <a:ea typeface="+mn-ea"/>
                <a:cs typeface="+mn-cs"/>
              </a:rPr>
              <a:t>cooling leading to a velocity</a:t>
            </a:r>
            <a:r>
              <a:rPr lang="en-US" sz="1200" kern="1200" baseline="0" dirty="0" smtClean="0">
                <a:solidFill>
                  <a:schemeClr val="tx1"/>
                </a:solidFill>
                <a:effectLst/>
                <a:latin typeface="+mn-lt"/>
                <a:ea typeface="+mn-ea"/>
                <a:cs typeface="+mn-cs"/>
              </a:rPr>
              <a:t> v at the observer r0 </a:t>
            </a:r>
            <a:r>
              <a:rPr lang="en-US" sz="1200" kern="1200" baseline="0" dirty="0" smtClean="0">
                <a:solidFill>
                  <a:schemeClr val="tx1"/>
                </a:solidFill>
                <a:effectLst/>
                <a:latin typeface="+mn-lt"/>
                <a:ea typeface="+mn-ea"/>
                <a:cs typeface="+mn-cs"/>
              </a:rPr>
              <a:t>satisfies </a:t>
            </a:r>
            <a:r>
              <a:rPr lang="en-US" sz="1200" kern="1200" baseline="0" dirty="0" smtClean="0">
                <a:solidFill>
                  <a:schemeClr val="tx1"/>
                </a:solidFill>
                <a:effectLst/>
                <a:latin typeface="+mn-lt"/>
                <a:ea typeface="+mn-ea"/>
                <a:cs typeface="+mn-cs"/>
              </a:rPr>
              <a:t>the power law , then </a:t>
            </a:r>
            <a:r>
              <a:rPr lang="en-US" sz="1200" kern="1200" dirty="0" smtClean="0">
                <a:solidFill>
                  <a:schemeClr val="tx1"/>
                </a:solidFill>
                <a:effectLst/>
                <a:latin typeface="+mn-lt"/>
                <a:ea typeface="+mn-ea"/>
                <a:cs typeface="+mn-cs"/>
              </a:rPr>
              <a:t>the spherical shell shrinks as it moves away from sun</a:t>
            </a:r>
            <a:endParaRPr lang="en-US" dirty="0" smtClean="0"/>
          </a:p>
          <a:p>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5</a:t>
            </a:fld>
            <a:endParaRPr lang="en-US"/>
          </a:p>
        </p:txBody>
      </p:sp>
    </p:spTree>
    <p:extLst>
      <p:ext uri="{BB962C8B-B14F-4D97-AF65-F5344CB8AC3E}">
        <p14:creationId xmlns:p14="http://schemas.microsoft.com/office/powerpoint/2010/main" val="92918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With this power law equation, </a:t>
            </a:r>
            <a:r>
              <a:rPr kumimoji="0" lang="en-US" sz="1200" b="1" i="0" u="none" strike="noStrike" kern="1200" cap="none" spc="0" normalizeH="0" baseline="0" noProof="0" dirty="0" smtClean="0">
                <a:ln>
                  <a:noFill/>
                </a:ln>
                <a:solidFill>
                  <a:schemeClr val="tx2"/>
                </a:solidFill>
                <a:effectLst/>
                <a:uLnTx/>
                <a:uFillTx/>
                <a:latin typeface="+mn-lt"/>
                <a:ea typeface="+mn-ea"/>
                <a:cs typeface="+mn-cs"/>
              </a:rPr>
              <a:t>we can </a:t>
            </a:r>
            <a:r>
              <a:rPr kumimoji="0" lang="en-US" sz="1200" b="1" i="0" u="none" strike="noStrike" kern="1200" cap="none" spc="0" normalizeH="0" baseline="0" noProof="0" dirty="0" smtClean="0">
                <a:ln>
                  <a:noFill/>
                </a:ln>
                <a:solidFill>
                  <a:schemeClr val="tx2"/>
                </a:solidFill>
                <a:effectLst/>
                <a:uLnTx/>
                <a:uFillTx/>
                <a:latin typeface="+mn-lt"/>
                <a:ea typeface="+mn-ea"/>
                <a:cs typeface="+mn-cs"/>
              </a:rPr>
              <a:t>also  map </a:t>
            </a:r>
            <a:r>
              <a:rPr kumimoji="0" lang="en-US" sz="1200" b="1" i="0" u="none" strike="noStrike" kern="1200" cap="none" spc="0" normalizeH="0" baseline="0" noProof="0" dirty="0" smtClean="0">
                <a:ln>
                  <a:noFill/>
                </a:ln>
                <a:solidFill>
                  <a:schemeClr val="tx2"/>
                </a:solidFill>
                <a:effectLst/>
                <a:uLnTx/>
                <a:uFillTx/>
                <a:latin typeface="+mn-lt"/>
                <a:ea typeface="+mn-ea"/>
                <a:cs typeface="+mn-cs"/>
              </a:rPr>
              <a:t>the radial neutral gas distribution into the PUI velocity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Conservation of Particles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
            </a:r>
            <a:br>
              <a:rPr kumimoji="0" lang="en-US" sz="1200" b="1" i="0" u="none" strike="noStrike" kern="1200" cap="none" spc="0" normalizeH="0" baseline="0" noProof="0" dirty="0" smtClean="0">
                <a:ln>
                  <a:noFill/>
                </a:ln>
                <a:solidFill>
                  <a:schemeClr val="tx2"/>
                </a:solidFill>
                <a:effectLst/>
                <a:uLnTx/>
                <a:uFillTx/>
                <a:latin typeface="+mn-lt"/>
                <a:ea typeface="+mn-ea"/>
                <a:cs typeface="+mn-cs"/>
              </a:rPr>
            </a:br>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6</a:t>
            </a:fld>
            <a:endParaRPr lang="en-US"/>
          </a:p>
        </p:txBody>
      </p:sp>
    </p:spTree>
    <p:extLst>
      <p:ext uri="{BB962C8B-B14F-4D97-AF65-F5344CB8AC3E}">
        <p14:creationId xmlns:p14="http://schemas.microsoft.com/office/powerpoint/2010/main" val="245468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In </a:t>
            </a:r>
            <a:r>
              <a:rPr lang="en-US" dirty="0" smtClean="0"/>
              <a:t>previous isotropic</a:t>
            </a:r>
            <a:r>
              <a:rPr lang="en-US" baseline="0" dirty="0" smtClean="0"/>
              <a:t> distribution, </a:t>
            </a:r>
            <a:r>
              <a:rPr lang="en-US" baseline="0" dirty="0" smtClean="0"/>
              <a:t>we treat it as a </a:t>
            </a:r>
            <a:r>
              <a:rPr lang="en-US" dirty="0" smtClean="0">
                <a:latin typeface="Arial" pitchFamily="34" charset="0"/>
                <a:cs typeface="Arial" pitchFamily="34" charset="0"/>
              </a:rPr>
              <a:t>Completely Adiabatic Cooling  which implies: </a:t>
            </a:r>
          </a:p>
          <a:p>
            <a:r>
              <a:rPr lang="en-US" dirty="0" smtClean="0">
                <a:latin typeface="Arial" pitchFamily="34" charset="0"/>
                <a:cs typeface="Arial" pitchFamily="34" charset="0"/>
              </a:rPr>
              <a:t>Fast</a:t>
            </a:r>
            <a:r>
              <a:rPr lang="en-US" baseline="0" dirty="0" smtClean="0">
                <a:latin typeface="Arial" pitchFamily="34" charset="0"/>
                <a:cs typeface="Arial" pitchFamily="34" charset="0"/>
              </a:rPr>
              <a:t> P.A scattering makes the distribution </a:t>
            </a:r>
            <a:r>
              <a:rPr lang="en-US" sz="1200" dirty="0" smtClean="0">
                <a:latin typeface="Arial" pitchFamily="34" charset="0"/>
                <a:cs typeface="Arial" pitchFamily="34" charset="0"/>
              </a:rPr>
              <a:t>Immediate </a:t>
            </a:r>
            <a:r>
              <a:rPr lang="en-US" sz="1200" dirty="0" err="1" smtClean="0">
                <a:latin typeface="Arial" pitchFamily="34" charset="0"/>
                <a:cs typeface="Arial" pitchFamily="34" charset="0"/>
              </a:rPr>
              <a:t>Isotropization</a:t>
            </a:r>
            <a:r>
              <a:rPr lang="en-US" sz="1200" dirty="0" smtClean="0">
                <a:latin typeface="Arial" pitchFamily="34" charset="0"/>
                <a:cs typeface="Arial" pitchFamily="34" charset="0"/>
              </a:rPr>
              <a:t> .</a:t>
            </a:r>
            <a:endParaRPr lang="en-US" dirty="0" smtClean="0">
              <a:latin typeface="Arial" pitchFamily="34" charset="0"/>
              <a:cs typeface="Arial" pitchFamily="34" charset="0"/>
            </a:endParaRPr>
          </a:p>
          <a:p>
            <a:endParaRPr lang="en-US" sz="1200" baseline="30000" dirty="0" smtClean="0">
              <a:latin typeface="Arial" pitchFamily="34" charset="0"/>
              <a:cs typeface="Arial" pitchFamily="34" charset="0"/>
            </a:endParaRPr>
          </a:p>
        </p:txBody>
      </p:sp>
      <p:sp>
        <p:nvSpPr>
          <p:cNvPr id="4" name="灯片编号占位符 3"/>
          <p:cNvSpPr>
            <a:spLocks noGrp="1"/>
          </p:cNvSpPr>
          <p:nvPr>
            <p:ph type="sldNum" sz="quarter" idx="10"/>
          </p:nvPr>
        </p:nvSpPr>
        <p:spPr/>
        <p:txBody>
          <a:bodyPr/>
          <a:lstStyle/>
          <a:p>
            <a:fld id="{898DB928-9515-479D-8C7C-05ECDC9BC25B}" type="slidenum">
              <a:rPr lang="en-US" smtClean="0"/>
              <a:t>7</a:t>
            </a:fld>
            <a:endParaRPr lang="en-US" dirty="0"/>
          </a:p>
        </p:txBody>
      </p:sp>
    </p:spTree>
    <p:extLst>
      <p:ext uri="{BB962C8B-B14F-4D97-AF65-F5344CB8AC3E}">
        <p14:creationId xmlns:p14="http://schemas.microsoft.com/office/powerpoint/2010/main" val="105896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 </a:t>
            </a:r>
            <a:r>
              <a:rPr lang="en-US" sz="1200" dirty="0" err="1" smtClean="0">
                <a:latin typeface="Arial" pitchFamily="34" charset="0"/>
                <a:cs typeface="Arial" pitchFamily="34" charset="0"/>
              </a:rPr>
              <a:t>Vasyliunas</a:t>
            </a:r>
            <a:r>
              <a:rPr lang="en-US" sz="1200" dirty="0" smtClean="0">
                <a:latin typeface="Arial" pitchFamily="34" charset="0"/>
                <a:cs typeface="Arial" pitchFamily="34" charset="0"/>
              </a:rPr>
              <a:t> &amp; </a:t>
            </a:r>
            <a:r>
              <a:rPr lang="en-US" sz="1200" dirty="0" err="1" smtClean="0">
                <a:latin typeface="Arial" pitchFamily="34" charset="0"/>
                <a:cs typeface="Arial" pitchFamily="34" charset="0"/>
              </a:rPr>
              <a:t>Siscoe</a:t>
            </a:r>
            <a:r>
              <a:rPr lang="en-US" sz="1200" dirty="0" smtClean="0">
                <a:latin typeface="Arial" pitchFamily="34" charset="0"/>
                <a:cs typeface="Arial" pitchFamily="34" charset="0"/>
              </a:rPr>
              <a:t> predicted a population of interstellar PUIs on the solar</a:t>
            </a:r>
            <a:r>
              <a:rPr lang="en-US" sz="1200" baseline="0" dirty="0" smtClean="0">
                <a:latin typeface="Arial" pitchFamily="34" charset="0"/>
                <a:cs typeface="Arial" pitchFamily="34" charset="0"/>
              </a:rPr>
              <a:t> wind</a:t>
            </a:r>
            <a:r>
              <a:rPr lang="en-US" sz="1200" dirty="0" smtClean="0">
                <a:latin typeface="Arial" pitchFamily="34" charset="0"/>
                <a:cs typeface="Arial" pitchFamily="34" charset="0"/>
              </a:rPr>
              <a:t>, assume</a:t>
            </a:r>
            <a:r>
              <a:rPr lang="en-US" sz="1200" baseline="0" dirty="0" smtClean="0">
                <a:latin typeface="Arial" pitchFamily="34" charset="0"/>
                <a:cs typeface="Arial" pitchFamily="34" charset="0"/>
              </a:rPr>
              <a:t> solar wind expansion as 1/r^2, so n=2, </a:t>
            </a:r>
            <a:r>
              <a:rPr lang="en-US" sz="1200" baseline="0" dirty="0" err="1" smtClean="0">
                <a:latin typeface="Arial" pitchFamily="34" charset="0"/>
                <a:cs typeface="Arial" pitchFamily="34" charset="0"/>
              </a:rPr>
              <a:t>alph</a:t>
            </a:r>
            <a:r>
              <a:rPr lang="en-US" sz="1200" baseline="0" dirty="0" smtClean="0">
                <a:latin typeface="Arial" pitchFamily="34" charset="0"/>
                <a:cs typeface="Arial" pitchFamily="34" charset="0"/>
              </a:rPr>
              <a:t> is 3/2,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besides, </a:t>
            </a:r>
            <a:r>
              <a:rPr lang="en-US" sz="1200" baseline="0" dirty="0" smtClean="0">
                <a:latin typeface="Arial" pitchFamily="34" charset="0"/>
                <a:cs typeface="Arial" pitchFamily="34" charset="0"/>
              </a:rPr>
              <a:t>we </a:t>
            </a:r>
            <a:r>
              <a:rPr lang="en-US" sz="1200" baseline="0" dirty="0" err="1" smtClean="0">
                <a:latin typeface="Arial" pitchFamily="34" charset="0"/>
                <a:cs typeface="Arial" pitchFamily="34" charset="0"/>
              </a:rPr>
              <a:t>wanna</a:t>
            </a:r>
            <a:r>
              <a:rPr lang="en-US" sz="1200" baseline="0" dirty="0" smtClean="0">
                <a:latin typeface="Arial" pitchFamily="34" charset="0"/>
                <a:cs typeface="Arial" pitchFamily="34" charset="0"/>
              </a:rPr>
              <a:t> know </a:t>
            </a:r>
            <a:r>
              <a:rPr lang="en-US" dirty="0" smtClean="0">
                <a:latin typeface="Arial" pitchFamily="34" charset="0"/>
                <a:cs typeface="Arial" pitchFamily="34" charset="0"/>
              </a:rPr>
              <a:t>How well the PUIs are </a:t>
            </a:r>
            <a:r>
              <a:rPr lang="en-US" dirty="0" err="1" smtClean="0">
                <a:latin typeface="Arial" pitchFamily="34" charset="0"/>
                <a:cs typeface="Arial" pitchFamily="34" charset="0"/>
              </a:rPr>
              <a:t>isotropized</a:t>
            </a:r>
            <a:r>
              <a:rPr lang="en-US" dirty="0" smtClean="0">
                <a:latin typeface="Arial" pitchFamily="34" charset="0"/>
                <a:cs typeface="Arial" pitchFamily="34" charset="0"/>
              </a:rPr>
              <a:t> and coupled to </a:t>
            </a:r>
            <a:r>
              <a:rPr lang="en-US" dirty="0" smtClean="0">
                <a:latin typeface="Arial" pitchFamily="34" charset="0"/>
                <a:cs typeface="Arial" pitchFamily="34" charset="0"/>
              </a:rPr>
              <a:t>IMF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based on this motivations we want to test in detail the assumption that PUI will cool in the expanding solar wind for a wide range of ionization rate in one solar 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8</a:t>
            </a:fld>
            <a:endParaRPr lang="en-US"/>
          </a:p>
        </p:txBody>
      </p:sp>
    </p:spTree>
    <p:extLst>
      <p:ext uri="{BB962C8B-B14F-4D97-AF65-F5344CB8AC3E}">
        <p14:creationId xmlns:p14="http://schemas.microsoft.com/office/powerpoint/2010/main" val="288162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start by </a:t>
            </a:r>
            <a:r>
              <a:rPr lang="en-US" baseline="0" dirty="0" smtClean="0"/>
              <a:t>using </a:t>
            </a:r>
            <a:r>
              <a:rPr lang="en-US" baseline="0" dirty="0" err="1" smtClean="0"/>
              <a:t>v&amp;s</a:t>
            </a:r>
            <a:r>
              <a:rPr lang="en-US" baseline="0" dirty="0" smtClean="0"/>
              <a:t> model, the </a:t>
            </a:r>
            <a:r>
              <a:rPr lang="en-US" baseline="0" dirty="0" smtClean="0"/>
              <a:t>isotropic distribution </a:t>
            </a:r>
            <a:r>
              <a:rPr lang="en-US" baseline="0" dirty="0" smtClean="0"/>
              <a:t>function and considering </a:t>
            </a:r>
            <a:r>
              <a:rPr lang="en-US" baseline="0" dirty="0" smtClean="0"/>
              <a:t>the non-zero injection </a:t>
            </a:r>
            <a:r>
              <a:rPr lang="en-US" baseline="0" dirty="0" smtClean="0"/>
              <a:t>speed of ions. </a:t>
            </a:r>
            <a:r>
              <a:rPr lang="en-US" baseline="0" dirty="0" smtClean="0"/>
              <a:t>W is the ion speed divided by the max speed which is the </a:t>
            </a:r>
            <a:r>
              <a:rPr lang="en-US" baseline="0" dirty="0" err="1" smtClean="0"/>
              <a:t>vsw+neutral</a:t>
            </a:r>
            <a:r>
              <a:rPr lang="en-US" baseline="0" dirty="0" smtClean="0"/>
              <a:t> inflow speed. We </a:t>
            </a:r>
            <a:r>
              <a:rPr lang="en-US" baseline="0" dirty="0" smtClean="0"/>
              <a:t>solve </a:t>
            </a:r>
            <a:r>
              <a:rPr lang="en-US" baseline="0" dirty="0" smtClean="0"/>
              <a:t>for a steady-state density of neutrals as a function of heliocentric </a:t>
            </a:r>
            <a:r>
              <a:rPr lang="en-US" baseline="0" dirty="0" smtClean="0"/>
              <a:t>distance on the upwind direction. </a:t>
            </a:r>
            <a:r>
              <a:rPr lang="en-US" baseline="0" dirty="0" smtClean="0"/>
              <a:t>This will </a:t>
            </a:r>
            <a:r>
              <a:rPr lang="en-US" sz="1200" dirty="0" smtClean="0">
                <a:latin typeface="Arial" pitchFamily="34" charset="0"/>
                <a:cs typeface="Arial" pitchFamily="34" charset="0"/>
              </a:rPr>
              <a:t>simplify the problem  by use of ACE SWICS June data each year.</a:t>
            </a:r>
          </a:p>
          <a:p>
            <a:pPr marL="0" indent="0">
              <a:buNone/>
            </a:pPr>
            <a:endParaRPr lang="en-US" sz="1200" dirty="0" smtClean="0">
              <a:latin typeface="Arial" pitchFamily="34" charset="0"/>
              <a:cs typeface="Arial" pitchFamily="34" charset="0"/>
            </a:endParaRPr>
          </a:p>
          <a:p>
            <a:endParaRPr lang="en-US" dirty="0"/>
          </a:p>
        </p:txBody>
      </p:sp>
      <p:sp>
        <p:nvSpPr>
          <p:cNvPr id="4" name="灯片编号占位符 3"/>
          <p:cNvSpPr>
            <a:spLocks noGrp="1"/>
          </p:cNvSpPr>
          <p:nvPr>
            <p:ph type="sldNum" sz="quarter" idx="10"/>
          </p:nvPr>
        </p:nvSpPr>
        <p:spPr/>
        <p:txBody>
          <a:bodyPr/>
          <a:lstStyle/>
          <a:p>
            <a:fld id="{898DB928-9515-479D-8C7C-05ECDC9BC25B}" type="slidenum">
              <a:rPr lang="en-US" smtClean="0"/>
              <a:t>9</a:t>
            </a:fld>
            <a:endParaRPr lang="en-US"/>
          </a:p>
        </p:txBody>
      </p:sp>
    </p:spTree>
    <p:extLst>
      <p:ext uri="{BB962C8B-B14F-4D97-AF65-F5344CB8AC3E}">
        <p14:creationId xmlns:p14="http://schemas.microsoft.com/office/powerpoint/2010/main" val="3362402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9" name="标题 8"/>
          <p:cNvSpPr>
            <a:spLocks noGrp="1"/>
          </p:cNvSpPr>
          <p:nvPr>
            <p:ph type="title"/>
          </p:nvPr>
        </p:nvSpPr>
        <p:spPr/>
        <p:txBody>
          <a:bodyPr/>
          <a:lstStyle/>
          <a:p>
            <a:r>
              <a:rPr lang="zh-CN" altLang="en-US" dirty="0" smtClean="0"/>
              <a:t>单击此处编辑母版标题样式</a:t>
            </a:r>
            <a:endParaRPr lang="en-US" dirty="0"/>
          </a:p>
        </p:txBody>
      </p:sp>
      <p:pic>
        <p:nvPicPr>
          <p:cNvPr id="22"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5810969"/>
            <a:ext cx="3810000" cy="71437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2011/11/15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72816"/>
            <a:ext cx="7408333" cy="4104456"/>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2011/11/15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Title 6"/>
          <p:cNvSpPr>
            <a:spLocks noGrp="1"/>
          </p:cNvSpPr>
          <p:nvPr>
            <p:ph type="title"/>
          </p:nvPr>
        </p:nvSpPr>
        <p:spPr/>
        <p:txBody>
          <a:bodyPr/>
          <a:lstStyle/>
          <a:p>
            <a:r>
              <a:rPr lang="zh-CN" altLang="en-US" dirty="0"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2011/11/15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2011/11/15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2011/11/15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2011/11/15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2011/11/15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2011/11/15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2011/11/15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t>2011/11/15</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t>‹#›</a:t>
            </a:fld>
            <a:endParaRPr lang="zh-CN" altLang="en-US"/>
          </a:p>
        </p:txBody>
      </p:sp>
      <p:sp>
        <p:nvSpPr>
          <p:cNvPr id="3" name="Text Placeholder 2"/>
          <p:cNvSpPr>
            <a:spLocks noGrp="1"/>
          </p:cNvSpPr>
          <p:nvPr>
            <p:ph type="body" idx="1"/>
          </p:nvPr>
        </p:nvSpPr>
        <p:spPr>
          <a:xfrm>
            <a:off x="872067" y="1772816"/>
            <a:ext cx="7408333" cy="3450696"/>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8" r:id="rId7"/>
    <p:sldLayoutId id="2147483909" r:id="rId8"/>
    <p:sldLayoutId id="2147483910" r:id="rId9"/>
    <p:sldLayoutId id="2147483911" r:id="rId10"/>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8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23528" y="2420888"/>
            <a:ext cx="8568952" cy="3960440"/>
          </a:xfrm>
        </p:spPr>
        <p:txBody>
          <a:bodyPr>
            <a:normAutofit/>
          </a:bodyPr>
          <a:lstStyle/>
          <a:p>
            <a:pPr algn="l"/>
            <a:r>
              <a:rPr lang="en-US" b="1" u="sng" dirty="0">
                <a:solidFill>
                  <a:schemeClr val="bg1">
                    <a:lumMod val="85000"/>
                  </a:schemeClr>
                </a:solidFill>
                <a:latin typeface="Arial" pitchFamily="34" charset="0"/>
                <a:cs typeface="Arial" pitchFamily="34" charset="0"/>
              </a:rPr>
              <a:t>JH. Chen</a:t>
            </a:r>
            <a:r>
              <a:rPr lang="en-US" b="1" u="sng" baseline="30000" dirty="0">
                <a:solidFill>
                  <a:schemeClr val="bg1">
                    <a:lumMod val="85000"/>
                  </a:schemeClr>
                </a:solidFill>
                <a:latin typeface="Arial" pitchFamily="34" charset="0"/>
                <a:cs typeface="Arial" pitchFamily="34" charset="0"/>
              </a:rPr>
              <a:t>1</a:t>
            </a:r>
            <a:r>
              <a:rPr lang="en-US" b="1" dirty="0">
                <a:solidFill>
                  <a:schemeClr val="bg1">
                    <a:lumMod val="85000"/>
                  </a:schemeClr>
                </a:solidFill>
                <a:latin typeface="Arial" pitchFamily="34" charset="0"/>
                <a:cs typeface="Arial" pitchFamily="34" charset="0"/>
              </a:rPr>
              <a:t>, E. Möbius</a:t>
            </a:r>
            <a:r>
              <a:rPr lang="en-US" b="1" baseline="30000" dirty="0">
                <a:solidFill>
                  <a:schemeClr val="bg1">
                    <a:lumMod val="85000"/>
                  </a:schemeClr>
                </a:solidFill>
                <a:latin typeface="Arial" pitchFamily="34" charset="0"/>
                <a:cs typeface="Arial" pitchFamily="34" charset="0"/>
              </a:rPr>
              <a:t>1</a:t>
            </a:r>
            <a:r>
              <a:rPr lang="en-US" b="1" dirty="0">
                <a:solidFill>
                  <a:schemeClr val="bg1">
                    <a:lumMod val="85000"/>
                  </a:schemeClr>
                </a:solidFill>
                <a:latin typeface="Arial" pitchFamily="34" charset="0"/>
                <a:cs typeface="Arial" pitchFamily="34" charset="0"/>
              </a:rPr>
              <a:t>, P. Bochsler</a:t>
            </a:r>
            <a:r>
              <a:rPr lang="en-US" b="1" baseline="30000" dirty="0">
                <a:solidFill>
                  <a:schemeClr val="bg1">
                    <a:lumMod val="85000"/>
                  </a:schemeClr>
                </a:solidFill>
                <a:latin typeface="Arial" pitchFamily="34" charset="0"/>
                <a:cs typeface="Arial" pitchFamily="34" charset="0"/>
              </a:rPr>
              <a:t>1</a:t>
            </a:r>
            <a:r>
              <a:rPr lang="en-US" b="1" dirty="0">
                <a:solidFill>
                  <a:schemeClr val="bg1">
                    <a:lumMod val="85000"/>
                  </a:schemeClr>
                </a:solidFill>
                <a:latin typeface="Arial" pitchFamily="34" charset="0"/>
                <a:cs typeface="Arial" pitchFamily="34" charset="0"/>
              </a:rPr>
              <a:t>, G. Gloeckler</a:t>
            </a:r>
            <a:r>
              <a:rPr lang="en-US" b="1" baseline="30000" dirty="0">
                <a:solidFill>
                  <a:schemeClr val="bg1">
                    <a:lumMod val="85000"/>
                  </a:schemeClr>
                </a:solidFill>
                <a:latin typeface="Arial" pitchFamily="34" charset="0"/>
                <a:cs typeface="Arial" pitchFamily="34" charset="0"/>
              </a:rPr>
              <a:t>2</a:t>
            </a:r>
            <a:r>
              <a:rPr lang="en-US" b="1" dirty="0">
                <a:solidFill>
                  <a:schemeClr val="bg1">
                    <a:lumMod val="85000"/>
                  </a:schemeClr>
                </a:solidFill>
                <a:latin typeface="Arial" pitchFamily="34" charset="0"/>
                <a:cs typeface="Arial" pitchFamily="34" charset="0"/>
              </a:rPr>
              <a:t>, P. A. Isenberg</a:t>
            </a:r>
            <a:r>
              <a:rPr lang="en-US" b="1" baseline="30000" dirty="0">
                <a:solidFill>
                  <a:schemeClr val="bg1">
                    <a:lumMod val="85000"/>
                  </a:schemeClr>
                </a:solidFill>
                <a:latin typeface="Arial" pitchFamily="34" charset="0"/>
                <a:cs typeface="Arial" pitchFamily="34" charset="0"/>
              </a:rPr>
              <a:t>1</a:t>
            </a:r>
            <a:r>
              <a:rPr lang="en-US" b="1" dirty="0">
                <a:solidFill>
                  <a:schemeClr val="bg1">
                    <a:lumMod val="85000"/>
                  </a:schemeClr>
                </a:solidFill>
                <a:latin typeface="Arial" pitchFamily="34" charset="0"/>
                <a:cs typeface="Arial" pitchFamily="34" charset="0"/>
              </a:rPr>
              <a:t>,</a:t>
            </a:r>
          </a:p>
          <a:p>
            <a:r>
              <a:rPr lang="en-US" b="1" dirty="0">
                <a:solidFill>
                  <a:schemeClr val="bg1">
                    <a:lumMod val="85000"/>
                  </a:schemeClr>
                </a:solidFill>
                <a:latin typeface="Arial" pitchFamily="34" charset="0"/>
                <a:cs typeface="Arial" pitchFamily="34" charset="0"/>
              </a:rPr>
              <a:t>M. Bzowski</a:t>
            </a:r>
            <a:r>
              <a:rPr lang="en-US" b="1" baseline="30000" dirty="0">
                <a:solidFill>
                  <a:schemeClr val="bg1">
                    <a:lumMod val="85000"/>
                  </a:schemeClr>
                </a:solidFill>
                <a:latin typeface="Arial" pitchFamily="34" charset="0"/>
                <a:cs typeface="Arial" pitchFamily="34" charset="0"/>
              </a:rPr>
              <a:t>3</a:t>
            </a:r>
            <a:r>
              <a:rPr lang="en-US" b="1" dirty="0">
                <a:solidFill>
                  <a:schemeClr val="bg1">
                    <a:lumMod val="85000"/>
                  </a:schemeClr>
                </a:solidFill>
                <a:latin typeface="Arial" pitchFamily="34" charset="0"/>
                <a:cs typeface="Arial" pitchFamily="34" charset="0"/>
              </a:rPr>
              <a:t>, J. M. </a:t>
            </a:r>
            <a:r>
              <a:rPr lang="en-US" b="1" dirty="0" smtClean="0">
                <a:solidFill>
                  <a:schemeClr val="bg1">
                    <a:lumMod val="85000"/>
                  </a:schemeClr>
                </a:solidFill>
                <a:latin typeface="Arial" pitchFamily="34" charset="0"/>
                <a:cs typeface="Arial" pitchFamily="34" charset="0"/>
              </a:rPr>
              <a:t>Sokol</a:t>
            </a:r>
            <a:r>
              <a:rPr lang="en-US" b="1" baseline="30000" dirty="0" smtClean="0">
                <a:solidFill>
                  <a:schemeClr val="bg1">
                    <a:lumMod val="85000"/>
                  </a:schemeClr>
                </a:solidFill>
                <a:latin typeface="Arial" pitchFamily="34" charset="0"/>
                <a:cs typeface="Arial" pitchFamily="34" charset="0"/>
              </a:rPr>
              <a:t>3</a:t>
            </a:r>
          </a:p>
          <a:p>
            <a:endParaRPr lang="en-US" b="1" baseline="30000" dirty="0" smtClean="0">
              <a:solidFill>
                <a:schemeClr val="bg1">
                  <a:lumMod val="85000"/>
                </a:schemeClr>
              </a:solidFill>
              <a:latin typeface="Arial" pitchFamily="34" charset="0"/>
              <a:cs typeface="Arial" pitchFamily="34" charset="0"/>
            </a:endParaRPr>
          </a:p>
          <a:p>
            <a:pPr algn="l"/>
            <a:r>
              <a:rPr lang="en-US" i="1" baseline="30000" dirty="0">
                <a:solidFill>
                  <a:schemeClr val="bg1">
                    <a:lumMod val="95000"/>
                  </a:schemeClr>
                </a:solidFill>
                <a:latin typeface="Arial" pitchFamily="34" charset="0"/>
                <a:cs typeface="Arial" pitchFamily="34" charset="0"/>
              </a:rPr>
              <a:t>1</a:t>
            </a:r>
            <a:r>
              <a:rPr lang="en-US" sz="1800" i="1" dirty="0">
                <a:solidFill>
                  <a:schemeClr val="bg1">
                    <a:lumMod val="95000"/>
                  </a:schemeClr>
                </a:solidFill>
                <a:latin typeface="Arial" pitchFamily="34" charset="0"/>
                <a:cs typeface="Arial" pitchFamily="34" charset="0"/>
              </a:rPr>
              <a:t>Space Science Center and Department of physics</a:t>
            </a:r>
            <a:r>
              <a:rPr lang="en-US" sz="1800" i="1" dirty="0" smtClean="0">
                <a:solidFill>
                  <a:schemeClr val="bg1">
                    <a:lumMod val="95000"/>
                  </a:schemeClr>
                </a:solidFill>
                <a:latin typeface="Arial" pitchFamily="34" charset="0"/>
                <a:cs typeface="Arial" pitchFamily="34" charset="0"/>
              </a:rPr>
              <a:t>,</a:t>
            </a:r>
          </a:p>
          <a:p>
            <a:pPr algn="l"/>
            <a:r>
              <a:rPr lang="en-US" sz="1800" i="1" dirty="0">
                <a:solidFill>
                  <a:schemeClr val="bg1">
                    <a:lumMod val="95000"/>
                  </a:schemeClr>
                </a:solidFill>
                <a:latin typeface="Arial" pitchFamily="34" charset="0"/>
                <a:cs typeface="Arial" pitchFamily="34" charset="0"/>
              </a:rPr>
              <a:t> </a:t>
            </a:r>
            <a:r>
              <a:rPr lang="en-US" sz="1800" i="1" dirty="0" smtClean="0">
                <a:solidFill>
                  <a:schemeClr val="bg1">
                    <a:lumMod val="95000"/>
                  </a:schemeClr>
                </a:solidFill>
                <a:latin typeface="Arial" pitchFamily="34" charset="0"/>
                <a:cs typeface="Arial" pitchFamily="34" charset="0"/>
              </a:rPr>
              <a:t>University </a:t>
            </a:r>
            <a:r>
              <a:rPr lang="en-US" sz="1800" i="1" dirty="0">
                <a:solidFill>
                  <a:schemeClr val="bg1">
                    <a:lumMod val="95000"/>
                  </a:schemeClr>
                </a:solidFill>
                <a:latin typeface="Arial" pitchFamily="34" charset="0"/>
                <a:cs typeface="Arial" pitchFamily="34" charset="0"/>
              </a:rPr>
              <a:t>of New Hampshire, NH, </a:t>
            </a:r>
            <a:r>
              <a:rPr lang="en-US" sz="1800" i="1" dirty="0" smtClean="0">
                <a:solidFill>
                  <a:schemeClr val="bg1">
                    <a:lumMod val="95000"/>
                  </a:schemeClr>
                </a:solidFill>
                <a:latin typeface="Arial" pitchFamily="34" charset="0"/>
                <a:cs typeface="Arial" pitchFamily="34" charset="0"/>
              </a:rPr>
              <a:t>USA</a:t>
            </a:r>
          </a:p>
          <a:p>
            <a:pPr algn="l"/>
            <a:r>
              <a:rPr lang="en-US" i="1" baseline="30000" dirty="0" smtClean="0">
                <a:solidFill>
                  <a:schemeClr val="bg1">
                    <a:lumMod val="95000"/>
                  </a:schemeClr>
                </a:solidFill>
                <a:latin typeface="Arial" pitchFamily="34" charset="0"/>
                <a:cs typeface="Arial" pitchFamily="34" charset="0"/>
              </a:rPr>
              <a:t>2</a:t>
            </a:r>
            <a:r>
              <a:rPr lang="en-US" sz="1800" i="1" dirty="0" smtClean="0">
                <a:solidFill>
                  <a:schemeClr val="bg1">
                    <a:lumMod val="95000"/>
                  </a:schemeClr>
                </a:solidFill>
                <a:latin typeface="Arial" pitchFamily="34" charset="0"/>
                <a:cs typeface="Arial" pitchFamily="34" charset="0"/>
              </a:rPr>
              <a:t>Department </a:t>
            </a:r>
            <a:r>
              <a:rPr lang="en-US" sz="1800" i="1" dirty="0">
                <a:solidFill>
                  <a:schemeClr val="bg1">
                    <a:lumMod val="95000"/>
                  </a:schemeClr>
                </a:solidFill>
                <a:latin typeface="Arial" pitchFamily="34" charset="0"/>
                <a:cs typeface="Arial" pitchFamily="34" charset="0"/>
              </a:rPr>
              <a:t>of Atmospheric, Oceanic, and Space Sciences, </a:t>
            </a:r>
            <a:endParaRPr lang="en-US" sz="1800" i="1" dirty="0" smtClean="0">
              <a:solidFill>
                <a:schemeClr val="bg1">
                  <a:lumMod val="95000"/>
                </a:schemeClr>
              </a:solidFill>
              <a:latin typeface="Arial" pitchFamily="34" charset="0"/>
              <a:cs typeface="Arial" pitchFamily="34" charset="0"/>
            </a:endParaRPr>
          </a:p>
          <a:p>
            <a:pPr algn="l"/>
            <a:r>
              <a:rPr lang="en-US" sz="1800" i="1" dirty="0">
                <a:solidFill>
                  <a:schemeClr val="bg1">
                    <a:lumMod val="95000"/>
                  </a:schemeClr>
                </a:solidFill>
                <a:latin typeface="Arial" pitchFamily="34" charset="0"/>
                <a:cs typeface="Arial" pitchFamily="34" charset="0"/>
              </a:rPr>
              <a:t> University of Michigan, MI, </a:t>
            </a:r>
            <a:r>
              <a:rPr lang="en-US" sz="1800" i="1" dirty="0" smtClean="0">
                <a:solidFill>
                  <a:schemeClr val="bg1">
                    <a:lumMod val="95000"/>
                  </a:schemeClr>
                </a:solidFill>
                <a:latin typeface="Arial" pitchFamily="34" charset="0"/>
                <a:cs typeface="Arial" pitchFamily="34" charset="0"/>
              </a:rPr>
              <a:t>USA</a:t>
            </a:r>
          </a:p>
          <a:p>
            <a:pPr algn="l"/>
            <a:r>
              <a:rPr lang="en-US" i="1" baseline="30000" dirty="0" smtClean="0">
                <a:solidFill>
                  <a:schemeClr val="bg1">
                    <a:lumMod val="95000"/>
                  </a:schemeClr>
                </a:solidFill>
                <a:latin typeface="Arial" pitchFamily="34" charset="0"/>
                <a:cs typeface="Arial" pitchFamily="34" charset="0"/>
              </a:rPr>
              <a:t>3</a:t>
            </a:r>
            <a:r>
              <a:rPr lang="en-US" sz="1800" i="1" dirty="0" smtClean="0">
                <a:solidFill>
                  <a:schemeClr val="bg1">
                    <a:lumMod val="95000"/>
                  </a:schemeClr>
                </a:solidFill>
                <a:latin typeface="Arial" pitchFamily="34" charset="0"/>
                <a:cs typeface="Arial" pitchFamily="34" charset="0"/>
              </a:rPr>
              <a:t>Space </a:t>
            </a:r>
            <a:r>
              <a:rPr lang="en-US" sz="1800" i="1" dirty="0">
                <a:solidFill>
                  <a:schemeClr val="bg1">
                    <a:lumMod val="95000"/>
                  </a:schemeClr>
                </a:solidFill>
                <a:latin typeface="Arial" pitchFamily="34" charset="0"/>
                <a:cs typeface="Arial" pitchFamily="34" charset="0"/>
              </a:rPr>
              <a:t>Research Centre, Polish Academy of Science, Poland</a:t>
            </a:r>
            <a:endParaRPr lang="en-US" sz="1800" dirty="0">
              <a:solidFill>
                <a:schemeClr val="bg1">
                  <a:lumMod val="95000"/>
                </a:schemeClr>
              </a:solidFill>
              <a:latin typeface="Arial" pitchFamily="34" charset="0"/>
              <a:cs typeface="Arial" pitchFamily="34" charset="0"/>
            </a:endParaRPr>
          </a:p>
          <a:p>
            <a:pPr algn="l"/>
            <a:endParaRPr lang="en-US" b="1" dirty="0">
              <a:solidFill>
                <a:schemeClr val="bg1">
                  <a:lumMod val="85000"/>
                </a:schemeClr>
              </a:solidFill>
              <a:latin typeface="Arial" pitchFamily="34" charset="0"/>
              <a:cs typeface="Arial" pitchFamily="34" charset="0"/>
            </a:endParaRPr>
          </a:p>
          <a:p>
            <a:pPr algn="l"/>
            <a:endParaRPr lang="en-US" dirty="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p:txBody>
      </p:sp>
      <p:sp>
        <p:nvSpPr>
          <p:cNvPr id="2" name="标题 1"/>
          <p:cNvSpPr>
            <a:spLocks noGrp="1"/>
          </p:cNvSpPr>
          <p:nvPr>
            <p:ph type="title"/>
          </p:nvPr>
        </p:nvSpPr>
        <p:spPr>
          <a:xfrm>
            <a:off x="323528" y="332656"/>
            <a:ext cx="8204448" cy="1780108"/>
          </a:xfrm>
        </p:spPr>
        <p:txBody>
          <a:bodyPr>
            <a:normAutofit/>
          </a:bodyPr>
          <a:lstStyle/>
          <a:p>
            <a:r>
              <a:rPr lang="en-US" b="1" dirty="0" smtClean="0">
                <a:latin typeface="Arial" pitchFamily="34" charset="0"/>
                <a:cs typeface="Arial" pitchFamily="34" charset="0"/>
              </a:rPr>
              <a:t>Modeling and observations of pickup ion distributions </a:t>
            </a:r>
            <a:r>
              <a:rPr lang="en-US" b="1" dirty="0" smtClean="0">
                <a:latin typeface="Arial" pitchFamily="34" charset="0"/>
                <a:cs typeface="Arial" pitchFamily="34" charset="0"/>
              </a:rPr>
              <a:t>in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one solar cycle</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970365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323528" y="1772816"/>
                <a:ext cx="8568952" cy="4968552"/>
              </a:xfrm>
            </p:spPr>
            <p:txBody>
              <a:bodyPr/>
              <a:lstStyle/>
              <a:p>
                <a:pPr>
                  <a:buFont typeface="Arial" pitchFamily="34" charset="0"/>
                  <a:buChar char="•"/>
                </a:pPr>
                <a:r>
                  <a:rPr lang="en-US" dirty="0" smtClean="0">
                    <a:latin typeface="Arial" pitchFamily="34" charset="0"/>
                    <a:cs typeface="Arial" pitchFamily="34" charset="0"/>
                  </a:rPr>
                  <a:t> Integration over instrument FOV &amp; </a:t>
                </a:r>
                <a14:m>
                  <m:oMath xmlns:m="http://schemas.openxmlformats.org/officeDocument/2006/math">
                    <m:r>
                      <a:rPr lang="en-US" i="1">
                        <a:latin typeface="Cambria Math"/>
                      </a:rPr>
                      <m:t>𝛥</m:t>
                    </m:r>
                    <m:r>
                      <a:rPr lang="en-US" i="1">
                        <a:latin typeface="Cambria Math"/>
                      </a:rPr>
                      <m:t>𝐸</m:t>
                    </m:r>
                  </m:oMath>
                </a14:m>
                <a:endParaRPr lang="en-US"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     Differential Flux Density: </a:t>
                </a:r>
              </a:p>
              <a:p>
                <a:pPr marL="0" indent="0">
                  <a:buNone/>
                </a:pP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     </a:t>
                </a:r>
              </a:p>
              <a:p>
                <a:pPr marL="0" indent="0">
                  <a:buNone/>
                </a:pPr>
                <a:endParaRPr lang="en-US" sz="2000" dirty="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Counting Rate: </a:t>
                </a: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p>
              <a:p>
                <a:pPr marL="0" indent="0">
                  <a:buNone/>
                </a:pPr>
                <a:endParaRPr lang="en-US" sz="2000" dirty="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Model PSD(S/C Frame):</a:t>
                </a:r>
                <a:endParaRPr lang="en-US" sz="2000" dirty="0">
                  <a:latin typeface="Arial" pitchFamily="34" charset="0"/>
                  <a:cs typeface="Arial" pitchFamily="34"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323528" y="1772816"/>
                <a:ext cx="8568952" cy="4968552"/>
              </a:xfrm>
              <a:blipFill rotWithShape="1">
                <a:blip r:embed="rId3"/>
                <a:stretch>
                  <a:fillRect l="-1209" t="-1227"/>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smtClean="0"/>
              <a:t>Modeling PUI Distribution</a:t>
            </a:r>
            <a:endParaRPr lang="en-US" dirty="0"/>
          </a:p>
        </p:txBody>
      </p:sp>
      <mc:AlternateContent xmlns:mc="http://schemas.openxmlformats.org/markup-compatibility/2006" xmlns:a14="http://schemas.microsoft.com/office/drawing/2010/main">
        <mc:Choice Requires="a14">
          <p:sp>
            <p:nvSpPr>
              <p:cNvPr id="4" name="矩形 3"/>
              <p:cNvSpPr/>
              <p:nvPr/>
            </p:nvSpPr>
            <p:spPr>
              <a:xfrm>
                <a:off x="3779912" y="2521620"/>
                <a:ext cx="4968552" cy="9361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000" i="1">
                              <a:latin typeface="Cambria Math"/>
                            </a:rPr>
                          </m:ctrlPr>
                        </m:fPr>
                        <m:num>
                          <m:r>
                            <a:rPr lang="en-US" sz="2000" i="1">
                              <a:latin typeface="Cambria Math"/>
                            </a:rPr>
                            <m:t>𝑑𝐽</m:t>
                          </m:r>
                        </m:num>
                        <m:den>
                          <m:r>
                            <a:rPr lang="en-US" sz="2000" i="1">
                              <a:latin typeface="Cambria Math"/>
                            </a:rPr>
                            <m:t>𝑑𝐸𝑑</m:t>
                          </m:r>
                          <m:r>
                            <a:rPr lang="en-US" sz="2000" i="1">
                              <a:latin typeface="Cambria Math"/>
                            </a:rPr>
                            <m:t>𝛺</m:t>
                          </m:r>
                        </m:den>
                      </m:f>
                      <m:r>
                        <a:rPr lang="en-US" sz="2000">
                          <a:latin typeface="Cambria Math"/>
                        </a:rPr>
                        <m:t>=</m:t>
                      </m:r>
                      <m:f>
                        <m:fPr>
                          <m:ctrlPr>
                            <a:rPr lang="en-US" sz="2000" i="1">
                              <a:latin typeface="Cambria Math"/>
                            </a:rPr>
                          </m:ctrlPr>
                        </m:fPr>
                        <m:num>
                          <m:r>
                            <a:rPr lang="en-US" sz="2000">
                              <a:latin typeface="Cambria Math"/>
                            </a:rPr>
                            <m:t>1</m:t>
                          </m:r>
                        </m:num>
                        <m:den>
                          <m:r>
                            <a:rPr lang="en-US" sz="2000" i="1">
                              <a:latin typeface="Cambria Math"/>
                            </a:rPr>
                            <m:t>𝛥</m:t>
                          </m:r>
                          <m:r>
                            <a:rPr lang="en-US" sz="2000" i="1">
                              <a:latin typeface="Cambria Math"/>
                            </a:rPr>
                            <m:t>𝐸</m:t>
                          </m:r>
                          <m:r>
                            <a:rPr lang="en-US" sz="2000" i="1">
                              <a:latin typeface="Cambria Math"/>
                            </a:rPr>
                            <m:t>𝛥𝛺</m:t>
                          </m:r>
                        </m:den>
                      </m:f>
                      <m:nary>
                        <m:naryPr>
                          <m:chr m:val="∭"/>
                          <m:limLoc m:val="undOvr"/>
                          <m:supHide m:val="on"/>
                          <m:ctrlPr>
                            <a:rPr lang="en-US" sz="2000" i="1">
                              <a:latin typeface="Cambria Math"/>
                            </a:rPr>
                          </m:ctrlPr>
                        </m:naryPr>
                        <m:sub>
                          <m:r>
                            <a:rPr lang="en-US" sz="2000" i="1">
                              <a:latin typeface="Cambria Math"/>
                            </a:rPr>
                            <m:t>𝛥</m:t>
                          </m:r>
                          <m:r>
                            <a:rPr lang="en-US" sz="2000" i="1">
                              <a:latin typeface="Cambria Math"/>
                            </a:rPr>
                            <m:t>𝐸</m:t>
                          </m:r>
                          <m:r>
                            <a:rPr lang="en-US" sz="2000" i="1">
                              <a:latin typeface="Cambria Math"/>
                            </a:rPr>
                            <m:t>𝛥𝛺</m:t>
                          </m:r>
                        </m:sub>
                        <m:sup/>
                        <m:e>
                          <m:d>
                            <m:dPr>
                              <m:begChr m:val=""/>
                              <m:ctrlPr>
                                <a:rPr lang="en-US" sz="2000" i="1">
                                  <a:latin typeface="Cambria Math"/>
                                </a:rPr>
                              </m:ctrlPr>
                            </m:dPr>
                            <m:e>
                              <m:r>
                                <a:rPr lang="en-US" sz="2000" i="1">
                                  <a:latin typeface="Cambria Math"/>
                                </a:rPr>
                                <m:t>𝑓</m:t>
                              </m:r>
                              <m:r>
                                <a:rPr lang="en-US" sz="2000">
                                  <a:latin typeface="Cambria Math"/>
                                </a:rPr>
                                <m:t>(</m:t>
                              </m:r>
                              <m:r>
                                <a:rPr lang="en-US" sz="2000" i="1">
                                  <a:latin typeface="Cambria Math"/>
                                </a:rPr>
                                <m:t>𝑤</m:t>
                              </m:r>
                              <m:r>
                                <a:rPr lang="en-US" sz="2000">
                                  <a:latin typeface="Cambria Math"/>
                                </a:rPr>
                                <m:t>′</m:t>
                              </m:r>
                            </m:e>
                          </m:d>
                        </m:e>
                      </m:nary>
                      <m:r>
                        <a:rPr lang="en-US" sz="2000" i="1">
                          <a:latin typeface="Cambria Math"/>
                        </a:rPr>
                        <m:t>𝑤</m:t>
                      </m:r>
                      <m:sSup>
                        <m:sSupPr>
                          <m:ctrlPr>
                            <a:rPr lang="en-US" sz="2000" i="1">
                              <a:latin typeface="Cambria Math"/>
                            </a:rPr>
                          </m:ctrlPr>
                        </m:sSupPr>
                        <m:e>
                          <m:r>
                            <a:rPr lang="en-US" sz="2000">
                              <a:latin typeface="Cambria Math"/>
                            </a:rPr>
                            <m:t>′</m:t>
                          </m:r>
                        </m:e>
                        <m:sup>
                          <m:r>
                            <a:rPr lang="en-US" sz="2000">
                              <a:latin typeface="Cambria Math"/>
                            </a:rPr>
                            <m:t>3</m:t>
                          </m:r>
                        </m:sup>
                      </m:sSup>
                      <m:r>
                        <a:rPr lang="en-US" sz="2000" i="1">
                          <a:latin typeface="Cambria Math"/>
                        </a:rPr>
                        <m:t>𝑑𝑤</m:t>
                      </m:r>
                      <m:r>
                        <a:rPr lang="en-US" sz="2000">
                          <a:latin typeface="Cambria Math"/>
                        </a:rPr>
                        <m:t>′</m:t>
                      </m:r>
                      <m:r>
                        <a:rPr lang="en-US" sz="2000" i="1">
                          <a:latin typeface="Cambria Math"/>
                        </a:rPr>
                        <m:t>𝑑</m:t>
                      </m:r>
                      <m:r>
                        <a:rPr lang="en-US" sz="2000" i="1">
                          <a:latin typeface="Cambria Math"/>
                        </a:rPr>
                        <m:t>𝜙</m:t>
                      </m:r>
                      <m:r>
                        <m:rPr>
                          <m:sty m:val="p"/>
                        </m:rPr>
                        <a:rPr lang="en-US" sz="2000">
                          <a:latin typeface="Cambria Math"/>
                        </a:rPr>
                        <m:t>cos</m:t>
                      </m:r>
                      <m:r>
                        <a:rPr lang="en-US" sz="2000" i="1">
                          <a:latin typeface="Cambria Math"/>
                        </a:rPr>
                        <m:t>𝜃</m:t>
                      </m:r>
                      <m:r>
                        <a:rPr lang="en-US" sz="2000" i="1">
                          <a:latin typeface="Cambria Math"/>
                        </a:rPr>
                        <m:t>𝑑</m:t>
                      </m:r>
                      <m:r>
                        <a:rPr lang="en-US" sz="2000" i="1">
                          <a:latin typeface="Cambria Math"/>
                        </a:rPr>
                        <m:t>𝜃</m:t>
                      </m:r>
                    </m:oMath>
                  </m:oMathPara>
                </a14:m>
                <a:endParaRPr lang="en-US" sz="2000" dirty="0"/>
              </a:p>
            </p:txBody>
          </p:sp>
        </mc:Choice>
        <mc:Fallback xmlns="">
          <p:sp>
            <p:nvSpPr>
              <p:cNvPr id="4" name="矩形 3"/>
              <p:cNvSpPr>
                <a:spLocks noRot="1" noChangeAspect="1" noMove="1" noResize="1" noEditPoints="1" noAdjustHandles="1" noChangeArrowheads="1" noChangeShapeType="1" noTextEdit="1"/>
              </p:cNvSpPr>
              <p:nvPr/>
            </p:nvSpPr>
            <p:spPr>
              <a:xfrm>
                <a:off x="3779912" y="2521620"/>
                <a:ext cx="4968552" cy="936104"/>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779912" y="4077072"/>
                <a:ext cx="3384376" cy="10081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𝐶</m:t>
                          </m:r>
                        </m:e>
                        <m:sub>
                          <m:r>
                            <a:rPr lang="en-US" sz="2000" i="1">
                              <a:latin typeface="Cambria Math"/>
                            </a:rPr>
                            <m:t>𝑚</m:t>
                          </m:r>
                        </m:sub>
                      </m:sSub>
                      <m:r>
                        <a:rPr lang="en-US" sz="2000">
                          <a:latin typeface="Cambria Math"/>
                        </a:rPr>
                        <m:t>=</m:t>
                      </m:r>
                      <m:f>
                        <m:fPr>
                          <m:ctrlPr>
                            <a:rPr lang="en-US" sz="2000" i="1">
                              <a:latin typeface="Cambria Math"/>
                            </a:rPr>
                          </m:ctrlPr>
                        </m:fPr>
                        <m:num>
                          <m:r>
                            <a:rPr lang="en-US" sz="2000" i="1">
                              <a:latin typeface="Cambria Math"/>
                            </a:rPr>
                            <m:t>𝑑𝐽</m:t>
                          </m:r>
                        </m:num>
                        <m:den>
                          <m:r>
                            <a:rPr lang="en-US" sz="2000" i="1">
                              <a:latin typeface="Cambria Math"/>
                            </a:rPr>
                            <m:t>𝑑𝐸𝑑</m:t>
                          </m:r>
                          <m:r>
                            <a:rPr lang="en-US" sz="2000" i="1">
                              <a:latin typeface="Cambria Math"/>
                            </a:rPr>
                            <m:t>𝛺</m:t>
                          </m:r>
                        </m:den>
                      </m:f>
                      <m:r>
                        <a:rPr lang="en-US" sz="2000">
                          <a:latin typeface="Cambria Math"/>
                        </a:rPr>
                        <m:t>×</m:t>
                      </m:r>
                      <m:r>
                        <a:rPr lang="en-US" sz="2000" i="1">
                          <a:latin typeface="Cambria Math"/>
                        </a:rPr>
                        <m:t>𝛥</m:t>
                      </m:r>
                      <m:r>
                        <a:rPr lang="en-US" sz="2000" i="1">
                          <a:latin typeface="Cambria Math"/>
                        </a:rPr>
                        <m:t>𝐸</m:t>
                      </m:r>
                      <m:r>
                        <a:rPr lang="en-US" sz="2000">
                          <a:latin typeface="Cambria Math"/>
                        </a:rPr>
                        <m:t>×</m:t>
                      </m:r>
                      <m:r>
                        <a:rPr lang="en-US" sz="2000" i="1">
                          <a:latin typeface="Cambria Math"/>
                        </a:rPr>
                        <m:t>𝐺</m:t>
                      </m:r>
                    </m:oMath>
                  </m:oMathPara>
                </a14:m>
                <a:endParaRPr lang="en-US" sz="2000" dirty="0"/>
              </a:p>
            </p:txBody>
          </p:sp>
        </mc:Choice>
        <mc:Fallback xmlns="">
          <p:sp>
            <p:nvSpPr>
              <p:cNvPr id="6" name="矩形 5"/>
              <p:cNvSpPr>
                <a:spLocks noRot="1" noChangeAspect="1" noMove="1" noResize="1" noEditPoints="1" noAdjustHandles="1" noChangeArrowheads="1" noChangeShapeType="1" noTextEdit="1"/>
              </p:cNvSpPr>
              <p:nvPr/>
            </p:nvSpPr>
            <p:spPr>
              <a:xfrm>
                <a:off x="3779912" y="4077072"/>
                <a:ext cx="3384376" cy="1008112"/>
              </a:xfrm>
              <a:prstGeom prst="rect">
                <a:avLst/>
              </a:prstGeom>
              <a:blipFill rotWithShape="1">
                <a:blip r:embed="rId5"/>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779912" y="5661248"/>
                <a:ext cx="4680520" cy="10081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ctrlPr>
                            <a:rPr lang="en-US" sz="2000" i="1">
                              <a:latin typeface="Cambria Math"/>
                            </a:rPr>
                          </m:ctrlPr>
                        </m:dPr>
                        <m:e>
                          <m:sSub>
                            <m:sSubPr>
                              <m:ctrlPr>
                                <a:rPr lang="en-US" sz="2000" i="1">
                                  <a:latin typeface="Cambria Math"/>
                                </a:rPr>
                              </m:ctrlPr>
                            </m:sSubPr>
                            <m:e>
                              <m:r>
                                <a:rPr lang="en-US" sz="2000" i="1">
                                  <a:latin typeface="Cambria Math"/>
                                </a:rPr>
                                <m:t>𝐹</m:t>
                              </m:r>
                            </m:e>
                            <m:sub>
                              <m:r>
                                <a:rPr lang="en-US" sz="2000" i="1">
                                  <a:latin typeface="Cambria Math"/>
                                </a:rPr>
                                <m:t>𝑚</m:t>
                              </m:r>
                            </m:sub>
                          </m:sSub>
                          <m:r>
                            <a:rPr lang="en-US" sz="2000">
                              <a:latin typeface="Cambria Math"/>
                            </a:rPr>
                            <m:t>(</m:t>
                          </m:r>
                          <m:r>
                            <a:rPr lang="en-US" sz="2000" i="1">
                              <a:latin typeface="Cambria Math"/>
                            </a:rPr>
                            <m:t>𝑤</m:t>
                          </m:r>
                          <m:r>
                            <a:rPr lang="en-US" sz="2000">
                              <a:latin typeface="Cambria Math"/>
                            </a:rPr>
                            <m:t>)=378.4×</m:t>
                          </m:r>
                          <m:sSup>
                            <m:sSupPr>
                              <m:ctrlPr>
                                <a:rPr lang="en-US" sz="2000" i="1">
                                  <a:latin typeface="Cambria Math"/>
                                </a:rPr>
                              </m:ctrlPr>
                            </m:sSupPr>
                            <m:e>
                              <m:d>
                                <m:dPr>
                                  <m:ctrlPr>
                                    <a:rPr lang="en-US" sz="2000" i="1">
                                      <a:latin typeface="Cambria Math"/>
                                    </a:rPr>
                                  </m:ctrlPr>
                                </m:dPr>
                                <m:e>
                                  <m:f>
                                    <m:fPr>
                                      <m:type m:val="lin"/>
                                      <m:ctrlPr>
                                        <a:rPr lang="en-US" sz="2000" i="1">
                                          <a:latin typeface="Cambria Math"/>
                                        </a:rPr>
                                      </m:ctrlPr>
                                    </m:fPr>
                                    <m:num>
                                      <m:r>
                                        <a:rPr lang="en-US" sz="2000" i="1">
                                          <a:latin typeface="Cambria Math"/>
                                        </a:rPr>
                                        <m:t>𝑚</m:t>
                                      </m:r>
                                    </m:num>
                                    <m:den>
                                      <m:r>
                                        <a:rPr lang="en-US" sz="2000" i="1">
                                          <a:latin typeface="Cambria Math"/>
                                        </a:rPr>
                                        <m:t>𝑞</m:t>
                                      </m:r>
                                    </m:den>
                                  </m:f>
                                </m:e>
                              </m:d>
                            </m:e>
                            <m:sup>
                              <m:r>
                                <a:rPr lang="en-US" sz="2000">
                                  <a:latin typeface="Cambria Math"/>
                                </a:rPr>
                                <m:t>2</m:t>
                              </m:r>
                            </m:sup>
                          </m:sSup>
                          <m:r>
                            <a:rPr lang="en-US" sz="2000">
                              <a:latin typeface="Cambria Math"/>
                            </a:rPr>
                            <m:t>×(</m:t>
                          </m:r>
                          <m:f>
                            <m:fPr>
                              <m:type m:val="lin"/>
                              <m:ctrlPr>
                                <a:rPr lang="en-US" sz="2000" i="1">
                                  <a:latin typeface="Cambria Math"/>
                                </a:rPr>
                              </m:ctrlPr>
                            </m:fPr>
                            <m:num>
                              <m:sSub>
                                <m:sSubPr>
                                  <m:ctrlPr>
                                    <a:rPr lang="en-US" sz="2000" i="1">
                                      <a:latin typeface="Cambria Math"/>
                                    </a:rPr>
                                  </m:ctrlPr>
                                </m:sSubPr>
                                <m:e>
                                  <m:r>
                                    <a:rPr lang="en-US" sz="2000" i="1">
                                      <a:latin typeface="Cambria Math"/>
                                    </a:rPr>
                                    <m:t>𝐶</m:t>
                                  </m:r>
                                </m:e>
                                <m:sub>
                                  <m:r>
                                    <a:rPr lang="en-US" sz="2000" i="1">
                                      <a:latin typeface="Cambria Math"/>
                                    </a:rPr>
                                    <m:t>𝑚</m:t>
                                  </m:r>
                                </m:sub>
                              </m:sSub>
                            </m:num>
                            <m:den>
                              <m:sSup>
                                <m:sSupPr>
                                  <m:ctrlPr>
                                    <a:rPr lang="en-US" sz="2000" i="1">
                                      <a:latin typeface="Cambria Math"/>
                                    </a:rPr>
                                  </m:ctrlPr>
                                </m:sSupPr>
                                <m:e>
                                  <m:r>
                                    <a:rPr lang="en-US" sz="2000" i="1">
                                      <a:latin typeface="Cambria Math"/>
                                    </a:rPr>
                                    <m:t>𝐸</m:t>
                                  </m:r>
                                </m:e>
                                <m:sup>
                                  <m:r>
                                    <a:rPr lang="en-US" sz="2000">
                                      <a:latin typeface="Cambria Math"/>
                                    </a:rPr>
                                    <m:t>2</m:t>
                                  </m:r>
                                </m:sup>
                              </m:sSup>
                            </m:den>
                          </m:f>
                        </m:e>
                      </m:d>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3779912" y="5661248"/>
                <a:ext cx="4680520" cy="1008112"/>
              </a:xfrm>
              <a:prstGeom prst="rect">
                <a:avLst/>
              </a:prstGeom>
              <a:blipFill rotWithShape="1">
                <a:blip r:embed="rId6"/>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12366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Instrument Description</a:t>
            </a:r>
            <a:br>
              <a:rPr lang="en-US" dirty="0" smtClean="0"/>
            </a:br>
            <a:r>
              <a:rPr lang="en-US" dirty="0" smtClean="0"/>
              <a:t>ACE SWICS</a:t>
            </a:r>
            <a:endParaRPr lang="en-US" dirty="0"/>
          </a:p>
        </p:txBody>
      </p:sp>
      <p:sp>
        <p:nvSpPr>
          <p:cNvPr id="3" name="文本占位符 2"/>
          <p:cNvSpPr>
            <a:spLocks noGrp="1"/>
          </p:cNvSpPr>
          <p:nvPr>
            <p:ph type="body" idx="1"/>
          </p:nvPr>
        </p:nvSpPr>
        <p:spPr>
          <a:xfrm>
            <a:off x="107504" y="2636912"/>
            <a:ext cx="3312368" cy="639762"/>
          </a:xfrm>
        </p:spPr>
        <p:txBody>
          <a:bodyPr>
            <a:normAutofit fontScale="92500" lnSpcReduction="20000"/>
          </a:bodyPr>
          <a:lstStyle/>
          <a:p>
            <a:r>
              <a:rPr lang="en-US" dirty="0" smtClean="0"/>
              <a:t>Deflection Analyzer Characteristics</a:t>
            </a:r>
            <a:endParaRPr lang="en-US" dirty="0"/>
          </a:p>
        </p:txBody>
      </p:sp>
      <mc:AlternateContent xmlns:mc="http://schemas.openxmlformats.org/markup-compatibility/2006" xmlns:a14="http://schemas.microsoft.com/office/drawing/2010/main">
        <mc:Choice Requires="a14">
          <p:sp>
            <p:nvSpPr>
              <p:cNvPr id="4" name="内容占位符 3"/>
              <p:cNvSpPr>
                <a:spLocks noGrp="1"/>
              </p:cNvSpPr>
              <p:nvPr>
                <p:ph sz="half" idx="2"/>
              </p:nvPr>
            </p:nvSpPr>
            <p:spPr>
              <a:xfrm>
                <a:off x="467544" y="3356992"/>
                <a:ext cx="4176464" cy="3384376"/>
              </a:xfrm>
            </p:spPr>
            <p:txBody>
              <a:bodyPr/>
              <a:lstStyle/>
              <a:p>
                <a:pPr marL="0" indent="0">
                  <a:buNone/>
                </a:pPr>
                <a:r>
                  <a:rPr lang="en-US" dirty="0" smtClean="0">
                    <a:latin typeface="Arial" pitchFamily="34" charset="0"/>
                    <a:cs typeface="Arial" pitchFamily="34" charset="0"/>
                  </a:rPr>
                  <a:t>Main Channel</a:t>
                </a:r>
              </a:p>
              <a:p>
                <a:pPr>
                  <a:buFont typeface="Arial" pitchFamily="34" charset="0"/>
                  <a:buChar char="•"/>
                </a:pPr>
                <a:r>
                  <a:rPr lang="en-US" dirty="0" smtClean="0">
                    <a:latin typeface="Arial" pitchFamily="34" charset="0"/>
                    <a:cs typeface="Arial" pitchFamily="34" charset="0"/>
                  </a:rPr>
                  <a:t>Geometrical Factor : </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Directional: </a:t>
                </a:r>
                <a14:m>
                  <m:oMath xmlns:m="http://schemas.openxmlformats.org/officeDocument/2006/math">
                    <m:r>
                      <a:rPr lang="en-US">
                        <a:latin typeface="Cambria Math"/>
                      </a:rPr>
                      <m:t>2×</m:t>
                    </m:r>
                    <m:sSup>
                      <m:sSupPr>
                        <m:ctrlPr>
                          <a:rPr lang="en-US" i="1">
                            <a:latin typeface="Cambria Math"/>
                          </a:rPr>
                        </m:ctrlPr>
                      </m:sSupPr>
                      <m:e>
                        <m:r>
                          <a:rPr lang="en-US">
                            <a:latin typeface="Cambria Math"/>
                          </a:rPr>
                          <m:t>10</m:t>
                        </m:r>
                      </m:e>
                      <m:sup>
                        <m:r>
                          <a:rPr lang="en-US">
                            <a:latin typeface="Cambria Math"/>
                          </a:rPr>
                          <m:t>−2</m:t>
                        </m:r>
                      </m:sup>
                    </m:sSup>
                    <m:r>
                      <a:rPr lang="en-US" i="1">
                        <a:latin typeface="Cambria Math"/>
                      </a:rPr>
                      <m:t>𝑐</m:t>
                    </m:r>
                    <m:sSup>
                      <m:sSupPr>
                        <m:ctrlPr>
                          <a:rPr lang="en-US" i="1">
                            <a:latin typeface="Cambria Math"/>
                          </a:rPr>
                        </m:ctrlPr>
                      </m:sSupPr>
                      <m:e>
                        <m:r>
                          <a:rPr lang="en-US" i="1">
                            <a:latin typeface="Cambria Math"/>
                          </a:rPr>
                          <m:t>𝑚</m:t>
                        </m:r>
                      </m:e>
                      <m:sup>
                        <m:r>
                          <a:rPr lang="en-US">
                            <a:latin typeface="Cambria Math"/>
                          </a:rPr>
                          <m:t>2</m:t>
                        </m:r>
                      </m:sup>
                    </m:sSup>
                  </m:oMath>
                </a14:m>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Field-Of-View: </a:t>
                </a:r>
                <a14:m>
                  <m:oMath xmlns:m="http://schemas.openxmlformats.org/officeDocument/2006/math">
                    <m:sSup>
                      <m:sSupPr>
                        <m:ctrlPr>
                          <a:rPr lang="en-US" i="1">
                            <a:latin typeface="Cambria Math"/>
                          </a:rPr>
                        </m:ctrlPr>
                      </m:sSupPr>
                      <m:e>
                        <m:r>
                          <a:rPr lang="en-US">
                            <a:latin typeface="Cambria Math"/>
                          </a:rPr>
                          <m:t>69</m:t>
                        </m:r>
                      </m:e>
                      <m:sup>
                        <m:r>
                          <a:rPr lang="en-US">
                            <a:latin typeface="Cambria Math"/>
                          </a:rPr>
                          <m:t>0</m:t>
                        </m:r>
                      </m:sup>
                    </m:sSup>
                    <m:r>
                      <a:rPr lang="en-US">
                        <a:latin typeface="Cambria Math"/>
                      </a:rPr>
                      <m:t>×</m:t>
                    </m:r>
                    <m:sSup>
                      <m:sSupPr>
                        <m:ctrlPr>
                          <a:rPr lang="en-US" i="1">
                            <a:latin typeface="Cambria Math"/>
                          </a:rPr>
                        </m:ctrlPr>
                      </m:sSupPr>
                      <m:e>
                        <m:r>
                          <a:rPr lang="en-US">
                            <a:latin typeface="Cambria Math"/>
                          </a:rPr>
                          <m:t>10</m:t>
                        </m:r>
                      </m:e>
                      <m:sup>
                        <m:r>
                          <a:rPr lang="en-US">
                            <a:latin typeface="Cambria Math"/>
                          </a:rPr>
                          <m:t>0</m:t>
                        </m:r>
                      </m:sup>
                    </m:sSup>
                  </m:oMath>
                </a14:m>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E/q Range(</a:t>
                </a:r>
                <a:r>
                  <a:rPr lang="en-US" dirty="0" err="1" smtClean="0">
                    <a:latin typeface="Arial" pitchFamily="34" charset="0"/>
                    <a:cs typeface="Arial" pitchFamily="34" charset="0"/>
                  </a:rPr>
                  <a:t>Kev</a:t>
                </a:r>
                <a:r>
                  <a:rPr lang="en-US" dirty="0" smtClean="0">
                    <a:latin typeface="Arial" pitchFamily="34" charset="0"/>
                    <a:cs typeface="Arial" pitchFamily="34" charset="0"/>
                  </a:rPr>
                  <a:t>/q): 0.49~100.0</a:t>
                </a:r>
              </a:p>
              <a:p>
                <a:pPr>
                  <a:buFont typeface="Arial" pitchFamily="34" charset="0"/>
                  <a:buChar char="•"/>
                </a:pPr>
                <a:r>
                  <a:rPr lang="en-US" dirty="0" smtClean="0">
                    <a:latin typeface="Arial" pitchFamily="34" charset="0"/>
                    <a:cs typeface="Arial" pitchFamily="34" charset="0"/>
                  </a:rPr>
                  <a:t>Analyzer Resolution: 6.4%</a:t>
                </a:r>
              </a:p>
              <a:p>
                <a:pPr>
                  <a:buFont typeface="Arial" pitchFamily="34" charset="0"/>
                  <a:buChar char="•"/>
                </a:pPr>
                <a:r>
                  <a:rPr lang="en-US" dirty="0" smtClean="0">
                    <a:latin typeface="Arial" pitchFamily="34" charset="0"/>
                    <a:cs typeface="Arial" pitchFamily="34" charset="0"/>
                  </a:rPr>
                  <a:t>Step Size: 1.0744</a:t>
                </a:r>
              </a:p>
              <a:p>
                <a:pPr marL="0" indent="0">
                  <a:buNone/>
                </a:pPr>
                <a:r>
                  <a:rPr lang="en-US" dirty="0">
                    <a:latin typeface="Arial" pitchFamily="34" charset="0"/>
                    <a:cs typeface="Arial" pitchFamily="34" charset="0"/>
                  </a:rPr>
                  <a:t> </a:t>
                </a:r>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xfrm>
                <a:off x="467544" y="3356992"/>
                <a:ext cx="4176464" cy="3384376"/>
              </a:xfrm>
              <a:blipFill rotWithShape="1">
                <a:blip r:embed="rId3"/>
                <a:stretch>
                  <a:fillRect l="-1606" t="-721"/>
                </a:stretch>
              </a:blipFill>
            </p:spPr>
            <p:txBody>
              <a:bodyPr/>
              <a:lstStyle/>
              <a:p>
                <a:r>
                  <a:rPr lang="en-US">
                    <a:noFill/>
                  </a:rPr>
                  <a:t> </a:t>
                </a:r>
              </a:p>
            </p:txBody>
          </p:sp>
        </mc:Fallback>
      </mc:AlternateContent>
      <p:sp>
        <p:nvSpPr>
          <p:cNvPr id="5" name="文本占位符 4"/>
          <p:cNvSpPr>
            <a:spLocks noGrp="1"/>
          </p:cNvSpPr>
          <p:nvPr>
            <p:ph type="body" sz="quarter" idx="3"/>
          </p:nvPr>
        </p:nvSpPr>
        <p:spPr>
          <a:xfrm>
            <a:off x="4139952" y="2636912"/>
            <a:ext cx="3096344" cy="639762"/>
          </a:xfrm>
        </p:spPr>
        <p:txBody>
          <a:bodyPr/>
          <a:lstStyle/>
          <a:p>
            <a:r>
              <a:rPr lang="en-US" dirty="0" smtClean="0"/>
              <a:t>ACE SWICS</a:t>
            </a:r>
            <a:endParaRPr lang="en-US" dirty="0"/>
          </a:p>
        </p:txBody>
      </p:sp>
      <p:sp>
        <p:nvSpPr>
          <p:cNvPr id="6" name="内容占位符 5"/>
          <p:cNvSpPr>
            <a:spLocks noGrp="1"/>
          </p:cNvSpPr>
          <p:nvPr>
            <p:ph sz="quarter" idx="4"/>
          </p:nvPr>
        </p:nvSpPr>
        <p:spPr>
          <a:xfrm>
            <a:off x="4782988" y="3429000"/>
            <a:ext cx="4391472" cy="2697163"/>
          </a:xfrm>
        </p:spPr>
        <p:txBody>
          <a:bodyPr>
            <a:normAutofit fontScale="92500" lnSpcReduction="10000"/>
          </a:bodyPr>
          <a:lstStyle/>
          <a:p>
            <a:pPr>
              <a:buFont typeface="Wingdings" pitchFamily="2" charset="2"/>
              <a:buChar char="§"/>
            </a:pPr>
            <a:r>
              <a:rPr lang="en-US" dirty="0" smtClean="0">
                <a:latin typeface="Arial" pitchFamily="34" charset="0"/>
                <a:cs typeface="Arial" pitchFamily="34" charset="0"/>
              </a:rPr>
              <a:t> Deflection Analyzer</a:t>
            </a:r>
          </a:p>
          <a:p>
            <a:pPr>
              <a:buFont typeface="Wingdings" pitchFamily="2" charset="2"/>
              <a:buChar char="§"/>
            </a:pPr>
            <a:r>
              <a:rPr lang="en-US" dirty="0" smtClean="0">
                <a:latin typeface="Arial" pitchFamily="34" charset="0"/>
                <a:cs typeface="Arial" pitchFamily="34" charset="0"/>
              </a:rPr>
              <a:t> Post-Acceleration</a:t>
            </a:r>
          </a:p>
          <a:p>
            <a:pPr>
              <a:buFont typeface="Wingdings" pitchFamily="2" charset="2"/>
              <a:buChar char="§"/>
            </a:pPr>
            <a:r>
              <a:rPr lang="en-US" dirty="0" smtClean="0">
                <a:latin typeface="Arial" pitchFamily="34" charset="0"/>
                <a:cs typeface="Arial" pitchFamily="34" charset="0"/>
              </a:rPr>
              <a:t> Time-Of-Flight</a:t>
            </a:r>
          </a:p>
          <a:p>
            <a:pPr>
              <a:buFont typeface="Wingdings" pitchFamily="2" charset="2"/>
              <a:buChar char="§"/>
            </a:pPr>
            <a:r>
              <a:rPr lang="en-US" dirty="0">
                <a:latin typeface="Arial" pitchFamily="34" charset="0"/>
                <a:cs typeface="Arial" pitchFamily="34" charset="0"/>
              </a:rPr>
              <a:t> </a:t>
            </a:r>
            <a:r>
              <a:rPr lang="en-US" dirty="0" smtClean="0">
                <a:latin typeface="Arial" pitchFamily="34" charset="0"/>
                <a:cs typeface="Arial" pitchFamily="34" charset="0"/>
              </a:rPr>
              <a:t>Residual Energy Measurement</a:t>
            </a:r>
          </a:p>
          <a:p>
            <a:pPr>
              <a:buFont typeface="Wingdings" pitchFamily="2" charset="2"/>
              <a:buChar char="§"/>
            </a:pPr>
            <a:endParaRPr lang="en-US" dirty="0">
              <a:latin typeface="Arial" pitchFamily="34" charset="0"/>
              <a:cs typeface="Arial" pitchFamily="34" charset="0"/>
            </a:endParaRPr>
          </a:p>
          <a:p>
            <a:pPr>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endParaRPr lang="en-US" dirty="0">
              <a:latin typeface="Arial" pitchFamily="34" charset="0"/>
              <a:cs typeface="Arial" pitchFamily="34" charset="0"/>
            </a:endParaRPr>
          </a:p>
          <a:p>
            <a:pPr marL="0" indent="0">
              <a:buNone/>
            </a:pPr>
            <a:r>
              <a:rPr lang="en-US" sz="1500" dirty="0" smtClean="0">
                <a:latin typeface="Arial" pitchFamily="34" charset="0"/>
                <a:cs typeface="Arial" pitchFamily="34" charset="0"/>
              </a:rPr>
              <a:t>        Fig6. Cross-Section of SWICS sensor</a:t>
            </a:r>
            <a:endParaRPr lang="en-US" sz="1500" dirty="0">
              <a:latin typeface="Arial" pitchFamily="34" charset="0"/>
              <a:cs typeface="Arial"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420888"/>
            <a:ext cx="4412784" cy="29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07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 calcmode="lin" valueType="num">
                                      <p:cBhvr additive="base">
                                        <p:cTn id="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a:xfrm>
                <a:off x="827584" y="2060848"/>
                <a:ext cx="7408333" cy="4104456"/>
              </a:xfrm>
            </p:spPr>
            <p:txBody>
              <a:bodyPr>
                <a:normAutofit/>
              </a:bodyPr>
              <a:lstStyle/>
              <a:p>
                <a:pPr>
                  <a:buFont typeface="Wingdings" pitchFamily="2" charset="2"/>
                  <a:buChar char="§"/>
                </a:pPr>
                <a:r>
                  <a:rPr lang="en-US" dirty="0" smtClean="0">
                    <a:latin typeface="+mj-lt"/>
                  </a:rPr>
                  <a:t> Observed PSD</a:t>
                </a:r>
              </a:p>
              <a:p>
                <a:pPr marL="0" indent="0">
                  <a:buNone/>
                </a:pPr>
                <a:r>
                  <a:rPr lang="en-US" sz="2400" dirty="0">
                    <a:latin typeface="+mj-lt"/>
                  </a:rPr>
                  <a:t> </a:t>
                </a:r>
                <a:r>
                  <a:rPr lang="en-US" sz="2400" dirty="0" smtClean="0">
                    <a:latin typeface="+mj-lt"/>
                  </a:rPr>
                  <a:t>   1. ACE SWICS </a:t>
                </a:r>
                <a14:m>
                  <m:oMath xmlns:m="http://schemas.openxmlformats.org/officeDocument/2006/math">
                    <m:r>
                      <a:rPr lang="en-US" sz="2400" i="1">
                        <a:latin typeface="Cambria Math"/>
                      </a:rPr>
                      <m:t>𝐻</m:t>
                    </m:r>
                    <m:sSup>
                      <m:sSupPr>
                        <m:ctrlPr>
                          <a:rPr lang="en-US" sz="2400" i="1">
                            <a:latin typeface="Cambria Math"/>
                          </a:rPr>
                        </m:ctrlPr>
                      </m:sSupPr>
                      <m:e>
                        <m:r>
                          <a:rPr lang="en-US" sz="2400" i="1">
                            <a:latin typeface="Cambria Math"/>
                          </a:rPr>
                          <m:t>𝑒</m:t>
                        </m:r>
                      </m:e>
                      <m:sup>
                        <m:r>
                          <a:rPr lang="en-US" sz="2400">
                            <a:latin typeface="Cambria Math"/>
                          </a:rPr>
                          <m:t>+</m:t>
                        </m:r>
                      </m:sup>
                    </m:sSup>
                  </m:oMath>
                </a14:m>
                <a:r>
                  <a:rPr lang="en-US" sz="2400" dirty="0" smtClean="0">
                    <a:latin typeface="+mj-lt"/>
                  </a:rPr>
                  <a:t> </a:t>
                </a:r>
                <a:r>
                  <a:rPr lang="en-US" sz="2400" dirty="0" smtClean="0">
                    <a:latin typeface="+mj-lt"/>
                  </a:rPr>
                  <a:t>PSDs </a:t>
                </a:r>
                <a:r>
                  <a:rPr lang="en-US" sz="2400" dirty="0" smtClean="0">
                    <a:latin typeface="+mj-lt"/>
                  </a:rPr>
                  <a:t>June 1999~2010</a:t>
                </a:r>
              </a:p>
              <a:p>
                <a:pPr marL="0" indent="0">
                  <a:buNone/>
                </a:pPr>
                <a:r>
                  <a:rPr lang="en-US" sz="2400" dirty="0">
                    <a:latin typeface="+mj-lt"/>
                  </a:rPr>
                  <a:t> </a:t>
                </a:r>
                <a:r>
                  <a:rPr lang="en-US" sz="2400" dirty="0" smtClean="0">
                    <a:latin typeface="+mj-lt"/>
                  </a:rPr>
                  <a:t>   2. Along Inflow Axis</a:t>
                </a:r>
              </a:p>
              <a:p>
                <a:pPr marL="0" indent="0">
                  <a:buNone/>
                </a:pPr>
                <a:r>
                  <a:rPr lang="en-US" sz="2400" dirty="0" smtClean="0">
                    <a:latin typeface="+mj-lt"/>
                  </a:rPr>
                  <a:t>    3. Ionization Rate : Integrated over the last year</a:t>
                </a:r>
              </a:p>
              <a:p>
                <a:pPr marL="0" indent="0">
                  <a:buNone/>
                </a:pPr>
                <a:r>
                  <a:rPr lang="en-US" sz="2400" dirty="0" smtClean="0">
                    <a:latin typeface="+mj-lt"/>
                  </a:rPr>
                  <a:t>        from </a:t>
                </a:r>
                <a:r>
                  <a:rPr lang="en-US" sz="2400" i="1" dirty="0" smtClean="0">
                    <a:latin typeface="+mj-lt"/>
                  </a:rPr>
                  <a:t>SOHO CELIAS/SEM</a:t>
                </a:r>
              </a:p>
              <a:p>
                <a:pPr marL="0" indent="0">
                  <a:buNone/>
                </a:pPr>
                <a:endParaRPr lang="en-US" sz="1400" dirty="0">
                  <a:latin typeface="+mj-lt"/>
                </a:endParaRPr>
              </a:p>
              <a:p>
                <a:pPr marL="0" indent="0">
                  <a:buNone/>
                </a:pPr>
                <a:endParaRPr lang="en-US" sz="2400" dirty="0" smtClean="0">
                  <a:latin typeface="+mj-lt"/>
                </a:endParaRPr>
              </a:p>
              <a:p>
                <a:pPr marL="0" indent="0">
                  <a:buNone/>
                </a:pPr>
                <a:r>
                  <a:rPr lang="en-US" sz="2400" dirty="0">
                    <a:latin typeface="+mj-lt"/>
                  </a:rPr>
                  <a:t> </a:t>
                </a:r>
                <a:r>
                  <a:rPr lang="en-US" sz="2400" dirty="0" smtClean="0">
                    <a:latin typeface="+mj-lt"/>
                  </a:rPr>
                  <a:t>   </a:t>
                </a:r>
                <a:endParaRPr lang="en-US" sz="2400" dirty="0">
                  <a:latin typeface="+mj-lt"/>
                </a:endParaRPr>
              </a:p>
            </p:txBody>
          </p:sp>
        </mc:Choice>
        <mc:Fallback>
          <p:sp>
            <p:nvSpPr>
              <p:cNvPr id="2" name="内容占位符 1"/>
              <p:cNvSpPr>
                <a:spLocks noGrp="1" noRot="1" noChangeAspect="1" noMove="1" noResize="1" noEditPoints="1" noAdjustHandles="1" noChangeArrowheads="1" noChangeShapeType="1" noTextEdit="1"/>
              </p:cNvSpPr>
              <p:nvPr>
                <p:ph idx="1"/>
              </p:nvPr>
            </p:nvSpPr>
            <p:spPr>
              <a:xfrm>
                <a:off x="827584" y="2060848"/>
                <a:ext cx="7408333" cy="4104456"/>
              </a:xfrm>
              <a:blipFill rotWithShape="1">
                <a:blip r:embed="rId3"/>
                <a:stretch>
                  <a:fillRect l="-1481" t="-1486"/>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smtClean="0"/>
              <a:t>Observed </a:t>
            </a:r>
            <a:r>
              <a:rPr lang="en-US" dirty="0" smtClean="0"/>
              <a:t>PSD</a:t>
            </a:r>
            <a:endParaRPr lang="en-US" dirty="0"/>
          </a:p>
        </p:txBody>
      </p:sp>
    </p:spTree>
    <p:extLst>
      <p:ext uri="{BB962C8B-B14F-4D97-AF65-F5344CB8AC3E}">
        <p14:creationId xmlns:p14="http://schemas.microsoft.com/office/powerpoint/2010/main" val="789638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normAutofit lnSpcReduction="10000"/>
              </a:bodyPr>
              <a:lstStyle/>
              <a:p>
                <a:pPr marL="0" indent="0">
                  <a:buNone/>
                </a:pPr>
                <a:r>
                  <a:rPr lang="en-US" dirty="0" smtClean="0">
                    <a:latin typeface="+mj-lt"/>
                  </a:rPr>
                  <a:t>Method</a:t>
                </a:r>
              </a:p>
              <a:p>
                <a:pPr>
                  <a:buFont typeface="Wingdings" pitchFamily="2" charset="2"/>
                  <a:buChar char="§"/>
                </a:pPr>
                <a:r>
                  <a:rPr lang="en-US" dirty="0">
                    <a:latin typeface="+mj-lt"/>
                  </a:rPr>
                  <a:t> </a:t>
                </a:r>
                <a:r>
                  <a:rPr lang="en-US" dirty="0" smtClean="0">
                    <a:latin typeface="+mj-lt"/>
                  </a:rPr>
                  <a:t>Fitting Process</a:t>
                </a:r>
              </a:p>
              <a:p>
                <a:pPr marL="0" indent="0">
                  <a:buNone/>
                </a:pPr>
                <a:r>
                  <a:rPr lang="en-US" dirty="0">
                    <a:latin typeface="+mj-lt"/>
                  </a:rPr>
                  <a:t> </a:t>
                </a:r>
                <a:r>
                  <a:rPr lang="en-US" dirty="0" smtClean="0">
                    <a:latin typeface="+mj-lt"/>
                  </a:rPr>
                  <a:t>   </a:t>
                </a:r>
                <a:r>
                  <a:rPr lang="en-US" sz="2400" dirty="0" smtClean="0">
                    <a:latin typeface="+mj-lt"/>
                  </a:rPr>
                  <a:t>1. W=V/</a:t>
                </a:r>
                <a:r>
                  <a:rPr lang="en-US" sz="2400" dirty="0" err="1" smtClean="0">
                    <a:latin typeface="+mj-lt"/>
                  </a:rPr>
                  <a:t>Vsw</a:t>
                </a:r>
                <a:r>
                  <a:rPr lang="en-US" sz="2400" dirty="0" smtClean="0">
                    <a:latin typeface="+mj-lt"/>
                  </a:rPr>
                  <a:t>~[1.4,1.8] to stay away from cut-off</a:t>
                </a:r>
              </a:p>
              <a:p>
                <a:pPr marL="0" indent="0">
                  <a:buNone/>
                </a:pPr>
                <a:r>
                  <a:rPr lang="en-US" sz="2400" dirty="0">
                    <a:latin typeface="+mj-lt"/>
                  </a:rPr>
                  <a:t> </a:t>
                </a:r>
                <a:r>
                  <a:rPr lang="en-US" sz="2400" dirty="0" smtClean="0">
                    <a:latin typeface="+mj-lt"/>
                  </a:rPr>
                  <a:t>    2. Power Law Fit: F(w)~</a:t>
                </a:r>
                <a14:m>
                  <m:oMath xmlns:m="http://schemas.openxmlformats.org/officeDocument/2006/math">
                    <m:sSup>
                      <m:sSupPr>
                        <m:ctrlPr>
                          <a:rPr lang="en-US" sz="2400" i="1" smtClean="0">
                            <a:latin typeface="+mj-lt"/>
                          </a:rPr>
                        </m:ctrlPr>
                      </m:sSupPr>
                      <m:e>
                        <m:r>
                          <a:rPr lang="en-US" sz="2400" b="0" i="1" smtClean="0">
                            <a:latin typeface="+mj-lt"/>
                          </a:rPr>
                          <m:t>𝑤</m:t>
                        </m:r>
                      </m:e>
                      <m:sup>
                        <m:r>
                          <a:rPr lang="en-US" sz="2400" b="0" i="1" smtClean="0">
                            <a:latin typeface="+mj-lt"/>
                          </a:rPr>
                          <m:t>𝑘</m:t>
                        </m:r>
                      </m:sup>
                    </m:sSup>
                  </m:oMath>
                </a14:m>
                <a:endParaRPr lang="en-US" sz="2400" dirty="0" smtClean="0">
                  <a:latin typeface="+mj-lt"/>
                </a:endParaRPr>
              </a:p>
              <a:p>
                <a:pPr marL="0" indent="0">
                  <a:buNone/>
                </a:pPr>
                <a:endParaRPr lang="en-US" sz="2400" dirty="0" smtClean="0">
                  <a:latin typeface="+mj-lt"/>
                </a:endParaRPr>
              </a:p>
              <a:p>
                <a:pPr>
                  <a:buFont typeface="Wingdings" pitchFamily="2" charset="2"/>
                  <a:buChar char="§"/>
                </a:pPr>
                <a:r>
                  <a:rPr lang="en-US" sz="2400" dirty="0">
                    <a:latin typeface="+mj-lt"/>
                  </a:rPr>
                  <a:t> </a:t>
                </a:r>
                <a:r>
                  <a:rPr lang="en-US" dirty="0" smtClean="0">
                    <a:latin typeface="+mj-lt"/>
                  </a:rPr>
                  <a:t>Comparison</a:t>
                </a:r>
              </a:p>
              <a:p>
                <a:pPr marL="0" indent="0">
                  <a:buNone/>
                </a:pPr>
                <a:r>
                  <a:rPr lang="en-US" sz="2400" dirty="0">
                    <a:latin typeface="+mj-lt"/>
                  </a:rPr>
                  <a:t> </a:t>
                </a:r>
                <a:r>
                  <a:rPr lang="en-US" sz="2400" dirty="0" smtClean="0">
                    <a:latin typeface="+mj-lt"/>
                  </a:rPr>
                  <a:t>     1</a:t>
                </a:r>
                <a:r>
                  <a:rPr lang="en-US" sz="2400" dirty="0">
                    <a:latin typeface="+mj-lt"/>
                  </a:rPr>
                  <a:t>. </a:t>
                </a:r>
                <a:r>
                  <a:rPr lang="en-US" sz="2400" dirty="0">
                    <a:latin typeface="+mj-lt"/>
                  </a:rPr>
                  <a:t>Free Parameter: Cooling Index </a:t>
                </a:r>
                <a14:m>
                  <m:oMath xmlns:m="http://schemas.openxmlformats.org/officeDocument/2006/math">
                    <m:r>
                      <a:rPr lang="en-US" sz="2400" i="1">
                        <a:latin typeface="+mj-lt"/>
                      </a:rPr>
                      <m:t>𝛼</m:t>
                    </m:r>
                  </m:oMath>
                </a14:m>
                <a:endParaRPr lang="en-US" sz="2400" dirty="0">
                  <a:latin typeface="+mj-lt"/>
                </a:endParaRPr>
              </a:p>
              <a:p>
                <a:pPr marL="0" indent="0">
                  <a:buNone/>
                </a:pPr>
                <a:r>
                  <a:rPr lang="en-US" sz="2400" dirty="0">
                    <a:latin typeface="+mj-lt"/>
                  </a:rPr>
                  <a:t>    </a:t>
                </a:r>
                <a:r>
                  <a:rPr lang="en-US" sz="2400" dirty="0" smtClean="0">
                    <a:latin typeface="+mj-lt"/>
                  </a:rPr>
                  <a:t>  2</a:t>
                </a:r>
                <a:r>
                  <a:rPr lang="en-US" sz="2400" dirty="0">
                    <a:latin typeface="+mj-lt"/>
                  </a:rPr>
                  <a:t>. </a:t>
                </a:r>
                <a:r>
                  <a:rPr lang="en-US" sz="2400" dirty="0">
                    <a:latin typeface="+mj-lt"/>
                  </a:rPr>
                  <a:t>Let the comparison freely adjust</a:t>
                </a:r>
              </a:p>
              <a:p>
                <a:pPr marL="0" indent="0">
                  <a:buNone/>
                </a:pPr>
                <a:r>
                  <a:rPr lang="en-US" sz="2400" dirty="0">
                    <a:latin typeface="+mj-lt"/>
                  </a:rPr>
                  <a:t>   </a:t>
                </a:r>
                <a:r>
                  <a:rPr lang="en-US" sz="2400" dirty="0" smtClean="0">
                    <a:latin typeface="+mj-lt"/>
                  </a:rPr>
                  <a:t>   </a:t>
                </a:r>
                <a:r>
                  <a:rPr lang="en-US" sz="2400" dirty="0">
                    <a:latin typeface="+mj-lt"/>
                  </a:rPr>
                  <a:t>3. </a:t>
                </a:r>
                <a14:m>
                  <m:oMath xmlns:m="http://schemas.openxmlformats.org/officeDocument/2006/math">
                    <m:r>
                      <a:rPr lang="en-US" sz="2400" i="1">
                        <a:latin typeface="+mj-lt"/>
                      </a:rPr>
                      <m:t>𝛼</m:t>
                    </m:r>
                  </m:oMath>
                </a14:m>
                <a:r>
                  <a:rPr lang="en-US" sz="2400" dirty="0">
                    <a:latin typeface="+mj-lt"/>
                  </a:rPr>
                  <a:t> is an average value over the entire transport</a:t>
                </a:r>
                <a:endParaRPr lang="en-US" sz="2400" dirty="0">
                  <a:latin typeface="+mj-lt"/>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1646" t="-252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Comparison With Observed PSD</a:t>
            </a:r>
          </a:p>
        </p:txBody>
      </p:sp>
    </p:spTree>
    <p:extLst>
      <p:ext uri="{BB962C8B-B14F-4D97-AF65-F5344CB8AC3E}">
        <p14:creationId xmlns:p14="http://schemas.microsoft.com/office/powerpoint/2010/main" val="980743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内容占位符 3"/>
              <p:cNvGraphicFramePr>
                <a:graphicFrameLocks noGrp="1"/>
              </p:cNvGraphicFramePr>
              <p:nvPr>
                <p:ph idx="1"/>
                <p:extLst>
                  <p:ext uri="{D42A27DB-BD31-4B8C-83A1-F6EECF244321}">
                    <p14:modId xmlns:p14="http://schemas.microsoft.com/office/powerpoint/2010/main" val="3070831902"/>
                  </p:ext>
                </p:extLst>
              </p:nvPr>
            </p:nvGraphicFramePr>
            <p:xfrm>
              <a:off x="871538" y="1773238"/>
              <a:ext cx="7228856" cy="4820920"/>
            </p:xfrm>
            <a:graphic>
              <a:graphicData uri="http://schemas.openxmlformats.org/drawingml/2006/table">
                <a:tbl>
                  <a:tblPr firstRow="1" bandRow="1">
                    <a:tableStyleId>{5C22544A-7EE6-4342-B048-85BDC9FD1C3A}</a:tableStyleId>
                  </a:tblPr>
                  <a:tblGrid>
                    <a:gridCol w="1807214"/>
                    <a:gridCol w="1807214"/>
                    <a:gridCol w="1807214"/>
                    <a:gridCol w="1807214"/>
                  </a:tblGrid>
                  <a:tr h="370840">
                    <a:tc>
                      <a:txBody>
                        <a:bodyPr/>
                        <a:lstStyle/>
                        <a:p>
                          <a:r>
                            <a:rPr lang="en-US" dirty="0" smtClean="0"/>
                            <a:t>Year</a:t>
                          </a:r>
                          <a:endParaRPr lang="en-US" dirty="0"/>
                        </a:p>
                      </a:txBody>
                      <a:tcPr/>
                    </a:tc>
                    <a:tc>
                      <a:txBody>
                        <a:bodyPr/>
                        <a:lstStyle/>
                        <a:p>
                          <a:r>
                            <a:rPr lang="en-US" dirty="0" smtClean="0"/>
                            <a:t>I.R(</a:t>
                          </a:r>
                          <a14:m>
                            <m:oMath xmlns:m="http://schemas.openxmlformats.org/officeDocument/2006/math">
                              <m:f>
                                <m:fPr>
                                  <m:type m:val="lin"/>
                                  <m:ctrlPr>
                                    <a:rPr lang="en-US" sz="1000" b="1" i="1" kern="1200" smtClean="0">
                                      <a:solidFill>
                                        <a:schemeClr val="lt1"/>
                                      </a:solidFill>
                                      <a:latin typeface="Cambria Math"/>
                                      <a:ea typeface="+mn-ea"/>
                                      <a:cs typeface="+mn-cs"/>
                                    </a:rPr>
                                  </m:ctrlPr>
                                </m:fPr>
                                <m:num>
                                  <m:sSup>
                                    <m:sSupPr>
                                      <m:ctrlPr>
                                        <a:rPr lang="en-US" sz="1000" b="1" i="1" kern="1200">
                                          <a:solidFill>
                                            <a:schemeClr val="lt1"/>
                                          </a:solidFill>
                                          <a:latin typeface="Cambria Math"/>
                                          <a:ea typeface="+mn-ea"/>
                                          <a:cs typeface="+mn-cs"/>
                                        </a:rPr>
                                      </m:ctrlPr>
                                    </m:sSupPr>
                                    <m:e>
                                      <m:r>
                                        <a:rPr lang="en-US" sz="1000" b="1" kern="1200">
                                          <a:solidFill>
                                            <a:schemeClr val="lt1"/>
                                          </a:solidFill>
                                          <a:latin typeface="Cambria Math"/>
                                          <a:ea typeface="+mn-ea"/>
                                          <a:cs typeface="+mn-cs"/>
                                        </a:rPr>
                                        <m:t>10</m:t>
                                      </m:r>
                                    </m:e>
                                    <m:sup>
                                      <m:r>
                                        <a:rPr lang="en-US" sz="1000" b="1" i="0" kern="1200">
                                          <a:solidFill>
                                            <a:schemeClr val="lt1"/>
                                          </a:solidFill>
                                          <a:latin typeface="Cambria Math"/>
                                          <a:ea typeface="+mn-ea"/>
                                          <a:cs typeface="+mn-cs"/>
                                        </a:rPr>
                                        <m:t>−8</m:t>
                                      </m:r>
                                    </m:sup>
                                  </m:sSup>
                                </m:num>
                                <m:den>
                                  <m:r>
                                    <a:rPr lang="en-US" sz="1000" b="1" i="1" kern="1200">
                                      <a:solidFill>
                                        <a:schemeClr val="lt1"/>
                                      </a:solidFill>
                                      <a:latin typeface="Cambria Math"/>
                                      <a:ea typeface="+mn-ea"/>
                                      <a:cs typeface="+mn-cs"/>
                                    </a:rPr>
                                    <m:t>𝑠</m:t>
                                  </m:r>
                                </m:den>
                              </m:f>
                            </m:oMath>
                          </a14:m>
                          <a:r>
                            <a:rPr lang="en-US" dirty="0" smtClean="0"/>
                            <a:t>)</a:t>
                          </a:r>
                          <a:endParaRPr lang="en-US" dirty="0"/>
                        </a:p>
                      </a:txBody>
                      <a:tcPr/>
                    </a:tc>
                    <a:tc>
                      <a:txBody>
                        <a:bodyPr/>
                        <a:lstStyle/>
                        <a:p>
                          <a:r>
                            <a:rPr lang="en-US" dirty="0" smtClean="0"/>
                            <a:t>Cooling Index</a:t>
                          </a:r>
                          <a:endParaRPr lang="en-US" dirty="0"/>
                        </a:p>
                      </a:txBody>
                      <a:tcPr/>
                    </a:tc>
                    <a:tc>
                      <a:txBody>
                        <a:bodyPr/>
                        <a:lstStyle/>
                        <a:p>
                          <a:r>
                            <a:rPr lang="en-US" dirty="0" smtClean="0"/>
                            <a:t>Uncertainty</a:t>
                          </a:r>
                          <a:endParaRPr lang="en-US" dirty="0"/>
                        </a:p>
                      </a:txBody>
                      <a:tcPr/>
                    </a:tc>
                  </a:tr>
                  <a:tr h="370840">
                    <a:tc>
                      <a:txBody>
                        <a:bodyPr/>
                        <a:lstStyle/>
                        <a:p>
                          <a:pPr algn="ctr"/>
                          <a:r>
                            <a:rPr lang="en-US" dirty="0" smtClean="0">
                              <a:latin typeface="Times New Roman" pitchFamily="18" charset="0"/>
                              <a:cs typeface="Times New Roman" pitchFamily="18" charset="0"/>
                            </a:rPr>
                            <a:t>1999</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11.9153</a:t>
                          </a:r>
                        </a:p>
                      </a:txBody>
                      <a:tcPr marL="9525" marR="9525" marT="9525" marB="0" anchor="b"/>
                    </a:tc>
                    <a:tc>
                      <a:txBody>
                        <a:bodyPr/>
                        <a:lstStyle/>
                        <a:p>
                          <a:pPr algn="ctr"/>
                          <a:r>
                            <a:rPr lang="en-US" dirty="0" smtClean="0">
                              <a:latin typeface="Times New Roman" pitchFamily="18" charset="0"/>
                              <a:cs typeface="Times New Roman" pitchFamily="18" charset="0"/>
                            </a:rPr>
                            <a:t>1.70</a:t>
                          </a:r>
                          <a:endParaRPr lang="en-US" dirty="0">
                            <a:latin typeface="Times New Roman" pitchFamily="18" charset="0"/>
                            <a:cs typeface="Times New Roman" pitchFamily="18" charset="0"/>
                          </a:endParaRPr>
                        </a:p>
                      </a:txBody>
                      <a:tcPr/>
                    </a:tc>
                    <a:tc>
                      <a:txBody>
                        <a:bodyPr/>
                        <a:lstStyle/>
                        <a:p>
                          <a:pPr algn="ctr"/>
                          <a:r>
                            <a:rPr lang="en-US" dirty="0" smtClean="0"/>
                            <a:t>0.06</a:t>
                          </a:r>
                          <a:endParaRPr lang="en-US" dirty="0"/>
                        </a:p>
                      </a:txBody>
                      <a:tcPr/>
                    </a:tc>
                  </a:tr>
                  <a:tr h="370840">
                    <a:tc>
                      <a:txBody>
                        <a:bodyPr/>
                        <a:lstStyle/>
                        <a:p>
                          <a:pPr algn="ctr"/>
                          <a:r>
                            <a:rPr lang="en-US" dirty="0" smtClean="0">
                              <a:latin typeface="Times New Roman" pitchFamily="18" charset="0"/>
                              <a:cs typeface="Times New Roman" pitchFamily="18" charset="0"/>
                            </a:rPr>
                            <a:t>2000</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13.8633</a:t>
                          </a:r>
                        </a:p>
                      </a:txBody>
                      <a:tcPr marL="9525" marR="9525" marT="9525" marB="0" anchor="b"/>
                    </a:tc>
                    <a:tc>
                      <a:txBody>
                        <a:bodyPr/>
                        <a:lstStyle/>
                        <a:p>
                          <a:pPr algn="ctr"/>
                          <a:r>
                            <a:rPr lang="en-US" dirty="0" smtClean="0">
                              <a:latin typeface="Times New Roman" pitchFamily="18" charset="0"/>
                              <a:cs typeface="Times New Roman" pitchFamily="18" charset="0"/>
                            </a:rPr>
                            <a:t>1.76</a:t>
                          </a:r>
                          <a:endParaRPr lang="en-US" dirty="0">
                            <a:latin typeface="Times New Roman" pitchFamily="18" charset="0"/>
                            <a:cs typeface="Times New Roman" pitchFamily="18" charset="0"/>
                          </a:endParaRPr>
                        </a:p>
                      </a:txBody>
                      <a:tcPr/>
                    </a:tc>
                    <a:tc>
                      <a:txBody>
                        <a:bodyPr/>
                        <a:lstStyle/>
                        <a:p>
                          <a:pPr algn="ctr"/>
                          <a:r>
                            <a:rPr lang="en-US" dirty="0" smtClean="0"/>
                            <a:t>0.06</a:t>
                          </a:r>
                          <a:endParaRPr lang="en-US" dirty="0"/>
                        </a:p>
                      </a:txBody>
                      <a:tcPr/>
                    </a:tc>
                  </a:tr>
                  <a:tr h="370840">
                    <a:tc>
                      <a:txBody>
                        <a:bodyPr/>
                        <a:lstStyle/>
                        <a:p>
                          <a:pPr algn="ctr"/>
                          <a:r>
                            <a:rPr lang="en-US" dirty="0" smtClean="0">
                              <a:latin typeface="Times New Roman" pitchFamily="18" charset="0"/>
                              <a:cs typeface="Times New Roman" pitchFamily="18" charset="0"/>
                            </a:rPr>
                            <a:t>2001</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13.5494</a:t>
                          </a:r>
                        </a:p>
                      </a:txBody>
                      <a:tcPr marL="9525" marR="9525" marT="9525" marB="0" anchor="b"/>
                    </a:tc>
                    <a:tc>
                      <a:txBody>
                        <a:bodyPr/>
                        <a:lstStyle/>
                        <a:p>
                          <a:pPr algn="ctr"/>
                          <a:r>
                            <a:rPr lang="en-US" dirty="0" smtClean="0">
                              <a:latin typeface="Times New Roman" pitchFamily="18" charset="0"/>
                              <a:cs typeface="Times New Roman" pitchFamily="18" charset="0"/>
                            </a:rPr>
                            <a:t>1.89</a:t>
                          </a:r>
                          <a:endParaRPr lang="en-US" dirty="0">
                            <a:latin typeface="Times New Roman" pitchFamily="18" charset="0"/>
                            <a:cs typeface="Times New Roman" pitchFamily="18" charset="0"/>
                          </a:endParaRPr>
                        </a:p>
                      </a:txBody>
                      <a:tcPr/>
                    </a:tc>
                    <a:tc>
                      <a:txBody>
                        <a:bodyPr/>
                        <a:lstStyle/>
                        <a:p>
                          <a:pPr algn="ctr"/>
                          <a:r>
                            <a:rPr lang="en-US" dirty="0" smtClean="0"/>
                            <a:t>0.06</a:t>
                          </a:r>
                          <a:endParaRPr lang="en-US" dirty="0"/>
                        </a:p>
                      </a:txBody>
                      <a:tcPr/>
                    </a:tc>
                  </a:tr>
                  <a:tr h="370840">
                    <a:tc>
                      <a:txBody>
                        <a:bodyPr/>
                        <a:lstStyle/>
                        <a:p>
                          <a:pPr algn="ctr"/>
                          <a:r>
                            <a:rPr lang="en-US" dirty="0" smtClean="0">
                              <a:latin typeface="Times New Roman" pitchFamily="18" charset="0"/>
                              <a:cs typeface="Times New Roman" pitchFamily="18" charset="0"/>
                            </a:rPr>
                            <a:t>2002</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13.4215</a:t>
                          </a:r>
                        </a:p>
                      </a:txBody>
                      <a:tcPr marL="9525" marR="9525" marT="9525" marB="0" anchor="b"/>
                    </a:tc>
                    <a:tc>
                      <a:txBody>
                        <a:bodyPr/>
                        <a:lstStyle/>
                        <a:p>
                          <a:pPr algn="ctr"/>
                          <a:r>
                            <a:rPr lang="en-US" dirty="0" smtClean="0">
                              <a:latin typeface="Times New Roman" pitchFamily="18" charset="0"/>
                              <a:cs typeface="Times New Roman" pitchFamily="18" charset="0"/>
                            </a:rPr>
                            <a:t>1.39</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2003</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9.87737</a:t>
                          </a:r>
                        </a:p>
                      </a:txBody>
                      <a:tcPr marL="9525" marR="9525" marT="9525" marB="0" anchor="b"/>
                    </a:tc>
                    <a:tc>
                      <a:txBody>
                        <a:bodyPr/>
                        <a:lstStyle/>
                        <a:p>
                          <a:pPr algn="ctr"/>
                          <a:r>
                            <a:rPr lang="en-US" dirty="0" smtClean="0">
                              <a:latin typeface="Times New Roman" pitchFamily="18" charset="0"/>
                              <a:cs typeface="Times New Roman" pitchFamily="18" charset="0"/>
                            </a:rPr>
                            <a:t>1.60</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2004</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8.45401</a:t>
                          </a:r>
                        </a:p>
                      </a:txBody>
                      <a:tcPr marL="9525" marR="9525" marT="9525" marB="0" anchor="b"/>
                    </a:tc>
                    <a:tc>
                      <a:txBody>
                        <a:bodyPr/>
                        <a:lstStyle/>
                        <a:p>
                          <a:pPr algn="ctr"/>
                          <a:r>
                            <a:rPr lang="en-US" b="1" dirty="0" smtClean="0">
                              <a:solidFill>
                                <a:schemeClr val="accent4">
                                  <a:lumMod val="75000"/>
                                </a:schemeClr>
                              </a:solidFill>
                              <a:latin typeface="Times New Roman" pitchFamily="18" charset="0"/>
                              <a:cs typeface="Times New Roman" pitchFamily="18" charset="0"/>
                            </a:rPr>
                            <a:t>1.50</a:t>
                          </a:r>
                          <a:endParaRPr lang="en-US" b="1" dirty="0">
                            <a:solidFill>
                              <a:schemeClr val="accent4">
                                <a:lumMod val="75000"/>
                              </a:schemeClr>
                            </a:solidFill>
                            <a:latin typeface="Times New Roman" pitchFamily="18" charset="0"/>
                            <a:cs typeface="Times New Roman" pitchFamily="18" charset="0"/>
                          </a:endParaRPr>
                        </a:p>
                      </a:txBody>
                      <a:tcPr/>
                    </a:tc>
                    <a:tc>
                      <a:txBody>
                        <a:bodyPr/>
                        <a:lstStyle/>
                        <a:p>
                          <a:pPr algn="ctr"/>
                          <a:r>
                            <a:rPr lang="en-US" b="1" dirty="0" smtClean="0">
                              <a:solidFill>
                                <a:schemeClr val="accent4">
                                  <a:lumMod val="75000"/>
                                </a:schemeClr>
                              </a:solidFill>
                            </a:rPr>
                            <a:t>0.07</a:t>
                          </a:r>
                          <a:endParaRPr lang="en-US" b="1" dirty="0">
                            <a:solidFill>
                              <a:schemeClr val="accent4">
                                <a:lumMod val="75000"/>
                              </a:schemeClr>
                            </a:solidFill>
                          </a:endParaRPr>
                        </a:p>
                      </a:txBody>
                      <a:tcPr/>
                    </a:tc>
                  </a:tr>
                  <a:tr h="370840">
                    <a:tc>
                      <a:txBody>
                        <a:bodyPr/>
                        <a:lstStyle/>
                        <a:p>
                          <a:pPr algn="ctr"/>
                          <a:r>
                            <a:rPr lang="en-US" dirty="0" smtClean="0">
                              <a:latin typeface="Times New Roman" pitchFamily="18" charset="0"/>
                              <a:cs typeface="Times New Roman" pitchFamily="18" charset="0"/>
                            </a:rPr>
                            <a:t>2005</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7.28385</a:t>
                          </a:r>
                        </a:p>
                      </a:txBody>
                      <a:tcPr marL="9525" marR="9525" marT="9525" marB="0" anchor="b"/>
                    </a:tc>
                    <a:tc>
                      <a:txBody>
                        <a:bodyPr/>
                        <a:lstStyle/>
                        <a:p>
                          <a:pPr algn="ctr"/>
                          <a:r>
                            <a:rPr lang="en-US" dirty="0" smtClean="0">
                              <a:latin typeface="Times New Roman" pitchFamily="18" charset="0"/>
                              <a:cs typeface="Times New Roman" pitchFamily="18" charset="0"/>
                            </a:rPr>
                            <a:t>1.17</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2006</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6.52786</a:t>
                          </a:r>
                        </a:p>
                      </a:txBody>
                      <a:tcPr marL="9525" marR="9525" marT="9525" marB="0" anchor="b"/>
                    </a:tc>
                    <a:tc>
                      <a:txBody>
                        <a:bodyPr/>
                        <a:lstStyle/>
                        <a:p>
                          <a:pPr algn="ctr"/>
                          <a:r>
                            <a:rPr lang="en-US" dirty="0" smtClean="0">
                              <a:latin typeface="Times New Roman" pitchFamily="18" charset="0"/>
                              <a:cs typeface="Times New Roman" pitchFamily="18" charset="0"/>
                            </a:rPr>
                            <a:t>1.68</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2007</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5.83816</a:t>
                          </a:r>
                        </a:p>
                      </a:txBody>
                      <a:tcPr marL="9525" marR="9525" marT="9525" marB="0" anchor="b"/>
                    </a:tc>
                    <a:tc>
                      <a:txBody>
                        <a:bodyPr/>
                        <a:lstStyle/>
                        <a:p>
                          <a:pPr algn="ctr"/>
                          <a:r>
                            <a:rPr lang="en-US" b="1" dirty="0" smtClean="0">
                              <a:solidFill>
                                <a:schemeClr val="accent5">
                                  <a:lumMod val="75000"/>
                                </a:schemeClr>
                              </a:solidFill>
                              <a:latin typeface="Times New Roman" pitchFamily="18" charset="0"/>
                              <a:cs typeface="Times New Roman" pitchFamily="18" charset="0"/>
                            </a:rPr>
                            <a:t>1.46</a:t>
                          </a:r>
                          <a:endParaRPr lang="en-US" b="1" dirty="0">
                            <a:solidFill>
                              <a:schemeClr val="accent5">
                                <a:lumMod val="75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75000"/>
                                </a:schemeClr>
                              </a:solidFill>
                            </a:rPr>
                            <a:t>0.08</a:t>
                          </a:r>
                          <a:endParaRPr lang="en-US" b="1" dirty="0">
                            <a:solidFill>
                              <a:schemeClr val="accent5">
                                <a:lumMod val="75000"/>
                              </a:schemeClr>
                            </a:solidFill>
                          </a:endParaRPr>
                        </a:p>
                      </a:txBody>
                      <a:tcPr/>
                    </a:tc>
                  </a:tr>
                  <a:tr h="370840">
                    <a:tc>
                      <a:txBody>
                        <a:bodyPr/>
                        <a:lstStyle/>
                        <a:p>
                          <a:pPr algn="ctr"/>
                          <a:r>
                            <a:rPr lang="en-US" dirty="0" smtClean="0">
                              <a:latin typeface="Times New Roman" pitchFamily="18" charset="0"/>
                              <a:cs typeface="Times New Roman" pitchFamily="18" charset="0"/>
                            </a:rPr>
                            <a:t>2008</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5.41314</a:t>
                          </a:r>
                        </a:p>
                      </a:txBody>
                      <a:tcPr marL="9525" marR="9525" marT="9525" marB="0" anchor="b"/>
                    </a:tc>
                    <a:tc>
                      <a:txBody>
                        <a:bodyPr/>
                        <a:lstStyle/>
                        <a:p>
                          <a:pPr algn="ctr"/>
                          <a:r>
                            <a:rPr lang="en-US" dirty="0" smtClean="0">
                              <a:latin typeface="Times New Roman" pitchFamily="18" charset="0"/>
                              <a:cs typeface="Times New Roman" pitchFamily="18" charset="0"/>
                            </a:rPr>
                            <a:t>1.36</a:t>
                          </a:r>
                          <a:endParaRPr lang="en-US" dirty="0">
                            <a:latin typeface="Times New Roman" pitchFamily="18" charset="0"/>
                            <a:cs typeface="Times New Roman" pitchFamily="18" charset="0"/>
                          </a:endParaRPr>
                        </a:p>
                      </a:txBody>
                      <a:tcPr/>
                    </a:tc>
                    <a:tc>
                      <a:txBody>
                        <a:bodyPr/>
                        <a:lstStyle/>
                        <a:p>
                          <a:pPr algn="ctr"/>
                          <a:r>
                            <a:rPr lang="en-US" dirty="0" smtClean="0"/>
                            <a:t>0.08</a:t>
                          </a:r>
                          <a:endParaRPr lang="en-US" dirty="0"/>
                        </a:p>
                      </a:txBody>
                      <a:tcPr/>
                    </a:tc>
                  </a:tr>
                  <a:tr h="370840">
                    <a:tc>
                      <a:txBody>
                        <a:bodyPr/>
                        <a:lstStyle/>
                        <a:p>
                          <a:pPr algn="ctr"/>
                          <a:r>
                            <a:rPr lang="en-US" dirty="0" smtClean="0">
                              <a:latin typeface="Times New Roman" pitchFamily="18" charset="0"/>
                              <a:cs typeface="Times New Roman" pitchFamily="18" charset="0"/>
                            </a:rPr>
                            <a:t>2009</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5.42009</a:t>
                          </a:r>
                        </a:p>
                      </a:txBody>
                      <a:tcPr marL="9525" marR="9525" marT="9525" marB="0" anchor="b"/>
                    </a:tc>
                    <a:tc>
                      <a:txBody>
                        <a:bodyPr/>
                        <a:lstStyle/>
                        <a:p>
                          <a:pPr algn="ctr"/>
                          <a:r>
                            <a:rPr lang="en-US" dirty="0" smtClean="0">
                              <a:latin typeface="Times New Roman" pitchFamily="18" charset="0"/>
                              <a:cs typeface="Times New Roman" pitchFamily="18" charset="0"/>
                            </a:rPr>
                            <a:t>1.33</a:t>
                          </a:r>
                          <a:endParaRPr lang="en-US" dirty="0">
                            <a:latin typeface="Times New Roman" pitchFamily="18" charset="0"/>
                            <a:cs typeface="Times New Roman" pitchFamily="18" charset="0"/>
                          </a:endParaRPr>
                        </a:p>
                      </a:txBody>
                      <a:tcPr/>
                    </a:tc>
                    <a:tc>
                      <a:txBody>
                        <a:bodyPr/>
                        <a:lstStyle/>
                        <a:p>
                          <a:pPr algn="ctr"/>
                          <a:r>
                            <a:rPr lang="en-US" dirty="0" smtClean="0"/>
                            <a:t>0.08</a:t>
                          </a:r>
                          <a:endParaRPr lang="en-US" dirty="0"/>
                        </a:p>
                      </a:txBody>
                      <a:tcPr/>
                    </a:tc>
                  </a:tr>
                  <a:tr h="370840">
                    <a:tc>
                      <a:txBody>
                        <a:bodyPr/>
                        <a:lstStyle/>
                        <a:p>
                          <a:pPr algn="ctr"/>
                          <a:r>
                            <a:rPr lang="en-US" dirty="0" smtClean="0">
                              <a:latin typeface="Times New Roman" pitchFamily="18" charset="0"/>
                              <a:cs typeface="Times New Roman" pitchFamily="18" charset="0"/>
                            </a:rPr>
                            <a:t>2010</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6.25528</a:t>
                          </a:r>
                        </a:p>
                      </a:txBody>
                      <a:tcPr marL="9525" marR="9525" marT="9525" marB="0" anchor="b"/>
                    </a:tc>
                    <a:tc>
                      <a:txBody>
                        <a:bodyPr/>
                        <a:lstStyle/>
                        <a:p>
                          <a:pPr algn="ctr"/>
                          <a:r>
                            <a:rPr lang="en-US" dirty="0" smtClean="0">
                              <a:latin typeface="Times New Roman" pitchFamily="18" charset="0"/>
                              <a:cs typeface="Times New Roman" pitchFamily="18" charset="0"/>
                            </a:rPr>
                            <a:t>1.67</a:t>
                          </a:r>
                          <a:endParaRPr lang="en-US" dirty="0">
                            <a:latin typeface="Times New Roman" pitchFamily="18" charset="0"/>
                            <a:cs typeface="Times New Roman" pitchFamily="18" charset="0"/>
                          </a:endParaRPr>
                        </a:p>
                      </a:txBody>
                      <a:tcPr/>
                    </a:tc>
                    <a:tc>
                      <a:txBody>
                        <a:bodyPr/>
                        <a:lstStyle/>
                        <a:p>
                          <a:pPr algn="ctr"/>
                          <a:r>
                            <a:rPr lang="en-US" dirty="0" smtClean="0"/>
                            <a:t>0.08</a:t>
                          </a:r>
                          <a:endParaRPr lang="en-US" dirty="0"/>
                        </a:p>
                      </a:txBody>
                      <a:tcPr/>
                    </a:tc>
                  </a:tr>
                </a:tbl>
              </a:graphicData>
            </a:graphic>
          </p:graphicFrame>
        </mc:Choice>
        <mc:Fallback xmlns="">
          <p:graphicFrame>
            <p:nvGraphicFramePr>
              <p:cNvPr id="4" name="内容占位符 3"/>
              <p:cNvGraphicFramePr>
                <a:graphicFrameLocks noGrp="1"/>
              </p:cNvGraphicFramePr>
              <p:nvPr>
                <p:ph idx="1"/>
                <p:extLst>
                  <p:ext uri="{D42A27DB-BD31-4B8C-83A1-F6EECF244321}">
                    <p14:modId xmlns:p14="http://schemas.microsoft.com/office/powerpoint/2010/main" val="3070831902"/>
                  </p:ext>
                </p:extLst>
              </p:nvPr>
            </p:nvGraphicFramePr>
            <p:xfrm>
              <a:off x="871538" y="1773238"/>
              <a:ext cx="7228856" cy="4820920"/>
            </p:xfrm>
            <a:graphic>
              <a:graphicData uri="http://schemas.openxmlformats.org/drawingml/2006/table">
                <a:tbl>
                  <a:tblPr firstRow="1" bandRow="1">
                    <a:tableStyleId>{5C22544A-7EE6-4342-B048-85BDC9FD1C3A}</a:tableStyleId>
                  </a:tblPr>
                  <a:tblGrid>
                    <a:gridCol w="1807214"/>
                    <a:gridCol w="1807214"/>
                    <a:gridCol w="1807214"/>
                    <a:gridCol w="1807214"/>
                  </a:tblGrid>
                  <a:tr h="370840">
                    <a:tc>
                      <a:txBody>
                        <a:bodyPr/>
                        <a:lstStyle/>
                        <a:p>
                          <a:r>
                            <a:rPr lang="en-US" dirty="0" smtClean="0"/>
                            <a:t>Year</a:t>
                          </a:r>
                          <a:endParaRPr lang="en-US" dirty="0"/>
                        </a:p>
                      </a:txBody>
                      <a:tcPr/>
                    </a:tc>
                    <a:tc>
                      <a:txBody>
                        <a:bodyPr/>
                        <a:lstStyle/>
                        <a:p>
                          <a:endParaRPr lang="en-US"/>
                        </a:p>
                      </a:txBody>
                      <a:tcPr>
                        <a:blipFill rotWithShape="1">
                          <a:blip r:embed="rId3"/>
                          <a:stretch>
                            <a:fillRect l="-100676" t="-27869" r="-200338" b="-1234426"/>
                          </a:stretch>
                        </a:blipFill>
                      </a:tcPr>
                    </a:tc>
                    <a:tc>
                      <a:txBody>
                        <a:bodyPr/>
                        <a:lstStyle/>
                        <a:p>
                          <a:r>
                            <a:rPr lang="en-US" dirty="0" smtClean="0"/>
                            <a:t>Cooling Index</a:t>
                          </a:r>
                          <a:endParaRPr lang="en-US" dirty="0"/>
                        </a:p>
                      </a:txBody>
                      <a:tcPr/>
                    </a:tc>
                    <a:tc>
                      <a:txBody>
                        <a:bodyPr/>
                        <a:lstStyle/>
                        <a:p>
                          <a:r>
                            <a:rPr lang="en-US" dirty="0" smtClean="0"/>
                            <a:t>Uncertainty</a:t>
                          </a:r>
                          <a:endParaRPr lang="en-US" dirty="0"/>
                        </a:p>
                      </a:txBody>
                      <a:tcPr/>
                    </a:tc>
                  </a:tr>
                  <a:tr h="370840">
                    <a:tc>
                      <a:txBody>
                        <a:bodyPr/>
                        <a:lstStyle/>
                        <a:p>
                          <a:pPr algn="ctr"/>
                          <a:r>
                            <a:rPr lang="en-US" dirty="0" smtClean="0">
                              <a:latin typeface="Times New Roman" pitchFamily="18" charset="0"/>
                              <a:cs typeface="Times New Roman" pitchFamily="18" charset="0"/>
                            </a:rPr>
                            <a:t>1999</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11.9153</a:t>
                          </a:r>
                        </a:p>
                      </a:txBody>
                      <a:tcPr marL="9525" marR="9525" marT="9525" marB="0" anchor="b"/>
                    </a:tc>
                    <a:tc>
                      <a:txBody>
                        <a:bodyPr/>
                        <a:lstStyle/>
                        <a:p>
                          <a:pPr algn="ctr"/>
                          <a:r>
                            <a:rPr lang="en-US" dirty="0" smtClean="0">
                              <a:latin typeface="Times New Roman" pitchFamily="18" charset="0"/>
                              <a:cs typeface="Times New Roman" pitchFamily="18" charset="0"/>
                            </a:rPr>
                            <a:t>1.70</a:t>
                          </a:r>
                          <a:endParaRPr lang="en-US" dirty="0">
                            <a:latin typeface="Times New Roman" pitchFamily="18" charset="0"/>
                            <a:cs typeface="Times New Roman" pitchFamily="18" charset="0"/>
                          </a:endParaRPr>
                        </a:p>
                      </a:txBody>
                      <a:tcPr/>
                    </a:tc>
                    <a:tc>
                      <a:txBody>
                        <a:bodyPr/>
                        <a:lstStyle/>
                        <a:p>
                          <a:pPr algn="ctr"/>
                          <a:r>
                            <a:rPr lang="en-US" dirty="0" smtClean="0"/>
                            <a:t>0.06</a:t>
                          </a:r>
                          <a:endParaRPr lang="en-US" dirty="0"/>
                        </a:p>
                      </a:txBody>
                      <a:tcPr/>
                    </a:tc>
                  </a:tr>
                  <a:tr h="370840">
                    <a:tc>
                      <a:txBody>
                        <a:bodyPr/>
                        <a:lstStyle/>
                        <a:p>
                          <a:pPr algn="ctr"/>
                          <a:r>
                            <a:rPr lang="en-US" dirty="0" smtClean="0">
                              <a:latin typeface="Times New Roman" pitchFamily="18" charset="0"/>
                              <a:cs typeface="Times New Roman" pitchFamily="18" charset="0"/>
                            </a:rPr>
                            <a:t>2000</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13.8633</a:t>
                          </a:r>
                        </a:p>
                      </a:txBody>
                      <a:tcPr marL="9525" marR="9525" marT="9525" marB="0" anchor="b"/>
                    </a:tc>
                    <a:tc>
                      <a:txBody>
                        <a:bodyPr/>
                        <a:lstStyle/>
                        <a:p>
                          <a:pPr algn="ctr"/>
                          <a:r>
                            <a:rPr lang="en-US" dirty="0" smtClean="0">
                              <a:latin typeface="Times New Roman" pitchFamily="18" charset="0"/>
                              <a:cs typeface="Times New Roman" pitchFamily="18" charset="0"/>
                            </a:rPr>
                            <a:t>1.76</a:t>
                          </a:r>
                          <a:endParaRPr lang="en-US" dirty="0">
                            <a:latin typeface="Times New Roman" pitchFamily="18" charset="0"/>
                            <a:cs typeface="Times New Roman" pitchFamily="18" charset="0"/>
                          </a:endParaRPr>
                        </a:p>
                      </a:txBody>
                      <a:tcPr/>
                    </a:tc>
                    <a:tc>
                      <a:txBody>
                        <a:bodyPr/>
                        <a:lstStyle/>
                        <a:p>
                          <a:pPr algn="ctr"/>
                          <a:r>
                            <a:rPr lang="en-US" dirty="0" smtClean="0"/>
                            <a:t>0.06</a:t>
                          </a:r>
                          <a:endParaRPr lang="en-US" dirty="0"/>
                        </a:p>
                      </a:txBody>
                      <a:tcPr/>
                    </a:tc>
                  </a:tr>
                  <a:tr h="370840">
                    <a:tc>
                      <a:txBody>
                        <a:bodyPr/>
                        <a:lstStyle/>
                        <a:p>
                          <a:pPr algn="ctr"/>
                          <a:r>
                            <a:rPr lang="en-US" dirty="0" smtClean="0">
                              <a:latin typeface="Times New Roman" pitchFamily="18" charset="0"/>
                              <a:cs typeface="Times New Roman" pitchFamily="18" charset="0"/>
                            </a:rPr>
                            <a:t>2001</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13.5494</a:t>
                          </a:r>
                        </a:p>
                      </a:txBody>
                      <a:tcPr marL="9525" marR="9525" marT="9525" marB="0" anchor="b"/>
                    </a:tc>
                    <a:tc>
                      <a:txBody>
                        <a:bodyPr/>
                        <a:lstStyle/>
                        <a:p>
                          <a:pPr algn="ctr"/>
                          <a:r>
                            <a:rPr lang="en-US" dirty="0" smtClean="0">
                              <a:latin typeface="Times New Roman" pitchFamily="18" charset="0"/>
                              <a:cs typeface="Times New Roman" pitchFamily="18" charset="0"/>
                            </a:rPr>
                            <a:t>1.89</a:t>
                          </a:r>
                          <a:endParaRPr lang="en-US" dirty="0">
                            <a:latin typeface="Times New Roman" pitchFamily="18" charset="0"/>
                            <a:cs typeface="Times New Roman" pitchFamily="18" charset="0"/>
                          </a:endParaRPr>
                        </a:p>
                      </a:txBody>
                      <a:tcPr/>
                    </a:tc>
                    <a:tc>
                      <a:txBody>
                        <a:bodyPr/>
                        <a:lstStyle/>
                        <a:p>
                          <a:pPr algn="ctr"/>
                          <a:r>
                            <a:rPr lang="en-US" dirty="0" smtClean="0"/>
                            <a:t>0.06</a:t>
                          </a:r>
                          <a:endParaRPr lang="en-US" dirty="0"/>
                        </a:p>
                      </a:txBody>
                      <a:tcPr/>
                    </a:tc>
                  </a:tr>
                  <a:tr h="370840">
                    <a:tc>
                      <a:txBody>
                        <a:bodyPr/>
                        <a:lstStyle/>
                        <a:p>
                          <a:pPr algn="ctr"/>
                          <a:r>
                            <a:rPr lang="en-US" dirty="0" smtClean="0">
                              <a:latin typeface="Times New Roman" pitchFamily="18" charset="0"/>
                              <a:cs typeface="Times New Roman" pitchFamily="18" charset="0"/>
                            </a:rPr>
                            <a:t>2002</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13.4215</a:t>
                          </a:r>
                        </a:p>
                      </a:txBody>
                      <a:tcPr marL="9525" marR="9525" marT="9525" marB="0" anchor="b"/>
                    </a:tc>
                    <a:tc>
                      <a:txBody>
                        <a:bodyPr/>
                        <a:lstStyle/>
                        <a:p>
                          <a:pPr algn="ctr"/>
                          <a:r>
                            <a:rPr lang="en-US" dirty="0" smtClean="0">
                              <a:latin typeface="Times New Roman" pitchFamily="18" charset="0"/>
                              <a:cs typeface="Times New Roman" pitchFamily="18" charset="0"/>
                            </a:rPr>
                            <a:t>1.39</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2003</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9.87737</a:t>
                          </a:r>
                        </a:p>
                      </a:txBody>
                      <a:tcPr marL="9525" marR="9525" marT="9525" marB="0" anchor="b"/>
                    </a:tc>
                    <a:tc>
                      <a:txBody>
                        <a:bodyPr/>
                        <a:lstStyle/>
                        <a:p>
                          <a:pPr algn="ctr"/>
                          <a:r>
                            <a:rPr lang="en-US" dirty="0" smtClean="0">
                              <a:latin typeface="Times New Roman" pitchFamily="18" charset="0"/>
                              <a:cs typeface="Times New Roman" pitchFamily="18" charset="0"/>
                            </a:rPr>
                            <a:t>1.60</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2004</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8.45401</a:t>
                          </a:r>
                        </a:p>
                      </a:txBody>
                      <a:tcPr marL="9525" marR="9525" marT="9525" marB="0" anchor="b"/>
                    </a:tc>
                    <a:tc>
                      <a:txBody>
                        <a:bodyPr/>
                        <a:lstStyle/>
                        <a:p>
                          <a:pPr algn="ctr"/>
                          <a:r>
                            <a:rPr lang="en-US" b="1" dirty="0" smtClean="0">
                              <a:solidFill>
                                <a:schemeClr val="accent4">
                                  <a:lumMod val="75000"/>
                                </a:schemeClr>
                              </a:solidFill>
                              <a:latin typeface="Times New Roman" pitchFamily="18" charset="0"/>
                              <a:cs typeface="Times New Roman" pitchFamily="18" charset="0"/>
                            </a:rPr>
                            <a:t>1.50</a:t>
                          </a:r>
                          <a:endParaRPr lang="en-US" b="1" dirty="0">
                            <a:solidFill>
                              <a:schemeClr val="accent4">
                                <a:lumMod val="75000"/>
                              </a:schemeClr>
                            </a:solidFill>
                            <a:latin typeface="Times New Roman" pitchFamily="18" charset="0"/>
                            <a:cs typeface="Times New Roman" pitchFamily="18" charset="0"/>
                          </a:endParaRPr>
                        </a:p>
                      </a:txBody>
                      <a:tcPr/>
                    </a:tc>
                    <a:tc>
                      <a:txBody>
                        <a:bodyPr/>
                        <a:lstStyle/>
                        <a:p>
                          <a:pPr algn="ctr"/>
                          <a:r>
                            <a:rPr lang="en-US" b="1" dirty="0" smtClean="0">
                              <a:solidFill>
                                <a:schemeClr val="accent4">
                                  <a:lumMod val="75000"/>
                                </a:schemeClr>
                              </a:solidFill>
                            </a:rPr>
                            <a:t>0.07</a:t>
                          </a:r>
                          <a:endParaRPr lang="en-US" b="1" dirty="0">
                            <a:solidFill>
                              <a:schemeClr val="accent4">
                                <a:lumMod val="75000"/>
                              </a:schemeClr>
                            </a:solidFill>
                          </a:endParaRPr>
                        </a:p>
                      </a:txBody>
                      <a:tcPr/>
                    </a:tc>
                  </a:tr>
                  <a:tr h="370840">
                    <a:tc>
                      <a:txBody>
                        <a:bodyPr/>
                        <a:lstStyle/>
                        <a:p>
                          <a:pPr algn="ctr"/>
                          <a:r>
                            <a:rPr lang="en-US" dirty="0" smtClean="0">
                              <a:latin typeface="Times New Roman" pitchFamily="18" charset="0"/>
                              <a:cs typeface="Times New Roman" pitchFamily="18" charset="0"/>
                            </a:rPr>
                            <a:t>2005</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7.28385</a:t>
                          </a:r>
                        </a:p>
                      </a:txBody>
                      <a:tcPr marL="9525" marR="9525" marT="9525" marB="0" anchor="b"/>
                    </a:tc>
                    <a:tc>
                      <a:txBody>
                        <a:bodyPr/>
                        <a:lstStyle/>
                        <a:p>
                          <a:pPr algn="ctr"/>
                          <a:r>
                            <a:rPr lang="en-US" dirty="0" smtClean="0">
                              <a:latin typeface="Times New Roman" pitchFamily="18" charset="0"/>
                              <a:cs typeface="Times New Roman" pitchFamily="18" charset="0"/>
                            </a:rPr>
                            <a:t>1.17</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2006</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6.52786</a:t>
                          </a:r>
                        </a:p>
                      </a:txBody>
                      <a:tcPr marL="9525" marR="9525" marT="9525" marB="0" anchor="b"/>
                    </a:tc>
                    <a:tc>
                      <a:txBody>
                        <a:bodyPr/>
                        <a:lstStyle/>
                        <a:p>
                          <a:pPr algn="ctr"/>
                          <a:r>
                            <a:rPr lang="en-US" dirty="0" smtClean="0">
                              <a:latin typeface="Times New Roman" pitchFamily="18" charset="0"/>
                              <a:cs typeface="Times New Roman" pitchFamily="18" charset="0"/>
                            </a:rPr>
                            <a:t>1.68</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2007</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5.83816</a:t>
                          </a:r>
                        </a:p>
                      </a:txBody>
                      <a:tcPr marL="9525" marR="9525" marT="9525" marB="0" anchor="b"/>
                    </a:tc>
                    <a:tc>
                      <a:txBody>
                        <a:bodyPr/>
                        <a:lstStyle/>
                        <a:p>
                          <a:pPr algn="ctr"/>
                          <a:r>
                            <a:rPr lang="en-US" b="1" dirty="0" smtClean="0">
                              <a:solidFill>
                                <a:schemeClr val="accent5">
                                  <a:lumMod val="75000"/>
                                </a:schemeClr>
                              </a:solidFill>
                              <a:latin typeface="Times New Roman" pitchFamily="18" charset="0"/>
                              <a:cs typeface="Times New Roman" pitchFamily="18" charset="0"/>
                            </a:rPr>
                            <a:t>1.46</a:t>
                          </a:r>
                          <a:endParaRPr lang="en-US" b="1" dirty="0">
                            <a:solidFill>
                              <a:schemeClr val="accent5">
                                <a:lumMod val="75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75000"/>
                                </a:schemeClr>
                              </a:solidFill>
                            </a:rPr>
                            <a:t>0.08</a:t>
                          </a:r>
                          <a:endParaRPr lang="en-US" b="1" dirty="0">
                            <a:solidFill>
                              <a:schemeClr val="accent5">
                                <a:lumMod val="75000"/>
                              </a:schemeClr>
                            </a:solidFill>
                          </a:endParaRPr>
                        </a:p>
                      </a:txBody>
                      <a:tcPr/>
                    </a:tc>
                  </a:tr>
                  <a:tr h="370840">
                    <a:tc>
                      <a:txBody>
                        <a:bodyPr/>
                        <a:lstStyle/>
                        <a:p>
                          <a:pPr algn="ctr"/>
                          <a:r>
                            <a:rPr lang="en-US" dirty="0" smtClean="0">
                              <a:latin typeface="Times New Roman" pitchFamily="18" charset="0"/>
                              <a:cs typeface="Times New Roman" pitchFamily="18" charset="0"/>
                            </a:rPr>
                            <a:t>2008</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5.41314</a:t>
                          </a:r>
                        </a:p>
                      </a:txBody>
                      <a:tcPr marL="9525" marR="9525" marT="9525" marB="0" anchor="b"/>
                    </a:tc>
                    <a:tc>
                      <a:txBody>
                        <a:bodyPr/>
                        <a:lstStyle/>
                        <a:p>
                          <a:pPr algn="ctr"/>
                          <a:r>
                            <a:rPr lang="en-US" dirty="0" smtClean="0">
                              <a:latin typeface="Times New Roman" pitchFamily="18" charset="0"/>
                              <a:cs typeface="Times New Roman" pitchFamily="18" charset="0"/>
                            </a:rPr>
                            <a:t>1.36</a:t>
                          </a:r>
                          <a:endParaRPr lang="en-US" dirty="0">
                            <a:latin typeface="Times New Roman" pitchFamily="18" charset="0"/>
                            <a:cs typeface="Times New Roman" pitchFamily="18" charset="0"/>
                          </a:endParaRPr>
                        </a:p>
                      </a:txBody>
                      <a:tcPr/>
                    </a:tc>
                    <a:tc>
                      <a:txBody>
                        <a:bodyPr/>
                        <a:lstStyle/>
                        <a:p>
                          <a:pPr algn="ctr"/>
                          <a:r>
                            <a:rPr lang="en-US" dirty="0" smtClean="0"/>
                            <a:t>0.08</a:t>
                          </a:r>
                          <a:endParaRPr lang="en-US" dirty="0"/>
                        </a:p>
                      </a:txBody>
                      <a:tcPr/>
                    </a:tc>
                  </a:tr>
                  <a:tr h="370840">
                    <a:tc>
                      <a:txBody>
                        <a:bodyPr/>
                        <a:lstStyle/>
                        <a:p>
                          <a:pPr algn="ctr"/>
                          <a:r>
                            <a:rPr lang="en-US" dirty="0" smtClean="0">
                              <a:latin typeface="Times New Roman" pitchFamily="18" charset="0"/>
                              <a:cs typeface="Times New Roman" pitchFamily="18" charset="0"/>
                            </a:rPr>
                            <a:t>2009</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5.42009</a:t>
                          </a:r>
                        </a:p>
                      </a:txBody>
                      <a:tcPr marL="9525" marR="9525" marT="9525" marB="0" anchor="b"/>
                    </a:tc>
                    <a:tc>
                      <a:txBody>
                        <a:bodyPr/>
                        <a:lstStyle/>
                        <a:p>
                          <a:pPr algn="ctr"/>
                          <a:r>
                            <a:rPr lang="en-US" dirty="0" smtClean="0">
                              <a:latin typeface="Times New Roman" pitchFamily="18" charset="0"/>
                              <a:cs typeface="Times New Roman" pitchFamily="18" charset="0"/>
                            </a:rPr>
                            <a:t>1.33</a:t>
                          </a:r>
                          <a:endParaRPr lang="en-US" dirty="0">
                            <a:latin typeface="Times New Roman" pitchFamily="18" charset="0"/>
                            <a:cs typeface="Times New Roman" pitchFamily="18" charset="0"/>
                          </a:endParaRPr>
                        </a:p>
                      </a:txBody>
                      <a:tcPr/>
                    </a:tc>
                    <a:tc>
                      <a:txBody>
                        <a:bodyPr/>
                        <a:lstStyle/>
                        <a:p>
                          <a:pPr algn="ctr"/>
                          <a:r>
                            <a:rPr lang="en-US" dirty="0" smtClean="0"/>
                            <a:t>0.08</a:t>
                          </a:r>
                          <a:endParaRPr lang="en-US" dirty="0"/>
                        </a:p>
                      </a:txBody>
                      <a:tcPr/>
                    </a:tc>
                  </a:tr>
                  <a:tr h="370840">
                    <a:tc>
                      <a:txBody>
                        <a:bodyPr/>
                        <a:lstStyle/>
                        <a:p>
                          <a:pPr algn="ctr"/>
                          <a:r>
                            <a:rPr lang="en-US" dirty="0" smtClean="0">
                              <a:latin typeface="Times New Roman" pitchFamily="18" charset="0"/>
                              <a:cs typeface="Times New Roman" pitchFamily="18" charset="0"/>
                            </a:rPr>
                            <a:t>2010</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6.25528</a:t>
                          </a:r>
                        </a:p>
                      </a:txBody>
                      <a:tcPr marL="9525" marR="9525" marT="9525" marB="0" anchor="b"/>
                    </a:tc>
                    <a:tc>
                      <a:txBody>
                        <a:bodyPr/>
                        <a:lstStyle/>
                        <a:p>
                          <a:pPr algn="ctr"/>
                          <a:r>
                            <a:rPr lang="en-US" dirty="0" smtClean="0">
                              <a:latin typeface="Times New Roman" pitchFamily="18" charset="0"/>
                              <a:cs typeface="Times New Roman" pitchFamily="18" charset="0"/>
                            </a:rPr>
                            <a:t>1.67</a:t>
                          </a:r>
                          <a:endParaRPr lang="en-US" dirty="0">
                            <a:latin typeface="Times New Roman" pitchFamily="18" charset="0"/>
                            <a:cs typeface="Times New Roman" pitchFamily="18" charset="0"/>
                          </a:endParaRPr>
                        </a:p>
                      </a:txBody>
                      <a:tcPr/>
                    </a:tc>
                    <a:tc>
                      <a:txBody>
                        <a:bodyPr/>
                        <a:lstStyle/>
                        <a:p>
                          <a:pPr algn="ctr"/>
                          <a:r>
                            <a:rPr lang="en-US" dirty="0" smtClean="0"/>
                            <a:t>0.08</a:t>
                          </a:r>
                          <a:endParaRPr lang="en-US" dirty="0"/>
                        </a:p>
                      </a:txBody>
                      <a:tcPr/>
                    </a:tc>
                  </a:tr>
                </a:tbl>
              </a:graphicData>
            </a:graphic>
          </p:graphicFrame>
        </mc:Fallback>
      </mc:AlternateContent>
      <p:sp>
        <p:nvSpPr>
          <p:cNvPr id="3" name="标题 2"/>
          <p:cNvSpPr>
            <a:spLocks noGrp="1"/>
          </p:cNvSpPr>
          <p:nvPr>
            <p:ph type="title"/>
          </p:nvPr>
        </p:nvSpPr>
        <p:spPr/>
        <p:txBody>
          <a:bodyPr/>
          <a:lstStyle/>
          <a:p>
            <a:r>
              <a:rPr lang="en-US" dirty="0"/>
              <a:t>Preliminary </a:t>
            </a:r>
            <a:r>
              <a:rPr lang="en-US" dirty="0" smtClean="0"/>
              <a:t>Results For All June</a:t>
            </a:r>
            <a:endParaRPr lang="en-US" dirty="0"/>
          </a:p>
        </p:txBody>
      </p:sp>
    </p:spTree>
    <p:extLst>
      <p:ext uri="{BB962C8B-B14F-4D97-AF65-F5344CB8AC3E}">
        <p14:creationId xmlns:p14="http://schemas.microsoft.com/office/powerpoint/2010/main" val="1688842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1" y="1772816"/>
            <a:ext cx="8693224" cy="4896544"/>
          </a:xfrm>
        </p:spPr>
        <p:txBody>
          <a:bodyPr/>
          <a:lstStyle/>
          <a:p>
            <a:pPr marL="0" indent="0">
              <a:buNone/>
            </a:pPr>
            <a:endParaRPr lang="en-US" dirty="0" smtClean="0"/>
          </a:p>
          <a:p>
            <a:pPr>
              <a:buFont typeface="Wingdings" pitchFamily="2" charset="2"/>
              <a:buChar char="§"/>
            </a:pPr>
            <a:r>
              <a:rPr lang="en-US" sz="2400" dirty="0" smtClean="0">
                <a:latin typeface="Arial" pitchFamily="34" charset="0"/>
                <a:cs typeface="Arial" pitchFamily="34" charset="0"/>
              </a:rPr>
              <a:t>Correlation Coefficient</a:t>
            </a:r>
          </a:p>
          <a:p>
            <a:pPr marL="0" indent="0">
              <a:buNone/>
            </a:pPr>
            <a:r>
              <a:rPr lang="en-US" sz="2400" dirty="0">
                <a:latin typeface="Arial" pitchFamily="34" charset="0"/>
                <a:cs typeface="Arial" pitchFamily="34" charset="0"/>
              </a:rPr>
              <a:t> </a:t>
            </a:r>
            <a:r>
              <a:rPr lang="en-US" sz="2400" dirty="0" smtClean="0">
                <a:latin typeface="Arial" pitchFamily="34" charset="0"/>
                <a:cs typeface="Arial" pitchFamily="34" charset="0"/>
              </a:rPr>
              <a:t>   </a:t>
            </a:r>
          </a:p>
          <a:p>
            <a:pPr marL="0" indent="0">
              <a:buNone/>
            </a:pPr>
            <a:endParaRPr lang="en-US" sz="2400" dirty="0" smtClean="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P-value</a:t>
            </a:r>
          </a:p>
          <a:p>
            <a:pPr marL="0" indent="0">
              <a:buNone/>
            </a:pP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3" name="标题 2"/>
          <p:cNvSpPr>
            <a:spLocks noGrp="1"/>
          </p:cNvSpPr>
          <p:nvPr>
            <p:ph type="title"/>
          </p:nvPr>
        </p:nvSpPr>
        <p:spPr/>
        <p:txBody>
          <a:bodyPr/>
          <a:lstStyle/>
          <a:p>
            <a:r>
              <a:rPr lang="en-US" dirty="0"/>
              <a:t>Preliminary Results For All June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988840"/>
            <a:ext cx="4876800" cy="43529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矩形 4"/>
              <p:cNvSpPr/>
              <p:nvPr/>
            </p:nvSpPr>
            <p:spPr>
              <a:xfrm>
                <a:off x="899592" y="2780928"/>
                <a:ext cx="1728192"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a:latin typeface="Cambria Math"/>
                        </a:rPr>
                        <m:t>𝑟</m:t>
                      </m:r>
                      <m:r>
                        <a:rPr lang="en-US" sz="2000">
                          <a:latin typeface="Cambria Math"/>
                        </a:rPr>
                        <m:t>=0.496</m:t>
                      </m:r>
                    </m:oMath>
                  </m:oMathPara>
                </a14:m>
                <a:endParaRPr lang="en-US" sz="2000" dirty="0"/>
              </a:p>
            </p:txBody>
          </p:sp>
        </mc:Choice>
        <mc:Fallback xmlns="">
          <p:sp>
            <p:nvSpPr>
              <p:cNvPr id="5" name="矩形 4"/>
              <p:cNvSpPr>
                <a:spLocks noRot="1" noChangeAspect="1" noMove="1" noResize="1" noEditPoints="1" noAdjustHandles="1" noChangeArrowheads="1" noChangeShapeType="1" noTextEdit="1"/>
              </p:cNvSpPr>
              <p:nvPr/>
            </p:nvSpPr>
            <p:spPr>
              <a:xfrm>
                <a:off x="899592" y="2780928"/>
                <a:ext cx="1728192" cy="432048"/>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899592" y="4165525"/>
                <a:ext cx="1728192" cy="4156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a:latin typeface="Cambria Math"/>
                        </a:rPr>
                        <m:t>𝑝</m:t>
                      </m:r>
                      <m:r>
                        <a:rPr lang="en-US" sz="2000">
                          <a:latin typeface="Cambria Math"/>
                        </a:rPr>
                        <m:t>=0.11</m:t>
                      </m:r>
                    </m:oMath>
                  </m:oMathPara>
                </a14:m>
                <a:endParaRPr lang="en-US" sz="2000" dirty="0"/>
              </a:p>
            </p:txBody>
          </p:sp>
        </mc:Choice>
        <mc:Fallback xmlns="">
          <p:sp>
            <p:nvSpPr>
              <p:cNvPr id="6" name="矩形 5"/>
              <p:cNvSpPr>
                <a:spLocks noRot="1" noChangeAspect="1" noMove="1" noResize="1" noEditPoints="1" noAdjustHandles="1" noChangeArrowheads="1" noChangeShapeType="1" noTextEdit="1"/>
              </p:cNvSpPr>
              <p:nvPr/>
            </p:nvSpPr>
            <p:spPr>
              <a:xfrm>
                <a:off x="899592" y="4165525"/>
                <a:ext cx="1728192" cy="415603"/>
              </a:xfrm>
              <a:prstGeom prst="rect">
                <a:avLst/>
              </a:prstGeom>
              <a:blipFill rotWithShape="1">
                <a:blip r:embed="rId5"/>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3224839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内容占位符 3"/>
              <p:cNvGraphicFramePr>
                <a:graphicFrameLocks noGrp="1"/>
              </p:cNvGraphicFramePr>
              <p:nvPr>
                <p:ph idx="1"/>
                <p:extLst>
                  <p:ext uri="{D42A27DB-BD31-4B8C-83A1-F6EECF244321}">
                    <p14:modId xmlns:p14="http://schemas.microsoft.com/office/powerpoint/2010/main" val="931978623"/>
                  </p:ext>
                </p:extLst>
              </p:nvPr>
            </p:nvGraphicFramePr>
            <p:xfrm>
              <a:off x="871538" y="1773238"/>
              <a:ext cx="7228856" cy="4820920"/>
            </p:xfrm>
            <a:graphic>
              <a:graphicData uri="http://schemas.openxmlformats.org/drawingml/2006/table">
                <a:tbl>
                  <a:tblPr firstRow="1" bandRow="1">
                    <a:tableStyleId>{5C22544A-7EE6-4342-B048-85BDC9FD1C3A}</a:tableStyleId>
                  </a:tblPr>
                  <a:tblGrid>
                    <a:gridCol w="1807214"/>
                    <a:gridCol w="1807214"/>
                    <a:gridCol w="1807214"/>
                    <a:gridCol w="1807214"/>
                  </a:tblGrid>
                  <a:tr h="370840">
                    <a:tc>
                      <a:txBody>
                        <a:bodyPr/>
                        <a:lstStyle/>
                        <a:p>
                          <a:r>
                            <a:rPr lang="en-US" dirty="0" smtClean="0"/>
                            <a:t>Year</a:t>
                          </a:r>
                          <a:endParaRPr lang="en-US" dirty="0"/>
                        </a:p>
                      </a:txBody>
                      <a:tcPr/>
                    </a:tc>
                    <a:tc>
                      <a:txBody>
                        <a:bodyPr/>
                        <a:lstStyle/>
                        <a:p>
                          <a:r>
                            <a:rPr lang="en-US" dirty="0" smtClean="0"/>
                            <a:t>I.R(</a:t>
                          </a:r>
                          <a14:m>
                            <m:oMath xmlns:m="http://schemas.openxmlformats.org/officeDocument/2006/math">
                              <m:f>
                                <m:fPr>
                                  <m:type m:val="lin"/>
                                  <m:ctrlPr>
                                    <a:rPr lang="en-US" sz="1000" b="1" i="1" kern="1200" smtClean="0">
                                      <a:solidFill>
                                        <a:schemeClr val="lt1"/>
                                      </a:solidFill>
                                      <a:latin typeface="Cambria Math"/>
                                      <a:ea typeface="+mn-ea"/>
                                      <a:cs typeface="+mn-cs"/>
                                    </a:rPr>
                                  </m:ctrlPr>
                                </m:fPr>
                                <m:num>
                                  <m:sSup>
                                    <m:sSupPr>
                                      <m:ctrlPr>
                                        <a:rPr lang="en-US" sz="1000" b="1" i="1" kern="1200">
                                          <a:solidFill>
                                            <a:schemeClr val="lt1"/>
                                          </a:solidFill>
                                          <a:latin typeface="Cambria Math"/>
                                          <a:ea typeface="+mn-ea"/>
                                          <a:cs typeface="+mn-cs"/>
                                        </a:rPr>
                                      </m:ctrlPr>
                                    </m:sSupPr>
                                    <m:e>
                                      <m:r>
                                        <a:rPr lang="en-US" sz="1000" b="1" kern="1200">
                                          <a:solidFill>
                                            <a:schemeClr val="lt1"/>
                                          </a:solidFill>
                                          <a:latin typeface="Cambria Math"/>
                                          <a:ea typeface="+mn-ea"/>
                                          <a:cs typeface="+mn-cs"/>
                                        </a:rPr>
                                        <m:t>10</m:t>
                                      </m:r>
                                    </m:e>
                                    <m:sup>
                                      <m:r>
                                        <a:rPr lang="en-US" sz="1000" b="1" i="0" kern="1200">
                                          <a:solidFill>
                                            <a:schemeClr val="lt1"/>
                                          </a:solidFill>
                                          <a:latin typeface="Cambria Math"/>
                                          <a:ea typeface="+mn-ea"/>
                                          <a:cs typeface="+mn-cs"/>
                                        </a:rPr>
                                        <m:t>−8</m:t>
                                      </m:r>
                                    </m:sup>
                                  </m:sSup>
                                </m:num>
                                <m:den>
                                  <m:r>
                                    <a:rPr lang="en-US" sz="1000" b="1" i="1" kern="1200">
                                      <a:solidFill>
                                        <a:schemeClr val="lt1"/>
                                      </a:solidFill>
                                      <a:latin typeface="Cambria Math"/>
                                      <a:ea typeface="+mn-ea"/>
                                      <a:cs typeface="+mn-cs"/>
                                    </a:rPr>
                                    <m:t>𝑠</m:t>
                                  </m:r>
                                </m:den>
                              </m:f>
                            </m:oMath>
                          </a14:m>
                          <a:r>
                            <a:rPr lang="en-US" dirty="0" smtClean="0"/>
                            <a:t>)</a:t>
                          </a:r>
                          <a:endParaRPr lang="en-US" dirty="0"/>
                        </a:p>
                      </a:txBody>
                      <a:tcPr/>
                    </a:tc>
                    <a:tc>
                      <a:txBody>
                        <a:bodyPr/>
                        <a:lstStyle/>
                        <a:p>
                          <a:r>
                            <a:rPr lang="en-US" dirty="0" smtClean="0"/>
                            <a:t>Cooling Index</a:t>
                          </a:r>
                          <a:endParaRPr lang="en-US" dirty="0"/>
                        </a:p>
                      </a:txBody>
                      <a:tcPr/>
                    </a:tc>
                    <a:tc>
                      <a:txBody>
                        <a:bodyPr/>
                        <a:lstStyle/>
                        <a:p>
                          <a:r>
                            <a:rPr lang="en-US" dirty="0" smtClean="0"/>
                            <a:t>Uncertainty</a:t>
                          </a:r>
                          <a:endParaRPr lang="en-US" dirty="0"/>
                        </a:p>
                      </a:txBody>
                      <a:tcPr/>
                    </a:tc>
                  </a:tr>
                  <a:tr h="370840">
                    <a:tc>
                      <a:txBody>
                        <a:bodyPr/>
                        <a:lstStyle/>
                        <a:p>
                          <a:pPr algn="ctr"/>
                          <a:r>
                            <a:rPr lang="en-US" dirty="0" smtClean="0">
                              <a:latin typeface="Times New Roman" pitchFamily="18" charset="0"/>
                              <a:cs typeface="Times New Roman" pitchFamily="18" charset="0"/>
                            </a:rPr>
                            <a:t>1999</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11.9153</a:t>
                          </a:r>
                        </a:p>
                      </a:txBody>
                      <a:tcPr marL="9525" marR="9525" marT="9525" marB="0" anchor="b"/>
                    </a:tc>
                    <a:tc>
                      <a:txBody>
                        <a:bodyPr/>
                        <a:lstStyle/>
                        <a:p>
                          <a:pPr algn="ctr"/>
                          <a:r>
                            <a:rPr lang="en-US" dirty="0" smtClean="0">
                              <a:latin typeface="Times New Roman" pitchFamily="18" charset="0"/>
                              <a:cs typeface="Times New Roman" pitchFamily="18" charset="0"/>
                            </a:rPr>
                            <a:t>1.83</a:t>
                          </a:r>
                          <a:endParaRPr lang="en-US" dirty="0">
                            <a:latin typeface="Times New Roman" pitchFamily="18" charset="0"/>
                            <a:cs typeface="Times New Roman" pitchFamily="18" charset="0"/>
                          </a:endParaRPr>
                        </a:p>
                      </a:txBody>
                      <a:tcPr/>
                    </a:tc>
                    <a:tc>
                      <a:txBody>
                        <a:bodyPr/>
                        <a:lstStyle/>
                        <a:p>
                          <a:pPr algn="ctr"/>
                          <a:r>
                            <a:rPr lang="en-US" dirty="0" smtClean="0"/>
                            <a:t>0.05</a:t>
                          </a:r>
                          <a:endParaRPr lang="en-US" dirty="0"/>
                        </a:p>
                      </a:txBody>
                      <a:tcPr/>
                    </a:tc>
                  </a:tr>
                  <a:tr h="370840">
                    <a:tc>
                      <a:txBody>
                        <a:bodyPr/>
                        <a:lstStyle/>
                        <a:p>
                          <a:pPr algn="ctr"/>
                          <a:r>
                            <a:rPr lang="en-US" dirty="0" smtClean="0">
                              <a:latin typeface="Times New Roman" pitchFamily="18" charset="0"/>
                              <a:cs typeface="Times New Roman" pitchFamily="18" charset="0"/>
                            </a:rPr>
                            <a:t>2000</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13.8633</a:t>
                          </a:r>
                        </a:p>
                      </a:txBody>
                      <a:tcPr marL="9525" marR="9525" marT="9525" marB="0" anchor="b"/>
                    </a:tc>
                    <a:tc>
                      <a:txBody>
                        <a:bodyPr/>
                        <a:lstStyle/>
                        <a:p>
                          <a:pPr algn="ctr"/>
                          <a:r>
                            <a:rPr lang="en-US" dirty="0" smtClean="0">
                              <a:latin typeface="Times New Roman" pitchFamily="18" charset="0"/>
                              <a:cs typeface="Times New Roman" pitchFamily="18" charset="0"/>
                            </a:rPr>
                            <a:t>2.06</a:t>
                          </a:r>
                          <a:endParaRPr lang="en-US" dirty="0">
                            <a:latin typeface="Times New Roman" pitchFamily="18" charset="0"/>
                            <a:cs typeface="Times New Roman" pitchFamily="18" charset="0"/>
                          </a:endParaRPr>
                        </a:p>
                      </a:txBody>
                      <a:tcPr/>
                    </a:tc>
                    <a:tc>
                      <a:txBody>
                        <a:bodyPr/>
                        <a:lstStyle/>
                        <a:p>
                          <a:pPr algn="ctr"/>
                          <a:r>
                            <a:rPr lang="en-US" dirty="0" smtClean="0"/>
                            <a:t>0.06</a:t>
                          </a:r>
                          <a:endParaRPr lang="en-US" dirty="0"/>
                        </a:p>
                      </a:txBody>
                      <a:tcPr/>
                    </a:tc>
                  </a:tr>
                  <a:tr h="370840">
                    <a:tc>
                      <a:txBody>
                        <a:bodyPr/>
                        <a:lstStyle/>
                        <a:p>
                          <a:pPr algn="ctr"/>
                          <a:r>
                            <a:rPr lang="en-US" dirty="0" smtClean="0">
                              <a:latin typeface="Times New Roman" pitchFamily="18" charset="0"/>
                              <a:cs typeface="Times New Roman" pitchFamily="18" charset="0"/>
                            </a:rPr>
                            <a:t>2001</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13.5494</a:t>
                          </a:r>
                        </a:p>
                      </a:txBody>
                      <a:tcPr marL="9525" marR="9525" marT="9525" marB="0" anchor="b"/>
                    </a:tc>
                    <a:tc>
                      <a:txBody>
                        <a:bodyPr/>
                        <a:lstStyle/>
                        <a:p>
                          <a:pPr algn="ctr"/>
                          <a:r>
                            <a:rPr lang="en-US" dirty="0" smtClean="0">
                              <a:latin typeface="Times New Roman" pitchFamily="18" charset="0"/>
                              <a:cs typeface="Times New Roman" pitchFamily="18" charset="0"/>
                            </a:rPr>
                            <a:t>1.96</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2002</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13.4215</a:t>
                          </a:r>
                        </a:p>
                      </a:txBody>
                      <a:tcPr marL="9525" marR="9525" marT="9525" marB="0" anchor="b"/>
                    </a:tc>
                    <a:tc>
                      <a:txBody>
                        <a:bodyPr/>
                        <a:lstStyle/>
                        <a:p>
                          <a:pPr algn="ctr"/>
                          <a:r>
                            <a:rPr lang="en-US" dirty="0" smtClean="0">
                              <a:latin typeface="Times New Roman" pitchFamily="18" charset="0"/>
                              <a:cs typeface="Times New Roman" pitchFamily="18" charset="0"/>
                            </a:rPr>
                            <a:t>1.75</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2003</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9.87737</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1.57</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0.10</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2004</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8.45401</a:t>
                          </a:r>
                        </a:p>
                      </a:txBody>
                      <a:tcPr marL="9525" marR="9525" marT="9525" marB="0" anchor="b"/>
                    </a:tc>
                    <a:tc>
                      <a:txBody>
                        <a:bodyPr/>
                        <a:lstStyle/>
                        <a:p>
                          <a:pPr algn="ctr"/>
                          <a:r>
                            <a:rPr lang="en-US" dirty="0" smtClean="0">
                              <a:latin typeface="Times New Roman" pitchFamily="18" charset="0"/>
                              <a:cs typeface="Times New Roman" pitchFamily="18" charset="0"/>
                            </a:rPr>
                            <a:t>1.37</a:t>
                          </a:r>
                          <a:endParaRPr lang="en-US" dirty="0">
                            <a:latin typeface="Times New Roman" pitchFamily="18" charset="0"/>
                            <a:cs typeface="Times New Roman" pitchFamily="18" charset="0"/>
                          </a:endParaRPr>
                        </a:p>
                      </a:txBody>
                      <a:tcPr/>
                    </a:tc>
                    <a:tc>
                      <a:txBody>
                        <a:bodyPr/>
                        <a:lstStyle/>
                        <a:p>
                          <a:pPr algn="ctr"/>
                          <a:r>
                            <a:rPr lang="en-US" dirty="0" smtClean="0"/>
                            <a:t>0.09</a:t>
                          </a:r>
                          <a:endParaRPr lang="en-US" dirty="0"/>
                        </a:p>
                      </a:txBody>
                      <a:tcPr/>
                    </a:tc>
                  </a:tr>
                  <a:tr h="370840">
                    <a:tc>
                      <a:txBody>
                        <a:bodyPr/>
                        <a:lstStyle/>
                        <a:p>
                          <a:pPr algn="ctr"/>
                          <a:r>
                            <a:rPr lang="en-US" dirty="0" smtClean="0">
                              <a:latin typeface="Times New Roman" pitchFamily="18" charset="0"/>
                              <a:cs typeface="Times New Roman" pitchFamily="18" charset="0"/>
                            </a:rPr>
                            <a:t>2005</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7.28385</a:t>
                          </a:r>
                        </a:p>
                      </a:txBody>
                      <a:tcPr marL="9525" marR="9525" marT="9525" marB="0" anchor="b"/>
                    </a:tc>
                    <a:tc>
                      <a:txBody>
                        <a:bodyPr/>
                        <a:lstStyle/>
                        <a:p>
                          <a:pPr algn="ctr"/>
                          <a:r>
                            <a:rPr lang="en-US" dirty="0" smtClean="0">
                              <a:latin typeface="Times New Roman" pitchFamily="18" charset="0"/>
                              <a:cs typeface="Times New Roman" pitchFamily="18" charset="0"/>
                            </a:rPr>
                            <a:t>1.12</a:t>
                          </a:r>
                          <a:endParaRPr lang="en-US" dirty="0">
                            <a:latin typeface="Times New Roman" pitchFamily="18" charset="0"/>
                            <a:cs typeface="Times New Roman" pitchFamily="18" charset="0"/>
                          </a:endParaRPr>
                        </a:p>
                      </a:txBody>
                      <a:tcPr/>
                    </a:tc>
                    <a:tc>
                      <a:txBody>
                        <a:bodyPr/>
                        <a:lstStyle/>
                        <a:p>
                          <a:pPr algn="ctr"/>
                          <a:r>
                            <a:rPr lang="en-US" dirty="0" smtClean="0"/>
                            <a:t>0.08</a:t>
                          </a:r>
                          <a:endParaRPr lang="en-US" dirty="0"/>
                        </a:p>
                      </a:txBody>
                      <a:tcPr/>
                    </a:tc>
                  </a:tr>
                  <a:tr h="370840">
                    <a:tc>
                      <a:txBody>
                        <a:bodyPr/>
                        <a:lstStyle/>
                        <a:p>
                          <a:pPr algn="ctr"/>
                          <a:r>
                            <a:rPr lang="en-US" dirty="0" smtClean="0">
                              <a:latin typeface="Times New Roman" pitchFamily="18" charset="0"/>
                              <a:cs typeface="Times New Roman" pitchFamily="18" charset="0"/>
                            </a:rPr>
                            <a:t>2006</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6.52786</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1.56</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0.09</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2007</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5.83816</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1.43</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0.09</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2008</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5.41314</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1.55</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0.11</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2009</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5.42009</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1.46</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0.08</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2010</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6.25528</a:t>
                          </a:r>
                        </a:p>
                      </a:txBody>
                      <a:tcPr marL="9525" marR="9525" marT="9525" marB="0" anchor="b"/>
                    </a:tc>
                    <a:tc>
                      <a:txBody>
                        <a:bodyPr/>
                        <a:lstStyle/>
                        <a:p>
                          <a:pPr algn="ctr"/>
                          <a:r>
                            <a:rPr lang="en-US" dirty="0" smtClean="0">
                              <a:latin typeface="Times New Roman" pitchFamily="18" charset="0"/>
                              <a:cs typeface="Times New Roman" pitchFamily="18" charset="0"/>
                            </a:rPr>
                            <a:t>1.75</a:t>
                          </a:r>
                          <a:endParaRPr lang="en-US" dirty="0">
                            <a:latin typeface="Times New Roman" pitchFamily="18" charset="0"/>
                            <a:cs typeface="Times New Roman" pitchFamily="18" charset="0"/>
                          </a:endParaRPr>
                        </a:p>
                      </a:txBody>
                      <a:tcPr/>
                    </a:tc>
                    <a:tc>
                      <a:txBody>
                        <a:bodyPr/>
                        <a:lstStyle/>
                        <a:p>
                          <a:pPr algn="ctr"/>
                          <a:r>
                            <a:rPr lang="en-US" dirty="0" smtClean="0"/>
                            <a:t>0.11</a:t>
                          </a:r>
                          <a:endParaRPr lang="en-US" dirty="0"/>
                        </a:p>
                      </a:txBody>
                      <a:tcPr/>
                    </a:tc>
                  </a:tr>
                </a:tbl>
              </a:graphicData>
            </a:graphic>
          </p:graphicFrame>
        </mc:Choice>
        <mc:Fallback xmlns="">
          <p:graphicFrame>
            <p:nvGraphicFramePr>
              <p:cNvPr id="4" name="内容占位符 3"/>
              <p:cNvGraphicFramePr>
                <a:graphicFrameLocks noGrp="1"/>
              </p:cNvGraphicFramePr>
              <p:nvPr>
                <p:ph idx="1"/>
                <p:extLst>
                  <p:ext uri="{D42A27DB-BD31-4B8C-83A1-F6EECF244321}">
                    <p14:modId xmlns:p14="http://schemas.microsoft.com/office/powerpoint/2010/main" val="931978623"/>
                  </p:ext>
                </p:extLst>
              </p:nvPr>
            </p:nvGraphicFramePr>
            <p:xfrm>
              <a:off x="871538" y="1773238"/>
              <a:ext cx="7228856" cy="4820920"/>
            </p:xfrm>
            <a:graphic>
              <a:graphicData uri="http://schemas.openxmlformats.org/drawingml/2006/table">
                <a:tbl>
                  <a:tblPr firstRow="1" bandRow="1">
                    <a:tableStyleId>{5C22544A-7EE6-4342-B048-85BDC9FD1C3A}</a:tableStyleId>
                  </a:tblPr>
                  <a:tblGrid>
                    <a:gridCol w="1807214"/>
                    <a:gridCol w="1807214"/>
                    <a:gridCol w="1807214"/>
                    <a:gridCol w="1807214"/>
                  </a:tblGrid>
                  <a:tr h="370840">
                    <a:tc>
                      <a:txBody>
                        <a:bodyPr/>
                        <a:lstStyle/>
                        <a:p>
                          <a:r>
                            <a:rPr lang="en-US" dirty="0" smtClean="0"/>
                            <a:t>Year</a:t>
                          </a:r>
                          <a:endParaRPr lang="en-US" dirty="0"/>
                        </a:p>
                      </a:txBody>
                      <a:tcPr/>
                    </a:tc>
                    <a:tc>
                      <a:txBody>
                        <a:bodyPr/>
                        <a:lstStyle/>
                        <a:p>
                          <a:endParaRPr lang="en-US"/>
                        </a:p>
                      </a:txBody>
                      <a:tcPr>
                        <a:blipFill rotWithShape="1">
                          <a:blip r:embed="rId3"/>
                          <a:stretch>
                            <a:fillRect l="-100676" t="-27869" r="-200338" b="-1234426"/>
                          </a:stretch>
                        </a:blipFill>
                      </a:tcPr>
                    </a:tc>
                    <a:tc>
                      <a:txBody>
                        <a:bodyPr/>
                        <a:lstStyle/>
                        <a:p>
                          <a:r>
                            <a:rPr lang="en-US" dirty="0" smtClean="0"/>
                            <a:t>Cooling Index</a:t>
                          </a:r>
                          <a:endParaRPr lang="en-US" dirty="0"/>
                        </a:p>
                      </a:txBody>
                      <a:tcPr/>
                    </a:tc>
                    <a:tc>
                      <a:txBody>
                        <a:bodyPr/>
                        <a:lstStyle/>
                        <a:p>
                          <a:r>
                            <a:rPr lang="en-US" dirty="0" smtClean="0"/>
                            <a:t>Uncertainty</a:t>
                          </a:r>
                          <a:endParaRPr lang="en-US" dirty="0"/>
                        </a:p>
                      </a:txBody>
                      <a:tcPr/>
                    </a:tc>
                  </a:tr>
                  <a:tr h="370840">
                    <a:tc>
                      <a:txBody>
                        <a:bodyPr/>
                        <a:lstStyle/>
                        <a:p>
                          <a:pPr algn="ctr"/>
                          <a:r>
                            <a:rPr lang="en-US" dirty="0" smtClean="0">
                              <a:latin typeface="Times New Roman" pitchFamily="18" charset="0"/>
                              <a:cs typeface="Times New Roman" pitchFamily="18" charset="0"/>
                            </a:rPr>
                            <a:t>1999</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11.9153</a:t>
                          </a:r>
                        </a:p>
                      </a:txBody>
                      <a:tcPr marL="9525" marR="9525" marT="9525" marB="0" anchor="b"/>
                    </a:tc>
                    <a:tc>
                      <a:txBody>
                        <a:bodyPr/>
                        <a:lstStyle/>
                        <a:p>
                          <a:pPr algn="ctr"/>
                          <a:r>
                            <a:rPr lang="en-US" dirty="0" smtClean="0">
                              <a:latin typeface="Times New Roman" pitchFamily="18" charset="0"/>
                              <a:cs typeface="Times New Roman" pitchFamily="18" charset="0"/>
                            </a:rPr>
                            <a:t>1.83</a:t>
                          </a:r>
                          <a:endParaRPr lang="en-US" dirty="0">
                            <a:latin typeface="Times New Roman" pitchFamily="18" charset="0"/>
                            <a:cs typeface="Times New Roman" pitchFamily="18" charset="0"/>
                          </a:endParaRPr>
                        </a:p>
                      </a:txBody>
                      <a:tcPr/>
                    </a:tc>
                    <a:tc>
                      <a:txBody>
                        <a:bodyPr/>
                        <a:lstStyle/>
                        <a:p>
                          <a:pPr algn="ctr"/>
                          <a:r>
                            <a:rPr lang="en-US" dirty="0" smtClean="0"/>
                            <a:t>0.05</a:t>
                          </a:r>
                          <a:endParaRPr lang="en-US" dirty="0"/>
                        </a:p>
                      </a:txBody>
                      <a:tcPr/>
                    </a:tc>
                  </a:tr>
                  <a:tr h="370840">
                    <a:tc>
                      <a:txBody>
                        <a:bodyPr/>
                        <a:lstStyle/>
                        <a:p>
                          <a:pPr algn="ctr"/>
                          <a:r>
                            <a:rPr lang="en-US" dirty="0" smtClean="0">
                              <a:latin typeface="Times New Roman" pitchFamily="18" charset="0"/>
                              <a:cs typeface="Times New Roman" pitchFamily="18" charset="0"/>
                            </a:rPr>
                            <a:t>2000</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13.8633</a:t>
                          </a:r>
                        </a:p>
                      </a:txBody>
                      <a:tcPr marL="9525" marR="9525" marT="9525" marB="0" anchor="b"/>
                    </a:tc>
                    <a:tc>
                      <a:txBody>
                        <a:bodyPr/>
                        <a:lstStyle/>
                        <a:p>
                          <a:pPr algn="ctr"/>
                          <a:r>
                            <a:rPr lang="en-US" dirty="0" smtClean="0">
                              <a:latin typeface="Times New Roman" pitchFamily="18" charset="0"/>
                              <a:cs typeface="Times New Roman" pitchFamily="18" charset="0"/>
                            </a:rPr>
                            <a:t>2.06</a:t>
                          </a:r>
                          <a:endParaRPr lang="en-US" dirty="0">
                            <a:latin typeface="Times New Roman" pitchFamily="18" charset="0"/>
                            <a:cs typeface="Times New Roman" pitchFamily="18" charset="0"/>
                          </a:endParaRPr>
                        </a:p>
                      </a:txBody>
                      <a:tcPr/>
                    </a:tc>
                    <a:tc>
                      <a:txBody>
                        <a:bodyPr/>
                        <a:lstStyle/>
                        <a:p>
                          <a:pPr algn="ctr"/>
                          <a:r>
                            <a:rPr lang="en-US" dirty="0" smtClean="0"/>
                            <a:t>0.06</a:t>
                          </a:r>
                          <a:endParaRPr lang="en-US" dirty="0"/>
                        </a:p>
                      </a:txBody>
                      <a:tcPr/>
                    </a:tc>
                  </a:tr>
                  <a:tr h="370840">
                    <a:tc>
                      <a:txBody>
                        <a:bodyPr/>
                        <a:lstStyle/>
                        <a:p>
                          <a:pPr algn="ctr"/>
                          <a:r>
                            <a:rPr lang="en-US" dirty="0" smtClean="0">
                              <a:latin typeface="Times New Roman" pitchFamily="18" charset="0"/>
                              <a:cs typeface="Times New Roman" pitchFamily="18" charset="0"/>
                            </a:rPr>
                            <a:t>2001</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13.5494</a:t>
                          </a:r>
                        </a:p>
                      </a:txBody>
                      <a:tcPr marL="9525" marR="9525" marT="9525" marB="0" anchor="b"/>
                    </a:tc>
                    <a:tc>
                      <a:txBody>
                        <a:bodyPr/>
                        <a:lstStyle/>
                        <a:p>
                          <a:pPr algn="ctr"/>
                          <a:r>
                            <a:rPr lang="en-US" dirty="0" smtClean="0">
                              <a:latin typeface="Times New Roman" pitchFamily="18" charset="0"/>
                              <a:cs typeface="Times New Roman" pitchFamily="18" charset="0"/>
                            </a:rPr>
                            <a:t>1.96</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2002</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13.4215</a:t>
                          </a:r>
                        </a:p>
                      </a:txBody>
                      <a:tcPr marL="9525" marR="9525" marT="9525" marB="0" anchor="b"/>
                    </a:tc>
                    <a:tc>
                      <a:txBody>
                        <a:bodyPr/>
                        <a:lstStyle/>
                        <a:p>
                          <a:pPr algn="ctr"/>
                          <a:r>
                            <a:rPr lang="en-US" dirty="0" smtClean="0">
                              <a:latin typeface="Times New Roman" pitchFamily="18" charset="0"/>
                              <a:cs typeface="Times New Roman" pitchFamily="18" charset="0"/>
                            </a:rPr>
                            <a:t>1.75</a:t>
                          </a:r>
                          <a:endParaRPr lang="en-US" dirty="0">
                            <a:latin typeface="Times New Roman" pitchFamily="18" charset="0"/>
                            <a:cs typeface="Times New Roman" pitchFamily="18" charset="0"/>
                          </a:endParaRPr>
                        </a:p>
                      </a:txBody>
                      <a:tcPr/>
                    </a:tc>
                    <a:tc>
                      <a:txBody>
                        <a:bodyPr/>
                        <a:lstStyle/>
                        <a:p>
                          <a:pPr algn="ctr"/>
                          <a:r>
                            <a:rPr lang="en-US" dirty="0" smtClean="0"/>
                            <a:t>0.07</a:t>
                          </a:r>
                          <a:endParaRPr lang="en-US" dirty="0"/>
                        </a:p>
                      </a:txBody>
                      <a:tcPr/>
                    </a:tc>
                  </a:tr>
                  <a:tr h="370840">
                    <a:tc>
                      <a:txBody>
                        <a:bodyPr/>
                        <a:lstStyle/>
                        <a:p>
                          <a:pPr algn="ctr"/>
                          <a:r>
                            <a:rPr lang="en-US" dirty="0" smtClean="0">
                              <a:latin typeface="Times New Roman" pitchFamily="18" charset="0"/>
                              <a:cs typeface="Times New Roman" pitchFamily="18" charset="0"/>
                            </a:rPr>
                            <a:t>2003</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9.87737</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1.57</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0.10</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2004</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8.45401</a:t>
                          </a:r>
                        </a:p>
                      </a:txBody>
                      <a:tcPr marL="9525" marR="9525" marT="9525" marB="0" anchor="b"/>
                    </a:tc>
                    <a:tc>
                      <a:txBody>
                        <a:bodyPr/>
                        <a:lstStyle/>
                        <a:p>
                          <a:pPr algn="ctr"/>
                          <a:r>
                            <a:rPr lang="en-US" dirty="0" smtClean="0">
                              <a:latin typeface="Times New Roman" pitchFamily="18" charset="0"/>
                              <a:cs typeface="Times New Roman" pitchFamily="18" charset="0"/>
                            </a:rPr>
                            <a:t>1.37</a:t>
                          </a:r>
                          <a:endParaRPr lang="en-US" dirty="0">
                            <a:latin typeface="Times New Roman" pitchFamily="18" charset="0"/>
                            <a:cs typeface="Times New Roman" pitchFamily="18" charset="0"/>
                          </a:endParaRPr>
                        </a:p>
                      </a:txBody>
                      <a:tcPr/>
                    </a:tc>
                    <a:tc>
                      <a:txBody>
                        <a:bodyPr/>
                        <a:lstStyle/>
                        <a:p>
                          <a:pPr algn="ctr"/>
                          <a:r>
                            <a:rPr lang="en-US" dirty="0" smtClean="0"/>
                            <a:t>0.09</a:t>
                          </a:r>
                          <a:endParaRPr lang="en-US" dirty="0"/>
                        </a:p>
                      </a:txBody>
                      <a:tcPr/>
                    </a:tc>
                  </a:tr>
                  <a:tr h="370840">
                    <a:tc>
                      <a:txBody>
                        <a:bodyPr/>
                        <a:lstStyle/>
                        <a:p>
                          <a:pPr algn="ctr"/>
                          <a:r>
                            <a:rPr lang="en-US" dirty="0" smtClean="0">
                              <a:latin typeface="Times New Roman" pitchFamily="18" charset="0"/>
                              <a:cs typeface="Times New Roman" pitchFamily="18" charset="0"/>
                            </a:rPr>
                            <a:t>2005</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7.28385</a:t>
                          </a:r>
                        </a:p>
                      </a:txBody>
                      <a:tcPr marL="9525" marR="9525" marT="9525" marB="0" anchor="b"/>
                    </a:tc>
                    <a:tc>
                      <a:txBody>
                        <a:bodyPr/>
                        <a:lstStyle/>
                        <a:p>
                          <a:pPr algn="ctr"/>
                          <a:r>
                            <a:rPr lang="en-US" dirty="0" smtClean="0">
                              <a:latin typeface="Times New Roman" pitchFamily="18" charset="0"/>
                              <a:cs typeface="Times New Roman" pitchFamily="18" charset="0"/>
                            </a:rPr>
                            <a:t>1.12</a:t>
                          </a:r>
                          <a:endParaRPr lang="en-US" dirty="0">
                            <a:latin typeface="Times New Roman" pitchFamily="18" charset="0"/>
                            <a:cs typeface="Times New Roman" pitchFamily="18" charset="0"/>
                          </a:endParaRPr>
                        </a:p>
                      </a:txBody>
                      <a:tcPr/>
                    </a:tc>
                    <a:tc>
                      <a:txBody>
                        <a:bodyPr/>
                        <a:lstStyle/>
                        <a:p>
                          <a:pPr algn="ctr"/>
                          <a:r>
                            <a:rPr lang="en-US" dirty="0" smtClean="0"/>
                            <a:t>0.08</a:t>
                          </a:r>
                          <a:endParaRPr lang="en-US" dirty="0"/>
                        </a:p>
                      </a:txBody>
                      <a:tcPr/>
                    </a:tc>
                  </a:tr>
                  <a:tr h="370840">
                    <a:tc>
                      <a:txBody>
                        <a:bodyPr/>
                        <a:lstStyle/>
                        <a:p>
                          <a:pPr algn="ctr"/>
                          <a:r>
                            <a:rPr lang="en-US" dirty="0" smtClean="0">
                              <a:latin typeface="Times New Roman" pitchFamily="18" charset="0"/>
                              <a:cs typeface="Times New Roman" pitchFamily="18" charset="0"/>
                            </a:rPr>
                            <a:t>2006</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6.52786</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1.56</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0.09</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2007</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5.83816</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1.43</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0.09</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2008</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5.41314</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1.55</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0.11</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2009</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5.42009</a:t>
                          </a:r>
                        </a:p>
                      </a:txBody>
                      <a:tcPr marL="9525" marR="9525" marT="9525" marB="0" anchor="b"/>
                    </a:tc>
                    <a:tc>
                      <a:txBody>
                        <a:bodyPr/>
                        <a:lstStyle/>
                        <a:p>
                          <a:pPr algn="ctr"/>
                          <a:r>
                            <a:rPr lang="en-US" b="1" dirty="0" smtClean="0">
                              <a:solidFill>
                                <a:schemeClr val="accent5">
                                  <a:lumMod val="50000"/>
                                </a:schemeClr>
                              </a:solidFill>
                              <a:latin typeface="Times New Roman" pitchFamily="18" charset="0"/>
                              <a:cs typeface="Times New Roman" pitchFamily="18" charset="0"/>
                            </a:rPr>
                            <a:t>1.46</a:t>
                          </a:r>
                          <a:endParaRPr lang="en-US" b="1" dirty="0">
                            <a:solidFill>
                              <a:schemeClr val="accent5">
                                <a:lumMod val="50000"/>
                              </a:schemeClr>
                            </a:solidFill>
                            <a:latin typeface="Times New Roman" pitchFamily="18" charset="0"/>
                            <a:cs typeface="Times New Roman" pitchFamily="18" charset="0"/>
                          </a:endParaRPr>
                        </a:p>
                      </a:txBody>
                      <a:tcPr/>
                    </a:tc>
                    <a:tc>
                      <a:txBody>
                        <a:bodyPr/>
                        <a:lstStyle/>
                        <a:p>
                          <a:pPr algn="ctr"/>
                          <a:r>
                            <a:rPr lang="en-US" b="1" dirty="0" smtClean="0">
                              <a:solidFill>
                                <a:schemeClr val="accent5">
                                  <a:lumMod val="50000"/>
                                </a:schemeClr>
                              </a:solidFill>
                            </a:rPr>
                            <a:t>0.08</a:t>
                          </a:r>
                          <a:endParaRPr lang="en-US" b="1" dirty="0">
                            <a:solidFill>
                              <a:schemeClr val="accent5">
                                <a:lumMod val="50000"/>
                              </a:schemeClr>
                            </a:solidFill>
                          </a:endParaRPr>
                        </a:p>
                      </a:txBody>
                      <a:tcPr/>
                    </a:tc>
                  </a:tr>
                  <a:tr h="370840">
                    <a:tc>
                      <a:txBody>
                        <a:bodyPr/>
                        <a:lstStyle/>
                        <a:p>
                          <a:pPr algn="ctr"/>
                          <a:r>
                            <a:rPr lang="en-US" dirty="0" smtClean="0">
                              <a:latin typeface="Times New Roman" pitchFamily="18" charset="0"/>
                              <a:cs typeface="Times New Roman" pitchFamily="18" charset="0"/>
                            </a:rPr>
                            <a:t>2010</a:t>
                          </a:r>
                          <a:endParaRPr lang="en-US" dirty="0">
                            <a:latin typeface="Times New Roman" pitchFamily="18" charset="0"/>
                            <a:cs typeface="Times New Roman" pitchFamily="18" charset="0"/>
                          </a:endParaRPr>
                        </a:p>
                      </a:txBody>
                      <a:tcPr/>
                    </a:tc>
                    <a:tc>
                      <a:txBody>
                        <a:bodyPr/>
                        <a:lstStyle/>
                        <a:p>
                          <a:pPr algn="ctr" fontAlgn="b"/>
                          <a:r>
                            <a:rPr lang="en-US" sz="1800" b="0" i="0" u="none" strike="noStrike" dirty="0">
                              <a:solidFill>
                                <a:srgbClr val="000000"/>
                              </a:solidFill>
                              <a:effectLst/>
                              <a:latin typeface="Times New Roman" pitchFamily="18" charset="0"/>
                              <a:cs typeface="Times New Roman" pitchFamily="18" charset="0"/>
                            </a:rPr>
                            <a:t>6.25528</a:t>
                          </a:r>
                        </a:p>
                      </a:txBody>
                      <a:tcPr marL="9525" marR="9525" marT="9525" marB="0" anchor="b"/>
                    </a:tc>
                    <a:tc>
                      <a:txBody>
                        <a:bodyPr/>
                        <a:lstStyle/>
                        <a:p>
                          <a:pPr algn="ctr"/>
                          <a:r>
                            <a:rPr lang="en-US" dirty="0" smtClean="0">
                              <a:latin typeface="Times New Roman" pitchFamily="18" charset="0"/>
                              <a:cs typeface="Times New Roman" pitchFamily="18" charset="0"/>
                            </a:rPr>
                            <a:t>1.75</a:t>
                          </a:r>
                          <a:endParaRPr lang="en-US" dirty="0">
                            <a:latin typeface="Times New Roman" pitchFamily="18" charset="0"/>
                            <a:cs typeface="Times New Roman" pitchFamily="18" charset="0"/>
                          </a:endParaRPr>
                        </a:p>
                      </a:txBody>
                      <a:tcPr/>
                    </a:tc>
                    <a:tc>
                      <a:txBody>
                        <a:bodyPr/>
                        <a:lstStyle/>
                        <a:p>
                          <a:pPr algn="ctr"/>
                          <a:r>
                            <a:rPr lang="en-US" dirty="0" smtClean="0"/>
                            <a:t>0.11</a:t>
                          </a:r>
                          <a:endParaRPr lang="en-US" dirty="0"/>
                        </a:p>
                      </a:txBody>
                      <a:tcPr/>
                    </a:tc>
                  </a:tr>
                </a:tbl>
              </a:graphicData>
            </a:graphic>
          </p:graphicFrame>
        </mc:Fallback>
      </mc:AlternateContent>
      <p:sp>
        <p:nvSpPr>
          <p:cNvPr id="3" name="标题 2"/>
          <p:cNvSpPr>
            <a:spLocks noGrp="1"/>
          </p:cNvSpPr>
          <p:nvPr>
            <p:ph type="title"/>
          </p:nvPr>
        </p:nvSpPr>
        <p:spPr/>
        <p:txBody>
          <a:bodyPr/>
          <a:lstStyle/>
          <a:p>
            <a:r>
              <a:rPr lang="en-US" dirty="0" smtClean="0"/>
              <a:t>The Case of Perpendicular IMF</a:t>
            </a:r>
            <a:endParaRPr lang="en-US" dirty="0"/>
          </a:p>
        </p:txBody>
      </p:sp>
    </p:spTree>
    <p:extLst>
      <p:ext uri="{BB962C8B-B14F-4D97-AF65-F5344CB8AC3E}">
        <p14:creationId xmlns:p14="http://schemas.microsoft.com/office/powerpoint/2010/main" val="1906300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1" y="1772816"/>
            <a:ext cx="8693224" cy="4896544"/>
          </a:xfrm>
        </p:spPr>
        <p:txBody>
          <a:bodyPr>
            <a:normAutofit lnSpcReduction="10000"/>
          </a:bodyPr>
          <a:lstStyle/>
          <a:p>
            <a:pPr marL="0" indent="0">
              <a:buNone/>
            </a:pPr>
            <a:endParaRPr lang="en-US" dirty="0" smtClean="0"/>
          </a:p>
          <a:p>
            <a:pPr>
              <a:buFont typeface="Wingdings" pitchFamily="2" charset="2"/>
              <a:buChar char="§"/>
            </a:pPr>
            <a:r>
              <a:rPr lang="en-US" sz="2400" dirty="0" smtClean="0">
                <a:latin typeface="Arial" pitchFamily="34" charset="0"/>
                <a:cs typeface="Arial" pitchFamily="34" charset="0"/>
              </a:rPr>
              <a:t>Correlation Coefficient</a:t>
            </a:r>
          </a:p>
          <a:p>
            <a:pPr marL="0" indent="0">
              <a:buNone/>
            </a:pPr>
            <a:r>
              <a:rPr lang="en-US" sz="2400" dirty="0">
                <a:latin typeface="Arial" pitchFamily="34" charset="0"/>
                <a:cs typeface="Arial" pitchFamily="34" charset="0"/>
              </a:rPr>
              <a:t> </a:t>
            </a:r>
            <a:r>
              <a:rPr lang="en-US" sz="2400" dirty="0" smtClean="0">
                <a:latin typeface="Arial" pitchFamily="34" charset="0"/>
                <a:cs typeface="Arial" pitchFamily="34" charset="0"/>
              </a:rPr>
              <a:t>   </a:t>
            </a:r>
          </a:p>
          <a:p>
            <a:pPr marL="0" indent="0">
              <a:buNone/>
            </a:pPr>
            <a:endParaRPr lang="en-US" sz="2400" dirty="0" smtClean="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P-value</a:t>
            </a:r>
          </a:p>
          <a:p>
            <a:pPr marL="0" indent="0">
              <a:buNone/>
            </a:pPr>
            <a:r>
              <a:rPr lang="en-US" sz="2400" dirty="0" smtClean="0">
                <a:latin typeface="Arial" pitchFamily="34" charset="0"/>
                <a:cs typeface="Arial" pitchFamily="34" charset="0"/>
              </a:rPr>
              <a:t>   </a:t>
            </a:r>
          </a:p>
          <a:p>
            <a:pPr marL="0" indent="0">
              <a:buNone/>
            </a:pP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Better correlation because</a:t>
            </a:r>
          </a:p>
          <a:p>
            <a:pPr marL="0" indent="0">
              <a:buNone/>
            </a:pPr>
            <a:r>
              <a:rPr lang="en-US" sz="2000" dirty="0" smtClean="0">
                <a:latin typeface="Arial" pitchFamily="34" charset="0"/>
                <a:cs typeface="Arial" pitchFamily="34" charset="0"/>
              </a:rPr>
              <a:t>PUIs don’t need scattering</a:t>
            </a:r>
          </a:p>
          <a:p>
            <a:pPr marL="0" indent="0">
              <a:buNone/>
            </a:pPr>
            <a:r>
              <a:rPr lang="en-US" sz="2000" dirty="0">
                <a:latin typeface="Arial" pitchFamily="34" charset="0"/>
                <a:cs typeface="Arial" pitchFamily="34" charset="0"/>
              </a:rPr>
              <a:t>t</a:t>
            </a:r>
            <a:r>
              <a:rPr lang="en-US" sz="2000" dirty="0" smtClean="0">
                <a:latin typeface="Arial" pitchFamily="34" charset="0"/>
                <a:cs typeface="Arial" pitchFamily="34" charset="0"/>
              </a:rPr>
              <a:t>o be accessible to the </a:t>
            </a:r>
          </a:p>
          <a:p>
            <a:pPr marL="0" indent="0">
              <a:buNone/>
            </a:pPr>
            <a:r>
              <a:rPr lang="en-US" sz="2000" dirty="0" smtClean="0">
                <a:latin typeface="Arial" pitchFamily="34" charset="0"/>
                <a:cs typeface="Arial" pitchFamily="34" charset="0"/>
              </a:rPr>
              <a:t>Instrument. It is no longer  dependent on scattering rate, however, other influence parameters like </a:t>
            </a:r>
            <a:r>
              <a:rPr lang="en-US" sz="2000" dirty="0" err="1" smtClean="0">
                <a:latin typeface="Arial" pitchFamily="34" charset="0"/>
                <a:cs typeface="Arial" pitchFamily="34" charset="0"/>
              </a:rPr>
              <a:t>Nsw</a:t>
            </a:r>
            <a:r>
              <a:rPr lang="en-US" sz="2000" dirty="0" smtClean="0">
                <a:latin typeface="Arial" pitchFamily="34" charset="0"/>
                <a:cs typeface="Arial" pitchFamily="34" charset="0"/>
              </a:rPr>
              <a:t>, strength of IMF, wave power haven't been taken out</a:t>
            </a:r>
            <a:endParaRPr lang="en-US" sz="2000" dirty="0">
              <a:latin typeface="Arial" pitchFamily="34" charset="0"/>
              <a:cs typeface="Arial" pitchFamily="34" charset="0"/>
            </a:endParaRPr>
          </a:p>
        </p:txBody>
      </p:sp>
      <p:sp>
        <p:nvSpPr>
          <p:cNvPr id="3" name="标题 2"/>
          <p:cNvSpPr>
            <a:spLocks noGrp="1"/>
          </p:cNvSpPr>
          <p:nvPr>
            <p:ph type="title"/>
          </p:nvPr>
        </p:nvSpPr>
        <p:spPr>
          <a:xfrm>
            <a:off x="467544" y="188640"/>
            <a:ext cx="8229600" cy="1252728"/>
          </a:xfrm>
        </p:spPr>
        <p:txBody>
          <a:bodyPr/>
          <a:lstStyle/>
          <a:p>
            <a:r>
              <a:rPr lang="en-US" dirty="0"/>
              <a:t>The Case of Perpendicular IMF</a:t>
            </a:r>
          </a:p>
        </p:txBody>
      </p:sp>
      <mc:AlternateContent xmlns:mc="http://schemas.openxmlformats.org/markup-compatibility/2006" xmlns:a14="http://schemas.microsoft.com/office/drawing/2010/main">
        <mc:Choice Requires="a14">
          <p:sp>
            <p:nvSpPr>
              <p:cNvPr id="5" name="矩形 4"/>
              <p:cNvSpPr/>
              <p:nvPr/>
            </p:nvSpPr>
            <p:spPr>
              <a:xfrm>
                <a:off x="899592" y="2780928"/>
                <a:ext cx="1728192"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smtClean="0">
                          <a:latin typeface="Cambria Math"/>
                        </a:rPr>
                        <m:t>𝑟</m:t>
                      </m:r>
                      <m:r>
                        <a:rPr lang="en-US" sz="2000">
                          <a:latin typeface="Cambria Math"/>
                        </a:rPr>
                        <m:t>=0.</m:t>
                      </m:r>
                      <m:r>
                        <a:rPr lang="en-US" sz="2000" b="0" i="0" smtClean="0">
                          <a:latin typeface="Cambria Math"/>
                        </a:rPr>
                        <m:t>716</m:t>
                      </m:r>
                    </m:oMath>
                  </m:oMathPara>
                </a14:m>
                <a:endParaRPr lang="en-US" sz="2000" dirty="0"/>
              </a:p>
            </p:txBody>
          </p:sp>
        </mc:Choice>
        <mc:Fallback xmlns="">
          <p:sp>
            <p:nvSpPr>
              <p:cNvPr id="5" name="矩形 4"/>
              <p:cNvSpPr>
                <a:spLocks noRot="1" noChangeAspect="1" noMove="1" noResize="1" noEditPoints="1" noAdjustHandles="1" noChangeArrowheads="1" noChangeShapeType="1" noTextEdit="1"/>
              </p:cNvSpPr>
              <p:nvPr/>
            </p:nvSpPr>
            <p:spPr>
              <a:xfrm>
                <a:off x="899592" y="2780928"/>
                <a:ext cx="1728192" cy="432048"/>
              </a:xfrm>
              <a:prstGeom prst="rect">
                <a:avLst/>
              </a:prstGeom>
              <a:blipFill rotWithShape="1">
                <a:blip r:embed="rId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885404" y="3995748"/>
                <a:ext cx="1728192" cy="4156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smtClean="0">
                          <a:latin typeface="Cambria Math"/>
                        </a:rPr>
                        <m:t>𝑝</m:t>
                      </m:r>
                      <m:r>
                        <a:rPr lang="en-US" sz="2000">
                          <a:latin typeface="Cambria Math"/>
                        </a:rPr>
                        <m:t>=0.</m:t>
                      </m:r>
                      <m:r>
                        <a:rPr lang="en-US" sz="2000" b="0" i="0" smtClean="0">
                          <a:latin typeface="Cambria Math"/>
                        </a:rPr>
                        <m:t>011</m:t>
                      </m:r>
                    </m:oMath>
                  </m:oMathPara>
                </a14:m>
                <a:endParaRPr lang="en-US" sz="2000" dirty="0"/>
              </a:p>
            </p:txBody>
          </p:sp>
        </mc:Choice>
        <mc:Fallback xmlns="">
          <p:sp>
            <p:nvSpPr>
              <p:cNvPr id="6" name="矩形 5"/>
              <p:cNvSpPr>
                <a:spLocks noRot="1" noChangeAspect="1" noMove="1" noResize="1" noEditPoints="1" noAdjustHandles="1" noChangeArrowheads="1" noChangeShapeType="1" noTextEdit="1"/>
              </p:cNvSpPr>
              <p:nvPr/>
            </p:nvSpPr>
            <p:spPr>
              <a:xfrm>
                <a:off x="885404" y="3995748"/>
                <a:ext cx="1728192" cy="415603"/>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328192"/>
            <a:ext cx="4743450" cy="42005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925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Cooling Index Variation with</a:t>
            </a:r>
            <a:br>
              <a:rPr lang="en-US" dirty="0" smtClean="0"/>
            </a:br>
            <a:r>
              <a:rPr lang="en-US" dirty="0" smtClean="0"/>
              <a:t> Solar Wind Speed</a:t>
            </a:r>
            <a:endParaRPr lang="en-US" dirty="0"/>
          </a:p>
        </p:txBody>
      </p:sp>
      <mc:AlternateContent xmlns:mc="http://schemas.openxmlformats.org/markup-compatibility/2006" xmlns:a14="http://schemas.microsoft.com/office/drawing/2010/main">
        <mc:Choice Requires="a14">
          <p:sp>
            <p:nvSpPr>
              <p:cNvPr id="3" name="文本占位符 2"/>
              <p:cNvSpPr>
                <a:spLocks noGrp="1"/>
              </p:cNvSpPr>
              <p:nvPr>
                <p:ph type="body" idx="1"/>
              </p:nvPr>
            </p:nvSpPr>
            <p:spPr/>
            <p:txBody>
              <a:bodyPr/>
              <a:lstStyle/>
              <a:p>
                <a:r>
                  <a:rPr lang="en-US" dirty="0" smtClean="0"/>
                  <a:t>2003: </a:t>
                </a:r>
                <a14:m>
                  <m:oMath xmlns:m="http://schemas.openxmlformats.org/officeDocument/2006/math">
                    <m:acc>
                      <m:accPr>
                        <m:chr m:val="̅"/>
                        <m:ctrlPr>
                          <a:rPr lang="en-US" i="1">
                            <a:latin typeface="Cambria Math"/>
                          </a:rPr>
                        </m:ctrlPr>
                      </m:accPr>
                      <m:e>
                        <m:sSub>
                          <m:sSubPr>
                            <m:ctrlPr>
                              <a:rPr lang="en-US" i="1">
                                <a:latin typeface="Cambria Math"/>
                              </a:rPr>
                            </m:ctrlPr>
                          </m:sSubPr>
                          <m:e>
                            <m:r>
                              <a:rPr lang="en-US" i="1">
                                <a:latin typeface="Cambria Math"/>
                              </a:rPr>
                              <m:t>𝑣</m:t>
                            </m:r>
                          </m:e>
                          <m:sub>
                            <m:r>
                              <a:rPr lang="en-US" i="1">
                                <a:latin typeface="Cambria Math"/>
                              </a:rPr>
                              <m:t>𝑠𝑤</m:t>
                            </m:r>
                          </m:sub>
                        </m:sSub>
                      </m:e>
                    </m:acc>
                    <m:r>
                      <a:rPr lang="en-US">
                        <a:latin typeface="Cambria Math"/>
                      </a:rPr>
                      <m:t>=637.43</m:t>
                    </m:r>
                  </m:oMath>
                </a14:m>
                <a:r>
                  <a:rPr lang="en-US" dirty="0" smtClean="0"/>
                  <a:t> km/s</a:t>
                </a:r>
                <a:endParaRPr lang="en-US" dirty="0"/>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blipFill rotWithShape="1">
                <a:blip r:embed="rId3"/>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内容占位符 6"/>
              <p:cNvGraphicFramePr>
                <a:graphicFrameLocks noGrp="1"/>
              </p:cNvGraphicFramePr>
              <p:nvPr>
                <p:ph sz="half" idx="2"/>
                <p:extLst>
                  <p:ext uri="{D42A27DB-BD31-4B8C-83A1-F6EECF244321}">
                    <p14:modId xmlns:p14="http://schemas.microsoft.com/office/powerpoint/2010/main" val="881880914"/>
                  </p:ext>
                </p:extLst>
              </p:nvPr>
            </p:nvGraphicFramePr>
            <p:xfrm>
              <a:off x="677863" y="3429000"/>
              <a:ext cx="3819524" cy="1381760"/>
            </p:xfrm>
            <a:graphic>
              <a:graphicData uri="http://schemas.openxmlformats.org/drawingml/2006/table">
                <a:tbl>
                  <a:tblPr firstRow="1" bandRow="1">
                    <a:tableStyleId>{5C22544A-7EE6-4342-B048-85BDC9FD1C3A}</a:tableStyleId>
                  </a:tblPr>
                  <a:tblGrid>
                    <a:gridCol w="954881"/>
                    <a:gridCol w="954881"/>
                    <a:gridCol w="954881"/>
                    <a:gridCol w="954881"/>
                  </a:tblGrid>
                  <a:tr h="370840">
                    <a:tc>
                      <a:txBody>
                        <a:bodyPr/>
                        <a:lstStyle/>
                        <a:p>
                          <a:r>
                            <a:rPr lang="en-US" dirty="0" smtClean="0"/>
                            <a:t>Region</a:t>
                          </a:r>
                          <a:endParaRPr lang="en-US" dirty="0"/>
                        </a:p>
                      </a:txBody>
                      <a:tcPr/>
                    </a:tc>
                    <a:tc>
                      <a:txBody>
                        <a:bodyPr/>
                        <a:lstStyle/>
                        <a:p>
                          <a:r>
                            <a:rPr lang="en-US" dirty="0" smtClean="0"/>
                            <a:t>Mean </a:t>
                          </a:r>
                          <a:r>
                            <a:rPr lang="en-US" dirty="0" err="1" smtClean="0"/>
                            <a:t>Vsw</a:t>
                          </a:r>
                          <a:endParaRPr lang="en-US" dirty="0"/>
                        </a:p>
                      </a:txBody>
                      <a:tcPr/>
                    </a:tc>
                    <a:tc>
                      <a:txBody>
                        <a:bodyPr/>
                        <a:lstStyle/>
                        <a:p>
                          <a:r>
                            <a:rPr lang="en-US" dirty="0" smtClean="0"/>
                            <a:t>Cooling Index</a:t>
                          </a:r>
                          <a:endParaRPr lang="en-US" dirty="0"/>
                        </a:p>
                      </a:txBody>
                      <a:tcPr/>
                    </a:tc>
                    <a:tc>
                      <a:txBody>
                        <a:bodyPr/>
                        <a:lstStyle/>
                        <a:p>
                          <a:r>
                            <a:rPr lang="en-US" dirty="0" smtClean="0"/>
                            <a:t>Error</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800" kern="1200" smtClean="0">
                                    <a:solidFill>
                                      <a:schemeClr val="dk1"/>
                                    </a:solidFill>
                                    <a:latin typeface="Cambria Math"/>
                                    <a:ea typeface="+mn-ea"/>
                                    <a:cs typeface="+mn-cs"/>
                                  </a:rPr>
                                  <m:t>≤</m:t>
                                </m:r>
                                <m:acc>
                                  <m:accPr>
                                    <m:chr m:val="̅"/>
                                    <m:ctrlPr>
                                      <a:rPr lang="en-US" sz="1800" i="1" kern="1200">
                                        <a:solidFill>
                                          <a:schemeClr val="dk1"/>
                                        </a:solidFill>
                                        <a:latin typeface="Cambria Math"/>
                                        <a:ea typeface="+mn-ea"/>
                                        <a:cs typeface="+mn-cs"/>
                                      </a:rPr>
                                    </m:ctrlPr>
                                  </m:accPr>
                                  <m:e>
                                    <m:sSub>
                                      <m:sSubPr>
                                        <m:ctrlPr>
                                          <a:rPr lang="en-US" sz="1800" i="1" kern="1200">
                                            <a:solidFill>
                                              <a:schemeClr val="dk1"/>
                                            </a:solidFill>
                                            <a:latin typeface="Cambria Math"/>
                                            <a:ea typeface="+mn-ea"/>
                                            <a:cs typeface="+mn-cs"/>
                                          </a:rPr>
                                        </m:ctrlPr>
                                      </m:sSubPr>
                                      <m:e>
                                        <m:r>
                                          <a:rPr lang="en-US" sz="1800" i="1" kern="1200">
                                            <a:solidFill>
                                              <a:schemeClr val="dk1"/>
                                            </a:solidFill>
                                            <a:latin typeface="Cambria Math"/>
                                            <a:ea typeface="+mn-ea"/>
                                            <a:cs typeface="+mn-cs"/>
                                          </a:rPr>
                                          <m:t>𝑣</m:t>
                                        </m:r>
                                      </m:e>
                                      <m:sub>
                                        <m:r>
                                          <a:rPr lang="en-US" sz="1800" i="1" kern="1200">
                                            <a:solidFill>
                                              <a:schemeClr val="dk1"/>
                                            </a:solidFill>
                                            <a:latin typeface="Cambria Math"/>
                                            <a:ea typeface="+mn-ea"/>
                                            <a:cs typeface="+mn-cs"/>
                                          </a:rPr>
                                          <m:t>𝑠𝑤</m:t>
                                        </m:r>
                                      </m:sub>
                                    </m:sSub>
                                  </m:e>
                                </m:acc>
                              </m:oMath>
                            </m:oMathPara>
                          </a14:m>
                          <a:endParaRPr lang="en-US" dirty="0"/>
                        </a:p>
                      </a:txBody>
                      <a:tcPr/>
                    </a:tc>
                    <a:tc>
                      <a:txBody>
                        <a:bodyPr/>
                        <a:lstStyle/>
                        <a:p>
                          <a:r>
                            <a:rPr lang="en-US" dirty="0" smtClean="0"/>
                            <a:t>535.52</a:t>
                          </a:r>
                          <a:endParaRPr lang="en-US" dirty="0"/>
                        </a:p>
                      </a:txBody>
                      <a:tcPr/>
                    </a:tc>
                    <a:tc>
                      <a:txBody>
                        <a:bodyPr/>
                        <a:lstStyle/>
                        <a:p>
                          <a:r>
                            <a:rPr lang="en-US" dirty="0" smtClean="0"/>
                            <a:t>1.16</a:t>
                          </a:r>
                          <a:endParaRPr lang="en-US" dirty="0"/>
                        </a:p>
                      </a:txBody>
                      <a:tcPr/>
                    </a:tc>
                    <a:tc>
                      <a:txBody>
                        <a:bodyPr/>
                        <a:lstStyle/>
                        <a:p>
                          <a:r>
                            <a:rPr lang="en-US" dirty="0" smtClean="0"/>
                            <a:t>0.06</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800" kern="1200" smtClean="0">
                                    <a:solidFill>
                                      <a:schemeClr val="dk1"/>
                                    </a:solidFill>
                                    <a:latin typeface="Cambria Math"/>
                                    <a:ea typeface="+mn-ea"/>
                                    <a:cs typeface="+mn-cs"/>
                                  </a:rPr>
                                  <m:t>&gt;</m:t>
                                </m:r>
                                <m:acc>
                                  <m:accPr>
                                    <m:chr m:val="̅"/>
                                    <m:ctrlPr>
                                      <a:rPr lang="en-US" sz="1800" i="1" kern="1200">
                                        <a:solidFill>
                                          <a:schemeClr val="dk1"/>
                                        </a:solidFill>
                                        <a:latin typeface="Cambria Math"/>
                                        <a:ea typeface="+mn-ea"/>
                                        <a:cs typeface="+mn-cs"/>
                                      </a:rPr>
                                    </m:ctrlPr>
                                  </m:accPr>
                                  <m:e>
                                    <m:sSub>
                                      <m:sSubPr>
                                        <m:ctrlPr>
                                          <a:rPr lang="en-US" sz="1800" i="1" kern="1200">
                                            <a:solidFill>
                                              <a:schemeClr val="dk1"/>
                                            </a:solidFill>
                                            <a:latin typeface="Cambria Math"/>
                                            <a:ea typeface="+mn-ea"/>
                                            <a:cs typeface="+mn-cs"/>
                                          </a:rPr>
                                        </m:ctrlPr>
                                      </m:sSubPr>
                                      <m:e>
                                        <m:r>
                                          <a:rPr lang="en-US" sz="1800" i="1" kern="1200">
                                            <a:solidFill>
                                              <a:schemeClr val="dk1"/>
                                            </a:solidFill>
                                            <a:latin typeface="Cambria Math"/>
                                            <a:ea typeface="+mn-ea"/>
                                            <a:cs typeface="+mn-cs"/>
                                          </a:rPr>
                                          <m:t>𝑣</m:t>
                                        </m:r>
                                      </m:e>
                                      <m:sub>
                                        <m:r>
                                          <a:rPr lang="en-US" sz="1800" i="1" kern="1200">
                                            <a:solidFill>
                                              <a:schemeClr val="dk1"/>
                                            </a:solidFill>
                                            <a:latin typeface="Cambria Math"/>
                                            <a:ea typeface="+mn-ea"/>
                                            <a:cs typeface="+mn-cs"/>
                                          </a:rPr>
                                          <m:t>𝑠𝑤</m:t>
                                        </m:r>
                                      </m:sub>
                                    </m:sSub>
                                  </m:e>
                                </m:acc>
                              </m:oMath>
                            </m:oMathPara>
                          </a14:m>
                          <a:endParaRPr lang="en-US" dirty="0"/>
                        </a:p>
                      </a:txBody>
                      <a:tcPr/>
                    </a:tc>
                    <a:tc>
                      <a:txBody>
                        <a:bodyPr/>
                        <a:lstStyle/>
                        <a:p>
                          <a:r>
                            <a:rPr lang="en-US" dirty="0" smtClean="0"/>
                            <a:t>716.70</a:t>
                          </a:r>
                          <a:endParaRPr lang="en-US" dirty="0"/>
                        </a:p>
                      </a:txBody>
                      <a:tcPr/>
                    </a:tc>
                    <a:tc>
                      <a:txBody>
                        <a:bodyPr/>
                        <a:lstStyle/>
                        <a:p>
                          <a:r>
                            <a:rPr lang="en-US" dirty="0" smtClean="0"/>
                            <a:t>1.51</a:t>
                          </a:r>
                          <a:endParaRPr lang="en-US" dirty="0"/>
                        </a:p>
                      </a:txBody>
                      <a:tcPr/>
                    </a:tc>
                    <a:tc>
                      <a:txBody>
                        <a:bodyPr/>
                        <a:lstStyle/>
                        <a:p>
                          <a:r>
                            <a:rPr lang="en-US" dirty="0" smtClean="0"/>
                            <a:t>0.10</a:t>
                          </a:r>
                          <a:endParaRPr lang="en-US" dirty="0"/>
                        </a:p>
                      </a:txBody>
                      <a:tcPr/>
                    </a:tc>
                  </a:tr>
                </a:tbl>
              </a:graphicData>
            </a:graphic>
          </p:graphicFrame>
        </mc:Choice>
        <mc:Fallback xmlns="">
          <p:graphicFrame>
            <p:nvGraphicFramePr>
              <p:cNvPr id="7" name="内容占位符 6"/>
              <p:cNvGraphicFramePr>
                <a:graphicFrameLocks noGrp="1"/>
              </p:cNvGraphicFramePr>
              <p:nvPr>
                <p:ph sz="half" idx="2"/>
                <p:extLst>
                  <p:ext uri="{D42A27DB-BD31-4B8C-83A1-F6EECF244321}">
                    <p14:modId xmlns:p14="http://schemas.microsoft.com/office/powerpoint/2010/main" val="881880914"/>
                  </p:ext>
                </p:extLst>
              </p:nvPr>
            </p:nvGraphicFramePr>
            <p:xfrm>
              <a:off x="677863" y="3429000"/>
              <a:ext cx="3819524" cy="1381760"/>
            </p:xfrm>
            <a:graphic>
              <a:graphicData uri="http://schemas.openxmlformats.org/drawingml/2006/table">
                <a:tbl>
                  <a:tblPr firstRow="1" bandRow="1">
                    <a:tableStyleId>{5C22544A-7EE6-4342-B048-85BDC9FD1C3A}</a:tableStyleId>
                  </a:tblPr>
                  <a:tblGrid>
                    <a:gridCol w="954881"/>
                    <a:gridCol w="954881"/>
                    <a:gridCol w="954881"/>
                    <a:gridCol w="954881"/>
                  </a:tblGrid>
                  <a:tr h="640080">
                    <a:tc>
                      <a:txBody>
                        <a:bodyPr/>
                        <a:lstStyle/>
                        <a:p>
                          <a:r>
                            <a:rPr lang="en-US" dirty="0" smtClean="0"/>
                            <a:t>Region</a:t>
                          </a:r>
                          <a:endParaRPr lang="en-US" dirty="0"/>
                        </a:p>
                      </a:txBody>
                      <a:tcPr/>
                    </a:tc>
                    <a:tc>
                      <a:txBody>
                        <a:bodyPr/>
                        <a:lstStyle/>
                        <a:p>
                          <a:r>
                            <a:rPr lang="en-US" dirty="0" smtClean="0"/>
                            <a:t>Mean </a:t>
                          </a:r>
                          <a:r>
                            <a:rPr lang="en-US" dirty="0" err="1" smtClean="0"/>
                            <a:t>Vsw</a:t>
                          </a:r>
                          <a:endParaRPr lang="en-US" dirty="0"/>
                        </a:p>
                      </a:txBody>
                      <a:tcPr/>
                    </a:tc>
                    <a:tc>
                      <a:txBody>
                        <a:bodyPr/>
                        <a:lstStyle/>
                        <a:p>
                          <a:r>
                            <a:rPr lang="en-US" dirty="0" smtClean="0"/>
                            <a:t>Cooling Index</a:t>
                          </a:r>
                          <a:endParaRPr lang="en-US" dirty="0"/>
                        </a:p>
                      </a:txBody>
                      <a:tcPr/>
                    </a:tc>
                    <a:tc>
                      <a:txBody>
                        <a:bodyPr/>
                        <a:lstStyle/>
                        <a:p>
                          <a:r>
                            <a:rPr lang="en-US" dirty="0" smtClean="0"/>
                            <a:t>Error</a:t>
                          </a:r>
                          <a:endParaRPr lang="en-US" dirty="0"/>
                        </a:p>
                      </a:txBody>
                      <a:tcPr/>
                    </a:tc>
                  </a:tr>
                  <a:tr h="370840">
                    <a:tc>
                      <a:txBody>
                        <a:bodyPr/>
                        <a:lstStyle/>
                        <a:p>
                          <a:endParaRPr lang="en-US"/>
                        </a:p>
                      </a:txBody>
                      <a:tcPr>
                        <a:blipFill rotWithShape="1">
                          <a:blip r:embed="rId4"/>
                          <a:stretch>
                            <a:fillRect t="-183333" r="-299363" b="-126667"/>
                          </a:stretch>
                        </a:blipFill>
                      </a:tcPr>
                    </a:tc>
                    <a:tc>
                      <a:txBody>
                        <a:bodyPr/>
                        <a:lstStyle/>
                        <a:p>
                          <a:r>
                            <a:rPr lang="en-US" dirty="0" smtClean="0"/>
                            <a:t>535.52</a:t>
                          </a:r>
                          <a:endParaRPr lang="en-US" dirty="0"/>
                        </a:p>
                      </a:txBody>
                      <a:tcPr/>
                    </a:tc>
                    <a:tc>
                      <a:txBody>
                        <a:bodyPr/>
                        <a:lstStyle/>
                        <a:p>
                          <a:r>
                            <a:rPr lang="en-US" dirty="0" smtClean="0"/>
                            <a:t>1.16</a:t>
                          </a:r>
                          <a:endParaRPr lang="en-US" dirty="0"/>
                        </a:p>
                      </a:txBody>
                      <a:tcPr/>
                    </a:tc>
                    <a:tc>
                      <a:txBody>
                        <a:bodyPr/>
                        <a:lstStyle/>
                        <a:p>
                          <a:r>
                            <a:rPr lang="en-US" dirty="0" smtClean="0"/>
                            <a:t>0.06</a:t>
                          </a:r>
                          <a:endParaRPr lang="en-US" dirty="0"/>
                        </a:p>
                      </a:txBody>
                      <a:tcPr/>
                    </a:tc>
                  </a:tr>
                  <a:tr h="370840">
                    <a:tc>
                      <a:txBody>
                        <a:bodyPr/>
                        <a:lstStyle/>
                        <a:p>
                          <a:endParaRPr lang="en-US"/>
                        </a:p>
                      </a:txBody>
                      <a:tcPr>
                        <a:blipFill rotWithShape="1">
                          <a:blip r:embed="rId4"/>
                          <a:stretch>
                            <a:fillRect t="-278689" r="-299363" b="-24590"/>
                          </a:stretch>
                        </a:blipFill>
                      </a:tcPr>
                    </a:tc>
                    <a:tc>
                      <a:txBody>
                        <a:bodyPr/>
                        <a:lstStyle/>
                        <a:p>
                          <a:r>
                            <a:rPr lang="en-US" dirty="0" smtClean="0"/>
                            <a:t>716.70</a:t>
                          </a:r>
                          <a:endParaRPr lang="en-US" dirty="0"/>
                        </a:p>
                      </a:txBody>
                      <a:tcPr/>
                    </a:tc>
                    <a:tc>
                      <a:txBody>
                        <a:bodyPr/>
                        <a:lstStyle/>
                        <a:p>
                          <a:r>
                            <a:rPr lang="en-US" dirty="0" smtClean="0"/>
                            <a:t>1.51</a:t>
                          </a:r>
                          <a:endParaRPr lang="en-US" dirty="0"/>
                        </a:p>
                      </a:txBody>
                      <a:tcPr/>
                    </a:tc>
                    <a:tc>
                      <a:txBody>
                        <a:bodyPr/>
                        <a:lstStyle/>
                        <a:p>
                          <a:r>
                            <a:rPr lang="en-US" dirty="0" smtClean="0"/>
                            <a:t>0.10</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5" name="文本占位符 4"/>
              <p:cNvSpPr>
                <a:spLocks noGrp="1"/>
              </p:cNvSpPr>
              <p:nvPr>
                <p:ph type="body" sz="quarter" idx="3"/>
              </p:nvPr>
            </p:nvSpPr>
            <p:spPr/>
            <p:txBody>
              <a:bodyPr/>
              <a:lstStyle/>
              <a:p>
                <a:r>
                  <a:rPr lang="en-US" dirty="0" smtClean="0"/>
                  <a:t>2009: </a:t>
                </a:r>
                <a14:m>
                  <m:oMath xmlns:m="http://schemas.openxmlformats.org/officeDocument/2006/math">
                    <m:acc>
                      <m:accPr>
                        <m:chr m:val="̅"/>
                        <m:ctrlPr>
                          <a:rPr lang="en-US" i="1">
                            <a:latin typeface="Cambria Math"/>
                          </a:rPr>
                        </m:ctrlPr>
                      </m:accPr>
                      <m:e>
                        <m:sSub>
                          <m:sSubPr>
                            <m:ctrlPr>
                              <a:rPr lang="en-US" i="1">
                                <a:latin typeface="Cambria Math"/>
                              </a:rPr>
                            </m:ctrlPr>
                          </m:sSubPr>
                          <m:e>
                            <m:r>
                              <a:rPr lang="en-US" i="1">
                                <a:latin typeface="Cambria Math"/>
                              </a:rPr>
                              <m:t>𝑣</m:t>
                            </m:r>
                          </m:e>
                          <m:sub>
                            <m:r>
                              <a:rPr lang="en-US" i="1">
                                <a:latin typeface="Cambria Math"/>
                              </a:rPr>
                              <m:t>𝑠𝑤</m:t>
                            </m:r>
                          </m:sub>
                        </m:sSub>
                      </m:e>
                    </m:acc>
                    <m:r>
                      <a:rPr lang="en-US">
                        <a:latin typeface="Cambria Math"/>
                      </a:rPr>
                      <m:t>=364.63</m:t>
                    </m:r>
                  </m:oMath>
                </a14:m>
                <a:r>
                  <a:rPr lang="en-US" dirty="0" smtClean="0"/>
                  <a:t> km/s</a:t>
                </a:r>
                <a:endParaRPr lang="en-US" dirty="0"/>
              </a:p>
            </p:txBody>
          </p:sp>
        </mc:Choice>
        <mc:Fallback xmlns="">
          <p:sp>
            <p:nvSpPr>
              <p:cNvPr id="5" name="文本占位符 4"/>
              <p:cNvSpPr>
                <a:spLocks noGrp="1" noRot="1" noChangeAspect="1" noMove="1" noResize="1" noEditPoints="1" noAdjustHandles="1" noChangeArrowheads="1" noChangeShapeType="1" noTextEdit="1"/>
              </p:cNvSpPr>
              <p:nvPr>
                <p:ph type="body" sz="quarter" idx="3"/>
              </p:nvPr>
            </p:nvSpPr>
            <p:spPr>
              <a:blipFill rotWithShape="1">
                <a:blip r:embed="rId5"/>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内容占位符 7"/>
              <p:cNvGraphicFramePr>
                <a:graphicFrameLocks noGrp="1"/>
              </p:cNvGraphicFramePr>
              <p:nvPr>
                <p:ph sz="quarter" idx="4"/>
                <p:extLst>
                  <p:ext uri="{D42A27DB-BD31-4B8C-83A1-F6EECF244321}">
                    <p14:modId xmlns:p14="http://schemas.microsoft.com/office/powerpoint/2010/main" val="3078738136"/>
                  </p:ext>
                </p:extLst>
              </p:nvPr>
            </p:nvGraphicFramePr>
            <p:xfrm>
              <a:off x="4645025" y="3429000"/>
              <a:ext cx="3822700" cy="1381760"/>
            </p:xfrm>
            <a:graphic>
              <a:graphicData uri="http://schemas.openxmlformats.org/drawingml/2006/table">
                <a:tbl>
                  <a:tblPr firstRow="1" bandRow="1">
                    <a:tableStyleId>{5C22544A-7EE6-4342-B048-85BDC9FD1C3A}</a:tableStyleId>
                  </a:tblPr>
                  <a:tblGrid>
                    <a:gridCol w="955675"/>
                    <a:gridCol w="955675"/>
                    <a:gridCol w="955675"/>
                    <a:gridCol w="955675"/>
                  </a:tblGrid>
                  <a:tr h="370840">
                    <a:tc>
                      <a:txBody>
                        <a:bodyPr/>
                        <a:lstStyle/>
                        <a:p>
                          <a:r>
                            <a:rPr lang="en-US" dirty="0" smtClean="0"/>
                            <a:t>Region</a:t>
                          </a:r>
                          <a:endParaRPr lang="en-US" dirty="0"/>
                        </a:p>
                      </a:txBody>
                      <a:tcPr/>
                    </a:tc>
                    <a:tc>
                      <a:txBody>
                        <a:bodyPr/>
                        <a:lstStyle/>
                        <a:p>
                          <a:r>
                            <a:rPr lang="en-US" dirty="0" smtClean="0"/>
                            <a:t>Mean </a:t>
                          </a:r>
                          <a:r>
                            <a:rPr lang="en-US" dirty="0" err="1" smtClean="0"/>
                            <a:t>Vsw</a:t>
                          </a:r>
                          <a:endParaRPr lang="en-US" dirty="0"/>
                        </a:p>
                      </a:txBody>
                      <a:tcPr/>
                    </a:tc>
                    <a:tc>
                      <a:txBody>
                        <a:bodyPr/>
                        <a:lstStyle/>
                        <a:p>
                          <a:r>
                            <a:rPr lang="en-US" dirty="0" smtClean="0"/>
                            <a:t>Cooling Index</a:t>
                          </a:r>
                          <a:endParaRPr lang="en-US" dirty="0"/>
                        </a:p>
                      </a:txBody>
                      <a:tcPr/>
                    </a:tc>
                    <a:tc>
                      <a:txBody>
                        <a:bodyPr/>
                        <a:lstStyle/>
                        <a:p>
                          <a:r>
                            <a:rPr lang="en-US" dirty="0" smtClean="0"/>
                            <a:t>Error</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800" kern="1200" smtClean="0">
                                    <a:solidFill>
                                      <a:schemeClr val="dk1"/>
                                    </a:solidFill>
                                    <a:latin typeface="Cambria Math"/>
                                    <a:ea typeface="+mn-ea"/>
                                    <a:cs typeface="+mn-cs"/>
                                  </a:rPr>
                                  <m:t>≤</m:t>
                                </m:r>
                                <m:acc>
                                  <m:accPr>
                                    <m:chr m:val="̅"/>
                                    <m:ctrlPr>
                                      <a:rPr lang="en-US" sz="1800" i="1" kern="1200">
                                        <a:solidFill>
                                          <a:schemeClr val="dk1"/>
                                        </a:solidFill>
                                        <a:latin typeface="Cambria Math"/>
                                        <a:ea typeface="+mn-ea"/>
                                        <a:cs typeface="+mn-cs"/>
                                      </a:rPr>
                                    </m:ctrlPr>
                                  </m:accPr>
                                  <m:e>
                                    <m:sSub>
                                      <m:sSubPr>
                                        <m:ctrlPr>
                                          <a:rPr lang="en-US" sz="1800" i="1" kern="1200">
                                            <a:solidFill>
                                              <a:schemeClr val="dk1"/>
                                            </a:solidFill>
                                            <a:latin typeface="Cambria Math"/>
                                            <a:ea typeface="+mn-ea"/>
                                            <a:cs typeface="+mn-cs"/>
                                          </a:rPr>
                                        </m:ctrlPr>
                                      </m:sSubPr>
                                      <m:e>
                                        <m:r>
                                          <a:rPr lang="en-US" sz="1800" i="1" kern="1200">
                                            <a:solidFill>
                                              <a:schemeClr val="dk1"/>
                                            </a:solidFill>
                                            <a:latin typeface="Cambria Math"/>
                                            <a:ea typeface="+mn-ea"/>
                                            <a:cs typeface="+mn-cs"/>
                                          </a:rPr>
                                          <m:t>𝑣</m:t>
                                        </m:r>
                                      </m:e>
                                      <m:sub>
                                        <m:r>
                                          <a:rPr lang="en-US" sz="1800" i="1" kern="1200">
                                            <a:solidFill>
                                              <a:schemeClr val="dk1"/>
                                            </a:solidFill>
                                            <a:latin typeface="Cambria Math"/>
                                            <a:ea typeface="+mn-ea"/>
                                            <a:cs typeface="+mn-cs"/>
                                          </a:rPr>
                                          <m:t>𝑠𝑤</m:t>
                                        </m:r>
                                      </m:sub>
                                    </m:sSub>
                                  </m:e>
                                </m:acc>
                              </m:oMath>
                            </m:oMathPara>
                          </a14:m>
                          <a:endParaRPr lang="en-US" dirty="0"/>
                        </a:p>
                      </a:txBody>
                      <a:tcPr/>
                    </a:tc>
                    <a:tc>
                      <a:txBody>
                        <a:bodyPr/>
                        <a:lstStyle/>
                        <a:p>
                          <a:r>
                            <a:rPr lang="en-US" dirty="0" smtClean="0"/>
                            <a:t>302.52</a:t>
                          </a:r>
                          <a:endParaRPr lang="en-US" dirty="0"/>
                        </a:p>
                      </a:txBody>
                      <a:tcPr/>
                    </a:tc>
                    <a:tc>
                      <a:txBody>
                        <a:bodyPr/>
                        <a:lstStyle/>
                        <a:p>
                          <a:r>
                            <a:rPr lang="en-US" dirty="0" smtClean="0"/>
                            <a:t>1.29</a:t>
                          </a:r>
                          <a:endParaRPr lang="en-US" dirty="0"/>
                        </a:p>
                      </a:txBody>
                      <a:tcPr/>
                    </a:tc>
                    <a:tc>
                      <a:txBody>
                        <a:bodyPr/>
                        <a:lstStyle/>
                        <a:p>
                          <a:r>
                            <a:rPr lang="en-US" dirty="0" smtClean="0"/>
                            <a:t>0.07</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800" kern="1200" smtClean="0">
                                    <a:solidFill>
                                      <a:schemeClr val="dk1"/>
                                    </a:solidFill>
                                    <a:latin typeface="Cambria Math"/>
                                    <a:ea typeface="+mn-ea"/>
                                    <a:cs typeface="+mn-cs"/>
                                  </a:rPr>
                                  <m:t>&gt;</m:t>
                                </m:r>
                                <m:acc>
                                  <m:accPr>
                                    <m:chr m:val="̅"/>
                                    <m:ctrlPr>
                                      <a:rPr lang="en-US" sz="1800" i="1" kern="1200">
                                        <a:solidFill>
                                          <a:schemeClr val="dk1"/>
                                        </a:solidFill>
                                        <a:latin typeface="Cambria Math"/>
                                        <a:ea typeface="+mn-ea"/>
                                        <a:cs typeface="+mn-cs"/>
                                      </a:rPr>
                                    </m:ctrlPr>
                                  </m:accPr>
                                  <m:e>
                                    <m:sSub>
                                      <m:sSubPr>
                                        <m:ctrlPr>
                                          <a:rPr lang="en-US" sz="1800" i="1" kern="1200">
                                            <a:solidFill>
                                              <a:schemeClr val="dk1"/>
                                            </a:solidFill>
                                            <a:latin typeface="Cambria Math"/>
                                            <a:ea typeface="+mn-ea"/>
                                            <a:cs typeface="+mn-cs"/>
                                          </a:rPr>
                                        </m:ctrlPr>
                                      </m:sSubPr>
                                      <m:e>
                                        <m:r>
                                          <a:rPr lang="en-US" sz="1800" i="1" kern="1200">
                                            <a:solidFill>
                                              <a:schemeClr val="dk1"/>
                                            </a:solidFill>
                                            <a:latin typeface="Cambria Math"/>
                                            <a:ea typeface="+mn-ea"/>
                                            <a:cs typeface="+mn-cs"/>
                                          </a:rPr>
                                          <m:t>𝑣</m:t>
                                        </m:r>
                                      </m:e>
                                      <m:sub>
                                        <m:r>
                                          <a:rPr lang="en-US" sz="1800" i="1" kern="1200">
                                            <a:solidFill>
                                              <a:schemeClr val="dk1"/>
                                            </a:solidFill>
                                            <a:latin typeface="Cambria Math"/>
                                            <a:ea typeface="+mn-ea"/>
                                            <a:cs typeface="+mn-cs"/>
                                          </a:rPr>
                                          <m:t>𝑠𝑤</m:t>
                                        </m:r>
                                      </m:sub>
                                    </m:sSub>
                                  </m:e>
                                </m:acc>
                              </m:oMath>
                            </m:oMathPara>
                          </a14:m>
                          <a:endParaRPr lang="en-US" dirty="0"/>
                        </a:p>
                      </a:txBody>
                      <a:tcPr/>
                    </a:tc>
                    <a:tc>
                      <a:txBody>
                        <a:bodyPr/>
                        <a:lstStyle/>
                        <a:p>
                          <a:r>
                            <a:rPr lang="en-US" dirty="0" smtClean="0"/>
                            <a:t>421.16</a:t>
                          </a:r>
                          <a:endParaRPr lang="en-US" dirty="0"/>
                        </a:p>
                      </a:txBody>
                      <a:tcPr/>
                    </a:tc>
                    <a:tc>
                      <a:txBody>
                        <a:bodyPr/>
                        <a:lstStyle/>
                        <a:p>
                          <a:r>
                            <a:rPr lang="en-US" dirty="0" smtClean="0"/>
                            <a:t>1.57</a:t>
                          </a:r>
                          <a:endParaRPr lang="en-US" dirty="0"/>
                        </a:p>
                      </a:txBody>
                      <a:tcPr/>
                    </a:tc>
                    <a:tc>
                      <a:txBody>
                        <a:bodyPr/>
                        <a:lstStyle/>
                        <a:p>
                          <a:r>
                            <a:rPr lang="en-US" dirty="0" smtClean="0"/>
                            <a:t>0.12</a:t>
                          </a:r>
                          <a:endParaRPr lang="en-US" dirty="0"/>
                        </a:p>
                      </a:txBody>
                      <a:tcPr/>
                    </a:tc>
                  </a:tr>
                </a:tbl>
              </a:graphicData>
            </a:graphic>
          </p:graphicFrame>
        </mc:Choice>
        <mc:Fallback xmlns="">
          <p:graphicFrame>
            <p:nvGraphicFramePr>
              <p:cNvPr id="8" name="内容占位符 7"/>
              <p:cNvGraphicFramePr>
                <a:graphicFrameLocks noGrp="1"/>
              </p:cNvGraphicFramePr>
              <p:nvPr>
                <p:ph sz="quarter" idx="4"/>
                <p:extLst>
                  <p:ext uri="{D42A27DB-BD31-4B8C-83A1-F6EECF244321}">
                    <p14:modId xmlns:p14="http://schemas.microsoft.com/office/powerpoint/2010/main" val="3078738136"/>
                  </p:ext>
                </p:extLst>
              </p:nvPr>
            </p:nvGraphicFramePr>
            <p:xfrm>
              <a:off x="4645025" y="3429000"/>
              <a:ext cx="3822700" cy="1381760"/>
            </p:xfrm>
            <a:graphic>
              <a:graphicData uri="http://schemas.openxmlformats.org/drawingml/2006/table">
                <a:tbl>
                  <a:tblPr firstRow="1" bandRow="1">
                    <a:tableStyleId>{5C22544A-7EE6-4342-B048-85BDC9FD1C3A}</a:tableStyleId>
                  </a:tblPr>
                  <a:tblGrid>
                    <a:gridCol w="955675"/>
                    <a:gridCol w="955675"/>
                    <a:gridCol w="955675"/>
                    <a:gridCol w="955675"/>
                  </a:tblGrid>
                  <a:tr h="640080">
                    <a:tc>
                      <a:txBody>
                        <a:bodyPr/>
                        <a:lstStyle/>
                        <a:p>
                          <a:r>
                            <a:rPr lang="en-US" dirty="0" smtClean="0"/>
                            <a:t>Region</a:t>
                          </a:r>
                          <a:endParaRPr lang="en-US" dirty="0"/>
                        </a:p>
                      </a:txBody>
                      <a:tcPr/>
                    </a:tc>
                    <a:tc>
                      <a:txBody>
                        <a:bodyPr/>
                        <a:lstStyle/>
                        <a:p>
                          <a:r>
                            <a:rPr lang="en-US" dirty="0" smtClean="0"/>
                            <a:t>Mean </a:t>
                          </a:r>
                          <a:r>
                            <a:rPr lang="en-US" dirty="0" err="1" smtClean="0"/>
                            <a:t>Vsw</a:t>
                          </a:r>
                          <a:endParaRPr lang="en-US" dirty="0"/>
                        </a:p>
                      </a:txBody>
                      <a:tcPr/>
                    </a:tc>
                    <a:tc>
                      <a:txBody>
                        <a:bodyPr/>
                        <a:lstStyle/>
                        <a:p>
                          <a:r>
                            <a:rPr lang="en-US" dirty="0" smtClean="0"/>
                            <a:t>Cooling Index</a:t>
                          </a:r>
                          <a:endParaRPr lang="en-US" dirty="0"/>
                        </a:p>
                      </a:txBody>
                      <a:tcPr/>
                    </a:tc>
                    <a:tc>
                      <a:txBody>
                        <a:bodyPr/>
                        <a:lstStyle/>
                        <a:p>
                          <a:r>
                            <a:rPr lang="en-US" dirty="0" smtClean="0"/>
                            <a:t>Error</a:t>
                          </a:r>
                          <a:endParaRPr lang="en-US" dirty="0"/>
                        </a:p>
                      </a:txBody>
                      <a:tcPr/>
                    </a:tc>
                  </a:tr>
                  <a:tr h="370840">
                    <a:tc>
                      <a:txBody>
                        <a:bodyPr/>
                        <a:lstStyle/>
                        <a:p>
                          <a:endParaRPr lang="en-US"/>
                        </a:p>
                      </a:txBody>
                      <a:tcPr>
                        <a:blipFill rotWithShape="1">
                          <a:blip r:embed="rId6"/>
                          <a:stretch>
                            <a:fillRect l="-637" t="-183333" r="-300000" b="-126667"/>
                          </a:stretch>
                        </a:blipFill>
                      </a:tcPr>
                    </a:tc>
                    <a:tc>
                      <a:txBody>
                        <a:bodyPr/>
                        <a:lstStyle/>
                        <a:p>
                          <a:r>
                            <a:rPr lang="en-US" dirty="0" smtClean="0"/>
                            <a:t>302.52</a:t>
                          </a:r>
                          <a:endParaRPr lang="en-US" dirty="0"/>
                        </a:p>
                      </a:txBody>
                      <a:tcPr/>
                    </a:tc>
                    <a:tc>
                      <a:txBody>
                        <a:bodyPr/>
                        <a:lstStyle/>
                        <a:p>
                          <a:r>
                            <a:rPr lang="en-US" dirty="0" smtClean="0"/>
                            <a:t>1.29</a:t>
                          </a:r>
                          <a:endParaRPr lang="en-US" dirty="0"/>
                        </a:p>
                      </a:txBody>
                      <a:tcPr/>
                    </a:tc>
                    <a:tc>
                      <a:txBody>
                        <a:bodyPr/>
                        <a:lstStyle/>
                        <a:p>
                          <a:r>
                            <a:rPr lang="en-US" dirty="0" smtClean="0"/>
                            <a:t>0.07</a:t>
                          </a:r>
                          <a:endParaRPr lang="en-US" dirty="0"/>
                        </a:p>
                      </a:txBody>
                      <a:tcPr/>
                    </a:tc>
                  </a:tr>
                  <a:tr h="370840">
                    <a:tc>
                      <a:txBody>
                        <a:bodyPr/>
                        <a:lstStyle/>
                        <a:p>
                          <a:endParaRPr lang="en-US"/>
                        </a:p>
                      </a:txBody>
                      <a:tcPr>
                        <a:blipFill rotWithShape="1">
                          <a:blip r:embed="rId6"/>
                          <a:stretch>
                            <a:fillRect l="-637" t="-278689" r="-300000" b="-24590"/>
                          </a:stretch>
                        </a:blipFill>
                      </a:tcPr>
                    </a:tc>
                    <a:tc>
                      <a:txBody>
                        <a:bodyPr/>
                        <a:lstStyle/>
                        <a:p>
                          <a:r>
                            <a:rPr lang="en-US" dirty="0" smtClean="0"/>
                            <a:t>421.16</a:t>
                          </a:r>
                          <a:endParaRPr lang="en-US" dirty="0"/>
                        </a:p>
                      </a:txBody>
                      <a:tcPr/>
                    </a:tc>
                    <a:tc>
                      <a:txBody>
                        <a:bodyPr/>
                        <a:lstStyle/>
                        <a:p>
                          <a:r>
                            <a:rPr lang="en-US" dirty="0" smtClean="0"/>
                            <a:t>1.57</a:t>
                          </a:r>
                          <a:endParaRPr lang="en-US" dirty="0"/>
                        </a:p>
                      </a:txBody>
                      <a:tcPr/>
                    </a:tc>
                    <a:tc>
                      <a:txBody>
                        <a:bodyPr/>
                        <a:lstStyle/>
                        <a:p>
                          <a:r>
                            <a:rPr lang="en-US" dirty="0" smtClean="0"/>
                            <a:t>0.12</a:t>
                          </a:r>
                          <a:endParaRPr lang="en-US" dirty="0"/>
                        </a:p>
                      </a:txBody>
                      <a:tcPr/>
                    </a:tc>
                  </a:tr>
                </a:tbl>
              </a:graphicData>
            </a:graphic>
          </p:graphicFrame>
        </mc:Fallback>
      </mc:AlternateContent>
      <p:sp>
        <p:nvSpPr>
          <p:cNvPr id="10" name="矩形 9"/>
          <p:cNvSpPr/>
          <p:nvPr/>
        </p:nvSpPr>
        <p:spPr>
          <a:xfrm>
            <a:off x="683568" y="5064968"/>
            <a:ext cx="7920880" cy="16561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Higher solar wind </a:t>
            </a:r>
            <a:r>
              <a:rPr lang="en-US" sz="2400" dirty="0" smtClean="0">
                <a:latin typeface="Arial" pitchFamily="34" charset="0"/>
                <a:cs typeface="Arial" pitchFamily="34" charset="0"/>
              </a:rPr>
              <a:t>speed may correspond </a:t>
            </a:r>
            <a:r>
              <a:rPr lang="en-US" sz="2400" dirty="0" smtClean="0">
                <a:latin typeface="Arial" pitchFamily="34" charset="0"/>
                <a:cs typeface="Arial" pitchFamily="34" charset="0"/>
              </a:rPr>
              <a:t>with</a:t>
            </a:r>
          </a:p>
          <a:p>
            <a:pPr algn="ctr"/>
            <a:r>
              <a:rPr lang="en-US" sz="2400" dirty="0" smtClean="0">
                <a:latin typeface="Arial" pitchFamily="34" charset="0"/>
                <a:cs typeface="Arial" pitchFamily="34" charset="0"/>
              </a:rPr>
              <a:t> larger cooling index, this is maybe another example of hidden dependency we need to study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0501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930872"/>
            <a:ext cx="8640960" cy="4896544"/>
          </a:xfrm>
        </p:spPr>
        <p:txBody>
          <a:bodyPr>
            <a:normAutofit/>
          </a:bodyPr>
          <a:lstStyle/>
          <a:p>
            <a:pPr>
              <a:buFont typeface="Wingdings" pitchFamily="2" charset="2"/>
              <a:buChar char="§"/>
            </a:pPr>
            <a:r>
              <a:rPr lang="en-US" sz="2400" dirty="0" smtClean="0">
                <a:latin typeface="Arial" pitchFamily="34" charset="0"/>
                <a:cs typeface="Arial" pitchFamily="34" charset="0"/>
              </a:rPr>
              <a:t> We model the PUI distribution and compare them with a set of observations that are taken in the upwind direction for a wide range of ionization rate and in radial gradient of neutral distribution to test cooling behavior.</a:t>
            </a:r>
          </a:p>
          <a:p>
            <a:pPr>
              <a:buFont typeface="Wingdings" pitchFamily="2" charset="2"/>
              <a:buChar char="§"/>
            </a:pPr>
            <a:endParaRPr lang="en-US" sz="2400" dirty="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The cooling indices form the perpendicular IMF have a strong positive correlation with ionization rate, that may due to the large scale structure of  solar wind and IMF, different expansion of solar wind, and different scattering properties. </a:t>
            </a:r>
          </a:p>
          <a:p>
            <a:pPr>
              <a:buFont typeface="Wingdings" pitchFamily="2" charset="2"/>
              <a:buChar char="§"/>
            </a:pPr>
            <a:endParaRPr lang="en-US" sz="2400" dirty="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Compare the simulated results with data for 2003 &amp; 2009, we see that cooling index may </a:t>
            </a:r>
            <a:r>
              <a:rPr lang="en-US" sz="2400" dirty="0" smtClean="0">
                <a:latin typeface="Arial" pitchFamily="34" charset="0"/>
                <a:cs typeface="Arial" pitchFamily="34" charset="0"/>
              </a:rPr>
              <a:t>depend </a:t>
            </a:r>
            <a:r>
              <a:rPr lang="en-US" sz="2400" dirty="0" smtClean="0">
                <a:latin typeface="Arial" pitchFamily="34" charset="0"/>
                <a:cs typeface="Arial" pitchFamily="34" charset="0"/>
              </a:rPr>
              <a:t>on solar wind speed.</a:t>
            </a:r>
            <a:endParaRPr lang="en-US" sz="2400" dirty="0">
              <a:latin typeface="Arial" pitchFamily="34" charset="0"/>
              <a:cs typeface="Arial" pitchFamily="34" charset="0"/>
            </a:endParaRPr>
          </a:p>
        </p:txBody>
      </p:sp>
      <p:sp>
        <p:nvSpPr>
          <p:cNvPr id="3" name="标题 2"/>
          <p:cNvSpPr>
            <a:spLocks noGrp="1"/>
          </p:cNvSpPr>
          <p:nvPr>
            <p:ph type="title"/>
          </p:nvPr>
        </p:nvSpPr>
        <p:spPr>
          <a:xfrm>
            <a:off x="467544" y="404664"/>
            <a:ext cx="8229600" cy="1252728"/>
          </a:xfrm>
        </p:spPr>
        <p:txBody>
          <a:bodyPr/>
          <a:lstStyle/>
          <a:p>
            <a:r>
              <a:rPr lang="en-US" dirty="0" smtClean="0"/>
              <a:t>Conclusions</a:t>
            </a:r>
            <a:endParaRPr lang="en-US" dirty="0"/>
          </a:p>
        </p:txBody>
      </p:sp>
    </p:spTree>
    <p:extLst>
      <p:ext uri="{BB962C8B-B14F-4D97-AF65-F5344CB8AC3E}">
        <p14:creationId xmlns:p14="http://schemas.microsoft.com/office/powerpoint/2010/main" val="101263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pPr>
              <a:buFont typeface="Arial" pitchFamily="34" charset="0"/>
              <a:buChar char="•"/>
            </a:pPr>
            <a:r>
              <a:rPr lang="en-US" sz="3200" b="1" dirty="0" smtClean="0">
                <a:latin typeface="Arial" pitchFamily="34" charset="0"/>
                <a:cs typeface="Arial" pitchFamily="34" charset="0"/>
              </a:rPr>
              <a:t>Introduction</a:t>
            </a:r>
          </a:p>
          <a:p>
            <a:pPr marL="0" indent="0">
              <a:buNone/>
            </a:pPr>
            <a:r>
              <a:rPr lang="en-US" sz="3200" dirty="0" smtClean="0">
                <a:latin typeface="Arial" pitchFamily="34" charset="0"/>
                <a:cs typeface="Arial" pitchFamily="34" charset="0"/>
              </a:rPr>
              <a:t>   </a:t>
            </a:r>
            <a:r>
              <a:rPr lang="en-US" sz="3000" dirty="0" smtClean="0">
                <a:latin typeface="Arial" pitchFamily="34" charset="0"/>
                <a:cs typeface="Arial" pitchFamily="34" charset="0"/>
              </a:rPr>
              <a:t>PUI phase space distribution</a:t>
            </a:r>
          </a:p>
          <a:p>
            <a:pPr marL="0" indent="0">
              <a:buNone/>
            </a:pPr>
            <a:endParaRPr lang="en-US" sz="1000" dirty="0" smtClean="0">
              <a:latin typeface="Arial" pitchFamily="34" charset="0"/>
              <a:cs typeface="Arial" pitchFamily="34" charset="0"/>
            </a:endParaRPr>
          </a:p>
          <a:p>
            <a:pPr>
              <a:buFont typeface="Arial" pitchFamily="34" charset="0"/>
              <a:buChar char="•"/>
            </a:pPr>
            <a:r>
              <a:rPr lang="en-US" sz="3200" b="1" dirty="0" smtClean="0">
                <a:latin typeface="Arial" pitchFamily="34" charset="0"/>
                <a:cs typeface="Arial" pitchFamily="34" charset="0"/>
              </a:rPr>
              <a:t>Motivation</a:t>
            </a:r>
          </a:p>
          <a:p>
            <a:pPr marL="0" indent="0">
              <a:buNone/>
            </a:pPr>
            <a:r>
              <a:rPr lang="en-US" sz="3200" dirty="0">
                <a:latin typeface="Arial" pitchFamily="34" charset="0"/>
                <a:cs typeface="Arial" pitchFamily="34" charset="0"/>
              </a:rPr>
              <a:t> </a:t>
            </a:r>
            <a:r>
              <a:rPr lang="en-US" sz="3200" dirty="0" smtClean="0">
                <a:latin typeface="Arial" pitchFamily="34" charset="0"/>
                <a:cs typeface="Arial" pitchFamily="34" charset="0"/>
              </a:rPr>
              <a:t>  </a:t>
            </a:r>
            <a:r>
              <a:rPr lang="en-US" sz="3000" dirty="0" smtClean="0">
                <a:latin typeface="Arial" pitchFamily="34" charset="0"/>
                <a:cs typeface="Arial" pitchFamily="34" charset="0"/>
              </a:rPr>
              <a:t>Variations of PUI distribution</a:t>
            </a:r>
          </a:p>
          <a:p>
            <a:pPr marL="0" indent="0">
              <a:buNone/>
            </a:pPr>
            <a:endParaRPr lang="en-US" sz="1000" dirty="0" smtClean="0">
              <a:latin typeface="Arial" pitchFamily="34" charset="0"/>
              <a:cs typeface="Arial" pitchFamily="34" charset="0"/>
            </a:endParaRPr>
          </a:p>
          <a:p>
            <a:pPr>
              <a:buFont typeface="Arial" pitchFamily="34" charset="0"/>
              <a:buChar char="•"/>
            </a:pPr>
            <a:r>
              <a:rPr lang="en-US" sz="3200" b="1" dirty="0" smtClean="0">
                <a:latin typeface="Arial" pitchFamily="34" charset="0"/>
                <a:cs typeface="Arial" pitchFamily="34" charset="0"/>
              </a:rPr>
              <a:t>Simulation</a:t>
            </a:r>
          </a:p>
          <a:p>
            <a:pPr marL="0" indent="0">
              <a:buNone/>
            </a:pPr>
            <a:r>
              <a:rPr lang="en-US" sz="3200" b="1" dirty="0">
                <a:latin typeface="Arial" pitchFamily="34" charset="0"/>
                <a:cs typeface="Arial" pitchFamily="34" charset="0"/>
              </a:rPr>
              <a:t> </a:t>
            </a:r>
            <a:r>
              <a:rPr lang="en-US" sz="3200" b="1" dirty="0" smtClean="0">
                <a:latin typeface="Arial" pitchFamily="34" charset="0"/>
                <a:cs typeface="Arial" pitchFamily="34" charset="0"/>
              </a:rPr>
              <a:t>  </a:t>
            </a:r>
            <a:r>
              <a:rPr lang="en-US" sz="3000" dirty="0" smtClean="0">
                <a:latin typeface="Arial" pitchFamily="34" charset="0"/>
                <a:cs typeface="Arial" pitchFamily="34" charset="0"/>
              </a:rPr>
              <a:t>Modeling PUI distribution</a:t>
            </a:r>
          </a:p>
          <a:p>
            <a:pPr marL="0" indent="0">
              <a:buNone/>
            </a:pPr>
            <a:endParaRPr lang="en-US" sz="1000" b="1" dirty="0" smtClean="0">
              <a:latin typeface="Arial" pitchFamily="34" charset="0"/>
              <a:cs typeface="Arial" pitchFamily="34" charset="0"/>
            </a:endParaRPr>
          </a:p>
          <a:p>
            <a:pPr>
              <a:buFont typeface="Arial" pitchFamily="34" charset="0"/>
              <a:buChar char="•"/>
            </a:pPr>
            <a:r>
              <a:rPr lang="en-US" sz="3200" b="1" dirty="0" smtClean="0">
                <a:latin typeface="Arial" pitchFamily="34" charset="0"/>
                <a:cs typeface="Arial" pitchFamily="34" charset="0"/>
              </a:rPr>
              <a:t>Conclusions</a:t>
            </a:r>
            <a:endParaRPr lang="en-US" sz="3200" b="1" dirty="0">
              <a:latin typeface="Arial" pitchFamily="34" charset="0"/>
              <a:cs typeface="Arial" pitchFamily="34" charset="0"/>
            </a:endParaRPr>
          </a:p>
        </p:txBody>
      </p:sp>
      <p:sp>
        <p:nvSpPr>
          <p:cNvPr id="4" name="标题 3"/>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67170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1916832"/>
            <a:ext cx="8568952" cy="4824536"/>
          </a:xfrm>
        </p:spPr>
        <p:txBody>
          <a:bodyPr>
            <a:normAutofit/>
          </a:bodyPr>
          <a:lstStyle/>
          <a:p>
            <a:pPr>
              <a:buFont typeface="Wingdings" pitchFamily="2" charset="2"/>
              <a:buChar char="§"/>
            </a:pPr>
            <a:r>
              <a:rPr lang="en-US" sz="2400" dirty="0" smtClean="0">
                <a:latin typeface="Arial" pitchFamily="34" charset="0"/>
                <a:cs typeface="Arial" pitchFamily="34" charset="0"/>
              </a:rPr>
              <a:t> In the future work, we want to dig deeper to find out what is behind all the variations, further,  to find out how the PUI transport works.</a:t>
            </a:r>
          </a:p>
          <a:p>
            <a:pPr>
              <a:buFont typeface="Wingdings" pitchFamily="2" charset="2"/>
              <a:buChar char="§"/>
            </a:pPr>
            <a:endParaRPr lang="en-US" sz="2400" dirty="0">
              <a:latin typeface="Arial" pitchFamily="34" charset="0"/>
              <a:cs typeface="Arial" pitchFamily="34" charset="0"/>
            </a:endParaRPr>
          </a:p>
        </p:txBody>
      </p:sp>
      <p:sp>
        <p:nvSpPr>
          <p:cNvPr id="3" name="标题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384160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sz="3200" dirty="0" smtClean="0">
                <a:latin typeface="Arial" pitchFamily="34" charset="0"/>
                <a:cs typeface="Arial" pitchFamily="34" charset="0"/>
              </a:rPr>
              <a:t>Assume Isotropic Distribution</a:t>
            </a:r>
          </a:p>
          <a:p>
            <a:pPr>
              <a:buFont typeface="Wingdings" pitchFamily="2" charset="2"/>
              <a:buChar char="Ø"/>
            </a:pPr>
            <a:r>
              <a:rPr lang="en-US" sz="2400" dirty="0" smtClean="0">
                <a:latin typeface="Arial" pitchFamily="34" charset="0"/>
                <a:cs typeface="Arial" pitchFamily="34" charset="0"/>
              </a:rPr>
              <a:t>Initial pickup and Ring Distribution</a:t>
            </a:r>
          </a:p>
          <a:p>
            <a:pPr>
              <a:buFont typeface="Wingdings" pitchFamily="2" charset="2"/>
              <a:buChar char="Ø"/>
            </a:pPr>
            <a:r>
              <a:rPr lang="en-US" sz="2400" dirty="0" smtClean="0">
                <a:latin typeface="Arial" pitchFamily="34" charset="0"/>
                <a:cs typeface="Arial" pitchFamily="34" charset="0"/>
              </a:rPr>
              <a:t>Fast Pitch-Angle Scattering</a:t>
            </a:r>
          </a:p>
          <a:p>
            <a:pPr>
              <a:buFont typeface="Wingdings" pitchFamily="2" charset="2"/>
              <a:buChar char="Ø"/>
            </a:pPr>
            <a:r>
              <a:rPr lang="en-US" sz="2400" dirty="0" smtClean="0">
                <a:latin typeface="Arial" pitchFamily="34" charset="0"/>
                <a:cs typeface="Arial" pitchFamily="34" charset="0"/>
              </a:rPr>
              <a:t>Adiabatic </a:t>
            </a:r>
            <a:r>
              <a:rPr lang="en-US" sz="2400" dirty="0" smtClean="0">
                <a:latin typeface="Arial" pitchFamily="34" charset="0"/>
                <a:cs typeface="Arial" pitchFamily="34" charset="0"/>
              </a:rPr>
              <a:t>Cooling</a:t>
            </a:r>
          </a:p>
          <a:p>
            <a:pPr>
              <a:buFont typeface="Wingdings" pitchFamily="2" charset="2"/>
              <a:buChar char="Ø"/>
            </a:pPr>
            <a:endParaRPr lang="en-US" sz="2400" dirty="0">
              <a:latin typeface="Arial" pitchFamily="34" charset="0"/>
              <a:cs typeface="Arial" pitchFamily="34" charset="0"/>
            </a:endParaRPr>
          </a:p>
          <a:p>
            <a:pPr marL="0" indent="0">
              <a:buNone/>
            </a:pPr>
            <a:r>
              <a:rPr lang="en-US" sz="3200" dirty="0" smtClean="0">
                <a:latin typeface="Arial" pitchFamily="34" charset="0"/>
                <a:cs typeface="Arial" pitchFamily="34" charset="0"/>
              </a:rPr>
              <a:t>Source of Interstellar PUIs</a:t>
            </a:r>
            <a:endParaRPr lang="en-US" sz="3200" dirty="0" smtClean="0">
              <a:latin typeface="Arial" pitchFamily="34" charset="0"/>
              <a:cs typeface="Arial" pitchFamily="34" charset="0"/>
            </a:endParaRPr>
          </a:p>
          <a:p>
            <a:pPr>
              <a:buFont typeface="Wingdings" pitchFamily="2" charset="2"/>
              <a:buChar char="Ø"/>
            </a:pPr>
            <a:endParaRPr lang="en-US" sz="2400" dirty="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buNone/>
            </a:pPr>
            <a:endParaRPr lang="en-US" sz="2400" dirty="0">
              <a:latin typeface="Arial" pitchFamily="34" charset="0"/>
              <a:cs typeface="Arial" pitchFamily="34" charset="0"/>
            </a:endParaRPr>
          </a:p>
        </p:txBody>
      </p:sp>
      <p:sp>
        <p:nvSpPr>
          <p:cNvPr id="3" name="标题 2"/>
          <p:cNvSpPr>
            <a:spLocks noGrp="1"/>
          </p:cNvSpPr>
          <p:nvPr>
            <p:ph type="title"/>
          </p:nvPr>
        </p:nvSpPr>
        <p:spPr/>
        <p:txBody>
          <a:bodyPr/>
          <a:lstStyle/>
          <a:p>
            <a:r>
              <a:rPr lang="en-US" dirty="0" smtClean="0"/>
              <a:t>PUI Phase Space Distribution</a:t>
            </a:r>
            <a:endParaRPr lang="en-US" dirty="0"/>
          </a:p>
        </p:txBody>
      </p:sp>
    </p:spTree>
    <p:extLst>
      <p:ext uri="{BB962C8B-B14F-4D97-AF65-F5344CB8AC3E}">
        <p14:creationId xmlns:p14="http://schemas.microsoft.com/office/powerpoint/2010/main" val="43517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PUI Phase Space Distribution</a:t>
            </a:r>
          </a:p>
        </p:txBody>
      </p:sp>
      <p:sp>
        <p:nvSpPr>
          <p:cNvPr id="4" name="内容占位符 3"/>
          <p:cNvSpPr>
            <a:spLocks noGrp="1"/>
          </p:cNvSpPr>
          <p:nvPr>
            <p:ph idx="1"/>
          </p:nvPr>
        </p:nvSpPr>
        <p:spPr>
          <a:xfrm>
            <a:off x="467544" y="2132856"/>
            <a:ext cx="8352927" cy="4608512"/>
          </a:xfrm>
        </p:spPr>
        <p:txBody>
          <a:bodyPr>
            <a:normAutofit/>
          </a:bodyPr>
          <a:lstStyle/>
          <a:p>
            <a:pPr marL="0" indent="0">
              <a:buNone/>
            </a:pPr>
            <a:endParaRPr lang="en-US" dirty="0" smtClean="0">
              <a:latin typeface="+mj-lt"/>
            </a:endParaRPr>
          </a:p>
          <a:p>
            <a:pPr marL="0" indent="0">
              <a:buNone/>
            </a:pPr>
            <a:endParaRPr lang="en-US" dirty="0" smtClean="0">
              <a:latin typeface="+mj-lt"/>
            </a:endParaRPr>
          </a:p>
          <a:p>
            <a:pPr marL="0" indent="0">
              <a:buNone/>
            </a:pPr>
            <a:r>
              <a:rPr lang="en-US" sz="2400" dirty="0" smtClean="0">
                <a:latin typeface="+mj-lt"/>
              </a:rPr>
              <a:t>Initial Ring Distribution</a:t>
            </a:r>
            <a:endParaRPr lang="en-US" sz="2400" dirty="0">
              <a:latin typeface="+mj-lt"/>
            </a:endParaRPr>
          </a:p>
          <a:p>
            <a:pPr marL="0" indent="0">
              <a:buNone/>
            </a:pPr>
            <a:r>
              <a:rPr lang="en-US" sz="2400" dirty="0" smtClean="0">
                <a:latin typeface="+mj-lt"/>
              </a:rPr>
              <a:t>Pitch Angle Diffusion</a:t>
            </a:r>
          </a:p>
          <a:p>
            <a:pPr marL="0" indent="0">
              <a:buNone/>
            </a:pPr>
            <a:r>
              <a:rPr lang="en-US" sz="2400" dirty="0" smtClean="0">
                <a:latin typeface="+mj-lt"/>
              </a:rPr>
              <a:t>Isotropic Distribution</a:t>
            </a:r>
            <a:endParaRPr lang="en-US" sz="2400" dirty="0">
              <a:latin typeface="+mj-lt"/>
            </a:endParaRPr>
          </a:p>
          <a:p>
            <a:endParaRPr lang="en-US" dirty="0" smtClean="0">
              <a:latin typeface="+mj-lt"/>
            </a:endParaRPr>
          </a:p>
          <a:p>
            <a:pPr marL="0" indent="0">
              <a:buNone/>
            </a:pPr>
            <a:endParaRPr lang="en-US" dirty="0" smtClean="0">
              <a:latin typeface="+mj-lt"/>
            </a:endParaRPr>
          </a:p>
          <a:p>
            <a:pPr marL="0" indent="0" algn="ctr">
              <a:buNone/>
            </a:pPr>
            <a:r>
              <a:rPr lang="en-US" sz="1300" dirty="0" smtClean="0">
                <a:latin typeface="+mj-lt"/>
              </a:rPr>
              <a:t>                                                 Fig1. PUIs velocity distribution immediately after picked up</a:t>
            </a:r>
          </a:p>
          <a:p>
            <a:pPr marL="0" indent="0" algn="ctr">
              <a:buNone/>
            </a:pPr>
            <a:r>
              <a:rPr lang="en-US" sz="1300" dirty="0" smtClean="0">
                <a:latin typeface="+mj-lt"/>
              </a:rPr>
              <a:t>                                       Fig2. Pitch-Angle diffusion</a:t>
            </a:r>
          </a:p>
          <a:p>
            <a:pPr marL="0" indent="0" algn="ctr">
              <a:buNone/>
            </a:pPr>
            <a:r>
              <a:rPr lang="en-US" sz="1400" dirty="0" smtClean="0">
                <a:latin typeface="+mj-lt"/>
              </a:rPr>
              <a:t>                                               Fig3. </a:t>
            </a:r>
            <a:r>
              <a:rPr lang="en-US" sz="1400" dirty="0">
                <a:latin typeface="+mj-lt"/>
              </a:rPr>
              <a:t>Distributions  fills a sphere  shell in velocity space</a:t>
            </a:r>
            <a:endParaRPr lang="en-US" sz="1400" dirty="0" smtClean="0">
              <a:latin typeface="+mj-lt"/>
            </a:endParaRPr>
          </a:p>
          <a:p>
            <a:pPr marL="0" indent="0" algn="ctr">
              <a:buNone/>
            </a:pPr>
            <a:r>
              <a:rPr lang="en-US" sz="1300" i="1" dirty="0" smtClean="0">
                <a:latin typeface="+mj-lt"/>
              </a:rPr>
              <a:t>                                                   </a:t>
            </a:r>
            <a:endParaRPr lang="en-US" sz="1300" i="1" dirty="0">
              <a:latin typeface="+mj-l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926" y="1988840"/>
            <a:ext cx="3960440" cy="309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箭头连接符 5"/>
          <p:cNvCxnSpPr/>
          <p:nvPr/>
        </p:nvCxnSpPr>
        <p:spPr>
          <a:xfrm flipV="1">
            <a:off x="5796136" y="2498694"/>
            <a:ext cx="1296144" cy="86409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7" name="矩形 6"/>
          <p:cNvSpPr/>
          <p:nvPr/>
        </p:nvSpPr>
        <p:spPr>
          <a:xfrm>
            <a:off x="7092280" y="2336676"/>
            <a:ext cx="1152128" cy="32403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mj-lt"/>
              </a:rPr>
              <a:t>Average IMF</a:t>
            </a:r>
            <a:endParaRPr lang="en-US" sz="1200" dirty="0">
              <a:latin typeface="+mj-lt"/>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376" y="2365236"/>
            <a:ext cx="3732670" cy="280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948" y="2308563"/>
            <a:ext cx="3384376" cy="30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9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PUI Phase Space Distribution</a:t>
            </a:r>
          </a:p>
        </p:txBody>
      </p:sp>
      <p:sp>
        <p:nvSpPr>
          <p:cNvPr id="3" name="内容占位符 2"/>
          <p:cNvSpPr>
            <a:spLocks noGrp="1"/>
          </p:cNvSpPr>
          <p:nvPr>
            <p:ph sz="quarter" idx="13"/>
          </p:nvPr>
        </p:nvSpPr>
        <p:spPr>
          <a:xfrm>
            <a:off x="467544" y="2564904"/>
            <a:ext cx="4182232" cy="3447288"/>
          </a:xfrm>
        </p:spPr>
        <p:txBody>
          <a:bodyPr/>
          <a:lstStyle/>
          <a:p>
            <a:pPr>
              <a:buFont typeface="Wingdings" pitchFamily="2" charset="2"/>
              <a:buChar char="§"/>
            </a:pPr>
            <a:r>
              <a:rPr lang="en-US" b="1" dirty="0" smtClean="0">
                <a:latin typeface="+mj-lt"/>
              </a:rPr>
              <a:t>Adiabatic Cooling</a:t>
            </a:r>
          </a:p>
          <a:p>
            <a:pPr marL="0" indent="0">
              <a:buNone/>
            </a:pPr>
            <a:r>
              <a:rPr lang="en-US" sz="2400" dirty="0" smtClean="0">
                <a:latin typeface="+mj-lt"/>
              </a:rPr>
              <a:t>   Spherical shell shrinks</a:t>
            </a:r>
          </a:p>
          <a:p>
            <a:pPr marL="0" indent="0">
              <a:buNone/>
            </a:pPr>
            <a:r>
              <a:rPr lang="en-US" sz="2400" dirty="0" smtClean="0">
                <a:latin typeface="+mj-lt"/>
              </a:rPr>
              <a:t>   as it moves away from sun</a:t>
            </a:r>
            <a:endParaRPr lang="en-US" sz="2400" dirty="0">
              <a:latin typeface="+mj-lt"/>
            </a:endParaRPr>
          </a:p>
        </p:txBody>
      </p:sp>
      <p:sp>
        <p:nvSpPr>
          <p:cNvPr id="4" name="内容占位符 3"/>
          <p:cNvSpPr>
            <a:spLocks noGrp="1"/>
          </p:cNvSpPr>
          <p:nvPr>
            <p:ph sz="quarter" idx="14"/>
          </p:nvPr>
        </p:nvSpPr>
        <p:spPr>
          <a:xfrm>
            <a:off x="4645152" y="2679192"/>
            <a:ext cx="4319336" cy="384615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lgn="ctr">
              <a:buNone/>
            </a:pPr>
            <a:r>
              <a:rPr lang="en-US" sz="1400" dirty="0" smtClean="0">
                <a:latin typeface="+mj-lt"/>
              </a:rPr>
              <a:t>Fig4. </a:t>
            </a:r>
            <a:r>
              <a:rPr lang="en-US" sz="1400" dirty="0">
                <a:latin typeface="+mj-lt"/>
              </a:rPr>
              <a:t>Shrinkage by Adiabatic Cooling </a:t>
            </a:r>
          </a:p>
          <a:p>
            <a:pPr marL="0" indent="0" algn="ctr">
              <a:buNone/>
            </a:pPr>
            <a:r>
              <a:rPr lang="en-US" sz="1400" i="1" dirty="0">
                <a:latin typeface="+mj-lt"/>
              </a:rPr>
              <a:t>Phy954,E. </a:t>
            </a:r>
            <a:r>
              <a:rPr lang="en-US" sz="1400" i="1" dirty="0" err="1">
                <a:latin typeface="+mj-lt"/>
              </a:rPr>
              <a:t>Moebius</a:t>
            </a:r>
            <a:endParaRPr lang="en-US" sz="1400" i="1" dirty="0">
              <a:latin typeface="+mj-lt"/>
            </a:endParaRPr>
          </a:p>
          <a:p>
            <a:pPr marL="0" indent="0">
              <a:buNone/>
            </a:pPr>
            <a:endParaRPr lang="en-US" sz="1400"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420888"/>
            <a:ext cx="432079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矩形 6"/>
              <p:cNvSpPr/>
              <p:nvPr/>
            </p:nvSpPr>
            <p:spPr>
              <a:xfrm>
                <a:off x="1141028" y="4437112"/>
                <a:ext cx="2350852" cy="9361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sz="2400" i="1">
                            <a:latin typeface="Cambria Math"/>
                          </a:rPr>
                        </m:ctrlPr>
                      </m:sSupPr>
                      <m:e>
                        <m:d>
                          <m:dPr>
                            <m:ctrlPr>
                              <a:rPr lang="en-US" sz="2400" i="1">
                                <a:latin typeface="Cambria Math"/>
                              </a:rPr>
                            </m:ctrlPr>
                          </m:dPr>
                          <m:e>
                            <m:f>
                              <m:fPr>
                                <m:ctrlPr>
                                  <a:rPr lang="en-US" sz="2400" i="1">
                                    <a:latin typeface="Cambria Math"/>
                                  </a:rPr>
                                </m:ctrlPr>
                              </m:fPr>
                              <m:num>
                                <m:r>
                                  <a:rPr lang="en-US" sz="2400" i="1">
                                    <a:latin typeface="Cambria Math"/>
                                  </a:rPr>
                                  <m:t>𝑣</m:t>
                                </m:r>
                              </m:num>
                              <m:den>
                                <m:sSub>
                                  <m:sSubPr>
                                    <m:ctrlPr>
                                      <a:rPr lang="en-US" sz="2400" i="1">
                                        <a:latin typeface="Cambria Math"/>
                                      </a:rPr>
                                    </m:ctrlPr>
                                  </m:sSubPr>
                                  <m:e>
                                    <m:r>
                                      <a:rPr lang="en-US" sz="2400" i="1">
                                        <a:latin typeface="Cambria Math"/>
                                      </a:rPr>
                                      <m:t>𝑣</m:t>
                                    </m:r>
                                  </m:e>
                                  <m:sub>
                                    <m:r>
                                      <a:rPr lang="en-US" sz="2400" i="1">
                                        <a:latin typeface="Cambria Math"/>
                                      </a:rPr>
                                      <m:t>𝑠𝑤</m:t>
                                    </m:r>
                                  </m:sub>
                                </m:sSub>
                              </m:den>
                            </m:f>
                          </m:e>
                        </m:d>
                      </m:e>
                      <m:sup>
                        <m:r>
                          <a:rPr lang="en-US" sz="2400">
                            <a:latin typeface="Cambria Math"/>
                          </a:rPr>
                          <m:t>3</m:t>
                        </m:r>
                      </m:sup>
                    </m:sSup>
                    <m:r>
                      <a:rPr lang="en-US" sz="2400">
                        <a:latin typeface="Cambria Math"/>
                      </a:rPr>
                      <m:t>=</m:t>
                    </m:r>
                    <m:sSup>
                      <m:sSupPr>
                        <m:ctrlPr>
                          <a:rPr lang="en-US" sz="2400" i="1">
                            <a:latin typeface="Cambria Math"/>
                          </a:rPr>
                        </m:ctrlPr>
                      </m:sSupPr>
                      <m:e>
                        <m:d>
                          <m:dPr>
                            <m:ctrlPr>
                              <a:rPr lang="en-US" sz="2400" i="1">
                                <a:latin typeface="Cambria Math"/>
                              </a:rPr>
                            </m:ctrlPr>
                          </m:dPr>
                          <m:e>
                            <m:f>
                              <m:fPr>
                                <m:ctrlPr>
                                  <a:rPr lang="en-US" sz="2400" i="1">
                                    <a:latin typeface="Cambria Math"/>
                                  </a:rPr>
                                </m:ctrlPr>
                              </m:fPr>
                              <m:num>
                                <m:r>
                                  <a:rPr lang="en-US" sz="2400" i="1">
                                    <a:latin typeface="Cambria Math"/>
                                  </a:rPr>
                                  <m:t>𝑟</m:t>
                                </m:r>
                              </m:num>
                              <m:den>
                                <m:sSub>
                                  <m:sSubPr>
                                    <m:ctrlPr>
                                      <a:rPr lang="en-US" sz="2400" i="1">
                                        <a:latin typeface="Cambria Math"/>
                                      </a:rPr>
                                    </m:ctrlPr>
                                  </m:sSubPr>
                                  <m:e>
                                    <m:r>
                                      <a:rPr lang="en-US" sz="2400" i="1">
                                        <a:latin typeface="Cambria Math"/>
                                      </a:rPr>
                                      <m:t>𝑟</m:t>
                                    </m:r>
                                  </m:e>
                                  <m:sub>
                                    <m:r>
                                      <a:rPr lang="en-US" sz="2400">
                                        <a:latin typeface="Cambria Math"/>
                                      </a:rPr>
                                      <m:t>0</m:t>
                                    </m:r>
                                  </m:sub>
                                </m:sSub>
                              </m:den>
                            </m:f>
                          </m:e>
                        </m:d>
                      </m:e>
                      <m:sup>
                        <m:r>
                          <a:rPr lang="en-US" sz="2400">
                            <a:latin typeface="Cambria Math"/>
                          </a:rPr>
                          <m:t>2</m:t>
                        </m:r>
                      </m:sup>
                    </m:sSup>
                  </m:oMath>
                </a14:m>
                <a:r>
                  <a:rPr lang="en-US" sz="2400" dirty="0">
                    <a:latin typeface="Arial" pitchFamily="34" charset="0"/>
                    <a:cs typeface="Arial" pitchFamily="34" charset="0"/>
                  </a:rPr>
                  <a:t> </a:t>
                </a:r>
              </a:p>
            </p:txBody>
          </p:sp>
        </mc:Choice>
        <mc:Fallback xmlns="">
          <p:sp>
            <p:nvSpPr>
              <p:cNvPr id="7" name="矩形 6"/>
              <p:cNvSpPr>
                <a:spLocks noRot="1" noChangeAspect="1" noMove="1" noResize="1" noEditPoints="1" noAdjustHandles="1" noChangeArrowheads="1" noChangeShapeType="1" noTextEdit="1"/>
              </p:cNvSpPr>
              <p:nvPr/>
            </p:nvSpPr>
            <p:spPr>
              <a:xfrm>
                <a:off x="1141028" y="4437112"/>
                <a:ext cx="2350852" cy="936104"/>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316474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p:cNvSpPr>
          <p:nvPr>
            <p:ph type="title"/>
          </p:nvPr>
        </p:nvSpPr>
        <p:spPr>
          <a:xfrm>
            <a:off x="457200" y="338328"/>
            <a:ext cx="8229600" cy="1252728"/>
          </a:xfrm>
        </p:spPr>
        <p:txBody>
          <a:bodyPr/>
          <a:lstStyle/>
          <a:p>
            <a:r>
              <a:rPr lang="en-US" dirty="0" smtClean="0"/>
              <a:t>Mapping of the Neutral Source</a:t>
            </a:r>
            <a:endParaRPr lang="en-US" dirty="0"/>
          </a:p>
        </p:txBody>
      </p:sp>
      <p:sp>
        <p:nvSpPr>
          <p:cNvPr id="7" name="标题 2"/>
          <p:cNvSpPr txBox="1">
            <a:spLocks/>
          </p:cNvSpPr>
          <p:nvPr/>
        </p:nvSpPr>
        <p:spPr>
          <a:xfrm>
            <a:off x="381000" y="1628800"/>
            <a:ext cx="7239000" cy="85496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Mapping of Radial Neutral Gas Distribution</a:t>
            </a:r>
            <a:br>
              <a:rPr kumimoji="0" lang="en-US" sz="2400" b="1" i="0" u="none" strike="noStrike" kern="1200" cap="none" spc="0" normalizeH="0" baseline="0" noProof="0" dirty="0" smtClean="0">
                <a:ln>
                  <a:noFill/>
                </a:ln>
                <a:solidFill>
                  <a:schemeClr val="tx2"/>
                </a:solidFill>
                <a:effectLst/>
                <a:uLnTx/>
                <a:uFillTx/>
                <a:latin typeface="+mj-lt"/>
                <a:ea typeface="+mj-ea"/>
                <a:cs typeface="+mj-cs"/>
              </a:rPr>
            </a:br>
            <a:r>
              <a:rPr kumimoji="0" lang="en-US" sz="2400" b="1" i="0" u="none" strike="noStrike" kern="1200" cap="none" spc="0" normalizeH="0" baseline="0" noProof="0" dirty="0" smtClean="0">
                <a:ln>
                  <a:noFill/>
                </a:ln>
                <a:solidFill>
                  <a:schemeClr val="tx2"/>
                </a:solidFill>
                <a:effectLst/>
                <a:uLnTx/>
                <a:uFillTx/>
                <a:latin typeface="+mj-lt"/>
                <a:ea typeface="+mj-ea"/>
                <a:cs typeface="+mj-cs"/>
              </a:rPr>
              <a:t>into PUI Velocity Distribution</a:t>
            </a:r>
            <a:endParaRPr kumimoji="0" lang="en-US" sz="2400" b="1" i="0" u="none" strike="noStrike" kern="1200" cap="none" spc="0" normalizeH="0" baseline="0" noProof="0" dirty="0">
              <a:ln>
                <a:noFill/>
              </a:ln>
              <a:solidFill>
                <a:schemeClr val="tx2"/>
              </a:solidFill>
              <a:effectLst/>
              <a:uLnTx/>
              <a:uFillTx/>
              <a:latin typeface="+mj-lt"/>
              <a:ea typeface="+mj-ea"/>
              <a:cs typeface="+mj-cs"/>
            </a:endParaRPr>
          </a:p>
        </p:txBody>
      </p:sp>
      <p:sp>
        <p:nvSpPr>
          <p:cNvPr id="8" name="内容占位符 5"/>
          <p:cNvSpPr>
            <a:spLocks noGrp="1"/>
          </p:cNvSpPr>
          <p:nvPr>
            <p:ph sz="quarter" idx="13"/>
          </p:nvPr>
        </p:nvSpPr>
        <p:spPr>
          <a:xfrm>
            <a:off x="381000" y="2679192"/>
            <a:ext cx="4407024" cy="3447288"/>
          </a:xfrm>
        </p:spPr>
        <p:txBody>
          <a:bodyPr>
            <a:normAutofit fontScale="77500" lnSpcReduction="20000"/>
          </a:bodyPr>
          <a:lstStyle/>
          <a:p>
            <a:pPr marL="342900" indent="-342900">
              <a:buFont typeface="Arial" pitchFamily="34" charset="0"/>
              <a:buChar char="•"/>
            </a:pPr>
            <a:r>
              <a:rPr lang="en-US" sz="2900" dirty="0">
                <a:latin typeface="+mj-lt"/>
              </a:rPr>
              <a:t>Mapping of the source distribution over the radial distance from the sun into a velocity distribution based on adiabatic </a:t>
            </a:r>
            <a:r>
              <a:rPr lang="en-US" sz="2900" dirty="0" smtClean="0">
                <a:latin typeface="+mj-lt"/>
              </a:rPr>
              <a:t>cooling</a:t>
            </a:r>
          </a:p>
          <a:p>
            <a:pPr marL="342900" indent="-342900">
              <a:buFont typeface="Arial" pitchFamily="34" charset="0"/>
              <a:buChar char="•"/>
            </a:pPr>
            <a:endParaRPr lang="en-US" sz="2900" dirty="0">
              <a:latin typeface="+mj-lt"/>
            </a:endParaRPr>
          </a:p>
          <a:p>
            <a:pPr marL="342900" indent="-342900">
              <a:buFont typeface="Arial" pitchFamily="34" charset="0"/>
              <a:buChar char="•"/>
            </a:pPr>
            <a:r>
              <a:rPr lang="en-US" sz="2900" dirty="0">
                <a:latin typeface="+mj-lt"/>
              </a:rPr>
              <a:t>As a consequence of mapping, the slope of the PUI distribution is a diagnostics for the radial distribution of neutral gas and thus the ionization rate (loss rate)</a:t>
            </a:r>
          </a:p>
          <a:p>
            <a:pPr marL="0" indent="0">
              <a:buNone/>
            </a:pPr>
            <a:endParaRPr lang="en-US" dirty="0"/>
          </a:p>
        </p:txBody>
      </p:sp>
      <p:pic>
        <p:nvPicPr>
          <p:cNvPr id="9" name="Picture 4"/>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88025" y="2339744"/>
            <a:ext cx="4252016" cy="382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矩形 1"/>
              <p:cNvSpPr/>
              <p:nvPr/>
            </p:nvSpPr>
            <p:spPr>
              <a:xfrm>
                <a:off x="4283968" y="5949280"/>
                <a:ext cx="1844736" cy="7732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d>
                            <m:dPr>
                              <m:ctrlPr>
                                <a:rPr lang="en-US" i="1">
                                  <a:latin typeface="Cambria Math"/>
                                </a:rPr>
                              </m:ctrlPr>
                            </m:dPr>
                            <m:e>
                              <m:f>
                                <m:fPr>
                                  <m:ctrlPr>
                                    <a:rPr lang="en-US" i="1">
                                      <a:latin typeface="Cambria Math"/>
                                    </a:rPr>
                                  </m:ctrlPr>
                                </m:fPr>
                                <m:num>
                                  <m:r>
                                    <a:rPr lang="en-US" i="1">
                                      <a:latin typeface="Cambria Math"/>
                                    </a:rPr>
                                    <m:t>𝑣</m:t>
                                  </m:r>
                                </m:num>
                                <m:den>
                                  <m:sSub>
                                    <m:sSubPr>
                                      <m:ctrlPr>
                                        <a:rPr lang="en-US" i="1">
                                          <a:latin typeface="Cambria Math"/>
                                        </a:rPr>
                                      </m:ctrlPr>
                                    </m:sSubPr>
                                    <m:e>
                                      <m:r>
                                        <a:rPr lang="en-US" i="1">
                                          <a:latin typeface="Cambria Math"/>
                                        </a:rPr>
                                        <m:t>𝑣</m:t>
                                      </m:r>
                                    </m:e>
                                    <m:sub>
                                      <m:r>
                                        <a:rPr lang="en-US" i="1">
                                          <a:latin typeface="Cambria Math"/>
                                        </a:rPr>
                                        <m:t>𝑠𝑤</m:t>
                                      </m:r>
                                    </m:sub>
                                  </m:sSub>
                                </m:den>
                              </m:f>
                            </m:e>
                          </m:d>
                        </m:e>
                        <m:sup>
                          <m:r>
                            <a:rPr lang="en-US" b="0" i="1" smtClean="0">
                              <a:latin typeface="Cambria Math"/>
                            </a:rPr>
                            <m:t>1.5</m:t>
                          </m:r>
                        </m:sup>
                      </m:sSup>
                      <m:r>
                        <a:rPr lang="en-US">
                          <a:latin typeface="Cambria Math"/>
                        </a:rPr>
                        <m:t>=</m:t>
                      </m:r>
                      <m:d>
                        <m:dPr>
                          <m:ctrlPr>
                            <a:rPr lang="en-US" i="1">
                              <a:latin typeface="Cambria Math"/>
                            </a:rPr>
                          </m:ctrlPr>
                        </m:dPr>
                        <m:e>
                          <m:f>
                            <m:fPr>
                              <m:ctrlPr>
                                <a:rPr lang="en-US" i="1">
                                  <a:latin typeface="Cambria Math"/>
                                </a:rPr>
                              </m:ctrlPr>
                            </m:fPr>
                            <m:num>
                              <m:r>
                                <a:rPr lang="en-US" i="1">
                                  <a:latin typeface="Cambria Math"/>
                                </a:rPr>
                                <m:t>𝑟</m:t>
                              </m:r>
                            </m:num>
                            <m:den>
                              <m:sSub>
                                <m:sSubPr>
                                  <m:ctrlPr>
                                    <a:rPr lang="en-US" i="1">
                                      <a:latin typeface="Cambria Math"/>
                                    </a:rPr>
                                  </m:ctrlPr>
                                </m:sSubPr>
                                <m:e>
                                  <m:r>
                                    <a:rPr lang="en-US" i="1">
                                      <a:latin typeface="Cambria Math"/>
                                    </a:rPr>
                                    <m:t>𝑟</m:t>
                                  </m:r>
                                </m:e>
                                <m:sub>
                                  <m:r>
                                    <a:rPr lang="en-US">
                                      <a:latin typeface="Cambria Math"/>
                                    </a:rPr>
                                    <m:t>0</m:t>
                                  </m:r>
                                </m:sub>
                              </m:sSub>
                            </m:den>
                          </m:f>
                        </m:e>
                      </m:d>
                    </m:oMath>
                  </m:oMathPara>
                </a14:m>
                <a:endParaRPr lang="en-US" dirty="0"/>
              </a:p>
            </p:txBody>
          </p:sp>
        </mc:Choice>
        <mc:Fallback>
          <p:sp>
            <p:nvSpPr>
              <p:cNvPr id="2" name="矩形 1"/>
              <p:cNvSpPr>
                <a:spLocks noRot="1" noChangeAspect="1" noMove="1" noResize="1" noEditPoints="1" noAdjustHandles="1" noChangeArrowheads="1" noChangeShapeType="1" noTextEdit="1"/>
              </p:cNvSpPr>
              <p:nvPr/>
            </p:nvSpPr>
            <p:spPr>
              <a:xfrm>
                <a:off x="4283968" y="5949280"/>
                <a:ext cx="1844736" cy="77328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7168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4" y="1844824"/>
            <a:ext cx="7920881" cy="3960440"/>
          </a:xfrm>
        </p:spPr>
        <p:txBody>
          <a:bodyPr>
            <a:normAutofit/>
          </a:bodyPr>
          <a:lstStyle/>
          <a:p>
            <a:pPr marL="0" indent="0">
              <a:buNone/>
            </a:pPr>
            <a:r>
              <a:rPr lang="en-US" sz="3200" dirty="0" smtClean="0">
                <a:latin typeface="Arial" pitchFamily="34" charset="0"/>
                <a:cs typeface="Arial" pitchFamily="34" charset="0"/>
              </a:rPr>
              <a:t>Previous Paradigm</a:t>
            </a:r>
          </a:p>
          <a:p>
            <a:pPr marL="0" indent="0">
              <a:buNone/>
            </a:pPr>
            <a:r>
              <a:rPr lang="en-US" dirty="0" smtClean="0">
                <a:latin typeface="Arial" pitchFamily="34" charset="0"/>
                <a:cs typeface="Arial" pitchFamily="34" charset="0"/>
              </a:rPr>
              <a:t>Completely Adiabatic </a:t>
            </a:r>
            <a:r>
              <a:rPr lang="en-US" dirty="0">
                <a:latin typeface="Arial" pitchFamily="34" charset="0"/>
                <a:cs typeface="Arial" pitchFamily="34" charset="0"/>
              </a:rPr>
              <a:t>Cooling</a:t>
            </a:r>
            <a:r>
              <a:rPr lang="en-US" dirty="0" smtClean="0">
                <a:latin typeface="Arial" pitchFamily="34" charset="0"/>
                <a:cs typeface="Arial" pitchFamily="34" charset="0"/>
              </a:rPr>
              <a:t> Implies</a:t>
            </a:r>
          </a:p>
          <a:p>
            <a:pPr>
              <a:buFont typeface="Arial" pitchFamily="34" charset="0"/>
              <a:buChar char="−"/>
            </a:pPr>
            <a:r>
              <a:rPr lang="en-US" sz="2400" dirty="0" smtClean="0">
                <a:latin typeface="Arial" pitchFamily="34" charset="0"/>
                <a:cs typeface="Arial" pitchFamily="34" charset="0"/>
              </a:rPr>
              <a:t> Expansion Solar Wind as 1/r</a:t>
            </a:r>
            <a:r>
              <a:rPr lang="en-US" sz="2400" baseline="30000" dirty="0" smtClean="0">
                <a:latin typeface="Arial" pitchFamily="34" charset="0"/>
                <a:cs typeface="Arial" pitchFamily="34" charset="0"/>
              </a:rPr>
              <a:t>2 </a:t>
            </a:r>
          </a:p>
          <a:p>
            <a:pPr>
              <a:buFont typeface="Arial" pitchFamily="34" charset="0"/>
              <a:buChar char="−"/>
            </a:pPr>
            <a:r>
              <a:rPr lang="en-US" sz="2400" dirty="0" smtClean="0">
                <a:latin typeface="Arial" pitchFamily="34" charset="0"/>
                <a:cs typeface="Arial" pitchFamily="34" charset="0"/>
              </a:rPr>
              <a:t> Immediate </a:t>
            </a:r>
            <a:r>
              <a:rPr lang="en-US" sz="2400" dirty="0" err="1" smtClean="0">
                <a:latin typeface="Arial" pitchFamily="34" charset="0"/>
                <a:cs typeface="Arial" pitchFamily="34" charset="0"/>
              </a:rPr>
              <a:t>Isotropization</a:t>
            </a:r>
            <a:r>
              <a:rPr lang="en-US" sz="2400" dirty="0" smtClean="0">
                <a:latin typeface="Arial" pitchFamily="34" charset="0"/>
                <a:cs typeface="Arial" pitchFamily="34" charset="0"/>
              </a:rPr>
              <a:t> of PUIs</a:t>
            </a:r>
          </a:p>
          <a:p>
            <a:pPr marL="0" indent="0">
              <a:buNone/>
            </a:pPr>
            <a:endParaRPr lang="en-US" sz="2400" dirty="0">
              <a:latin typeface="Arial" pitchFamily="34" charset="0"/>
              <a:cs typeface="Arial" pitchFamily="34" charset="0"/>
            </a:endParaRPr>
          </a:p>
          <a:p>
            <a:pPr marL="0" indent="0">
              <a:buNone/>
            </a:pPr>
            <a:r>
              <a:rPr lang="en-US" sz="3200" dirty="0" smtClean="0">
                <a:latin typeface="Arial" pitchFamily="34" charset="0"/>
                <a:cs typeface="Arial" pitchFamily="34" charset="0"/>
              </a:rPr>
              <a:t>Yet: Is Cooling truly Completely Adiabatic?</a:t>
            </a:r>
          </a:p>
          <a:p>
            <a:pPr marL="0" indent="0">
              <a:buNone/>
            </a:pPr>
            <a:endParaRPr lang="en-US" sz="2400" dirty="0" smtClean="0">
              <a:latin typeface="Arial" pitchFamily="34" charset="0"/>
              <a:cs typeface="Arial" pitchFamily="34" charset="0"/>
            </a:endParaRPr>
          </a:p>
          <a:p>
            <a:pPr marL="0" indent="0">
              <a:buNone/>
            </a:pPr>
            <a:endParaRPr lang="en-US" sz="3200" dirty="0">
              <a:latin typeface="Arial" pitchFamily="34" charset="0"/>
              <a:cs typeface="Arial" pitchFamily="34" charset="0"/>
            </a:endParaRPr>
          </a:p>
          <a:p>
            <a:pPr marL="0" indent="0">
              <a:buNone/>
            </a:pPr>
            <a:endParaRPr lang="en-US" sz="3200" dirty="0">
              <a:latin typeface="Arial" pitchFamily="34" charset="0"/>
              <a:cs typeface="Arial" pitchFamily="34" charset="0"/>
            </a:endParaRPr>
          </a:p>
        </p:txBody>
      </p:sp>
      <p:sp>
        <p:nvSpPr>
          <p:cNvPr id="3" name="标题 2"/>
          <p:cNvSpPr>
            <a:spLocks noGrp="1"/>
          </p:cNvSpPr>
          <p:nvPr>
            <p:ph type="title"/>
          </p:nvPr>
        </p:nvSpPr>
        <p:spPr/>
        <p:txBody>
          <a:bodyPr/>
          <a:lstStyle/>
          <a:p>
            <a:r>
              <a:rPr lang="en-US" dirty="0" smtClean="0"/>
              <a:t>Motivation</a:t>
            </a:r>
            <a:endParaRPr lang="en-US" dirty="0"/>
          </a:p>
        </p:txBody>
      </p:sp>
    </p:spTree>
    <p:extLst>
      <p:ext uri="{BB962C8B-B14F-4D97-AF65-F5344CB8AC3E}">
        <p14:creationId xmlns:p14="http://schemas.microsoft.com/office/powerpoint/2010/main" val="3753920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872067" y="1772816"/>
                <a:ext cx="7948405" cy="4896544"/>
              </a:xfrm>
            </p:spPr>
            <p:txBody>
              <a:bodyPr>
                <a:normAutofit lnSpcReduction="10000"/>
              </a:bodyPr>
              <a:lstStyle/>
              <a:p>
                <a:pPr>
                  <a:buFont typeface="Arial" pitchFamily="34" charset="0"/>
                  <a:buChar char="•"/>
                </a:pPr>
                <a:r>
                  <a:rPr lang="en-US" dirty="0" smtClean="0">
                    <a:latin typeface="Arial" pitchFamily="34" charset="0"/>
                    <a:cs typeface="Arial" pitchFamily="34" charset="0"/>
                  </a:rPr>
                  <a:t>Cooling behavior depends on how solar wind expands(~</a:t>
                </a:r>
                <a14:m>
                  <m:oMath xmlns:m="http://schemas.openxmlformats.org/officeDocument/2006/math">
                    <m:f>
                      <m:fPr>
                        <m:type m:val="skw"/>
                        <m:ctrlPr>
                          <a:rPr lang="en-US" i="1" smtClean="0">
                            <a:latin typeface="Cambria Math"/>
                            <a:cs typeface="Arial" pitchFamily="34" charset="0"/>
                          </a:rPr>
                        </m:ctrlPr>
                      </m:fPr>
                      <m:num>
                        <m:r>
                          <a:rPr lang="en-US" b="0" i="1" smtClean="0">
                            <a:latin typeface="Cambria Math"/>
                            <a:cs typeface="Arial" pitchFamily="34" charset="0"/>
                          </a:rPr>
                          <m:t>1</m:t>
                        </m:r>
                      </m:num>
                      <m:den>
                        <m:sSup>
                          <m:sSupPr>
                            <m:ctrlPr>
                              <a:rPr lang="en-US" i="1" smtClean="0">
                                <a:latin typeface="Cambria Math"/>
                                <a:cs typeface="Arial" pitchFamily="34" charset="0"/>
                              </a:rPr>
                            </m:ctrlPr>
                          </m:sSupPr>
                          <m:e>
                            <m:r>
                              <a:rPr lang="en-US" b="0" i="1" smtClean="0">
                                <a:latin typeface="Cambria Math"/>
                                <a:cs typeface="Arial" pitchFamily="34" charset="0"/>
                              </a:rPr>
                              <m:t>𝑟</m:t>
                            </m:r>
                          </m:e>
                          <m:sup>
                            <m:r>
                              <a:rPr lang="en-US" b="0" i="1" smtClean="0">
                                <a:latin typeface="Cambria Math"/>
                                <a:cs typeface="Arial" pitchFamily="34" charset="0"/>
                              </a:rPr>
                              <m:t>𝑛</m:t>
                            </m:r>
                          </m:sup>
                        </m:sSup>
                      </m:den>
                    </m:f>
                  </m:oMath>
                </a14:m>
                <a:r>
                  <a:rPr lang="en-US" dirty="0" smtClean="0">
                    <a:latin typeface="Arial" pitchFamily="34" charset="0"/>
                    <a:cs typeface="Arial" pitchFamily="34" charset="0"/>
                  </a:rPr>
                  <a:t>)</a:t>
                </a:r>
              </a:p>
              <a:p>
                <a:pPr marL="0" indent="0" algn="ctr">
                  <a:buNone/>
                </a:pPr>
                <a14:m>
                  <m:oMath xmlns:m="http://schemas.openxmlformats.org/officeDocument/2006/math">
                    <m:sSup>
                      <m:sSupPr>
                        <m:ctrlPr>
                          <a:rPr lang="en-US" i="1" smtClean="0">
                            <a:latin typeface="Cambria Math"/>
                          </a:rPr>
                        </m:ctrlPr>
                      </m:sSupPr>
                      <m:e>
                        <m:d>
                          <m:dPr>
                            <m:ctrlPr>
                              <a:rPr lang="en-US" i="1">
                                <a:latin typeface="Cambria Math"/>
                              </a:rPr>
                            </m:ctrlPr>
                          </m:dPr>
                          <m:e>
                            <m:f>
                              <m:fPr>
                                <m:ctrlPr>
                                  <a:rPr lang="en-US" i="1">
                                    <a:latin typeface="Cambria Math"/>
                                  </a:rPr>
                                </m:ctrlPr>
                              </m:fPr>
                              <m:num>
                                <m:r>
                                  <a:rPr lang="en-US" i="1">
                                    <a:latin typeface="Cambria Math"/>
                                  </a:rPr>
                                  <m:t>𝑣</m:t>
                                </m:r>
                              </m:num>
                              <m:den>
                                <m:sSub>
                                  <m:sSubPr>
                                    <m:ctrlPr>
                                      <a:rPr lang="en-US" i="1">
                                        <a:latin typeface="Cambria Math"/>
                                      </a:rPr>
                                    </m:ctrlPr>
                                  </m:sSubPr>
                                  <m:e>
                                    <m:r>
                                      <a:rPr lang="en-US" i="1">
                                        <a:latin typeface="Cambria Math"/>
                                      </a:rPr>
                                      <m:t>𝑣</m:t>
                                    </m:r>
                                  </m:e>
                                  <m:sub>
                                    <m:r>
                                      <a:rPr lang="en-US" i="1">
                                        <a:latin typeface="Cambria Math"/>
                                      </a:rPr>
                                      <m:t>𝑠𝑤</m:t>
                                    </m:r>
                                  </m:sub>
                                </m:sSub>
                              </m:den>
                            </m:f>
                          </m:e>
                        </m:d>
                      </m:e>
                      <m:sup>
                        <m:r>
                          <a:rPr lang="en-US">
                            <a:latin typeface="Cambria Math"/>
                          </a:rPr>
                          <m:t>3</m:t>
                        </m:r>
                      </m:sup>
                    </m:sSup>
                    <m:r>
                      <a:rPr lang="en-US">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𝑟</m:t>
                                </m:r>
                              </m:num>
                              <m:den>
                                <m:sSub>
                                  <m:sSubPr>
                                    <m:ctrlPr>
                                      <a:rPr lang="en-US" i="1">
                                        <a:latin typeface="Cambria Math"/>
                                      </a:rPr>
                                    </m:ctrlPr>
                                  </m:sSubPr>
                                  <m:e>
                                    <m:r>
                                      <a:rPr lang="en-US" i="1">
                                        <a:latin typeface="Cambria Math"/>
                                      </a:rPr>
                                      <m:t>𝑟</m:t>
                                    </m:r>
                                  </m:e>
                                  <m:sub>
                                    <m:r>
                                      <a:rPr lang="en-US">
                                        <a:latin typeface="Cambria Math"/>
                                      </a:rPr>
                                      <m:t>0</m:t>
                                    </m:r>
                                  </m:sub>
                                </m:sSub>
                              </m:den>
                            </m:f>
                          </m:e>
                        </m:d>
                      </m:e>
                      <m:sup>
                        <m:r>
                          <a:rPr lang="en-US" b="0" i="1" smtClean="0">
                            <a:latin typeface="Cambria Math"/>
                          </a:rPr>
                          <m:t>𝑛</m:t>
                        </m:r>
                      </m:sup>
                    </m:sSup>
                  </m:oMath>
                </a14:m>
                <a:r>
                  <a:rPr lang="en-US" dirty="0" smtClean="0">
                    <a:latin typeface="Arial" pitchFamily="34" charset="0"/>
                    <a:cs typeface="Arial" pitchFamily="34" charset="0"/>
                  </a:rPr>
                  <a:t> </a:t>
                </a:r>
              </a:p>
              <a:p>
                <a:pPr marL="0" indent="0">
                  <a:buNone/>
                </a:pPr>
                <a:r>
                  <a:rPr lang="en-US" sz="2000" dirty="0" smtClean="0">
                    <a:latin typeface="Arial" pitchFamily="34" charset="0"/>
                    <a:cs typeface="Arial" pitchFamily="34" charset="0"/>
                  </a:rPr>
                  <a:t>    Assumed n=2,</a:t>
                </a:r>
                <a14:m>
                  <m:oMath xmlns:m="http://schemas.openxmlformats.org/officeDocument/2006/math">
                    <m:r>
                      <a:rPr lang="en-US" sz="2000" i="1" smtClean="0">
                        <a:latin typeface="Cambria Math"/>
                        <a:ea typeface="Cambria Math"/>
                        <a:cs typeface="Arial" pitchFamily="34" charset="0"/>
                      </a:rPr>
                      <m:t>𝛼</m:t>
                    </m:r>
                    <m:r>
                      <a:rPr lang="en-US" sz="2000" b="0" i="1" smtClean="0">
                        <a:latin typeface="Cambria Math"/>
                        <a:ea typeface="Cambria Math"/>
                        <a:cs typeface="Arial" pitchFamily="34" charset="0"/>
                      </a:rPr>
                      <m:t>=</m:t>
                    </m:r>
                    <m:f>
                      <m:fPr>
                        <m:ctrlPr>
                          <a:rPr lang="en-US" sz="2000" b="0" i="1" smtClean="0">
                            <a:latin typeface="Cambria Math"/>
                            <a:ea typeface="Cambria Math"/>
                            <a:cs typeface="Arial" pitchFamily="34" charset="0"/>
                          </a:rPr>
                        </m:ctrlPr>
                      </m:fPr>
                      <m:num>
                        <m:r>
                          <a:rPr lang="en-US" sz="2000" b="0" i="1" smtClean="0">
                            <a:latin typeface="Cambria Math"/>
                            <a:ea typeface="Cambria Math"/>
                            <a:cs typeface="Arial" pitchFamily="34" charset="0"/>
                          </a:rPr>
                          <m:t>3</m:t>
                        </m:r>
                      </m:num>
                      <m:den>
                        <m:r>
                          <a:rPr lang="en-US" sz="2000" b="0" i="1" smtClean="0">
                            <a:latin typeface="Cambria Math"/>
                            <a:ea typeface="Cambria Math"/>
                            <a:cs typeface="Arial" pitchFamily="34" charset="0"/>
                          </a:rPr>
                          <m:t>𝑛</m:t>
                        </m:r>
                      </m:den>
                    </m:f>
                  </m:oMath>
                </a14:m>
                <a:r>
                  <a:rPr lang="en-US" sz="2000" dirty="0" smtClean="0">
                    <a:latin typeface="Arial" pitchFamily="34" charset="0"/>
                    <a:cs typeface="Arial" pitchFamily="34" charset="0"/>
                  </a:rPr>
                  <a:t>(</a:t>
                </a:r>
                <a:r>
                  <a:rPr lang="en-US" sz="2000" dirty="0" err="1" smtClean="0">
                    <a:latin typeface="Arial" pitchFamily="34" charset="0"/>
                    <a:cs typeface="Arial" pitchFamily="34" charset="0"/>
                  </a:rPr>
                  <a:t>Vasyliunas</a:t>
                </a:r>
                <a:r>
                  <a:rPr lang="en-US" sz="2000" dirty="0" smtClean="0">
                    <a:latin typeface="Arial" pitchFamily="34" charset="0"/>
                    <a:cs typeface="Arial" pitchFamily="34" charset="0"/>
                  </a:rPr>
                  <a:t> &amp; </a:t>
                </a:r>
                <a:r>
                  <a:rPr lang="en-US" sz="2000" dirty="0" err="1" smtClean="0">
                    <a:latin typeface="Arial" pitchFamily="34" charset="0"/>
                    <a:cs typeface="Arial" pitchFamily="34" charset="0"/>
                  </a:rPr>
                  <a:t>Siscoe</a:t>
                </a:r>
                <a:r>
                  <a:rPr lang="en-US" sz="2000" dirty="0" smtClean="0">
                    <a:latin typeface="Arial" pitchFamily="34" charset="0"/>
                    <a:cs typeface="Arial" pitchFamily="34" charset="0"/>
                  </a:rPr>
                  <a:t> et al. 1976)</a:t>
                </a: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Nobody had actually tested this assumption seriously, except  recently </a:t>
                </a:r>
                <a:r>
                  <a:rPr lang="en-US" sz="2000" i="1" dirty="0" smtClean="0">
                    <a:latin typeface="Arial" pitchFamily="34" charset="0"/>
                    <a:cs typeface="Arial" pitchFamily="34" charset="0"/>
                  </a:rPr>
                  <a:t>Saul et al. 2009. </a:t>
                </a:r>
                <a:r>
                  <a:rPr lang="en-US" sz="2000" dirty="0" smtClean="0">
                    <a:latin typeface="Arial" pitchFamily="34" charset="0"/>
                    <a:cs typeface="Arial" pitchFamily="34" charset="0"/>
                  </a:rPr>
                  <a:t>Since </a:t>
                </a:r>
                <a:r>
                  <a:rPr lang="en-US" sz="2000" dirty="0">
                    <a:latin typeface="Arial" pitchFamily="34" charset="0"/>
                    <a:cs typeface="Arial" pitchFamily="34" charset="0"/>
                  </a:rPr>
                  <a:t>the data </a:t>
                </a:r>
                <a:r>
                  <a:rPr lang="en-US" sz="2000" dirty="0" smtClean="0">
                    <a:latin typeface="Arial" pitchFamily="34" charset="0"/>
                    <a:cs typeface="Arial" pitchFamily="34" charset="0"/>
                  </a:rPr>
                  <a:t>set used </a:t>
                </a:r>
                <a:r>
                  <a:rPr lang="en-US" sz="2000" dirty="0">
                    <a:latin typeface="Arial" pitchFamily="34" charset="0"/>
                    <a:cs typeface="Arial" pitchFamily="34" charset="0"/>
                  </a:rPr>
                  <a:t>was only from Solar Min, they couldn't separate out the ionization rate effects in a straight forward way.</a:t>
                </a:r>
                <a:r>
                  <a:rPr lang="en-US" sz="2000" i="1" dirty="0" smtClean="0">
                    <a:latin typeface="Arial" pitchFamily="34" charset="0"/>
                    <a:cs typeface="Arial" pitchFamily="34" charset="0"/>
                  </a:rPr>
                  <a:t> </a:t>
                </a:r>
              </a:p>
              <a:p>
                <a:pPr marL="0" indent="0">
                  <a:buNone/>
                </a:pPr>
                <a:endParaRPr lang="en-US" sz="2000"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How well the PUIs are </a:t>
                </a:r>
                <a:r>
                  <a:rPr lang="en-US" dirty="0" err="1" smtClean="0">
                    <a:latin typeface="Arial" pitchFamily="34" charset="0"/>
                    <a:cs typeface="Arial" pitchFamily="34" charset="0"/>
                  </a:rPr>
                  <a:t>isotropized</a:t>
                </a:r>
                <a:r>
                  <a:rPr lang="en-US" dirty="0" smtClean="0">
                    <a:latin typeface="Arial" pitchFamily="34" charset="0"/>
                    <a:cs typeface="Arial" pitchFamily="34" charset="0"/>
                  </a:rPr>
                  <a:t> and coupled to IMF</a:t>
                </a:r>
                <a:endParaRPr lang="en-US" dirty="0">
                  <a:latin typeface="Arial" pitchFamily="34" charset="0"/>
                  <a:cs typeface="Arial" pitchFamily="34"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872067" y="1772816"/>
                <a:ext cx="7948405" cy="4896544"/>
              </a:xfrm>
              <a:blipFill rotWithShape="1">
                <a:blip r:embed="rId3"/>
                <a:stretch>
                  <a:fillRect l="-1304" t="-2117" r="-1227"/>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smtClean="0"/>
              <a:t>Motivation</a:t>
            </a:r>
            <a:endParaRPr lang="en-US" dirty="0"/>
          </a:p>
        </p:txBody>
      </p:sp>
    </p:spTree>
    <p:extLst>
      <p:ext uri="{BB962C8B-B14F-4D97-AF65-F5344CB8AC3E}">
        <p14:creationId xmlns:p14="http://schemas.microsoft.com/office/powerpoint/2010/main" val="3445269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1844824"/>
            <a:ext cx="8640960" cy="5013176"/>
          </a:xfrm>
        </p:spPr>
        <p:txBody>
          <a:bodyPr>
            <a:normAutofit lnSpcReduction="10000"/>
          </a:bodyPr>
          <a:lstStyle/>
          <a:p>
            <a:pPr>
              <a:buFont typeface="Arial" pitchFamily="34" charset="0"/>
              <a:buChar char="•"/>
            </a:pPr>
            <a:r>
              <a:rPr lang="en-US" dirty="0" smtClean="0">
                <a:latin typeface="Arial" pitchFamily="34" charset="0"/>
                <a:cs typeface="Arial" pitchFamily="34" charset="0"/>
              </a:rPr>
              <a:t>PUI Distribution determined by Cooling &amp; Ionization</a:t>
            </a:r>
          </a:p>
          <a:p>
            <a:pPr marL="0" indent="0">
              <a:buNone/>
            </a:pPr>
            <a:endParaRPr lang="en-US" sz="2400" dirty="0" smtClean="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buNone/>
            </a:pPr>
            <a:r>
              <a:rPr lang="en-US" sz="2400" dirty="0">
                <a:latin typeface="Arial" pitchFamily="34" charset="0"/>
                <a:cs typeface="Arial" pitchFamily="34" charset="0"/>
              </a:rPr>
              <a:t> </a:t>
            </a:r>
            <a:r>
              <a:rPr lang="en-US" sz="2400" dirty="0" smtClean="0">
                <a:latin typeface="Arial" pitchFamily="34" charset="0"/>
                <a:cs typeface="Arial" pitchFamily="34" charset="0"/>
              </a:rPr>
              <a:t>  </a:t>
            </a:r>
          </a:p>
          <a:p>
            <a:pPr marL="0" indent="0">
              <a:buNone/>
            </a:pPr>
            <a:r>
              <a:rPr lang="en-US" sz="2400" dirty="0" smtClean="0">
                <a:latin typeface="Arial" pitchFamily="34" charset="0"/>
                <a:cs typeface="Arial" pitchFamily="34" charset="0"/>
              </a:rPr>
              <a:t>  </a:t>
            </a:r>
          </a:p>
          <a:p>
            <a:pPr marL="0" indent="0">
              <a:buNone/>
            </a:pPr>
            <a:r>
              <a:rPr lang="en-US" sz="2400" dirty="0" smtClean="0">
                <a:latin typeface="Arial" pitchFamily="34" charset="0"/>
                <a:cs typeface="Arial" pitchFamily="34" charset="0"/>
              </a:rPr>
              <a:t> Mapping of the Neutral source:</a:t>
            </a:r>
          </a:p>
          <a:p>
            <a:pPr marL="0" indent="0">
              <a:buNone/>
            </a:pPr>
            <a:endParaRPr lang="en-US" sz="2400" dirty="0" smtClean="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 Along Inflow Axis to simplify the problem</a:t>
            </a:r>
          </a:p>
          <a:p>
            <a:pPr marL="0" indent="0">
              <a:buNone/>
            </a:pPr>
            <a:r>
              <a:rPr lang="en-US" sz="2400" dirty="0">
                <a:latin typeface="Arial" pitchFamily="34" charset="0"/>
                <a:cs typeface="Arial" pitchFamily="34" charset="0"/>
              </a:rPr>
              <a:t> </a:t>
            </a:r>
            <a:r>
              <a:rPr lang="en-US" sz="2400" dirty="0" smtClean="0">
                <a:latin typeface="Arial" pitchFamily="34" charset="0"/>
                <a:cs typeface="Arial" pitchFamily="34" charset="0"/>
              </a:rPr>
              <a:t>by use </a:t>
            </a:r>
            <a:r>
              <a:rPr lang="en-US" sz="2400" dirty="0" smtClean="0">
                <a:latin typeface="Arial" pitchFamily="34" charset="0"/>
                <a:cs typeface="Arial" pitchFamily="34" charset="0"/>
              </a:rPr>
              <a:t>of ACE SWICS </a:t>
            </a:r>
            <a:r>
              <a:rPr lang="en-US" sz="2400" dirty="0" smtClean="0">
                <a:latin typeface="Arial" pitchFamily="34" charset="0"/>
                <a:cs typeface="Arial" pitchFamily="34" charset="0"/>
              </a:rPr>
              <a:t>June data each year</a:t>
            </a:r>
            <a:endParaRPr lang="en-US" sz="2400" dirty="0">
              <a:latin typeface="Arial" pitchFamily="34" charset="0"/>
              <a:cs typeface="Arial" pitchFamily="34" charset="0"/>
            </a:endParaRPr>
          </a:p>
        </p:txBody>
      </p:sp>
      <p:sp>
        <p:nvSpPr>
          <p:cNvPr id="3" name="标题 2"/>
          <p:cNvSpPr>
            <a:spLocks noGrp="1"/>
          </p:cNvSpPr>
          <p:nvPr>
            <p:ph type="title"/>
          </p:nvPr>
        </p:nvSpPr>
        <p:spPr/>
        <p:txBody>
          <a:bodyPr/>
          <a:lstStyle/>
          <a:p>
            <a:r>
              <a:rPr lang="en-US" dirty="0" smtClean="0"/>
              <a:t>Modeling PUI Distribution</a:t>
            </a:r>
            <a:endParaRPr lang="en-US" dirty="0"/>
          </a:p>
        </p:txBody>
      </p:sp>
      <mc:AlternateContent xmlns:mc="http://schemas.openxmlformats.org/markup-compatibility/2006" xmlns:a14="http://schemas.microsoft.com/office/drawing/2010/main">
        <mc:Choice Requires="a14">
          <p:sp>
            <p:nvSpPr>
              <p:cNvPr id="5" name="矩形 4"/>
              <p:cNvSpPr/>
              <p:nvPr/>
            </p:nvSpPr>
            <p:spPr>
              <a:xfrm>
                <a:off x="1407840" y="2348880"/>
                <a:ext cx="6395888" cy="1872208"/>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smtClean="0">
                          <a:latin typeface="Cambria Math"/>
                        </a:rPr>
                        <m:t>𝑓</m:t>
                      </m:r>
                      <m:d>
                        <m:dPr>
                          <m:ctrlPr>
                            <a:rPr lang="en-US" sz="2000" i="1">
                              <a:latin typeface="Cambria Math"/>
                            </a:rPr>
                          </m:ctrlPr>
                        </m:dPr>
                        <m:e>
                          <m:r>
                            <a:rPr lang="en-US" sz="2000" b="0" i="1" smtClean="0">
                              <a:latin typeface="Cambria Math"/>
                            </a:rPr>
                            <m:t>𝑤</m:t>
                          </m:r>
                        </m:e>
                      </m:d>
                      <m:r>
                        <a:rPr lang="en-US" sz="2000">
                          <a:latin typeface="Cambria Math"/>
                        </a:rPr>
                        <m:t>=</m:t>
                      </m:r>
                      <m:r>
                        <a:rPr lang="en-US" sz="2000" i="1">
                          <a:latin typeface="Cambria Math"/>
                        </a:rPr>
                        <m:t>𝛼</m:t>
                      </m:r>
                      <m:f>
                        <m:fPr>
                          <m:ctrlPr>
                            <a:rPr lang="en-US" sz="2000" i="1">
                              <a:latin typeface="Cambria Math"/>
                            </a:rPr>
                          </m:ctrlPr>
                        </m:fPr>
                        <m:num>
                          <m:r>
                            <a:rPr lang="en-US" sz="2000">
                              <a:latin typeface="Cambria Math"/>
                            </a:rPr>
                            <m:t>1</m:t>
                          </m:r>
                        </m:num>
                        <m:den>
                          <m:r>
                            <a:rPr lang="en-US" sz="2000">
                              <a:latin typeface="Cambria Math"/>
                            </a:rPr>
                            <m:t>4</m:t>
                          </m:r>
                          <m:r>
                            <a:rPr lang="en-US" sz="2000" i="1">
                              <a:latin typeface="Cambria Math"/>
                            </a:rPr>
                            <m:t>𝜋</m:t>
                          </m:r>
                        </m:den>
                      </m:f>
                      <m:f>
                        <m:fPr>
                          <m:ctrlPr>
                            <a:rPr lang="en-US" sz="2000" i="1">
                              <a:latin typeface="Cambria Math"/>
                            </a:rPr>
                          </m:ctrlPr>
                        </m:fPr>
                        <m:num>
                          <m:sSub>
                            <m:sSubPr>
                              <m:ctrlPr>
                                <a:rPr lang="en-US" sz="2000" i="1">
                                  <a:latin typeface="Cambria Math"/>
                                </a:rPr>
                              </m:ctrlPr>
                            </m:sSubPr>
                            <m:e>
                              <m:r>
                                <a:rPr lang="en-US" sz="2000" i="1">
                                  <a:latin typeface="Cambria Math"/>
                                </a:rPr>
                                <m:t>𝜐</m:t>
                              </m:r>
                            </m:e>
                            <m:sub>
                              <m:r>
                                <a:rPr lang="en-US" sz="2000" i="1">
                                  <a:latin typeface="Cambria Math"/>
                                </a:rPr>
                                <m:t>𝑖𝑜𝑛</m:t>
                              </m:r>
                            </m:sub>
                          </m:sSub>
                          <m:sSub>
                            <m:sSubPr>
                              <m:ctrlPr>
                                <a:rPr lang="en-US" sz="2000" i="1">
                                  <a:latin typeface="Cambria Math"/>
                                </a:rPr>
                              </m:ctrlPr>
                            </m:sSubPr>
                            <m:e>
                              <m:r>
                                <a:rPr lang="en-US" sz="2000" i="1">
                                  <a:latin typeface="Cambria Math"/>
                                </a:rPr>
                                <m:t>𝑟</m:t>
                              </m:r>
                            </m:e>
                            <m:sub>
                              <m:r>
                                <a:rPr lang="en-US" sz="2000">
                                  <a:latin typeface="Cambria Math"/>
                                </a:rPr>
                                <m:t>0</m:t>
                              </m:r>
                            </m:sub>
                          </m:sSub>
                        </m:num>
                        <m:den>
                          <m:sSubSup>
                            <m:sSubSupPr>
                              <m:ctrlPr>
                                <a:rPr lang="en-US" sz="2000" i="1">
                                  <a:latin typeface="Cambria Math"/>
                                </a:rPr>
                              </m:ctrlPr>
                            </m:sSubSupPr>
                            <m:e>
                              <m:r>
                                <a:rPr lang="en-US" sz="2000" i="1">
                                  <a:latin typeface="Cambria Math"/>
                                </a:rPr>
                                <m:t>𝑣</m:t>
                              </m:r>
                            </m:e>
                            <m:sub>
                              <m:r>
                                <a:rPr lang="en-US" sz="2000" i="1">
                                  <a:latin typeface="Cambria Math"/>
                                </a:rPr>
                                <m:t>𝑠𝑤</m:t>
                              </m:r>
                            </m:sub>
                            <m:sup/>
                          </m:sSubSup>
                          <m:sSubSup>
                            <m:sSubSupPr>
                              <m:ctrlPr>
                                <a:rPr lang="en-US" sz="2000" i="1">
                                  <a:latin typeface="Cambria Math"/>
                                </a:rPr>
                              </m:ctrlPr>
                            </m:sSubSupPr>
                            <m:e>
                              <m:r>
                                <a:rPr lang="en-US" sz="2000" i="1">
                                  <a:latin typeface="Cambria Math"/>
                                </a:rPr>
                                <m:t>𝑣</m:t>
                              </m:r>
                            </m:e>
                            <m:sub>
                              <m:r>
                                <m:rPr>
                                  <m:sty m:val="p"/>
                                </m:rPr>
                                <a:rPr lang="en-US" sz="2000">
                                  <a:latin typeface="Cambria Math"/>
                                </a:rPr>
                                <m:t>max</m:t>
                              </m:r>
                            </m:sub>
                            <m:sup>
                              <m:r>
                                <a:rPr lang="en-US" sz="2000">
                                  <a:latin typeface="Cambria Math"/>
                                </a:rPr>
                                <m:t>3</m:t>
                              </m:r>
                            </m:sup>
                          </m:sSubSup>
                        </m:den>
                      </m:f>
                      <m:r>
                        <a:rPr lang="en-US" sz="2000" i="1">
                          <a:latin typeface="Cambria Math"/>
                        </a:rPr>
                        <m:t>𝑁</m:t>
                      </m:r>
                      <m:d>
                        <m:dPr>
                          <m:begChr m:val="["/>
                          <m:endChr m:val="]"/>
                          <m:ctrlPr>
                            <a:rPr lang="en-US" sz="2000" i="1">
                              <a:latin typeface="Cambria Math"/>
                            </a:rPr>
                          </m:ctrlPr>
                        </m:dPr>
                        <m:e>
                          <m:d>
                            <m:dPr>
                              <m:ctrlPr>
                                <a:rPr lang="en-US" sz="2000" i="1">
                                  <a:latin typeface="Cambria Math"/>
                                </a:rPr>
                              </m:ctrlPr>
                            </m:dPr>
                            <m:e>
                              <m:r>
                                <a:rPr lang="en-US" sz="2000" i="1">
                                  <a:latin typeface="Cambria Math"/>
                                </a:rPr>
                                <m:t>𝑟</m:t>
                              </m:r>
                              <m:r>
                                <a:rPr lang="en-US" sz="2000">
                                  <a:latin typeface="Cambria Math"/>
                                </a:rPr>
                                <m:t>=</m:t>
                              </m:r>
                              <m:sSub>
                                <m:sSubPr>
                                  <m:ctrlPr>
                                    <a:rPr lang="en-US" sz="2000" i="1">
                                      <a:latin typeface="Cambria Math"/>
                                    </a:rPr>
                                  </m:ctrlPr>
                                </m:sSubPr>
                                <m:e>
                                  <m:r>
                                    <a:rPr lang="en-US" sz="2000" i="1">
                                      <a:latin typeface="Cambria Math"/>
                                    </a:rPr>
                                    <m:t>𝑟</m:t>
                                  </m:r>
                                </m:e>
                                <m:sub>
                                  <m:r>
                                    <a:rPr lang="en-US" sz="2000">
                                      <a:latin typeface="Cambria Math"/>
                                    </a:rPr>
                                    <m:t>0</m:t>
                                  </m:r>
                                </m:sub>
                              </m:sSub>
                              <m:sSup>
                                <m:sSupPr>
                                  <m:ctrlPr>
                                    <a:rPr lang="en-US" sz="2000" i="1">
                                      <a:latin typeface="Cambria Math"/>
                                    </a:rPr>
                                  </m:ctrlPr>
                                </m:sSupPr>
                                <m:e>
                                  <m:d>
                                    <m:dPr>
                                      <m:ctrlPr>
                                        <a:rPr lang="en-US" sz="2000" i="1">
                                          <a:latin typeface="Cambria Math"/>
                                        </a:rPr>
                                      </m:ctrlPr>
                                    </m:dPr>
                                    <m:e>
                                      <m:r>
                                        <a:rPr lang="en-US" sz="2000" b="0" i="1" smtClean="0">
                                          <a:latin typeface="Cambria Math"/>
                                        </a:rPr>
                                        <m:t>𝑤</m:t>
                                      </m:r>
                                    </m:e>
                                  </m:d>
                                </m:e>
                                <m:sup>
                                  <m:r>
                                    <a:rPr lang="en-US" sz="2000" i="1">
                                      <a:latin typeface="Cambria Math"/>
                                    </a:rPr>
                                    <m:t>𝛼</m:t>
                                  </m:r>
                                </m:sup>
                              </m:sSup>
                            </m:e>
                          </m:d>
                        </m:e>
                      </m:d>
                      <m:sSup>
                        <m:sSupPr>
                          <m:ctrlPr>
                            <a:rPr lang="en-US" sz="2000" i="1">
                              <a:latin typeface="Cambria Math"/>
                            </a:rPr>
                          </m:ctrlPr>
                        </m:sSupPr>
                        <m:e>
                          <m:d>
                            <m:dPr>
                              <m:ctrlPr>
                                <a:rPr lang="en-US" sz="2000" i="1">
                                  <a:latin typeface="Cambria Math"/>
                                </a:rPr>
                              </m:ctrlPr>
                            </m:dPr>
                            <m:e>
                              <m:r>
                                <a:rPr lang="en-US" sz="2000" b="0" i="1" smtClean="0">
                                  <a:latin typeface="Cambria Math"/>
                                </a:rPr>
                                <m:t>𝑤</m:t>
                              </m:r>
                            </m:e>
                          </m:d>
                        </m:e>
                        <m:sup>
                          <m:r>
                            <a:rPr lang="en-US" sz="2000" i="1">
                              <a:latin typeface="Cambria Math"/>
                            </a:rPr>
                            <m:t>𝛼</m:t>
                          </m:r>
                          <m:r>
                            <a:rPr lang="en-US" sz="2000" i="1">
                              <a:latin typeface="Cambria Math"/>
                            </a:rPr>
                            <m:t>−3</m:t>
                          </m:r>
                        </m:sup>
                      </m:sSup>
                    </m:oMath>
                  </m:oMathPara>
                </a14:m>
                <a:endParaRPr lang="en-US" sz="2000" dirty="0" smtClean="0"/>
              </a:p>
              <a:p>
                <a:pPr algn="ct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𝑣</m:t>
                          </m:r>
                        </m:e>
                        <m:sub>
                          <m:r>
                            <m:rPr>
                              <m:sty m:val="p"/>
                            </m:rPr>
                            <a:rPr lang="en-US" sz="2000">
                              <a:latin typeface="Cambria Math"/>
                            </a:rPr>
                            <m:t>max</m:t>
                          </m:r>
                        </m:sub>
                      </m:sSub>
                      <m:r>
                        <a:rPr lang="en-US" sz="2000">
                          <a:latin typeface="Cambria Math"/>
                        </a:rPr>
                        <m:t>=</m:t>
                      </m:r>
                      <m:sSub>
                        <m:sSubPr>
                          <m:ctrlPr>
                            <a:rPr lang="en-US" sz="2000" i="1">
                              <a:latin typeface="Cambria Math"/>
                            </a:rPr>
                          </m:ctrlPr>
                        </m:sSubPr>
                        <m:e>
                          <m:r>
                            <a:rPr lang="en-US" sz="2000" i="1">
                              <a:latin typeface="Cambria Math"/>
                            </a:rPr>
                            <m:t>𝑣</m:t>
                          </m:r>
                        </m:e>
                        <m:sub>
                          <m:r>
                            <a:rPr lang="en-US" sz="2000" i="1">
                              <a:latin typeface="Cambria Math"/>
                            </a:rPr>
                            <m:t>𝑠𝑤</m:t>
                          </m:r>
                        </m:sub>
                      </m:sSub>
                      <m:r>
                        <a:rPr lang="en-US" sz="2000">
                          <a:latin typeface="Cambria Math"/>
                        </a:rPr>
                        <m:t>+</m:t>
                      </m:r>
                      <m:sSub>
                        <m:sSubPr>
                          <m:ctrlPr>
                            <a:rPr lang="en-US" sz="2000" i="1">
                              <a:latin typeface="Cambria Math"/>
                            </a:rPr>
                          </m:ctrlPr>
                        </m:sSubPr>
                        <m:e>
                          <m:r>
                            <a:rPr lang="en-US" sz="2000" i="1">
                              <a:latin typeface="Cambria Math"/>
                            </a:rPr>
                            <m:t>𝑣</m:t>
                          </m:r>
                        </m:e>
                        <m:sub>
                          <m:r>
                            <a:rPr lang="en-US" sz="2000" i="1">
                              <a:latin typeface="Cambria Math"/>
                            </a:rPr>
                            <m:t>𝐼𝑆𝑀</m:t>
                          </m:r>
                        </m:sub>
                      </m:sSub>
                    </m:oMath>
                  </m:oMathPara>
                </a14:m>
                <a:endParaRPr lang="en-US" sz="2000" dirty="0" smtClean="0"/>
              </a:p>
              <a:p>
                <a:pPr algn="ct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𝑣</m:t>
                          </m:r>
                        </m:e>
                        <m:sub>
                          <m:r>
                            <a:rPr lang="en-US" sz="2000" i="1">
                              <a:latin typeface="Cambria Math"/>
                            </a:rPr>
                            <m:t>𝐼𝑆𝑀</m:t>
                          </m:r>
                        </m:sub>
                      </m:sSub>
                      <m:r>
                        <a:rPr lang="en-US" sz="2000">
                          <a:latin typeface="Cambria Math"/>
                        </a:rPr>
                        <m:t>=</m:t>
                      </m:r>
                      <m:rad>
                        <m:radPr>
                          <m:degHide m:val="on"/>
                          <m:ctrlPr>
                            <a:rPr lang="en-US" sz="2000" i="1">
                              <a:latin typeface="Cambria Math"/>
                            </a:rPr>
                          </m:ctrlPr>
                        </m:radPr>
                        <m:deg/>
                        <m:e>
                          <m:sSubSup>
                            <m:sSubSupPr>
                              <m:ctrlPr>
                                <a:rPr lang="en-US" sz="2000" i="1">
                                  <a:latin typeface="Cambria Math"/>
                                </a:rPr>
                              </m:ctrlPr>
                            </m:sSubSupPr>
                            <m:e>
                              <m:r>
                                <a:rPr lang="en-US" sz="2000" i="1">
                                  <a:latin typeface="Cambria Math"/>
                                </a:rPr>
                                <m:t>𝑣</m:t>
                              </m:r>
                            </m:e>
                            <m:sub>
                              <m:r>
                                <a:rPr lang="en-US" sz="2000">
                                  <a:latin typeface="Cambria Math"/>
                                </a:rPr>
                                <m:t>∞</m:t>
                              </m:r>
                            </m:sub>
                            <m:sup>
                              <m:r>
                                <a:rPr lang="en-US" sz="2000">
                                  <a:latin typeface="Cambria Math"/>
                                </a:rPr>
                                <m:t>2</m:t>
                              </m:r>
                            </m:sup>
                          </m:sSubSup>
                          <m:r>
                            <a:rPr lang="en-US" sz="2000">
                              <a:latin typeface="Cambria Math"/>
                            </a:rPr>
                            <m:t>+2</m:t>
                          </m:r>
                          <m:f>
                            <m:fPr>
                              <m:ctrlPr>
                                <a:rPr lang="en-US" sz="2000" i="1">
                                  <a:latin typeface="Cambria Math"/>
                                </a:rPr>
                              </m:ctrlPr>
                            </m:fPr>
                            <m:num>
                              <m:r>
                                <a:rPr lang="en-US" sz="2000" i="1">
                                  <a:latin typeface="Cambria Math"/>
                                </a:rPr>
                                <m:t>𝐺</m:t>
                              </m:r>
                              <m:sSub>
                                <m:sSubPr>
                                  <m:ctrlPr>
                                    <a:rPr lang="en-US" sz="2000" i="1">
                                      <a:latin typeface="Cambria Math"/>
                                    </a:rPr>
                                  </m:ctrlPr>
                                </m:sSubPr>
                                <m:e>
                                  <m:r>
                                    <a:rPr lang="en-US" sz="2000" i="1">
                                      <a:latin typeface="Cambria Math"/>
                                    </a:rPr>
                                    <m:t>𝑀</m:t>
                                  </m:r>
                                </m:e>
                                <m:sub>
                                  <m:r>
                                    <a:rPr lang="en-US" sz="2000" i="1">
                                      <a:latin typeface="Cambria Math"/>
                                    </a:rPr>
                                    <m:t>𝑆</m:t>
                                  </m:r>
                                </m:sub>
                              </m:sSub>
                            </m:num>
                            <m:den>
                              <m:sSub>
                                <m:sSubPr>
                                  <m:ctrlPr>
                                    <a:rPr lang="en-US" sz="2000" i="1">
                                      <a:latin typeface="Cambria Math"/>
                                    </a:rPr>
                                  </m:ctrlPr>
                                </m:sSubPr>
                                <m:e>
                                  <m:r>
                                    <a:rPr lang="en-US" sz="2000" i="1">
                                      <a:latin typeface="Cambria Math"/>
                                    </a:rPr>
                                    <m:t>𝑅</m:t>
                                  </m:r>
                                </m:e>
                                <m:sub/>
                              </m:sSub>
                            </m:den>
                          </m:f>
                        </m:e>
                      </m:rad>
                    </m:oMath>
                  </m:oMathPara>
                </a14:m>
                <a:endParaRPr lang="en-US" sz="2000" dirty="0"/>
              </a:p>
            </p:txBody>
          </p:sp>
        </mc:Choice>
        <mc:Fallback xmlns="">
          <p:sp>
            <p:nvSpPr>
              <p:cNvPr id="5" name="矩形 4"/>
              <p:cNvSpPr>
                <a:spLocks noRot="1" noChangeAspect="1" noMove="1" noResize="1" noEditPoints="1" noAdjustHandles="1" noChangeArrowheads="1" noChangeShapeType="1" noTextEdit="1"/>
              </p:cNvSpPr>
              <p:nvPr/>
            </p:nvSpPr>
            <p:spPr>
              <a:xfrm>
                <a:off x="1407840" y="2348880"/>
                <a:ext cx="6395888" cy="1872208"/>
              </a:xfrm>
              <a:prstGeom prst="rect">
                <a:avLst/>
              </a:prstGeom>
              <a:blipFill rotWithShape="1">
                <a:blip r:embed="rId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547664" y="4870276"/>
                <a:ext cx="3744416" cy="10081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a:latin typeface="Cambria Math"/>
                        </a:rPr>
                        <m:t>𝑁</m:t>
                      </m:r>
                      <m:r>
                        <a:rPr lang="en-US" sz="2000">
                          <a:latin typeface="Cambria Math"/>
                        </a:rPr>
                        <m:t>(</m:t>
                      </m:r>
                      <m:r>
                        <a:rPr lang="en-US" sz="2000" i="1">
                          <a:latin typeface="Cambria Math"/>
                        </a:rPr>
                        <m:t>𝑟</m:t>
                      </m:r>
                      <m:r>
                        <a:rPr lang="en-US" sz="2000">
                          <a:latin typeface="Cambria Math"/>
                        </a:rPr>
                        <m:t>)=</m:t>
                      </m:r>
                      <m:sSub>
                        <m:sSubPr>
                          <m:ctrlPr>
                            <a:rPr lang="en-US" sz="2000" i="1">
                              <a:latin typeface="Cambria Math"/>
                            </a:rPr>
                          </m:ctrlPr>
                        </m:sSubPr>
                        <m:e>
                          <m:r>
                            <a:rPr lang="en-US" sz="2000" i="1">
                              <a:latin typeface="Cambria Math"/>
                            </a:rPr>
                            <m:t>𝑁</m:t>
                          </m:r>
                        </m:e>
                        <m:sub>
                          <m:r>
                            <a:rPr lang="en-US" sz="2000">
                              <a:latin typeface="Cambria Math"/>
                            </a:rPr>
                            <m:t>0</m:t>
                          </m:r>
                        </m:sub>
                      </m:sSub>
                      <m:sSup>
                        <m:sSupPr>
                          <m:ctrlPr>
                            <a:rPr lang="en-US" sz="2000" i="1">
                              <a:latin typeface="Cambria Math"/>
                            </a:rPr>
                          </m:ctrlPr>
                        </m:sSupPr>
                        <m:e>
                          <m:r>
                            <a:rPr lang="en-US" sz="2000" i="1">
                              <a:latin typeface="Cambria Math"/>
                            </a:rPr>
                            <m:t>𝑒</m:t>
                          </m:r>
                        </m:e>
                        <m:sup>
                          <m:d>
                            <m:dPr>
                              <m:begChr m:val=""/>
                              <m:ctrlPr>
                                <a:rPr lang="en-US" sz="2000" i="1">
                                  <a:latin typeface="Cambria Math"/>
                                </a:rPr>
                              </m:ctrlPr>
                            </m:dPr>
                            <m:e>
                              <m:r>
                                <a:rPr lang="en-US" sz="2000">
                                  <a:latin typeface="Cambria Math"/>
                                </a:rPr>
                                <m:t>−</m:t>
                              </m:r>
                              <m:r>
                                <a:rPr lang="en-US" sz="2000" i="1">
                                  <a:latin typeface="Cambria Math"/>
                                </a:rPr>
                                <m:t>𝛬𝛽</m:t>
                              </m:r>
                              <m:r>
                                <a:rPr lang="en-US" sz="2000">
                                  <a:latin typeface="Cambria Math"/>
                                </a:rPr>
                                <m:t>(</m:t>
                              </m:r>
                              <m:rad>
                                <m:radPr>
                                  <m:degHide m:val="on"/>
                                  <m:ctrlPr>
                                    <a:rPr lang="en-US" sz="2000" i="1">
                                      <a:latin typeface="Cambria Math"/>
                                    </a:rPr>
                                  </m:ctrlPr>
                                </m:radPr>
                                <m:deg/>
                                <m:e>
                                  <m:r>
                                    <a:rPr lang="en-US" sz="2000">
                                      <a:latin typeface="Cambria Math"/>
                                    </a:rPr>
                                    <m:t>1+</m:t>
                                  </m:r>
                                  <m:f>
                                    <m:fPr>
                                      <m:type m:val="lin"/>
                                      <m:ctrlPr>
                                        <a:rPr lang="en-US" sz="2000" i="1">
                                          <a:latin typeface="Cambria Math"/>
                                        </a:rPr>
                                      </m:ctrlPr>
                                    </m:fPr>
                                    <m:num>
                                      <m:r>
                                        <a:rPr lang="en-US" sz="2000">
                                          <a:latin typeface="Cambria Math"/>
                                        </a:rPr>
                                        <m:t>2</m:t>
                                      </m:r>
                                    </m:num>
                                    <m:den>
                                      <m:r>
                                        <a:rPr lang="en-US" sz="2000" i="1">
                                          <a:latin typeface="Cambria Math"/>
                                        </a:rPr>
                                        <m:t>𝛽</m:t>
                                      </m:r>
                                    </m:den>
                                  </m:f>
                                  <m:r>
                                    <a:rPr lang="en-US" sz="2000" i="1">
                                      <a:latin typeface="Cambria Math"/>
                                    </a:rPr>
                                    <m:t>𝑟</m:t>
                                  </m:r>
                                </m:e>
                              </m:rad>
                              <m:r>
                                <a:rPr lang="en-US" sz="2000">
                                  <a:latin typeface="Cambria Math"/>
                                </a:rPr>
                                <m:t>−1</m:t>
                              </m:r>
                            </m:e>
                          </m:d>
                        </m:sup>
                      </m:sSup>
                    </m:oMath>
                  </m:oMathPara>
                </a14:m>
                <a:endParaRPr lang="en-US" sz="2000" dirty="0">
                  <a:latin typeface="Arial" pitchFamily="34" charset="0"/>
                  <a:cs typeface="Arial" pitchFamily="34"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1547664" y="4870276"/>
                <a:ext cx="3744416" cy="1008112"/>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
        <p:nvSpPr>
          <p:cNvPr id="9" name="矩形 8"/>
          <p:cNvSpPr/>
          <p:nvPr/>
        </p:nvSpPr>
        <p:spPr>
          <a:xfrm>
            <a:off x="6166916" y="4221088"/>
            <a:ext cx="2699792" cy="2463304"/>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smtClean="0">
                <a:latin typeface="Arial" pitchFamily="34" charset="0"/>
                <a:cs typeface="Arial" pitchFamily="34" charset="0"/>
              </a:rPr>
              <a:t>Observables Used: </a:t>
            </a:r>
          </a:p>
          <a:p>
            <a:pPr marL="285750" indent="-285750">
              <a:buFont typeface="Wingdings" pitchFamily="2" charset="2"/>
              <a:buChar char="Ø"/>
            </a:pPr>
            <a:r>
              <a:rPr lang="en-US" dirty="0" smtClean="0">
                <a:latin typeface="Arial" pitchFamily="34" charset="0"/>
                <a:cs typeface="Arial" pitchFamily="34" charset="0"/>
              </a:rPr>
              <a:t> Ionization Rate</a:t>
            </a:r>
          </a:p>
          <a:p>
            <a:pPr marL="285750" indent="-285750">
              <a:buFont typeface="Wingdings" pitchFamily="2" charset="2"/>
              <a:buChar char="Ø"/>
            </a:pPr>
            <a:r>
              <a:rPr lang="en-US" dirty="0">
                <a:latin typeface="Arial" pitchFamily="34" charset="0"/>
                <a:cs typeface="Arial" pitchFamily="34" charset="0"/>
              </a:rPr>
              <a:t> </a:t>
            </a:r>
            <a:r>
              <a:rPr lang="en-US" dirty="0" smtClean="0">
                <a:latin typeface="Arial" pitchFamily="34" charset="0"/>
                <a:cs typeface="Arial" pitchFamily="34" charset="0"/>
              </a:rPr>
              <a:t>Solar Wind Speed</a:t>
            </a:r>
          </a:p>
          <a:p>
            <a:endParaRPr lang="en-US" dirty="0">
              <a:latin typeface="Arial" pitchFamily="34" charset="0"/>
              <a:cs typeface="Arial" pitchFamily="34" charset="0"/>
            </a:endParaRPr>
          </a:p>
          <a:p>
            <a:r>
              <a:rPr lang="en-US" dirty="0" smtClean="0">
                <a:latin typeface="Arial" pitchFamily="34" charset="0"/>
                <a:cs typeface="Arial" pitchFamily="34" charset="0"/>
              </a:rPr>
              <a:t>Other Parameters:</a:t>
            </a:r>
          </a:p>
          <a:p>
            <a:pPr marL="285750" indent="-285750">
              <a:buFont typeface="Wingdings" pitchFamily="2" charset="2"/>
              <a:buChar char="Ø"/>
            </a:pPr>
            <a:r>
              <a:rPr lang="en-US" dirty="0">
                <a:latin typeface="Arial" pitchFamily="34" charset="0"/>
                <a:cs typeface="Arial" pitchFamily="34" charset="0"/>
              </a:rPr>
              <a:t> </a:t>
            </a:r>
            <a:r>
              <a:rPr lang="en-US" dirty="0" err="1" smtClean="0">
                <a:latin typeface="Arial" pitchFamily="34" charset="0"/>
                <a:cs typeface="Arial" pitchFamily="34" charset="0"/>
              </a:rPr>
              <a:t>VISM_Infinite</a:t>
            </a:r>
            <a:endParaRPr lang="en-US" dirty="0">
              <a:latin typeface="Arial" pitchFamily="34" charset="0"/>
              <a:cs typeface="Arial" pitchFamily="34" charset="0"/>
            </a:endParaRPr>
          </a:p>
          <a:p>
            <a:pPr marL="285750" indent="-285750">
              <a:buFont typeface="Wingdings" pitchFamily="2" charset="2"/>
              <a:buChar char="Ø"/>
            </a:pPr>
            <a:r>
              <a:rPr lang="en-US" dirty="0" smtClean="0">
                <a:latin typeface="Arial" pitchFamily="34" charset="0"/>
                <a:cs typeface="Arial" pitchFamily="34" charset="0"/>
              </a:rPr>
              <a:t> Neutral Inflow density at infinite</a:t>
            </a:r>
            <a:endParaRPr lang="en-US" dirty="0">
              <a:latin typeface="Arial" pitchFamily="34" charset="0"/>
              <a:cs typeface="Arial" pitchFamily="34" charset="0"/>
            </a:endParaRPr>
          </a:p>
        </p:txBody>
      </p:sp>
      <p:cxnSp>
        <p:nvCxnSpPr>
          <p:cNvPr id="11" name="直接箭头连接符 10"/>
          <p:cNvCxnSpPr/>
          <p:nvPr/>
        </p:nvCxnSpPr>
        <p:spPr>
          <a:xfrm>
            <a:off x="3522340" y="4200376"/>
            <a:ext cx="2520280" cy="100811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直接箭头连接符 12"/>
          <p:cNvCxnSpPr/>
          <p:nvPr/>
        </p:nvCxnSpPr>
        <p:spPr>
          <a:xfrm flipV="1">
            <a:off x="5292080" y="4725144"/>
            <a:ext cx="864096" cy="100811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891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14546</TotalTime>
  <Words>2360</Words>
  <Application>Microsoft Office PowerPoint</Application>
  <PresentationFormat>On-screen Show (4:3)</PresentationFormat>
  <Paragraphs>378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波形</vt:lpstr>
      <vt:lpstr>Modeling and observations of pickup ion distributions in  one solar cycle</vt:lpstr>
      <vt:lpstr>Outline</vt:lpstr>
      <vt:lpstr>PUI Phase Space Distribution</vt:lpstr>
      <vt:lpstr>PUI Phase Space Distribution</vt:lpstr>
      <vt:lpstr>PUI Phase Space Distribution</vt:lpstr>
      <vt:lpstr>Mapping of the Neutral Source</vt:lpstr>
      <vt:lpstr>Motivation</vt:lpstr>
      <vt:lpstr>Motivation</vt:lpstr>
      <vt:lpstr>Modeling PUI Distribution</vt:lpstr>
      <vt:lpstr>Modeling PUI Distribution</vt:lpstr>
      <vt:lpstr>Instrument Description ACE SWICS</vt:lpstr>
      <vt:lpstr>Observed PSD</vt:lpstr>
      <vt:lpstr>Comparison With Observed PSD</vt:lpstr>
      <vt:lpstr>Preliminary Results For All June</vt:lpstr>
      <vt:lpstr>Preliminary Results For All June</vt:lpstr>
      <vt:lpstr>The Case of Perpendicular IMF</vt:lpstr>
      <vt:lpstr>The Case of Perpendicular IMF</vt:lpstr>
      <vt:lpstr>Cooling Index Variation with  Solar Wind Speed</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Junhong Chen</dc:creator>
  <cp:lastModifiedBy>HillaryZhao</cp:lastModifiedBy>
  <cp:revision>468</cp:revision>
  <dcterms:created xsi:type="dcterms:W3CDTF">2011-08-12T21:02:20Z</dcterms:created>
  <dcterms:modified xsi:type="dcterms:W3CDTF">2011-11-15T20:08:26Z</dcterms:modified>
</cp:coreProperties>
</file>