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7" r:id="rId3"/>
    <p:sldId id="257" r:id="rId4"/>
    <p:sldId id="258" r:id="rId5"/>
    <p:sldId id="259" r:id="rId6"/>
    <p:sldId id="260" r:id="rId7"/>
    <p:sldId id="262" r:id="rId8"/>
    <p:sldId id="263" r:id="rId9"/>
    <p:sldId id="264" r:id="rId10"/>
    <p:sldId id="265" r:id="rId11"/>
    <p:sldId id="274" r:id="rId12"/>
    <p:sldId id="275" r:id="rId13"/>
    <p:sldId id="276" r:id="rId14"/>
    <p:sldId id="277" r:id="rId15"/>
    <p:sldId id="278" r:id="rId16"/>
    <p:sldId id="279" r:id="rId17"/>
    <p:sldId id="280" r:id="rId18"/>
    <p:sldId id="281" r:id="rId19"/>
    <p:sldId id="288" r:id="rId20"/>
    <p:sldId id="266" r:id="rId21"/>
    <p:sldId id="268" r:id="rId22"/>
    <p:sldId id="289" r:id="rId23"/>
    <p:sldId id="269" r:id="rId24"/>
    <p:sldId id="270" r:id="rId25"/>
    <p:sldId id="285" r:id="rId26"/>
    <p:sldId id="286" r:id="rId27"/>
    <p:sldId id="282" r:id="rId28"/>
    <p:sldId id="283" r:id="rId29"/>
    <p:sldId id="291" r:id="rId30"/>
    <p:sldId id="271" r:id="rId31"/>
    <p:sldId id="294" r:id="rId32"/>
    <p:sldId id="293" r:id="rId33"/>
    <p:sldId id="292"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9292" autoAdjust="0"/>
  </p:normalViewPr>
  <p:slideViewPr>
    <p:cSldViewPr snapToGrid="0" snapToObjects="1">
      <p:cViewPr>
        <p:scale>
          <a:sx n="94" d="100"/>
          <a:sy n="94" d="100"/>
        </p:scale>
        <p:origin x="-408"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F6E014-DDD4-B44B-BB2C-A47099D9990A}" type="datetimeFigureOut">
              <a:rPr lang="en-US" smtClean="0"/>
              <a:t>11/15/11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5D8A72-C835-5A41-A31B-011D91C49936}" type="slidenum">
              <a:rPr lang="en-US" smtClean="0"/>
              <a:t>‹#›</a:t>
            </a:fld>
            <a:endParaRPr lang="en-US"/>
          </a:p>
        </p:txBody>
      </p:sp>
    </p:spTree>
    <p:extLst>
      <p:ext uri="{BB962C8B-B14F-4D97-AF65-F5344CB8AC3E}">
        <p14:creationId xmlns:p14="http://schemas.microsoft.com/office/powerpoint/2010/main" val="2678194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F6E014-DDD4-B44B-BB2C-A47099D9990A}" type="datetimeFigureOut">
              <a:rPr lang="en-US" smtClean="0"/>
              <a:t>11/15/11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5D8A72-C835-5A41-A31B-011D91C49936}" type="slidenum">
              <a:rPr lang="en-US" smtClean="0"/>
              <a:t>‹#›</a:t>
            </a:fld>
            <a:endParaRPr lang="en-US"/>
          </a:p>
        </p:txBody>
      </p:sp>
    </p:spTree>
    <p:extLst>
      <p:ext uri="{BB962C8B-B14F-4D97-AF65-F5344CB8AC3E}">
        <p14:creationId xmlns:p14="http://schemas.microsoft.com/office/powerpoint/2010/main" val="1443786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F6E014-DDD4-B44B-BB2C-A47099D9990A}" type="datetimeFigureOut">
              <a:rPr lang="en-US" smtClean="0"/>
              <a:t>11/15/11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5D8A72-C835-5A41-A31B-011D91C49936}" type="slidenum">
              <a:rPr lang="en-US" smtClean="0"/>
              <a:t>‹#›</a:t>
            </a:fld>
            <a:endParaRPr lang="en-US"/>
          </a:p>
        </p:txBody>
      </p:sp>
    </p:spTree>
    <p:extLst>
      <p:ext uri="{BB962C8B-B14F-4D97-AF65-F5344CB8AC3E}">
        <p14:creationId xmlns:p14="http://schemas.microsoft.com/office/powerpoint/2010/main" val="1113523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F6E014-DDD4-B44B-BB2C-A47099D9990A}" type="datetimeFigureOut">
              <a:rPr lang="en-US" smtClean="0"/>
              <a:t>11/15/11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5D8A72-C835-5A41-A31B-011D91C49936}" type="slidenum">
              <a:rPr lang="en-US" smtClean="0"/>
              <a:t>‹#›</a:t>
            </a:fld>
            <a:endParaRPr lang="en-US"/>
          </a:p>
        </p:txBody>
      </p:sp>
    </p:spTree>
    <p:extLst>
      <p:ext uri="{BB962C8B-B14F-4D97-AF65-F5344CB8AC3E}">
        <p14:creationId xmlns:p14="http://schemas.microsoft.com/office/powerpoint/2010/main" val="2894804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F6E014-DDD4-B44B-BB2C-A47099D9990A}" type="datetimeFigureOut">
              <a:rPr lang="en-US" smtClean="0"/>
              <a:t>11/15/11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5D8A72-C835-5A41-A31B-011D91C49936}" type="slidenum">
              <a:rPr lang="en-US" smtClean="0"/>
              <a:t>‹#›</a:t>
            </a:fld>
            <a:endParaRPr lang="en-US"/>
          </a:p>
        </p:txBody>
      </p:sp>
    </p:spTree>
    <p:extLst>
      <p:ext uri="{BB962C8B-B14F-4D97-AF65-F5344CB8AC3E}">
        <p14:creationId xmlns:p14="http://schemas.microsoft.com/office/powerpoint/2010/main" val="708183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F6E014-DDD4-B44B-BB2C-A47099D9990A}" type="datetimeFigureOut">
              <a:rPr lang="en-US" smtClean="0"/>
              <a:t>11/15/11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5D8A72-C835-5A41-A31B-011D91C49936}" type="slidenum">
              <a:rPr lang="en-US" smtClean="0"/>
              <a:t>‹#›</a:t>
            </a:fld>
            <a:endParaRPr lang="en-US"/>
          </a:p>
        </p:txBody>
      </p:sp>
    </p:spTree>
    <p:extLst>
      <p:ext uri="{BB962C8B-B14F-4D97-AF65-F5344CB8AC3E}">
        <p14:creationId xmlns:p14="http://schemas.microsoft.com/office/powerpoint/2010/main" val="983728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F6E014-DDD4-B44B-BB2C-A47099D9990A}" type="datetimeFigureOut">
              <a:rPr lang="en-US" smtClean="0"/>
              <a:t>11/15/11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5D8A72-C835-5A41-A31B-011D91C49936}" type="slidenum">
              <a:rPr lang="en-US" smtClean="0"/>
              <a:t>‹#›</a:t>
            </a:fld>
            <a:endParaRPr lang="en-US"/>
          </a:p>
        </p:txBody>
      </p:sp>
    </p:spTree>
    <p:extLst>
      <p:ext uri="{BB962C8B-B14F-4D97-AF65-F5344CB8AC3E}">
        <p14:creationId xmlns:p14="http://schemas.microsoft.com/office/powerpoint/2010/main" val="2232632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F6E014-DDD4-B44B-BB2C-A47099D9990A}" type="datetimeFigureOut">
              <a:rPr lang="en-US" smtClean="0"/>
              <a:t>11/15/11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5D8A72-C835-5A41-A31B-011D91C49936}" type="slidenum">
              <a:rPr lang="en-US" smtClean="0"/>
              <a:t>‹#›</a:t>
            </a:fld>
            <a:endParaRPr lang="en-US"/>
          </a:p>
        </p:txBody>
      </p:sp>
    </p:spTree>
    <p:extLst>
      <p:ext uri="{BB962C8B-B14F-4D97-AF65-F5344CB8AC3E}">
        <p14:creationId xmlns:p14="http://schemas.microsoft.com/office/powerpoint/2010/main" val="2835140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F6E014-DDD4-B44B-BB2C-A47099D9990A}" type="datetimeFigureOut">
              <a:rPr lang="en-US" smtClean="0"/>
              <a:t>11/15/11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5D8A72-C835-5A41-A31B-011D91C49936}" type="slidenum">
              <a:rPr lang="en-US" smtClean="0"/>
              <a:t>‹#›</a:t>
            </a:fld>
            <a:endParaRPr lang="en-US"/>
          </a:p>
        </p:txBody>
      </p:sp>
    </p:spTree>
    <p:extLst>
      <p:ext uri="{BB962C8B-B14F-4D97-AF65-F5344CB8AC3E}">
        <p14:creationId xmlns:p14="http://schemas.microsoft.com/office/powerpoint/2010/main" val="923076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F6E014-DDD4-B44B-BB2C-A47099D9990A}" type="datetimeFigureOut">
              <a:rPr lang="en-US" smtClean="0"/>
              <a:t>11/15/11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5D8A72-C835-5A41-A31B-011D91C49936}" type="slidenum">
              <a:rPr lang="en-US" smtClean="0"/>
              <a:t>‹#›</a:t>
            </a:fld>
            <a:endParaRPr lang="en-US"/>
          </a:p>
        </p:txBody>
      </p:sp>
    </p:spTree>
    <p:extLst>
      <p:ext uri="{BB962C8B-B14F-4D97-AF65-F5344CB8AC3E}">
        <p14:creationId xmlns:p14="http://schemas.microsoft.com/office/powerpoint/2010/main" val="3477218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F6E014-DDD4-B44B-BB2C-A47099D9990A}" type="datetimeFigureOut">
              <a:rPr lang="en-US" smtClean="0"/>
              <a:t>11/15/11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5D8A72-C835-5A41-A31B-011D91C49936}" type="slidenum">
              <a:rPr lang="en-US" smtClean="0"/>
              <a:t>‹#›</a:t>
            </a:fld>
            <a:endParaRPr lang="en-US"/>
          </a:p>
        </p:txBody>
      </p:sp>
    </p:spTree>
    <p:extLst>
      <p:ext uri="{BB962C8B-B14F-4D97-AF65-F5344CB8AC3E}">
        <p14:creationId xmlns:p14="http://schemas.microsoft.com/office/powerpoint/2010/main" val="54908358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F6E014-DDD4-B44B-BB2C-A47099D9990A}" type="datetimeFigureOut">
              <a:rPr lang="en-US" smtClean="0"/>
              <a:t>11/15/11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5D8A72-C835-5A41-A31B-011D91C49936}" type="slidenum">
              <a:rPr lang="en-US" smtClean="0"/>
              <a:t>‹#›</a:t>
            </a:fld>
            <a:endParaRPr lang="en-US"/>
          </a:p>
        </p:txBody>
      </p:sp>
    </p:spTree>
    <p:extLst>
      <p:ext uri="{BB962C8B-B14F-4D97-AF65-F5344CB8AC3E}">
        <p14:creationId xmlns:p14="http://schemas.microsoft.com/office/powerpoint/2010/main" val="2285524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9.emf"/><Relationship Id="rId5" Type="http://schemas.openxmlformats.org/officeDocument/2006/relationships/image" Target="../media/image10.emf"/><Relationship Id="rId1" Type="http://schemas.openxmlformats.org/officeDocument/2006/relationships/slideLayout" Target="../slideLayouts/slideLayout7.xml"/><Relationship Id="rId2" Type="http://schemas.openxmlformats.org/officeDocument/2006/relationships/image" Target="../media/image7.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emf"/><Relationship Id="rId3" Type="http://schemas.openxmlformats.org/officeDocument/2006/relationships/image" Target="../media/image12.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emf"/></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4" Type="http://schemas.openxmlformats.org/officeDocument/2006/relationships/image" Target="../media/image18.emf"/><Relationship Id="rId5" Type="http://schemas.openxmlformats.org/officeDocument/2006/relationships/oleObject" Target="../embeddings/oleObject1.bin"/><Relationship Id="rId6" Type="http://schemas.openxmlformats.org/officeDocument/2006/relationships/image" Target="../media/image16.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20.e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21.png"/><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emf"/><Relationship Id="rId3" Type="http://schemas.openxmlformats.org/officeDocument/2006/relationships/image" Target="../media/image24.emf"/></Relationships>
</file>

<file path=ppt/slides/_rels/slide22.xml.rels><?xml version="1.0" encoding="UTF-8" standalone="yes"?>
<Relationships xmlns="http://schemas.openxmlformats.org/package/2006/relationships"><Relationship Id="rId3" Type="http://schemas.openxmlformats.org/officeDocument/2006/relationships/image" Target="../media/image26.emf"/><Relationship Id="rId4" Type="http://schemas.openxmlformats.org/officeDocument/2006/relationships/image" Target="../media/image27.emf"/><Relationship Id="rId1" Type="http://schemas.openxmlformats.org/officeDocument/2006/relationships/slideLayout" Target="../slideLayouts/slideLayout7.xml"/><Relationship Id="rId2" Type="http://schemas.openxmlformats.org/officeDocument/2006/relationships/image" Target="../media/image25.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emf"/><Relationship Id="rId3" Type="http://schemas.openxmlformats.org/officeDocument/2006/relationships/image" Target="../media/image31.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emf"/><Relationship Id="rId3" Type="http://schemas.openxmlformats.org/officeDocument/2006/relationships/image" Target="../media/image31.emf"/></Relationships>
</file>

<file path=ppt/slides/_rels/slide27.xml.rels><?xml version="1.0" encoding="UTF-8" standalone="yes"?>
<Relationships xmlns="http://schemas.openxmlformats.org/package/2006/relationships"><Relationship Id="rId3" Type="http://schemas.openxmlformats.org/officeDocument/2006/relationships/image" Target="../media/image32.emf"/><Relationship Id="rId4" Type="http://schemas.openxmlformats.org/officeDocument/2006/relationships/image" Target="../media/image31.emf"/><Relationship Id="rId1" Type="http://schemas.openxmlformats.org/officeDocument/2006/relationships/slideLayout" Target="../slideLayouts/slideLayout7.xml"/><Relationship Id="rId2" Type="http://schemas.openxmlformats.org/officeDocument/2006/relationships/image" Target="../media/image33.emf"/></Relationships>
</file>

<file path=ppt/slides/_rels/slide28.xml.rels><?xml version="1.0" encoding="UTF-8" standalone="yes"?>
<Relationships xmlns="http://schemas.openxmlformats.org/package/2006/relationships"><Relationship Id="rId3" Type="http://schemas.openxmlformats.org/officeDocument/2006/relationships/image" Target="../media/image31.emf"/><Relationship Id="rId4" Type="http://schemas.openxmlformats.org/officeDocument/2006/relationships/image" Target="../media/image34.emf"/><Relationship Id="rId1" Type="http://schemas.openxmlformats.org/officeDocument/2006/relationships/slideLayout" Target="../slideLayouts/slideLayout7.xml"/><Relationship Id="rId2" Type="http://schemas.openxmlformats.org/officeDocument/2006/relationships/image" Target="../media/image32.emf"/></Relationships>
</file>

<file path=ppt/slides/_rels/slide29.xml.rels><?xml version="1.0" encoding="UTF-8" standalone="yes"?>
<Relationships xmlns="http://schemas.openxmlformats.org/package/2006/relationships"><Relationship Id="rId3" Type="http://schemas.openxmlformats.org/officeDocument/2006/relationships/image" Target="../media/image32.emf"/><Relationship Id="rId4" Type="http://schemas.openxmlformats.org/officeDocument/2006/relationships/image" Target="../media/image31.emf"/><Relationship Id="rId1" Type="http://schemas.openxmlformats.org/officeDocument/2006/relationships/slideLayout" Target="../slideLayouts/slideLayout7.xml"/><Relationship Id="rId2" Type="http://schemas.openxmlformats.org/officeDocument/2006/relationships/image" Target="../media/image35.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emf"/><Relationship Id="rId3" Type="http://schemas.openxmlformats.org/officeDocument/2006/relationships/image" Target="../media/image4.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102349" y="0"/>
            <a:ext cx="88773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1" hangingPunct="1"/>
            <a:r>
              <a:rPr lang="en-US" sz="3600" dirty="0" smtClean="0">
                <a:latin typeface="Helvetica" charset="0"/>
              </a:rPr>
              <a:t>Observations of Pickup Ions and their Tails in the Heliosphere and Heliosheath </a:t>
            </a:r>
            <a:endParaRPr lang="en-US" sz="3600" dirty="0">
              <a:latin typeface="Helvetica" charset="0"/>
            </a:endParaRPr>
          </a:p>
        </p:txBody>
      </p:sp>
      <p:sp>
        <p:nvSpPr>
          <p:cNvPr id="5" name="Rectangle 8"/>
          <p:cNvSpPr>
            <a:spLocks noChangeArrowheads="1"/>
          </p:cNvSpPr>
          <p:nvPr/>
        </p:nvSpPr>
        <p:spPr bwMode="auto">
          <a:xfrm>
            <a:off x="152400" y="1804873"/>
            <a:ext cx="89916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lnSpc>
                <a:spcPct val="70000"/>
              </a:lnSpc>
              <a:spcBef>
                <a:spcPct val="20000"/>
              </a:spcBef>
            </a:pPr>
            <a:endParaRPr lang="en-US" sz="1200" i="1" dirty="0"/>
          </a:p>
          <a:p>
            <a:pPr algn="ctr" eaLnBrk="1" hangingPunct="1">
              <a:lnSpc>
                <a:spcPct val="80000"/>
              </a:lnSpc>
              <a:spcBef>
                <a:spcPct val="20000"/>
              </a:spcBef>
            </a:pPr>
            <a:r>
              <a:rPr lang="en-US" sz="4000" i="1" dirty="0" smtClean="0"/>
              <a:t>George Gloeckler</a:t>
            </a:r>
            <a:endParaRPr lang="en-US" sz="2000" baseline="30000" dirty="0"/>
          </a:p>
          <a:p>
            <a:pPr algn="ctr" eaLnBrk="1" hangingPunct="1">
              <a:lnSpc>
                <a:spcPct val="90000"/>
              </a:lnSpc>
              <a:spcBef>
                <a:spcPct val="20000"/>
              </a:spcBef>
            </a:pPr>
            <a:r>
              <a:rPr lang="en-US" sz="2400" dirty="0" smtClean="0"/>
              <a:t>University </a:t>
            </a:r>
            <a:r>
              <a:rPr lang="en-US" sz="2400" dirty="0"/>
              <a:t>of Michigan, Ann Arbor, MI</a:t>
            </a:r>
          </a:p>
          <a:p>
            <a:pPr algn="ctr" eaLnBrk="1" hangingPunct="1">
              <a:lnSpc>
                <a:spcPct val="60000"/>
              </a:lnSpc>
              <a:spcBef>
                <a:spcPct val="20000"/>
              </a:spcBef>
            </a:pPr>
            <a:endParaRPr lang="en-US" sz="2000" dirty="0"/>
          </a:p>
          <a:p>
            <a:pPr algn="ctr" eaLnBrk="1" hangingPunct="1">
              <a:lnSpc>
                <a:spcPct val="60000"/>
              </a:lnSpc>
              <a:spcBef>
                <a:spcPct val="20000"/>
              </a:spcBef>
            </a:pPr>
            <a:endParaRPr lang="en-US" sz="2000" dirty="0"/>
          </a:p>
          <a:p>
            <a:pPr algn="ctr"/>
            <a:r>
              <a:rPr lang="en-US" sz="2800" i="1" dirty="0" smtClean="0"/>
              <a:t>Implications of Interstellar Neutral Matter</a:t>
            </a:r>
            <a:endParaRPr lang="en-US" sz="2800" dirty="0">
              <a:latin typeface="Times New Roman" charset="0"/>
            </a:endParaRPr>
          </a:p>
          <a:p>
            <a:pPr algn="ctr" eaLnBrk="1" hangingPunct="1">
              <a:lnSpc>
                <a:spcPct val="60000"/>
              </a:lnSpc>
              <a:spcBef>
                <a:spcPct val="20000"/>
              </a:spcBef>
            </a:pPr>
            <a:endParaRPr lang="en-US" sz="2800" dirty="0" smtClean="0">
              <a:latin typeface="Times New Roman" charset="0"/>
            </a:endParaRPr>
          </a:p>
          <a:p>
            <a:pPr algn="ctr"/>
            <a:r>
              <a:rPr lang="en-US" sz="2800" dirty="0"/>
              <a:t>Holloway Commons </a:t>
            </a:r>
            <a:endParaRPr lang="en-US" sz="2800" dirty="0" smtClean="0"/>
          </a:p>
          <a:p>
            <a:pPr algn="ctr"/>
            <a:r>
              <a:rPr lang="en-US" sz="2800" dirty="0" err="1" smtClean="0"/>
              <a:t>Piscataqua</a:t>
            </a:r>
            <a:r>
              <a:rPr lang="en-US" sz="2800" dirty="0" smtClean="0"/>
              <a:t> </a:t>
            </a:r>
            <a:r>
              <a:rPr lang="en-US" sz="2800" dirty="0"/>
              <a:t>Room</a:t>
            </a:r>
            <a:endParaRPr lang="en-US" sz="2800" dirty="0" smtClean="0">
              <a:latin typeface="Times New Roman" charset="0"/>
            </a:endParaRPr>
          </a:p>
          <a:p>
            <a:pPr algn="ctr" eaLnBrk="1" hangingPunct="1">
              <a:lnSpc>
                <a:spcPct val="60000"/>
              </a:lnSpc>
              <a:spcBef>
                <a:spcPct val="20000"/>
              </a:spcBef>
            </a:pPr>
            <a:endParaRPr lang="en-US" sz="2800" dirty="0">
              <a:latin typeface="Times New Roman" charset="0"/>
            </a:endParaRPr>
          </a:p>
          <a:p>
            <a:pPr algn="ctr" eaLnBrk="1" hangingPunct="1">
              <a:lnSpc>
                <a:spcPct val="60000"/>
              </a:lnSpc>
              <a:spcBef>
                <a:spcPct val="20000"/>
              </a:spcBef>
            </a:pPr>
            <a:r>
              <a:rPr lang="en-US" sz="2800" dirty="0" smtClean="0">
                <a:latin typeface="Times New Roman" charset="0"/>
              </a:rPr>
              <a:t>University of New Hampshire</a:t>
            </a:r>
            <a:endParaRPr lang="en-US" sz="2800" dirty="0">
              <a:latin typeface="Times New Roman" charset="0"/>
            </a:endParaRPr>
          </a:p>
          <a:p>
            <a:pPr algn="ctr" eaLnBrk="1" hangingPunct="1">
              <a:lnSpc>
                <a:spcPct val="60000"/>
              </a:lnSpc>
              <a:spcBef>
                <a:spcPct val="20000"/>
              </a:spcBef>
            </a:pPr>
            <a:r>
              <a:rPr lang="en-US" sz="2800" dirty="0" smtClean="0">
                <a:latin typeface="Times New Roman" charset="0"/>
              </a:rPr>
              <a:t>November 15 &amp; 16, 2011</a:t>
            </a:r>
            <a:endParaRPr lang="en-US" sz="2800" dirty="0">
              <a:latin typeface="Times New Roman" charset="0"/>
            </a:endParaRPr>
          </a:p>
        </p:txBody>
      </p:sp>
    </p:spTree>
    <p:extLst>
      <p:ext uri="{BB962C8B-B14F-4D97-AF65-F5344CB8AC3E}">
        <p14:creationId xmlns:p14="http://schemas.microsoft.com/office/powerpoint/2010/main" val="390693999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6604163" y="1736688"/>
            <a:ext cx="2452676" cy="4501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dirty="0" smtClean="0">
                <a:latin typeface="+mj-lt"/>
                <a:cs typeface="+mn-cs"/>
              </a:rPr>
              <a:t>Simple </a:t>
            </a:r>
            <a:r>
              <a:rPr lang="ja-JP" altLang="en-US" dirty="0">
                <a:latin typeface="+mj-lt"/>
                <a:cs typeface="+mn-cs"/>
              </a:rPr>
              <a:t>‘</a:t>
            </a:r>
            <a:r>
              <a:rPr lang="en-US" dirty="0">
                <a:latin typeface="+mj-lt"/>
                <a:cs typeface="+mn-cs"/>
              </a:rPr>
              <a:t>hot model</a:t>
            </a:r>
            <a:r>
              <a:rPr lang="ja-JP" altLang="en-US" dirty="0">
                <a:latin typeface="+mj-lt"/>
                <a:cs typeface="+mn-cs"/>
              </a:rPr>
              <a:t>’</a:t>
            </a:r>
            <a:r>
              <a:rPr lang="en-US" dirty="0">
                <a:latin typeface="+mj-lt"/>
                <a:cs typeface="+mn-cs"/>
              </a:rPr>
              <a:t> with standard interstellar parameters was used to calculate the model </a:t>
            </a:r>
            <a:r>
              <a:rPr lang="en-US" dirty="0" smtClean="0">
                <a:latin typeface="+mj-lt"/>
                <a:cs typeface="+mn-cs"/>
              </a:rPr>
              <a:t>curves </a:t>
            </a:r>
          </a:p>
          <a:p>
            <a:pPr>
              <a:defRPr/>
            </a:pPr>
            <a:endParaRPr lang="en-US" sz="800" dirty="0">
              <a:latin typeface="Helvetica" charset="0"/>
            </a:endParaRPr>
          </a:p>
          <a:p>
            <a:pPr>
              <a:defRPr/>
            </a:pPr>
            <a:r>
              <a:rPr lang="en-US" dirty="0" smtClean="0">
                <a:latin typeface="+mj-lt"/>
                <a:cs typeface="+mn-cs"/>
              </a:rPr>
              <a:t>The loss rates, </a:t>
            </a:r>
            <a:r>
              <a:rPr lang="en-US" sz="1600" i="1" dirty="0" smtClean="0">
                <a:latin typeface="Symbol" charset="0"/>
                <a:cs typeface="+mn-cs"/>
              </a:rPr>
              <a:t>β</a:t>
            </a:r>
            <a:r>
              <a:rPr lang="en-US" sz="1400" baseline="-25000" dirty="0" smtClean="0">
                <a:latin typeface="Helvetica" charset="0"/>
                <a:cs typeface="+mn-cs"/>
              </a:rPr>
              <a:t>loss  </a:t>
            </a:r>
            <a:r>
              <a:rPr lang="en-US" dirty="0" smtClean="0">
                <a:latin typeface="+mj-lt"/>
                <a:cs typeface="+mn-cs"/>
              </a:rPr>
              <a:t>were selected </a:t>
            </a:r>
            <a:r>
              <a:rPr lang="en-US" dirty="0">
                <a:latin typeface="+mj-lt"/>
                <a:cs typeface="+mn-cs"/>
              </a:rPr>
              <a:t>to fit spectral </a:t>
            </a:r>
            <a:r>
              <a:rPr lang="en-US" dirty="0" smtClean="0">
                <a:latin typeface="+mj-lt"/>
                <a:cs typeface="+mn-cs"/>
              </a:rPr>
              <a:t>shapes</a:t>
            </a:r>
            <a:endParaRPr lang="en-US" i="1" dirty="0">
              <a:latin typeface="+mj-lt"/>
              <a:cs typeface="+mn-cs"/>
            </a:endParaRPr>
          </a:p>
          <a:p>
            <a:pPr>
              <a:defRPr/>
            </a:pPr>
            <a:endParaRPr lang="en-US" sz="1050" i="1" dirty="0">
              <a:latin typeface="Symbol" charset="0"/>
              <a:cs typeface="+mn-cs"/>
            </a:endParaRPr>
          </a:p>
          <a:p>
            <a:pPr algn="ctr">
              <a:defRPr/>
            </a:pPr>
            <a:r>
              <a:rPr lang="en-US" sz="1600" i="1" dirty="0" smtClean="0">
                <a:latin typeface="Symbol" charset="0"/>
              </a:rPr>
              <a:t>β</a:t>
            </a:r>
            <a:r>
              <a:rPr lang="en-US" sz="1600" baseline="-25000" dirty="0" smtClean="0">
                <a:latin typeface="Helvetica" charset="0"/>
              </a:rPr>
              <a:t>prod</a:t>
            </a:r>
            <a:r>
              <a:rPr lang="en-US" sz="1400" dirty="0" smtClean="0">
                <a:latin typeface="Helvetica" charset="0"/>
                <a:cs typeface="+mn-cs"/>
              </a:rPr>
              <a:t> =  </a:t>
            </a:r>
            <a:r>
              <a:rPr lang="en-US" sz="1600" i="1" dirty="0">
                <a:latin typeface="Symbol" charset="0"/>
              </a:rPr>
              <a:t>β</a:t>
            </a:r>
            <a:r>
              <a:rPr lang="en-US" sz="1600" baseline="-25000" dirty="0">
                <a:latin typeface="Helvetica" charset="0"/>
              </a:rPr>
              <a:t>loss </a:t>
            </a:r>
            <a:r>
              <a:rPr lang="en-US" sz="1400" dirty="0" smtClean="0">
                <a:latin typeface="Helvetica" charset="0"/>
                <a:cs typeface="+mn-cs"/>
              </a:rPr>
              <a:t> </a:t>
            </a:r>
            <a:endParaRPr lang="en-US" sz="1400" baseline="30000" dirty="0">
              <a:latin typeface="Helvetica" charset="0"/>
              <a:cs typeface="+mn-cs"/>
            </a:endParaRPr>
          </a:p>
          <a:p>
            <a:pPr>
              <a:defRPr/>
            </a:pPr>
            <a:endParaRPr lang="en-US" sz="1400" dirty="0">
              <a:latin typeface="Helvetica" charset="0"/>
              <a:cs typeface="+mn-cs"/>
            </a:endParaRPr>
          </a:p>
          <a:p>
            <a:pPr>
              <a:defRPr/>
            </a:pPr>
            <a:r>
              <a:rPr lang="en-US" dirty="0">
                <a:latin typeface="+mj-lt"/>
                <a:cs typeface="+mn-cs"/>
              </a:rPr>
              <a:t>Neutral hydrogen density just upstream of the Termination Shock is</a:t>
            </a:r>
          </a:p>
          <a:p>
            <a:pPr>
              <a:defRPr/>
            </a:pPr>
            <a:endParaRPr lang="en-US" sz="600" dirty="0">
              <a:latin typeface="Helvetica" charset="0"/>
              <a:cs typeface="+mn-cs"/>
            </a:endParaRPr>
          </a:p>
          <a:p>
            <a:pPr algn="ctr">
              <a:defRPr/>
            </a:pPr>
            <a:endParaRPr lang="en-US" sz="1600" baseline="30000" dirty="0">
              <a:latin typeface="Helvetica" charset="0"/>
              <a:cs typeface="+mn-cs"/>
            </a:endParaRPr>
          </a:p>
          <a:p>
            <a:pPr algn="ctr">
              <a:defRPr/>
            </a:pPr>
            <a:r>
              <a:rPr lang="en-US" sz="600" dirty="0">
                <a:latin typeface="Helvetica" charset="0"/>
                <a:cs typeface="+mn-cs"/>
              </a:rPr>
              <a:t> </a:t>
            </a:r>
          </a:p>
          <a:p>
            <a:pPr algn="ctr">
              <a:defRPr/>
            </a:pPr>
            <a:endParaRPr lang="en-US" sz="1400" dirty="0">
              <a:solidFill>
                <a:srgbClr val="D60B34"/>
              </a:solidFill>
              <a:latin typeface="Helvetica" charset="0"/>
              <a:cs typeface="+mn-cs"/>
            </a:endParaRPr>
          </a:p>
        </p:txBody>
      </p:sp>
      <p:grpSp>
        <p:nvGrpSpPr>
          <p:cNvPr id="14" name="Group 13"/>
          <p:cNvGrpSpPr/>
          <p:nvPr/>
        </p:nvGrpSpPr>
        <p:grpSpPr>
          <a:xfrm>
            <a:off x="123382" y="1032120"/>
            <a:ext cx="6672416" cy="5792420"/>
            <a:chOff x="123382" y="1032120"/>
            <a:chExt cx="6672416" cy="5792420"/>
          </a:xfrm>
        </p:grpSpPr>
        <p:grpSp>
          <p:nvGrpSpPr>
            <p:cNvPr id="7" name="Group 6"/>
            <p:cNvGrpSpPr/>
            <p:nvPr/>
          </p:nvGrpSpPr>
          <p:grpSpPr>
            <a:xfrm>
              <a:off x="123382" y="1032120"/>
              <a:ext cx="6672416" cy="5792420"/>
              <a:chOff x="123382" y="88306"/>
              <a:chExt cx="6672416" cy="5792420"/>
            </a:xfrm>
          </p:grpSpPr>
          <p:pic>
            <p:nvPicPr>
              <p:cNvPr id="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6622"/>
              <a:stretch/>
            </p:blipFill>
            <p:spPr bwMode="auto">
              <a:xfrm>
                <a:off x="149160" y="120280"/>
                <a:ext cx="3348805" cy="2843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9155" b="5981"/>
              <a:stretch/>
            </p:blipFill>
            <p:spPr bwMode="auto">
              <a:xfrm>
                <a:off x="3436584" y="88306"/>
                <a:ext cx="3254739" cy="2862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382" y="2814178"/>
                <a:ext cx="3603381" cy="3063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6519"/>
              <a:stretch/>
            </p:blipFill>
            <p:spPr bwMode="auto">
              <a:xfrm>
                <a:off x="3436584" y="2826630"/>
                <a:ext cx="3359214" cy="305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sp>
          <p:nvSpPr>
            <p:cNvPr id="9" name="TextBox 8"/>
            <p:cNvSpPr txBox="1"/>
            <p:nvPr/>
          </p:nvSpPr>
          <p:spPr>
            <a:xfrm>
              <a:off x="1407007" y="1295339"/>
              <a:ext cx="966931" cy="307777"/>
            </a:xfrm>
            <a:prstGeom prst="rect">
              <a:avLst/>
            </a:prstGeom>
            <a:noFill/>
          </p:spPr>
          <p:txBody>
            <a:bodyPr wrap="none" rtlCol="0">
              <a:spAutoFit/>
            </a:bodyPr>
            <a:lstStyle/>
            <a:p>
              <a:r>
                <a:rPr lang="en-US" sz="1400" dirty="0" smtClean="0"/>
                <a:t>All of 1998</a:t>
              </a:r>
              <a:endParaRPr lang="en-US" sz="1400" dirty="0"/>
            </a:p>
          </p:txBody>
        </p:sp>
        <p:sp>
          <p:nvSpPr>
            <p:cNvPr id="10" name="TextBox 9"/>
            <p:cNvSpPr txBox="1"/>
            <p:nvPr/>
          </p:nvSpPr>
          <p:spPr>
            <a:xfrm>
              <a:off x="3728143" y="3135739"/>
              <a:ext cx="1727763" cy="553998"/>
            </a:xfrm>
            <a:prstGeom prst="rect">
              <a:avLst/>
            </a:prstGeom>
            <a:noFill/>
          </p:spPr>
          <p:txBody>
            <a:bodyPr wrap="square" rtlCol="0">
              <a:spAutoFit/>
            </a:bodyPr>
            <a:lstStyle/>
            <a:p>
              <a:pPr>
                <a:defRPr/>
              </a:pPr>
              <a:r>
                <a:rPr lang="en-US" sz="1400" dirty="0">
                  <a:latin typeface="+mj-lt"/>
                </a:rPr>
                <a:t>8 years (1991- 1993, 1997-2001 and 2003</a:t>
              </a:r>
              <a:r>
                <a:rPr lang="en-US" sz="1600" dirty="0">
                  <a:latin typeface="+mj-lt"/>
                </a:rPr>
                <a:t>)</a:t>
              </a:r>
            </a:p>
          </p:txBody>
        </p:sp>
        <p:sp>
          <p:nvSpPr>
            <p:cNvPr id="11" name="TextBox 10"/>
            <p:cNvSpPr txBox="1"/>
            <p:nvPr/>
          </p:nvSpPr>
          <p:spPr>
            <a:xfrm>
              <a:off x="642065" y="5851680"/>
              <a:ext cx="1727763" cy="523220"/>
            </a:xfrm>
            <a:prstGeom prst="rect">
              <a:avLst/>
            </a:prstGeom>
            <a:noFill/>
          </p:spPr>
          <p:txBody>
            <a:bodyPr wrap="square" rtlCol="0">
              <a:spAutoFit/>
            </a:bodyPr>
            <a:lstStyle/>
            <a:p>
              <a:pPr>
                <a:defRPr/>
              </a:pPr>
              <a:r>
                <a:rPr lang="en-US" sz="1400" dirty="0">
                  <a:latin typeface="+mj-lt"/>
                </a:rPr>
                <a:t>8 years (1991- 1993, 1997-2001 and 2003)</a:t>
              </a:r>
            </a:p>
          </p:txBody>
        </p:sp>
        <p:sp>
          <p:nvSpPr>
            <p:cNvPr id="12" name="TextBox 11"/>
            <p:cNvSpPr txBox="1"/>
            <p:nvPr/>
          </p:nvSpPr>
          <p:spPr>
            <a:xfrm>
              <a:off x="3782191" y="5851680"/>
              <a:ext cx="1727763" cy="523220"/>
            </a:xfrm>
            <a:prstGeom prst="rect">
              <a:avLst/>
            </a:prstGeom>
            <a:noFill/>
          </p:spPr>
          <p:txBody>
            <a:bodyPr wrap="square" rtlCol="0">
              <a:spAutoFit/>
            </a:bodyPr>
            <a:lstStyle/>
            <a:p>
              <a:pPr>
                <a:defRPr/>
              </a:pPr>
              <a:r>
                <a:rPr lang="en-US" sz="1400" dirty="0">
                  <a:latin typeface="+mj-lt"/>
                </a:rPr>
                <a:t>8 years (1991- 1993, 1997-2001 and 2003)</a:t>
              </a:r>
            </a:p>
          </p:txBody>
        </p:sp>
      </p:grpSp>
      <p:sp>
        <p:nvSpPr>
          <p:cNvPr id="13" name="TextBox 12"/>
          <p:cNvSpPr txBox="1"/>
          <p:nvPr/>
        </p:nvSpPr>
        <p:spPr>
          <a:xfrm>
            <a:off x="0" y="78028"/>
            <a:ext cx="9144000" cy="896656"/>
          </a:xfrm>
          <a:prstGeom prst="rect">
            <a:avLst/>
          </a:prstGeom>
          <a:noFill/>
        </p:spPr>
        <p:txBody>
          <a:bodyPr wrap="square" rtlCol="0">
            <a:spAutoFit/>
          </a:bodyPr>
          <a:lstStyle/>
          <a:p>
            <a:pPr algn="ctr">
              <a:lnSpc>
                <a:spcPct val="80000"/>
              </a:lnSpc>
            </a:pPr>
            <a:r>
              <a:rPr lang="en-US" sz="3200" dirty="0" smtClean="0"/>
              <a:t>Model and Measured Velocity Distributions of of H, N, O  and Ne in the Spacecraft Frame</a:t>
            </a:r>
          </a:p>
        </p:txBody>
      </p:sp>
      <p:sp>
        <p:nvSpPr>
          <p:cNvPr id="16" name="Rectangle 15"/>
          <p:cNvSpPr/>
          <p:nvPr/>
        </p:nvSpPr>
        <p:spPr>
          <a:xfrm>
            <a:off x="9054197" y="5006891"/>
            <a:ext cx="500339" cy="3976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679197" y="3039744"/>
            <a:ext cx="500339" cy="5312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564453" y="3027869"/>
            <a:ext cx="2151726" cy="564257"/>
          </a:xfrm>
          <a:prstGeom prst="rect">
            <a:avLst/>
          </a:prstGeom>
          <a:noFill/>
        </p:spPr>
        <p:txBody>
          <a:bodyPr wrap="none" rtlCol="0">
            <a:spAutoFit/>
          </a:bodyPr>
          <a:lstStyle/>
          <a:p>
            <a:pPr>
              <a:lnSpc>
                <a:spcPct val="70000"/>
              </a:lnSpc>
            </a:pPr>
            <a:r>
              <a:rPr lang="en-US" sz="1600" i="1" dirty="0" smtClean="0">
                <a:latin typeface="Times New Roman"/>
                <a:cs typeface="Times New Roman"/>
              </a:rPr>
              <a:t>β</a:t>
            </a:r>
            <a:r>
              <a:rPr lang="en-US" baseline="-25000" dirty="0" smtClean="0">
                <a:latin typeface="+mj-lt"/>
                <a:cs typeface="Times New Roman"/>
              </a:rPr>
              <a:t>prod</a:t>
            </a:r>
            <a:r>
              <a:rPr lang="en-US" sz="1600" dirty="0" smtClean="0">
                <a:latin typeface="+mj-lt"/>
                <a:cs typeface="Times New Roman"/>
              </a:rPr>
              <a:t> = </a:t>
            </a:r>
            <a:r>
              <a:rPr lang="en-US" sz="1600" i="1" dirty="0" smtClean="0">
                <a:latin typeface="Times New Roman"/>
                <a:cs typeface="Times New Roman"/>
              </a:rPr>
              <a:t>β</a:t>
            </a:r>
            <a:r>
              <a:rPr lang="en-US" baseline="-25000" dirty="0" smtClean="0">
                <a:latin typeface="+mj-lt"/>
                <a:cs typeface="Times New Roman"/>
              </a:rPr>
              <a:t>loss</a:t>
            </a:r>
            <a:r>
              <a:rPr lang="en-US" sz="1600" dirty="0" smtClean="0">
                <a:latin typeface="+mj-lt"/>
                <a:cs typeface="Times New Roman"/>
              </a:rPr>
              <a:t> = 8•10</a:t>
            </a:r>
            <a:r>
              <a:rPr lang="en-US" sz="1600" baseline="30000" dirty="0" smtClean="0">
                <a:latin typeface="+mj-lt"/>
                <a:cs typeface="Times New Roman"/>
              </a:rPr>
              <a:t>-7 </a:t>
            </a:r>
            <a:r>
              <a:rPr lang="en-US" sz="1600" dirty="0" smtClean="0">
                <a:latin typeface="+mj-lt"/>
                <a:cs typeface="Times New Roman"/>
              </a:rPr>
              <a:t>s</a:t>
            </a:r>
            <a:r>
              <a:rPr lang="en-US" baseline="30000" dirty="0" smtClean="0">
                <a:latin typeface="+mj-lt"/>
                <a:cs typeface="Times New Roman"/>
              </a:rPr>
              <a:t>-1</a:t>
            </a:r>
          </a:p>
          <a:p>
            <a:pPr>
              <a:lnSpc>
                <a:spcPct val="70000"/>
              </a:lnSpc>
            </a:pPr>
            <a:endParaRPr lang="en-US" sz="1600" baseline="30000" dirty="0">
              <a:latin typeface="+mj-lt"/>
              <a:cs typeface="Times New Roman"/>
            </a:endParaRPr>
          </a:p>
          <a:p>
            <a:pPr>
              <a:lnSpc>
                <a:spcPct val="70000"/>
              </a:lnSpc>
            </a:pPr>
            <a:r>
              <a:rPr lang="en-US" sz="1600" i="1" dirty="0" smtClean="0">
                <a:latin typeface="+mj-lt"/>
                <a:cs typeface="Times New Roman"/>
              </a:rPr>
              <a:t>N</a:t>
            </a:r>
            <a:r>
              <a:rPr lang="en-US" baseline="-25000" dirty="0" smtClean="0">
                <a:latin typeface="+mj-lt"/>
                <a:cs typeface="Times New Roman"/>
              </a:rPr>
              <a:t>H</a:t>
            </a:r>
            <a:r>
              <a:rPr lang="en-US" sz="1600" dirty="0" smtClean="0">
                <a:latin typeface="+mj-lt"/>
                <a:cs typeface="Times New Roman"/>
              </a:rPr>
              <a:t>(95 AU) = 0.095 cm</a:t>
            </a:r>
            <a:r>
              <a:rPr lang="en-US" baseline="30000" dirty="0" smtClean="0">
                <a:latin typeface="+mj-lt"/>
                <a:cs typeface="Times New Roman"/>
              </a:rPr>
              <a:t>-3</a:t>
            </a:r>
            <a:endParaRPr lang="en-US" sz="1600" baseline="30000" dirty="0">
              <a:latin typeface="+mj-lt"/>
              <a:cs typeface="Times New Roman"/>
            </a:endParaRPr>
          </a:p>
        </p:txBody>
      </p:sp>
      <p:sp>
        <p:nvSpPr>
          <p:cNvPr id="18" name="TextBox 17"/>
          <p:cNvSpPr txBox="1"/>
          <p:nvPr/>
        </p:nvSpPr>
        <p:spPr>
          <a:xfrm>
            <a:off x="3728143" y="1429776"/>
            <a:ext cx="2240258" cy="564257"/>
          </a:xfrm>
          <a:prstGeom prst="rect">
            <a:avLst/>
          </a:prstGeom>
          <a:noFill/>
        </p:spPr>
        <p:txBody>
          <a:bodyPr wrap="none" rtlCol="0">
            <a:spAutoFit/>
          </a:bodyPr>
          <a:lstStyle/>
          <a:p>
            <a:pPr>
              <a:lnSpc>
                <a:spcPct val="70000"/>
              </a:lnSpc>
            </a:pPr>
            <a:r>
              <a:rPr lang="en-US" sz="1600" i="1" dirty="0" smtClean="0">
                <a:latin typeface="Times New Roman"/>
                <a:cs typeface="Times New Roman"/>
              </a:rPr>
              <a:t>β</a:t>
            </a:r>
            <a:r>
              <a:rPr lang="en-US" baseline="-25000" dirty="0" smtClean="0">
                <a:latin typeface="+mj-lt"/>
                <a:cs typeface="Times New Roman"/>
              </a:rPr>
              <a:t>prod</a:t>
            </a:r>
            <a:r>
              <a:rPr lang="en-US" sz="1600" dirty="0" smtClean="0">
                <a:latin typeface="+mj-lt"/>
                <a:cs typeface="Times New Roman"/>
              </a:rPr>
              <a:t> = </a:t>
            </a:r>
            <a:r>
              <a:rPr lang="en-US" sz="1600" i="1" dirty="0" smtClean="0">
                <a:latin typeface="Times New Roman"/>
                <a:cs typeface="Times New Roman"/>
              </a:rPr>
              <a:t>β</a:t>
            </a:r>
            <a:r>
              <a:rPr lang="en-US" baseline="-25000" dirty="0" smtClean="0">
                <a:latin typeface="+mj-lt"/>
                <a:cs typeface="Times New Roman"/>
              </a:rPr>
              <a:t>loss</a:t>
            </a:r>
            <a:r>
              <a:rPr lang="en-US" sz="1600" dirty="0" smtClean="0">
                <a:latin typeface="+mj-lt"/>
                <a:cs typeface="Times New Roman"/>
              </a:rPr>
              <a:t> = 5•10</a:t>
            </a:r>
            <a:r>
              <a:rPr lang="en-US" sz="1600" baseline="30000" dirty="0" smtClean="0">
                <a:latin typeface="+mj-lt"/>
                <a:cs typeface="Times New Roman"/>
              </a:rPr>
              <a:t>-7 </a:t>
            </a:r>
            <a:r>
              <a:rPr lang="en-US" sz="1600" dirty="0" smtClean="0">
                <a:latin typeface="+mj-lt"/>
                <a:cs typeface="Times New Roman"/>
              </a:rPr>
              <a:t>s</a:t>
            </a:r>
            <a:r>
              <a:rPr lang="en-US" baseline="30000" dirty="0" smtClean="0">
                <a:latin typeface="+mj-lt"/>
                <a:cs typeface="Times New Roman"/>
              </a:rPr>
              <a:t>-1</a:t>
            </a:r>
          </a:p>
          <a:p>
            <a:pPr>
              <a:lnSpc>
                <a:spcPct val="70000"/>
              </a:lnSpc>
            </a:pPr>
            <a:endParaRPr lang="en-US" sz="1600" baseline="30000" dirty="0">
              <a:latin typeface="+mj-lt"/>
              <a:cs typeface="Times New Roman"/>
            </a:endParaRPr>
          </a:p>
          <a:p>
            <a:pPr>
              <a:lnSpc>
                <a:spcPct val="70000"/>
              </a:lnSpc>
            </a:pPr>
            <a:r>
              <a:rPr lang="en-US" sz="1600" i="1" dirty="0" smtClean="0">
                <a:latin typeface="+mj-lt"/>
                <a:cs typeface="Times New Roman"/>
              </a:rPr>
              <a:t>N</a:t>
            </a:r>
            <a:r>
              <a:rPr lang="en-US" baseline="-25000" dirty="0" smtClean="0">
                <a:latin typeface="+mj-lt"/>
                <a:cs typeface="Times New Roman"/>
              </a:rPr>
              <a:t>H</a:t>
            </a:r>
            <a:r>
              <a:rPr lang="en-US" sz="1600" dirty="0" smtClean="0">
                <a:latin typeface="+mj-lt"/>
                <a:cs typeface="Times New Roman"/>
              </a:rPr>
              <a:t>(95 AU) = 8</a:t>
            </a:r>
            <a:r>
              <a:rPr lang="en-US" sz="1600" dirty="0">
                <a:cs typeface="Times New Roman"/>
              </a:rPr>
              <a:t>•10</a:t>
            </a:r>
            <a:r>
              <a:rPr lang="en-US" sz="1600" baseline="30000" dirty="0" smtClean="0">
                <a:cs typeface="Times New Roman"/>
              </a:rPr>
              <a:t>-6 </a:t>
            </a:r>
            <a:r>
              <a:rPr lang="en-US" sz="1600" dirty="0" smtClean="0">
                <a:latin typeface="+mj-lt"/>
                <a:cs typeface="Times New Roman"/>
              </a:rPr>
              <a:t> cm</a:t>
            </a:r>
            <a:r>
              <a:rPr lang="en-US" baseline="30000" dirty="0" smtClean="0">
                <a:latin typeface="+mj-lt"/>
                <a:cs typeface="Times New Roman"/>
              </a:rPr>
              <a:t>-3</a:t>
            </a:r>
            <a:endParaRPr lang="en-US" sz="1600" baseline="30000" dirty="0">
              <a:latin typeface="+mj-lt"/>
              <a:cs typeface="Times New Roman"/>
            </a:endParaRPr>
          </a:p>
        </p:txBody>
      </p:sp>
      <p:sp>
        <p:nvSpPr>
          <p:cNvPr id="19" name="TextBox 18"/>
          <p:cNvSpPr txBox="1"/>
          <p:nvPr/>
        </p:nvSpPr>
        <p:spPr>
          <a:xfrm>
            <a:off x="544077" y="4034463"/>
            <a:ext cx="2396050" cy="564257"/>
          </a:xfrm>
          <a:prstGeom prst="rect">
            <a:avLst/>
          </a:prstGeom>
          <a:noFill/>
        </p:spPr>
        <p:txBody>
          <a:bodyPr wrap="none" rtlCol="0">
            <a:spAutoFit/>
          </a:bodyPr>
          <a:lstStyle/>
          <a:p>
            <a:pPr>
              <a:lnSpc>
                <a:spcPct val="70000"/>
              </a:lnSpc>
            </a:pPr>
            <a:r>
              <a:rPr lang="en-US" sz="1600" i="1" dirty="0" smtClean="0">
                <a:latin typeface="Times New Roman"/>
                <a:cs typeface="Times New Roman"/>
              </a:rPr>
              <a:t>β</a:t>
            </a:r>
            <a:r>
              <a:rPr lang="en-US" baseline="-25000" dirty="0" smtClean="0">
                <a:latin typeface="+mj-lt"/>
                <a:cs typeface="Times New Roman"/>
              </a:rPr>
              <a:t>prod</a:t>
            </a:r>
            <a:r>
              <a:rPr lang="en-US" sz="1600" dirty="0" smtClean="0">
                <a:latin typeface="+mj-lt"/>
                <a:cs typeface="Times New Roman"/>
              </a:rPr>
              <a:t> = </a:t>
            </a:r>
            <a:r>
              <a:rPr lang="en-US" sz="1600" i="1" dirty="0" smtClean="0">
                <a:latin typeface="Times New Roman"/>
                <a:cs typeface="Times New Roman"/>
              </a:rPr>
              <a:t>β</a:t>
            </a:r>
            <a:r>
              <a:rPr lang="en-US" baseline="-25000" dirty="0" smtClean="0">
                <a:latin typeface="+mj-lt"/>
                <a:cs typeface="Times New Roman"/>
              </a:rPr>
              <a:t>loss</a:t>
            </a:r>
            <a:r>
              <a:rPr lang="en-US" sz="1600" dirty="0" smtClean="0">
                <a:latin typeface="+mj-lt"/>
                <a:cs typeface="Times New Roman"/>
              </a:rPr>
              <a:t> = 6•10</a:t>
            </a:r>
            <a:r>
              <a:rPr lang="en-US" sz="1600" baseline="30000" dirty="0" smtClean="0">
                <a:latin typeface="+mj-lt"/>
                <a:cs typeface="Times New Roman"/>
              </a:rPr>
              <a:t>-7 </a:t>
            </a:r>
            <a:r>
              <a:rPr lang="en-US" sz="1600" dirty="0" smtClean="0">
                <a:latin typeface="+mj-lt"/>
                <a:cs typeface="Times New Roman"/>
              </a:rPr>
              <a:t>s</a:t>
            </a:r>
            <a:r>
              <a:rPr lang="en-US" baseline="30000" dirty="0" smtClean="0">
                <a:latin typeface="+mj-lt"/>
                <a:cs typeface="Times New Roman"/>
              </a:rPr>
              <a:t>-1</a:t>
            </a:r>
          </a:p>
          <a:p>
            <a:pPr>
              <a:lnSpc>
                <a:spcPct val="70000"/>
              </a:lnSpc>
            </a:pPr>
            <a:endParaRPr lang="en-US" sz="1600" baseline="30000" dirty="0">
              <a:latin typeface="+mj-lt"/>
              <a:cs typeface="Times New Roman"/>
            </a:endParaRPr>
          </a:p>
          <a:p>
            <a:pPr>
              <a:lnSpc>
                <a:spcPct val="70000"/>
              </a:lnSpc>
            </a:pPr>
            <a:r>
              <a:rPr lang="en-US" sz="1600" i="1" dirty="0" smtClean="0">
                <a:latin typeface="+mj-lt"/>
                <a:cs typeface="Times New Roman"/>
              </a:rPr>
              <a:t>N</a:t>
            </a:r>
            <a:r>
              <a:rPr lang="en-US" baseline="-25000" dirty="0" smtClean="0">
                <a:latin typeface="+mj-lt"/>
                <a:cs typeface="Times New Roman"/>
              </a:rPr>
              <a:t>H</a:t>
            </a:r>
            <a:r>
              <a:rPr lang="en-US" sz="1600" dirty="0" smtClean="0">
                <a:latin typeface="+mj-lt"/>
                <a:cs typeface="Times New Roman"/>
              </a:rPr>
              <a:t>(95 AU) = 6.6</a:t>
            </a:r>
            <a:r>
              <a:rPr lang="en-US" sz="1600" dirty="0" smtClean="0">
                <a:cs typeface="Times New Roman"/>
              </a:rPr>
              <a:t>•</a:t>
            </a:r>
            <a:r>
              <a:rPr lang="en-US" sz="1600" dirty="0">
                <a:cs typeface="Times New Roman"/>
              </a:rPr>
              <a:t>10</a:t>
            </a:r>
            <a:r>
              <a:rPr lang="en-US" sz="1600" baseline="30000" dirty="0" smtClean="0">
                <a:cs typeface="Times New Roman"/>
              </a:rPr>
              <a:t>-5 </a:t>
            </a:r>
            <a:r>
              <a:rPr lang="en-US" sz="1600" dirty="0" smtClean="0">
                <a:latin typeface="+mj-lt"/>
                <a:cs typeface="Times New Roman"/>
              </a:rPr>
              <a:t> cm</a:t>
            </a:r>
            <a:r>
              <a:rPr lang="en-US" baseline="30000" dirty="0" smtClean="0">
                <a:latin typeface="+mj-lt"/>
                <a:cs typeface="Times New Roman"/>
              </a:rPr>
              <a:t>-3</a:t>
            </a:r>
            <a:endParaRPr lang="en-US" sz="1600" baseline="30000" dirty="0">
              <a:latin typeface="+mj-lt"/>
              <a:cs typeface="Times New Roman"/>
            </a:endParaRPr>
          </a:p>
        </p:txBody>
      </p:sp>
      <p:sp>
        <p:nvSpPr>
          <p:cNvPr id="20" name="TextBox 19"/>
          <p:cNvSpPr txBox="1"/>
          <p:nvPr/>
        </p:nvSpPr>
        <p:spPr>
          <a:xfrm>
            <a:off x="3660583" y="3980423"/>
            <a:ext cx="2240258" cy="564257"/>
          </a:xfrm>
          <a:prstGeom prst="rect">
            <a:avLst/>
          </a:prstGeom>
          <a:noFill/>
        </p:spPr>
        <p:txBody>
          <a:bodyPr wrap="none" rtlCol="0">
            <a:spAutoFit/>
          </a:bodyPr>
          <a:lstStyle/>
          <a:p>
            <a:pPr>
              <a:lnSpc>
                <a:spcPct val="70000"/>
              </a:lnSpc>
            </a:pPr>
            <a:r>
              <a:rPr lang="en-US" sz="1600" i="1" dirty="0" smtClean="0">
                <a:latin typeface="Times New Roman"/>
                <a:cs typeface="Times New Roman"/>
              </a:rPr>
              <a:t>β</a:t>
            </a:r>
            <a:r>
              <a:rPr lang="en-US" baseline="-25000" dirty="0" smtClean="0">
                <a:latin typeface="+mj-lt"/>
                <a:cs typeface="Times New Roman"/>
              </a:rPr>
              <a:t>prod</a:t>
            </a:r>
            <a:r>
              <a:rPr lang="en-US" sz="1600" dirty="0" smtClean="0">
                <a:latin typeface="+mj-lt"/>
                <a:cs typeface="Times New Roman"/>
              </a:rPr>
              <a:t> = </a:t>
            </a:r>
            <a:r>
              <a:rPr lang="en-US" sz="1600" i="1" dirty="0" smtClean="0">
                <a:latin typeface="Times New Roman"/>
                <a:cs typeface="Times New Roman"/>
              </a:rPr>
              <a:t>β</a:t>
            </a:r>
            <a:r>
              <a:rPr lang="en-US" baseline="-25000" dirty="0" smtClean="0">
                <a:latin typeface="+mj-lt"/>
                <a:cs typeface="Times New Roman"/>
              </a:rPr>
              <a:t>loss</a:t>
            </a:r>
            <a:r>
              <a:rPr lang="en-US" sz="1600" dirty="0" smtClean="0">
                <a:latin typeface="+mj-lt"/>
                <a:cs typeface="Times New Roman"/>
              </a:rPr>
              <a:t> = 4•10</a:t>
            </a:r>
            <a:r>
              <a:rPr lang="en-US" sz="1600" baseline="30000" dirty="0" smtClean="0">
                <a:latin typeface="+mj-lt"/>
                <a:cs typeface="Times New Roman"/>
              </a:rPr>
              <a:t>-7 </a:t>
            </a:r>
            <a:r>
              <a:rPr lang="en-US" sz="1600" dirty="0" smtClean="0">
                <a:latin typeface="+mj-lt"/>
                <a:cs typeface="Times New Roman"/>
              </a:rPr>
              <a:t>s</a:t>
            </a:r>
            <a:r>
              <a:rPr lang="en-US" baseline="30000" dirty="0" smtClean="0">
                <a:latin typeface="+mj-lt"/>
                <a:cs typeface="Times New Roman"/>
              </a:rPr>
              <a:t>-1</a:t>
            </a:r>
          </a:p>
          <a:p>
            <a:pPr>
              <a:lnSpc>
                <a:spcPct val="70000"/>
              </a:lnSpc>
            </a:pPr>
            <a:endParaRPr lang="en-US" sz="1600" baseline="30000" dirty="0">
              <a:latin typeface="+mj-lt"/>
              <a:cs typeface="Times New Roman"/>
            </a:endParaRPr>
          </a:p>
          <a:p>
            <a:pPr>
              <a:lnSpc>
                <a:spcPct val="70000"/>
              </a:lnSpc>
            </a:pPr>
            <a:r>
              <a:rPr lang="en-US" sz="1600" i="1" dirty="0" smtClean="0">
                <a:latin typeface="+mj-lt"/>
                <a:cs typeface="Times New Roman"/>
              </a:rPr>
              <a:t>N</a:t>
            </a:r>
            <a:r>
              <a:rPr lang="en-US" baseline="-25000" dirty="0" smtClean="0">
                <a:latin typeface="+mj-lt"/>
                <a:cs typeface="Times New Roman"/>
              </a:rPr>
              <a:t>H</a:t>
            </a:r>
            <a:r>
              <a:rPr lang="en-US" sz="1600" dirty="0" smtClean="0">
                <a:latin typeface="+mj-lt"/>
                <a:cs typeface="Times New Roman"/>
              </a:rPr>
              <a:t>(95 AU) = 7</a:t>
            </a:r>
            <a:r>
              <a:rPr lang="en-US" sz="1600" dirty="0" smtClean="0">
                <a:cs typeface="Times New Roman"/>
              </a:rPr>
              <a:t>•</a:t>
            </a:r>
            <a:r>
              <a:rPr lang="en-US" sz="1600" dirty="0">
                <a:cs typeface="Times New Roman"/>
              </a:rPr>
              <a:t>10</a:t>
            </a:r>
            <a:r>
              <a:rPr lang="en-US" sz="1600" baseline="30000" dirty="0" smtClean="0">
                <a:cs typeface="Times New Roman"/>
              </a:rPr>
              <a:t>-6 </a:t>
            </a:r>
            <a:r>
              <a:rPr lang="en-US" sz="1600" dirty="0" smtClean="0">
                <a:latin typeface="+mj-lt"/>
                <a:cs typeface="Times New Roman"/>
              </a:rPr>
              <a:t> cm</a:t>
            </a:r>
            <a:r>
              <a:rPr lang="en-US" baseline="30000" dirty="0" smtClean="0">
                <a:latin typeface="+mj-lt"/>
                <a:cs typeface="Times New Roman"/>
              </a:rPr>
              <a:t>-3</a:t>
            </a:r>
            <a:endParaRPr lang="en-US" sz="1600" baseline="30000" dirty="0">
              <a:latin typeface="+mj-lt"/>
              <a:cs typeface="Times New Roman"/>
            </a:endParaRPr>
          </a:p>
        </p:txBody>
      </p:sp>
    </p:spTree>
    <p:extLst>
      <p:ext uri="{BB962C8B-B14F-4D97-AF65-F5344CB8AC3E}">
        <p14:creationId xmlns:p14="http://schemas.microsoft.com/office/powerpoint/2010/main" val="85234805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8"/>
          <p:cNvSpPr txBox="1">
            <a:spLocks noChangeArrowheads="1"/>
          </p:cNvSpPr>
          <p:nvPr/>
        </p:nvSpPr>
        <p:spPr bwMode="auto">
          <a:xfrm>
            <a:off x="433291" y="5566985"/>
            <a:ext cx="8546353"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dirty="0" smtClean="0">
                <a:latin typeface="Helvetica" charset="0"/>
              </a:rPr>
              <a:t>- </a:t>
            </a:r>
            <a:r>
              <a:rPr lang="en-US" dirty="0" smtClean="0">
                <a:solidFill>
                  <a:srgbClr val="FF0000"/>
                </a:solidFill>
                <a:latin typeface="Helvetica" charset="0"/>
              </a:rPr>
              <a:t>Pickup ions as well as the bulk and halo solar wind are strongly heated in CIRs</a:t>
            </a:r>
          </a:p>
          <a:p>
            <a:r>
              <a:rPr lang="en-US" sz="1800" dirty="0" smtClean="0">
                <a:latin typeface="Helvetica" charset="0"/>
              </a:rPr>
              <a:t>- Model spectra of the form </a:t>
            </a:r>
            <a:r>
              <a:rPr lang="en-US" sz="1600" i="1" dirty="0" err="1" smtClean="0">
                <a:latin typeface="Helvetica" charset="0"/>
              </a:rPr>
              <a:t>dj</a:t>
            </a:r>
            <a:r>
              <a:rPr lang="en-US" sz="1600" i="1" dirty="0" smtClean="0">
                <a:latin typeface="Helvetica" charset="0"/>
              </a:rPr>
              <a:t>/</a:t>
            </a:r>
            <a:r>
              <a:rPr lang="en-US" sz="1600" i="1" dirty="0" err="1" smtClean="0">
                <a:latin typeface="Helvetica" charset="0"/>
              </a:rPr>
              <a:t>dE</a:t>
            </a:r>
            <a:r>
              <a:rPr lang="en-US" sz="1600" dirty="0" smtClean="0">
                <a:latin typeface="Helvetica" charset="0"/>
              </a:rPr>
              <a:t> = </a:t>
            </a:r>
            <a:r>
              <a:rPr lang="en-US" sz="1600" i="1" dirty="0" err="1" smtClean="0">
                <a:latin typeface="Helvetica" charset="0"/>
              </a:rPr>
              <a:t>j</a:t>
            </a:r>
            <a:r>
              <a:rPr lang="en-US" sz="1600" baseline="-25000" dirty="0" err="1" smtClean="0">
                <a:latin typeface="Helvetica" charset="0"/>
              </a:rPr>
              <a:t>o</a:t>
            </a:r>
            <a:r>
              <a:rPr lang="en-US" sz="1600" i="1" dirty="0" err="1" smtClean="0">
                <a:latin typeface="Helvetica" charset="0"/>
              </a:rPr>
              <a:t>E</a:t>
            </a:r>
            <a:r>
              <a:rPr lang="en-US" sz="1600" dirty="0" smtClean="0">
                <a:latin typeface="Helvetica" charset="0"/>
              </a:rPr>
              <a:t> </a:t>
            </a:r>
            <a:r>
              <a:rPr lang="en-US" baseline="30000" dirty="0" smtClean="0">
                <a:latin typeface="Helvetica" charset="0"/>
              </a:rPr>
              <a:t>–1.5</a:t>
            </a:r>
            <a:r>
              <a:rPr lang="en-US" sz="1600" dirty="0" smtClean="0">
                <a:latin typeface="Helvetica" charset="0"/>
              </a:rPr>
              <a:t>exp</a:t>
            </a:r>
            <a:r>
              <a:rPr lang="en-US" dirty="0" smtClean="0">
                <a:latin typeface="Helvetica" charset="0"/>
              </a:rPr>
              <a:t>[</a:t>
            </a:r>
            <a:r>
              <a:rPr lang="en-US" sz="1600" dirty="0" smtClean="0">
                <a:latin typeface="Helvetica" charset="0"/>
              </a:rPr>
              <a:t>–(</a:t>
            </a:r>
            <a:r>
              <a:rPr lang="en-US" sz="1600" i="1" dirty="0" smtClean="0">
                <a:latin typeface="Helvetica" charset="0"/>
              </a:rPr>
              <a:t>m/q</a:t>
            </a:r>
            <a:r>
              <a:rPr lang="en-US" sz="1600" dirty="0" smtClean="0">
                <a:latin typeface="Helvetica" charset="0"/>
              </a:rPr>
              <a:t>)</a:t>
            </a:r>
            <a:r>
              <a:rPr lang="en-US" baseline="30000" dirty="0" smtClean="0">
                <a:latin typeface="Helvetica" charset="0"/>
              </a:rPr>
              <a:t>0.27</a:t>
            </a:r>
            <a:r>
              <a:rPr lang="en-US" sz="1600" dirty="0" smtClean="0">
                <a:latin typeface="Helvetica" charset="0"/>
              </a:rPr>
              <a:t>(</a:t>
            </a:r>
            <a:r>
              <a:rPr lang="en-US" sz="1600" i="1" dirty="0" smtClean="0">
                <a:latin typeface="Helvetica" charset="0"/>
              </a:rPr>
              <a:t>E/</a:t>
            </a:r>
            <a:r>
              <a:rPr lang="en-US" sz="1600" i="1" dirty="0" err="1" smtClean="0">
                <a:latin typeface="Helvetica" charset="0"/>
              </a:rPr>
              <a:t>E</a:t>
            </a:r>
            <a:r>
              <a:rPr lang="en-US" sz="1600" baseline="-25000" dirty="0" err="1" smtClean="0">
                <a:latin typeface="Helvetica" charset="0"/>
              </a:rPr>
              <a:t>c</a:t>
            </a:r>
            <a:r>
              <a:rPr lang="en-US" sz="1600" dirty="0" smtClean="0">
                <a:latin typeface="Helvetica" charset="0"/>
              </a:rPr>
              <a:t>)</a:t>
            </a:r>
            <a:r>
              <a:rPr lang="en-US" baseline="30000" dirty="0" smtClean="0">
                <a:latin typeface="Helvetica" charset="0"/>
              </a:rPr>
              <a:t>0.63</a:t>
            </a:r>
            <a:r>
              <a:rPr lang="en-US" dirty="0" smtClean="0">
                <a:latin typeface="Helvetica" charset="0"/>
              </a:rPr>
              <a:t>]  </a:t>
            </a:r>
            <a:r>
              <a:rPr lang="en-US" sz="1600" dirty="0" smtClean="0">
                <a:latin typeface="Helvetica" charset="0"/>
              </a:rPr>
              <a:t>with</a:t>
            </a:r>
            <a:r>
              <a:rPr lang="en-US" sz="1600" i="1" dirty="0" smtClean="0">
                <a:latin typeface="Helvetica" charset="0"/>
              </a:rPr>
              <a:t> </a:t>
            </a:r>
            <a:r>
              <a:rPr lang="en-US" sz="1600" i="1" dirty="0" err="1" smtClean="0">
                <a:latin typeface="Helvetica" charset="0"/>
              </a:rPr>
              <a:t>E</a:t>
            </a:r>
            <a:r>
              <a:rPr lang="en-US" sz="2000" baseline="-25000" dirty="0" err="1" smtClean="0">
                <a:latin typeface="Helvetica" charset="0"/>
              </a:rPr>
              <a:t>c</a:t>
            </a:r>
            <a:r>
              <a:rPr lang="en-US" sz="1600" dirty="0" smtClean="0">
                <a:latin typeface="Helvetica" charset="0"/>
              </a:rPr>
              <a:t> = 0.72 MeV/n</a:t>
            </a:r>
            <a:r>
              <a:rPr lang="en-US" sz="2000" dirty="0" smtClean="0">
                <a:latin typeface="Helvetica" charset="0"/>
              </a:rPr>
              <a:t> </a:t>
            </a:r>
          </a:p>
          <a:p>
            <a:r>
              <a:rPr lang="en-US" sz="900" dirty="0">
                <a:latin typeface="Helvetica" charset="0"/>
              </a:rPr>
              <a:t>	</a:t>
            </a:r>
            <a:r>
              <a:rPr lang="en-US" sz="1800" dirty="0" smtClean="0">
                <a:latin typeface="Helvetica" charset="0"/>
              </a:rPr>
              <a:t>provide </a:t>
            </a:r>
            <a:r>
              <a:rPr lang="en-US" sz="1800" dirty="0">
                <a:latin typeface="Helvetica" charset="0"/>
              </a:rPr>
              <a:t>good fits to the data</a:t>
            </a:r>
          </a:p>
          <a:p>
            <a:endParaRPr lang="en-US" sz="1000" dirty="0">
              <a:latin typeface="Helvetica" charset="0"/>
            </a:endParaRPr>
          </a:p>
        </p:txBody>
      </p:sp>
      <p:sp>
        <p:nvSpPr>
          <p:cNvPr id="9" name="Rectangle 8"/>
          <p:cNvSpPr/>
          <p:nvPr/>
        </p:nvSpPr>
        <p:spPr>
          <a:xfrm>
            <a:off x="9054197" y="5006891"/>
            <a:ext cx="500339" cy="3976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10"/>
          <p:cNvGrpSpPr/>
          <p:nvPr/>
        </p:nvGrpSpPr>
        <p:grpSpPr>
          <a:xfrm>
            <a:off x="65575" y="418350"/>
            <a:ext cx="9024471" cy="5074337"/>
            <a:chOff x="29883" y="761993"/>
            <a:chExt cx="9024471" cy="5074337"/>
          </a:xfrm>
        </p:grpSpPr>
        <p:grpSp>
          <p:nvGrpSpPr>
            <p:cNvPr id="4" name="Group 3"/>
            <p:cNvGrpSpPr/>
            <p:nvPr/>
          </p:nvGrpSpPr>
          <p:grpSpPr>
            <a:xfrm>
              <a:off x="29883" y="761993"/>
              <a:ext cx="9024471" cy="5074337"/>
              <a:chOff x="29883" y="717177"/>
              <a:chExt cx="9024471" cy="5074337"/>
            </a:xfrm>
          </p:grpSpPr>
          <p:pic>
            <p:nvPicPr>
              <p:cNvPr id="2"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l="7345" r="8192"/>
              <a:stretch/>
            </p:blipFill>
            <p:spPr bwMode="auto">
              <a:xfrm>
                <a:off x="4858944" y="854645"/>
                <a:ext cx="4195410" cy="4936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 name="Picture 10"/>
              <p:cNvPicPr>
                <a:picLocks noChangeAspect="1" noChangeArrowheads="1"/>
              </p:cNvPicPr>
              <p:nvPr/>
            </p:nvPicPr>
            <p:blipFill rotWithShape="1">
              <a:blip r:embed="rId3">
                <a:extLst>
                  <a:ext uri="{28A0092B-C50C-407E-A947-70E740481C1C}">
                    <a14:useLocalDpi xmlns:a14="http://schemas.microsoft.com/office/drawing/2010/main" val="0"/>
                  </a:ext>
                </a:extLst>
              </a:blip>
              <a:srcRect r="18945"/>
              <a:stretch/>
            </p:blipFill>
            <p:spPr bwMode="auto">
              <a:xfrm>
                <a:off x="29883" y="717177"/>
                <a:ext cx="4933022" cy="4930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sp>
          <p:nvSpPr>
            <p:cNvPr id="10" name="Rectangle 9"/>
            <p:cNvSpPr/>
            <p:nvPr/>
          </p:nvSpPr>
          <p:spPr>
            <a:xfrm>
              <a:off x="1407303" y="855271"/>
              <a:ext cx="7019521" cy="3250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TextBox 7"/>
          <p:cNvSpPr txBox="1"/>
          <p:nvPr/>
        </p:nvSpPr>
        <p:spPr>
          <a:xfrm>
            <a:off x="0" y="-50173"/>
            <a:ext cx="9144000" cy="896656"/>
          </a:xfrm>
          <a:prstGeom prst="rect">
            <a:avLst/>
          </a:prstGeom>
          <a:noFill/>
        </p:spPr>
        <p:txBody>
          <a:bodyPr wrap="square" rtlCol="0">
            <a:spAutoFit/>
          </a:bodyPr>
          <a:lstStyle/>
          <a:p>
            <a:pPr algn="ctr">
              <a:lnSpc>
                <a:spcPct val="80000"/>
              </a:lnSpc>
            </a:pPr>
            <a:r>
              <a:rPr lang="en-US" sz="3200" dirty="0" smtClean="0"/>
              <a:t>Measured Velocity Distributions of H to Fe at 1AU with ACE/SWICS and ULEIS in the Spacecraft Frame</a:t>
            </a:r>
          </a:p>
        </p:txBody>
      </p:sp>
      <p:sp>
        <p:nvSpPr>
          <p:cNvPr id="12" name="TextBox 11"/>
          <p:cNvSpPr txBox="1"/>
          <p:nvPr/>
        </p:nvSpPr>
        <p:spPr>
          <a:xfrm>
            <a:off x="5319888" y="4137167"/>
            <a:ext cx="2755236" cy="646331"/>
          </a:xfrm>
          <a:prstGeom prst="rect">
            <a:avLst/>
          </a:prstGeom>
          <a:noFill/>
        </p:spPr>
        <p:txBody>
          <a:bodyPr wrap="none" rtlCol="0">
            <a:spAutoFit/>
          </a:bodyPr>
          <a:lstStyle/>
          <a:p>
            <a:r>
              <a:rPr lang="en-US" dirty="0" smtClean="0">
                <a:latin typeface="Helvetica" charset="0"/>
              </a:rPr>
              <a:t>H</a:t>
            </a:r>
            <a:r>
              <a:rPr lang="en-US" baseline="30000" dirty="0" smtClean="0">
                <a:latin typeface="Helvetica" charset="0"/>
              </a:rPr>
              <a:t>+</a:t>
            </a:r>
            <a:r>
              <a:rPr lang="en-US" dirty="0" smtClean="0">
                <a:latin typeface="Helvetica" charset="0"/>
              </a:rPr>
              <a:t>, He</a:t>
            </a:r>
            <a:r>
              <a:rPr lang="en-US" sz="2000" baseline="30000" dirty="0" smtClean="0">
                <a:latin typeface="Helvetica" charset="0"/>
              </a:rPr>
              <a:t>++</a:t>
            </a:r>
            <a:r>
              <a:rPr lang="en-US" dirty="0" smtClean="0">
                <a:latin typeface="Helvetica" charset="0"/>
              </a:rPr>
              <a:t>, He</a:t>
            </a:r>
            <a:r>
              <a:rPr lang="en-US" sz="2000" baseline="30000" dirty="0" smtClean="0">
                <a:latin typeface="Helvetica" charset="0"/>
              </a:rPr>
              <a:t>+</a:t>
            </a:r>
            <a:r>
              <a:rPr lang="en-US" dirty="0" smtClean="0">
                <a:latin typeface="Helvetica" charset="0"/>
              </a:rPr>
              <a:t> (SWICS)</a:t>
            </a:r>
          </a:p>
          <a:p>
            <a:r>
              <a:rPr lang="en-US" dirty="0" smtClean="0">
                <a:latin typeface="Helvetica" charset="0"/>
              </a:rPr>
              <a:t>H</a:t>
            </a:r>
            <a:r>
              <a:rPr lang="en-US" sz="2000" baseline="30000" dirty="0" smtClean="0">
                <a:latin typeface="Helvetica" charset="0"/>
              </a:rPr>
              <a:t>4</a:t>
            </a:r>
            <a:r>
              <a:rPr lang="en-US" dirty="0" smtClean="0">
                <a:latin typeface="Helvetica" charset="0"/>
              </a:rPr>
              <a:t>, He, C, O, Fe (ULEIS)</a:t>
            </a:r>
          </a:p>
        </p:txBody>
      </p:sp>
      <p:sp>
        <p:nvSpPr>
          <p:cNvPr id="13" name="TextBox 12"/>
          <p:cNvSpPr txBox="1"/>
          <p:nvPr/>
        </p:nvSpPr>
        <p:spPr>
          <a:xfrm>
            <a:off x="928511" y="4079289"/>
            <a:ext cx="2755236" cy="646331"/>
          </a:xfrm>
          <a:prstGeom prst="rect">
            <a:avLst/>
          </a:prstGeom>
          <a:noFill/>
        </p:spPr>
        <p:txBody>
          <a:bodyPr wrap="none" rtlCol="0">
            <a:spAutoFit/>
          </a:bodyPr>
          <a:lstStyle/>
          <a:p>
            <a:r>
              <a:rPr lang="en-US" dirty="0" smtClean="0">
                <a:latin typeface="Helvetica" charset="0"/>
              </a:rPr>
              <a:t>H</a:t>
            </a:r>
            <a:r>
              <a:rPr lang="en-US" baseline="30000" dirty="0" smtClean="0">
                <a:latin typeface="Helvetica" charset="0"/>
              </a:rPr>
              <a:t>+</a:t>
            </a:r>
            <a:r>
              <a:rPr lang="en-US" dirty="0" smtClean="0">
                <a:latin typeface="Helvetica" charset="0"/>
              </a:rPr>
              <a:t>, He</a:t>
            </a:r>
            <a:r>
              <a:rPr lang="en-US" sz="2000" baseline="30000" dirty="0" smtClean="0">
                <a:latin typeface="Helvetica" charset="0"/>
              </a:rPr>
              <a:t>++</a:t>
            </a:r>
            <a:r>
              <a:rPr lang="en-US" dirty="0" smtClean="0">
                <a:latin typeface="Helvetica" charset="0"/>
              </a:rPr>
              <a:t>, He</a:t>
            </a:r>
            <a:r>
              <a:rPr lang="en-US" sz="2000" baseline="30000" dirty="0" smtClean="0">
                <a:latin typeface="Helvetica" charset="0"/>
              </a:rPr>
              <a:t>+</a:t>
            </a:r>
            <a:r>
              <a:rPr lang="en-US" dirty="0" smtClean="0">
                <a:latin typeface="Helvetica" charset="0"/>
              </a:rPr>
              <a:t> (SWICS)</a:t>
            </a:r>
          </a:p>
          <a:p>
            <a:r>
              <a:rPr lang="en-US" dirty="0" smtClean="0">
                <a:latin typeface="Helvetica" charset="0"/>
              </a:rPr>
              <a:t>H</a:t>
            </a:r>
            <a:r>
              <a:rPr lang="en-US" sz="2000" baseline="30000" dirty="0" smtClean="0">
                <a:latin typeface="Helvetica" charset="0"/>
              </a:rPr>
              <a:t>4</a:t>
            </a:r>
            <a:r>
              <a:rPr lang="en-US" dirty="0" smtClean="0">
                <a:latin typeface="Helvetica" charset="0"/>
              </a:rPr>
              <a:t>, He, C, O, Fe (ULEIS)</a:t>
            </a:r>
          </a:p>
        </p:txBody>
      </p:sp>
    </p:spTree>
    <p:extLst>
      <p:ext uri="{BB962C8B-B14F-4D97-AF65-F5344CB8AC3E}">
        <p14:creationId xmlns:p14="http://schemas.microsoft.com/office/powerpoint/2010/main" val="373936985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6327775" y="376141"/>
            <a:ext cx="2816225" cy="623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nSpc>
                <a:spcPct val="89000"/>
              </a:lnSpc>
            </a:pPr>
            <a:r>
              <a:rPr lang="en-US" sz="1600" dirty="0" smtClean="0">
                <a:latin typeface="Helvetica" charset="0"/>
              </a:rPr>
              <a:t>The ENA Hydrogen spectrum is a superposition of four distinct components produced </a:t>
            </a:r>
            <a:r>
              <a:rPr lang="en-US" sz="1600" dirty="0">
                <a:latin typeface="Helvetica" charset="0"/>
              </a:rPr>
              <a:t>by </a:t>
            </a:r>
            <a:r>
              <a:rPr lang="en-US" sz="1600" dirty="0" smtClean="0">
                <a:latin typeface="Helvetica" charset="0"/>
              </a:rPr>
              <a:t>charge exchange with the ambient interstellar gas in the heliosheath</a:t>
            </a:r>
          </a:p>
          <a:p>
            <a:pPr>
              <a:lnSpc>
                <a:spcPct val="89000"/>
              </a:lnSpc>
            </a:pPr>
            <a:endParaRPr lang="en-US" sz="1600" dirty="0">
              <a:latin typeface="Helvetica" charset="0"/>
            </a:endParaRPr>
          </a:p>
          <a:p>
            <a:pPr marL="342900" indent="-342900">
              <a:lnSpc>
                <a:spcPct val="89000"/>
              </a:lnSpc>
              <a:buAutoNum type="alphaLcParenBoth"/>
            </a:pPr>
            <a:r>
              <a:rPr lang="en-US" sz="1600" dirty="0" smtClean="0">
                <a:latin typeface="Helvetica" charset="0"/>
              </a:rPr>
              <a:t>Heliosheath Solar Wind</a:t>
            </a:r>
          </a:p>
          <a:p>
            <a:pPr marL="342900" indent="-342900">
              <a:lnSpc>
                <a:spcPct val="89000"/>
              </a:lnSpc>
              <a:buAutoNum type="alphaLcParenBoth"/>
            </a:pPr>
            <a:r>
              <a:rPr lang="en-US" sz="1600" dirty="0" smtClean="0">
                <a:latin typeface="Helvetica" charset="0"/>
              </a:rPr>
              <a:t>Heliosheath Pickup H</a:t>
            </a:r>
            <a:r>
              <a:rPr lang="en-US" sz="2000" baseline="30000" dirty="0" smtClean="0">
                <a:latin typeface="Helvetica" charset="0"/>
              </a:rPr>
              <a:t>+</a:t>
            </a:r>
            <a:endParaRPr lang="en-US" sz="1600" baseline="30000" dirty="0" smtClean="0">
              <a:latin typeface="Helvetica" charset="0"/>
            </a:endParaRPr>
          </a:p>
          <a:p>
            <a:pPr marL="342900" indent="-342900">
              <a:lnSpc>
                <a:spcPct val="89000"/>
              </a:lnSpc>
              <a:buAutoNum type="alphaLcParenBoth"/>
            </a:pPr>
            <a:r>
              <a:rPr lang="en-US" sz="1600" dirty="0" err="1" smtClean="0">
                <a:latin typeface="Helvetica" charset="0"/>
              </a:rPr>
              <a:t>Heliospheric</a:t>
            </a:r>
            <a:r>
              <a:rPr lang="en-US" sz="1600" dirty="0">
                <a:latin typeface="Helvetica" charset="0"/>
              </a:rPr>
              <a:t> Pickup H</a:t>
            </a:r>
            <a:r>
              <a:rPr lang="en-US" sz="2000" baseline="30000" dirty="0" smtClean="0">
                <a:latin typeface="Helvetica" charset="0"/>
              </a:rPr>
              <a:t>+</a:t>
            </a:r>
            <a:endParaRPr lang="en-US" sz="1600" baseline="30000" dirty="0" smtClean="0">
              <a:latin typeface="Helvetica" charset="0"/>
            </a:endParaRPr>
          </a:p>
          <a:p>
            <a:pPr marL="342900" indent="-342900">
              <a:lnSpc>
                <a:spcPct val="89000"/>
              </a:lnSpc>
              <a:buAutoNum type="alphaLcParenBoth"/>
            </a:pPr>
            <a:r>
              <a:rPr lang="en-US" sz="1600" dirty="0" smtClean="0">
                <a:latin typeface="Helvetica" charset="0"/>
              </a:rPr>
              <a:t>F&amp;G suprathermal Tail</a:t>
            </a:r>
          </a:p>
          <a:p>
            <a:endParaRPr lang="en-US" sz="1600" dirty="0" smtClean="0">
              <a:latin typeface="Helvetica" charset="0"/>
            </a:endParaRPr>
          </a:p>
          <a:p>
            <a:r>
              <a:rPr lang="en-US" sz="1600" dirty="0" smtClean="0">
                <a:latin typeface="Helvetica" charset="0"/>
              </a:rPr>
              <a:t>Density of (c) </a:t>
            </a:r>
            <a:r>
              <a:rPr lang="en-US" sz="1600" dirty="0">
                <a:latin typeface="Helvetica" charset="0"/>
              </a:rPr>
              <a:t>downstream of the TS </a:t>
            </a:r>
            <a:r>
              <a:rPr lang="en-US" sz="1600" dirty="0" smtClean="0">
                <a:latin typeface="Helvetica" charset="0"/>
              </a:rPr>
              <a:t>is taken to be </a:t>
            </a:r>
            <a:r>
              <a:rPr lang="en-US" sz="1600" dirty="0">
                <a:latin typeface="Helvetica" charset="0"/>
              </a:rPr>
              <a:t>6•10</a:t>
            </a:r>
            <a:r>
              <a:rPr lang="en-US" sz="1600" baseline="30000" dirty="0">
                <a:latin typeface="Helvetica" charset="0"/>
              </a:rPr>
              <a:t>-4</a:t>
            </a:r>
            <a:r>
              <a:rPr lang="en-US" sz="1600" dirty="0">
                <a:latin typeface="Helvetica" charset="0"/>
              </a:rPr>
              <a:t> cm</a:t>
            </a:r>
            <a:r>
              <a:rPr lang="en-US" sz="1600" baseline="30000" dirty="0" smtClean="0">
                <a:latin typeface="Helvetica" charset="0"/>
              </a:rPr>
              <a:t>-3</a:t>
            </a:r>
            <a:r>
              <a:rPr lang="en-US" sz="1600" dirty="0" smtClean="0">
                <a:latin typeface="Helvetica" charset="0"/>
              </a:rPr>
              <a:t> </a:t>
            </a:r>
            <a:endParaRPr lang="en-US" sz="1600" baseline="30000" dirty="0">
              <a:latin typeface="Helvetica" charset="0"/>
            </a:endParaRPr>
          </a:p>
          <a:p>
            <a:endParaRPr lang="en-US" sz="1200" baseline="30000" dirty="0">
              <a:latin typeface="Helvetica" charset="0"/>
            </a:endParaRPr>
          </a:p>
          <a:p>
            <a:r>
              <a:rPr lang="en-US" sz="1600" dirty="0">
                <a:latin typeface="Helvetica" charset="0"/>
              </a:rPr>
              <a:t>Sum of all four components fits the observed EHA spectrum</a:t>
            </a:r>
          </a:p>
          <a:p>
            <a:endParaRPr lang="en-US" sz="1200" dirty="0">
              <a:latin typeface="Helvetica" charset="0"/>
            </a:endParaRPr>
          </a:p>
          <a:p>
            <a:r>
              <a:rPr lang="en-US" sz="1600" dirty="0">
                <a:solidFill>
                  <a:srgbClr val="FF0000"/>
                </a:solidFill>
                <a:latin typeface="Helvetica" charset="0"/>
              </a:rPr>
              <a:t>The fact that the </a:t>
            </a:r>
            <a:r>
              <a:rPr lang="en-US" sz="1600" dirty="0" err="1">
                <a:solidFill>
                  <a:srgbClr val="FF0000"/>
                </a:solidFill>
                <a:latin typeface="Helvetica" charset="0"/>
              </a:rPr>
              <a:t>SoHO</a:t>
            </a:r>
            <a:r>
              <a:rPr lang="en-US" sz="1600" dirty="0">
                <a:solidFill>
                  <a:srgbClr val="FF0000"/>
                </a:solidFill>
                <a:latin typeface="Helvetica" charset="0"/>
              </a:rPr>
              <a:t> EHAs fall ~ a factor of two below the model curve may be due to changes in the heliosheath thickness with time and viewing direction</a:t>
            </a:r>
          </a:p>
        </p:txBody>
      </p:sp>
      <p:pic>
        <p:nvPicPr>
          <p:cNvPr id="3" name="Picture 13"/>
          <p:cNvPicPr>
            <a:picLocks noChangeAspect="1" noChangeArrowheads="1"/>
          </p:cNvPicPr>
          <p:nvPr/>
        </p:nvPicPr>
        <p:blipFill rotWithShape="1">
          <a:blip r:embed="rId2">
            <a:extLst>
              <a:ext uri="{28A0092B-C50C-407E-A947-70E740481C1C}">
                <a14:useLocalDpi xmlns:a14="http://schemas.microsoft.com/office/drawing/2010/main" val="0"/>
              </a:ext>
            </a:extLst>
          </a:blip>
          <a:srcRect r="6194"/>
          <a:stretch/>
        </p:blipFill>
        <p:spPr bwMode="auto">
          <a:xfrm>
            <a:off x="0" y="1157288"/>
            <a:ext cx="6290235" cy="57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08093" y="16463"/>
            <a:ext cx="6066118" cy="1290610"/>
          </a:xfrm>
          <a:prstGeom prst="rect">
            <a:avLst/>
          </a:prstGeom>
          <a:noFill/>
        </p:spPr>
        <p:txBody>
          <a:bodyPr wrap="square" rtlCol="0">
            <a:spAutoFit/>
          </a:bodyPr>
          <a:lstStyle/>
          <a:p>
            <a:pPr algn="ctr">
              <a:lnSpc>
                <a:spcPct val="80000"/>
              </a:lnSpc>
            </a:pPr>
            <a:r>
              <a:rPr lang="en-US" sz="3200" dirty="0" smtClean="0"/>
              <a:t>ENA Hydrogen Spectrum and and Low Energy Proton Spectrum in the Heliosheath</a:t>
            </a:r>
          </a:p>
        </p:txBody>
      </p:sp>
    </p:spTree>
    <p:extLst>
      <p:ext uri="{BB962C8B-B14F-4D97-AF65-F5344CB8AC3E}">
        <p14:creationId xmlns:p14="http://schemas.microsoft.com/office/powerpoint/2010/main" val="43371957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6477000" y="567765"/>
            <a:ext cx="2667000" cy="6107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166688" algn="l"/>
              </a:tabLst>
              <a:defRPr sz="2400">
                <a:solidFill>
                  <a:schemeClr val="tx1"/>
                </a:solidFill>
                <a:latin typeface="Times" charset="0"/>
                <a:ea typeface="ＭＳ Ｐゴシック" charset="0"/>
                <a:cs typeface="ＭＳ Ｐゴシック" charset="0"/>
              </a:defRPr>
            </a:lvl1pPr>
            <a:lvl2pPr marL="37931725" indent="-37474525">
              <a:tabLst>
                <a:tab pos="166688" algn="l"/>
              </a:tabLst>
              <a:defRPr sz="2400">
                <a:solidFill>
                  <a:schemeClr val="tx1"/>
                </a:solidFill>
                <a:latin typeface="Times" charset="0"/>
                <a:ea typeface="ＭＳ Ｐゴシック" charset="0"/>
              </a:defRPr>
            </a:lvl2pPr>
            <a:lvl3pPr>
              <a:tabLst>
                <a:tab pos="166688" algn="l"/>
              </a:tabLst>
              <a:defRPr sz="2400">
                <a:solidFill>
                  <a:schemeClr val="tx1"/>
                </a:solidFill>
                <a:latin typeface="Times" charset="0"/>
                <a:ea typeface="ＭＳ Ｐゴシック" charset="0"/>
              </a:defRPr>
            </a:lvl3pPr>
            <a:lvl4pPr>
              <a:tabLst>
                <a:tab pos="166688" algn="l"/>
              </a:tabLst>
              <a:defRPr sz="2400">
                <a:solidFill>
                  <a:schemeClr val="tx1"/>
                </a:solidFill>
                <a:latin typeface="Times" charset="0"/>
                <a:ea typeface="ＭＳ Ｐゴシック" charset="0"/>
              </a:defRPr>
            </a:lvl4pPr>
            <a:lvl5pPr>
              <a:tabLst>
                <a:tab pos="166688" algn="l"/>
              </a:tabLst>
              <a:defRPr sz="2400">
                <a:solidFill>
                  <a:schemeClr val="tx1"/>
                </a:solidFill>
                <a:latin typeface="Times" charset="0"/>
                <a:ea typeface="ＭＳ Ｐゴシック" charset="0"/>
              </a:defRPr>
            </a:lvl5pPr>
            <a:lvl6pPr marL="457200" eaLnBrk="0" fontAlgn="base" hangingPunct="0">
              <a:spcBef>
                <a:spcPct val="0"/>
              </a:spcBef>
              <a:spcAft>
                <a:spcPct val="0"/>
              </a:spcAft>
              <a:tabLst>
                <a:tab pos="166688" algn="l"/>
              </a:tabLst>
              <a:defRPr sz="2400">
                <a:solidFill>
                  <a:schemeClr val="tx1"/>
                </a:solidFill>
                <a:latin typeface="Times" charset="0"/>
                <a:ea typeface="ＭＳ Ｐゴシック" charset="0"/>
              </a:defRPr>
            </a:lvl6pPr>
            <a:lvl7pPr marL="914400" eaLnBrk="0" fontAlgn="base" hangingPunct="0">
              <a:spcBef>
                <a:spcPct val="0"/>
              </a:spcBef>
              <a:spcAft>
                <a:spcPct val="0"/>
              </a:spcAft>
              <a:tabLst>
                <a:tab pos="166688" algn="l"/>
              </a:tabLst>
              <a:defRPr sz="2400">
                <a:solidFill>
                  <a:schemeClr val="tx1"/>
                </a:solidFill>
                <a:latin typeface="Times" charset="0"/>
                <a:ea typeface="ＭＳ Ｐゴシック" charset="0"/>
              </a:defRPr>
            </a:lvl7pPr>
            <a:lvl8pPr marL="1371600" eaLnBrk="0" fontAlgn="base" hangingPunct="0">
              <a:spcBef>
                <a:spcPct val="0"/>
              </a:spcBef>
              <a:spcAft>
                <a:spcPct val="0"/>
              </a:spcAft>
              <a:tabLst>
                <a:tab pos="166688" algn="l"/>
              </a:tabLst>
              <a:defRPr sz="2400">
                <a:solidFill>
                  <a:schemeClr val="tx1"/>
                </a:solidFill>
                <a:latin typeface="Times" charset="0"/>
                <a:ea typeface="ＭＳ Ｐゴシック" charset="0"/>
              </a:defRPr>
            </a:lvl8pPr>
            <a:lvl9pPr marL="1828800" eaLnBrk="0" fontAlgn="base" hangingPunct="0">
              <a:spcBef>
                <a:spcPct val="0"/>
              </a:spcBef>
              <a:spcAft>
                <a:spcPct val="0"/>
              </a:spcAft>
              <a:tabLst>
                <a:tab pos="166688" algn="l"/>
              </a:tabLst>
              <a:defRPr sz="2400">
                <a:solidFill>
                  <a:schemeClr val="tx1"/>
                </a:solidFill>
                <a:latin typeface="Times" charset="0"/>
                <a:ea typeface="ＭＳ Ｐゴシック" charset="0"/>
              </a:defRPr>
            </a:lvl9pPr>
          </a:lstStyle>
          <a:p>
            <a:pPr>
              <a:lnSpc>
                <a:spcPct val="90000"/>
              </a:lnSpc>
            </a:pPr>
            <a:r>
              <a:rPr lang="en-US" sz="1600" dirty="0">
                <a:solidFill>
                  <a:srgbClr val="000000"/>
                </a:solidFill>
                <a:latin typeface="Helvetica" charset="0"/>
              </a:rPr>
              <a:t>Model differential intensities for four heliosheath proton populations as would be measured with a large field-of-view particle detector in the heliosheath</a:t>
            </a:r>
          </a:p>
          <a:p>
            <a:pPr>
              <a:lnSpc>
                <a:spcPct val="90000"/>
              </a:lnSpc>
            </a:pPr>
            <a:endParaRPr lang="en-US" sz="800" dirty="0">
              <a:solidFill>
                <a:srgbClr val="000000"/>
              </a:solidFill>
              <a:latin typeface="Helvetica" charset="0"/>
            </a:endParaRPr>
          </a:p>
          <a:p>
            <a:pPr>
              <a:lnSpc>
                <a:spcPct val="90000"/>
              </a:lnSpc>
            </a:pPr>
            <a:r>
              <a:rPr lang="en-US" sz="1600" dirty="0">
                <a:solidFill>
                  <a:srgbClr val="000000"/>
                </a:solidFill>
                <a:latin typeface="Helvetica" charset="0"/>
              </a:rPr>
              <a:t>	near the termination 	shock at ~91 AU (solid	curve)</a:t>
            </a:r>
          </a:p>
          <a:p>
            <a:pPr>
              <a:lnSpc>
                <a:spcPct val="90000"/>
              </a:lnSpc>
            </a:pPr>
            <a:endParaRPr lang="en-US" sz="800" dirty="0">
              <a:solidFill>
                <a:srgbClr val="000000"/>
              </a:solidFill>
              <a:latin typeface="Helvetica" charset="0"/>
            </a:endParaRPr>
          </a:p>
          <a:p>
            <a:pPr>
              <a:lnSpc>
                <a:spcPct val="90000"/>
              </a:lnSpc>
            </a:pPr>
            <a:r>
              <a:rPr lang="en-US" sz="1600" dirty="0">
                <a:solidFill>
                  <a:srgbClr val="000000"/>
                </a:solidFill>
                <a:latin typeface="Helvetica" charset="0"/>
              </a:rPr>
              <a:t>	in the transition </a:t>
            </a:r>
            <a:r>
              <a:rPr lang="en-US" sz="1600" dirty="0" smtClean="0">
                <a:solidFill>
                  <a:srgbClr val="000000"/>
                </a:solidFill>
                <a:latin typeface="Helvetica" charset="0"/>
              </a:rPr>
              <a:t>region</a:t>
            </a:r>
          </a:p>
          <a:p>
            <a:pPr>
              <a:lnSpc>
                <a:spcPct val="90000"/>
              </a:lnSpc>
            </a:pPr>
            <a:r>
              <a:rPr lang="en-US" sz="1600" dirty="0" smtClean="0">
                <a:solidFill>
                  <a:srgbClr val="000000"/>
                </a:solidFill>
                <a:latin typeface="Helvetica" charset="0"/>
              </a:rPr>
              <a:t>   with high turbulence </a:t>
            </a:r>
            <a:r>
              <a:rPr lang="en-US" sz="1800" i="1" dirty="0" smtClean="0">
                <a:solidFill>
                  <a:srgbClr val="000000"/>
                </a:solidFill>
                <a:latin typeface="Times New Roman"/>
                <a:cs typeface="Times New Roman"/>
              </a:rPr>
              <a:t>δu</a:t>
            </a:r>
            <a:r>
              <a:rPr lang="en-US" sz="2000" baseline="30000" dirty="0" smtClean="0">
                <a:solidFill>
                  <a:srgbClr val="000000"/>
                </a:solidFill>
                <a:latin typeface="+mj-lt"/>
                <a:cs typeface="Times New Roman"/>
              </a:rPr>
              <a:t>2</a:t>
            </a:r>
          </a:p>
          <a:p>
            <a:pPr>
              <a:lnSpc>
                <a:spcPct val="90000"/>
              </a:lnSpc>
            </a:pPr>
            <a:r>
              <a:rPr lang="en-US" sz="2000" baseline="30000" dirty="0">
                <a:solidFill>
                  <a:srgbClr val="000000"/>
                </a:solidFill>
                <a:latin typeface="+mj-lt"/>
                <a:cs typeface="Times New Roman"/>
              </a:rPr>
              <a:t> </a:t>
            </a:r>
            <a:r>
              <a:rPr lang="en-US" sz="2000" baseline="30000" dirty="0" smtClean="0">
                <a:solidFill>
                  <a:srgbClr val="000000"/>
                </a:solidFill>
                <a:latin typeface="+mj-lt"/>
                <a:cs typeface="Times New Roman"/>
              </a:rPr>
              <a:t>  </a:t>
            </a:r>
            <a:r>
              <a:rPr lang="en-US" sz="1600" dirty="0" smtClean="0">
                <a:solidFill>
                  <a:srgbClr val="000000"/>
                </a:solidFill>
                <a:latin typeface="Helvetica" charset="0"/>
              </a:rPr>
              <a:t> </a:t>
            </a:r>
            <a:r>
              <a:rPr lang="en-US" sz="1600" dirty="0">
                <a:solidFill>
                  <a:srgbClr val="000000"/>
                </a:solidFill>
                <a:latin typeface="Helvetica" charset="0"/>
              </a:rPr>
              <a:t>at 	~140 AU (dashed 	curve)</a:t>
            </a:r>
          </a:p>
          <a:p>
            <a:pPr>
              <a:lnSpc>
                <a:spcPct val="90000"/>
              </a:lnSpc>
            </a:pPr>
            <a:endParaRPr lang="en-US" sz="800" dirty="0">
              <a:solidFill>
                <a:srgbClr val="000000"/>
              </a:solidFill>
              <a:latin typeface="Helvetica" charset="0"/>
            </a:endParaRPr>
          </a:p>
          <a:p>
            <a:pPr>
              <a:lnSpc>
                <a:spcPct val="90000"/>
              </a:lnSpc>
            </a:pPr>
            <a:r>
              <a:rPr lang="en-US" sz="1600" dirty="0">
                <a:solidFill>
                  <a:srgbClr val="000000"/>
                </a:solidFill>
                <a:latin typeface="Helvetica" charset="0"/>
              </a:rPr>
              <a:t>	near the </a:t>
            </a:r>
            <a:r>
              <a:rPr lang="en-US" sz="1600" dirty="0" err="1">
                <a:solidFill>
                  <a:srgbClr val="000000"/>
                </a:solidFill>
                <a:latin typeface="Helvetica" charset="0"/>
              </a:rPr>
              <a:t>heliopause</a:t>
            </a:r>
            <a:r>
              <a:rPr lang="en-US" sz="1600" dirty="0">
                <a:solidFill>
                  <a:srgbClr val="000000"/>
                </a:solidFill>
                <a:latin typeface="Helvetica" charset="0"/>
              </a:rPr>
              <a:t> at 	~148 AU dotted curve)</a:t>
            </a:r>
          </a:p>
          <a:p>
            <a:pPr>
              <a:lnSpc>
                <a:spcPct val="90000"/>
              </a:lnSpc>
            </a:pPr>
            <a:endParaRPr lang="en-US" sz="800" dirty="0">
              <a:solidFill>
                <a:srgbClr val="000000"/>
              </a:solidFill>
              <a:latin typeface="Helvetica" charset="0"/>
            </a:endParaRPr>
          </a:p>
          <a:p>
            <a:pPr>
              <a:lnSpc>
                <a:spcPct val="90000"/>
              </a:lnSpc>
            </a:pPr>
            <a:r>
              <a:rPr lang="en-US" sz="1600" dirty="0">
                <a:solidFill>
                  <a:srgbClr val="000000"/>
                </a:solidFill>
                <a:latin typeface="Helvetica" charset="0"/>
              </a:rPr>
              <a:t>Local Tail at 110 AU (blue circles, </a:t>
            </a:r>
            <a:r>
              <a:rPr lang="en-US" sz="1600" i="1" dirty="0">
                <a:solidFill>
                  <a:srgbClr val="000000"/>
                </a:solidFill>
                <a:latin typeface="Helvetica" charset="0"/>
              </a:rPr>
              <a:t>V-1</a:t>
            </a:r>
            <a:r>
              <a:rPr lang="en-US" sz="1600" dirty="0">
                <a:solidFill>
                  <a:srgbClr val="000000"/>
                </a:solidFill>
                <a:latin typeface="Helvetica" charset="0"/>
              </a:rPr>
              <a:t>)</a:t>
            </a:r>
          </a:p>
          <a:p>
            <a:pPr>
              <a:lnSpc>
                <a:spcPct val="90000"/>
              </a:lnSpc>
            </a:pPr>
            <a:endParaRPr lang="en-US" sz="800" dirty="0">
              <a:solidFill>
                <a:srgbClr val="000000"/>
              </a:solidFill>
              <a:latin typeface="Helvetica" charset="0"/>
            </a:endParaRPr>
          </a:p>
          <a:p>
            <a:pPr>
              <a:lnSpc>
                <a:spcPct val="90000"/>
              </a:lnSpc>
            </a:pPr>
            <a:r>
              <a:rPr lang="en-US" sz="1600" dirty="0">
                <a:solidFill>
                  <a:srgbClr val="000000"/>
                </a:solidFill>
                <a:latin typeface="Helvetica" charset="0"/>
              </a:rPr>
              <a:t>Modulated ACRs at 104 AU (red circles, </a:t>
            </a:r>
            <a:r>
              <a:rPr lang="en-US" sz="1600" i="1" dirty="0">
                <a:solidFill>
                  <a:srgbClr val="000000"/>
                </a:solidFill>
                <a:latin typeface="Helvetica" charset="0"/>
              </a:rPr>
              <a:t>V-1</a:t>
            </a:r>
            <a:r>
              <a:rPr lang="en-US" sz="1600" dirty="0">
                <a:solidFill>
                  <a:srgbClr val="000000"/>
                </a:solidFill>
                <a:latin typeface="Helvetica" charset="0"/>
              </a:rPr>
              <a:t>  CRS)</a:t>
            </a:r>
          </a:p>
          <a:p>
            <a:pPr>
              <a:lnSpc>
                <a:spcPct val="90000"/>
              </a:lnSpc>
            </a:pPr>
            <a:endParaRPr lang="en-US" sz="800" dirty="0">
              <a:solidFill>
                <a:srgbClr val="000000"/>
              </a:solidFill>
              <a:latin typeface="Helvetica" charset="0"/>
            </a:endParaRPr>
          </a:p>
          <a:p>
            <a:pPr>
              <a:lnSpc>
                <a:spcPct val="90000"/>
              </a:lnSpc>
            </a:pPr>
            <a:r>
              <a:rPr lang="en-US" sz="1600" dirty="0">
                <a:solidFill>
                  <a:srgbClr val="000000"/>
                </a:solidFill>
                <a:latin typeface="Helvetica" charset="0"/>
              </a:rPr>
              <a:t>GCRs are not </a:t>
            </a:r>
            <a:r>
              <a:rPr lang="en-US" sz="1600" dirty="0" smtClean="0">
                <a:solidFill>
                  <a:srgbClr val="000000"/>
                </a:solidFill>
                <a:latin typeface="Helvetica" charset="0"/>
              </a:rPr>
              <a:t>shown</a:t>
            </a:r>
          </a:p>
          <a:p>
            <a:pPr>
              <a:lnSpc>
                <a:spcPct val="90000"/>
              </a:lnSpc>
            </a:pPr>
            <a:endParaRPr lang="en-US" sz="1600" dirty="0">
              <a:solidFill>
                <a:srgbClr val="000000"/>
              </a:solidFill>
              <a:latin typeface="Helvetica" charset="0"/>
            </a:endParaRPr>
          </a:p>
          <a:p>
            <a:pPr>
              <a:lnSpc>
                <a:spcPct val="90000"/>
              </a:lnSpc>
            </a:pPr>
            <a:r>
              <a:rPr lang="en-US" sz="1600" dirty="0">
                <a:solidFill>
                  <a:srgbClr val="FF0000"/>
                </a:solidFill>
                <a:latin typeface="Helvetica" charset="0"/>
              </a:rPr>
              <a:t>Populations </a:t>
            </a:r>
            <a:r>
              <a:rPr lang="en-US" sz="1600" dirty="0" smtClean="0">
                <a:solidFill>
                  <a:srgbClr val="FF0000"/>
                </a:solidFill>
                <a:latin typeface="Helvetica" charset="0"/>
              </a:rPr>
              <a:t>(b) and (c) are </a:t>
            </a:r>
            <a:endParaRPr lang="en-US" sz="1600" dirty="0">
              <a:solidFill>
                <a:srgbClr val="000000"/>
              </a:solidFill>
              <a:latin typeface="Helvetica" charset="0"/>
            </a:endParaRPr>
          </a:p>
          <a:p>
            <a:pPr>
              <a:lnSpc>
                <a:spcPct val="90000"/>
              </a:lnSpc>
            </a:pPr>
            <a:r>
              <a:rPr lang="en-US" sz="1600" dirty="0" smtClean="0">
                <a:solidFill>
                  <a:srgbClr val="FF0000"/>
                </a:solidFill>
                <a:latin typeface="Helvetica" charset="0"/>
              </a:rPr>
              <a:t>not </a:t>
            </a:r>
            <a:r>
              <a:rPr lang="en-US" sz="1600" dirty="0">
                <a:solidFill>
                  <a:srgbClr val="FF0000"/>
                </a:solidFill>
                <a:latin typeface="Helvetica" charset="0"/>
              </a:rPr>
              <a:t>measured by </a:t>
            </a:r>
            <a:r>
              <a:rPr lang="en-US" sz="1600" i="1" dirty="0">
                <a:solidFill>
                  <a:srgbClr val="FF0000"/>
                </a:solidFill>
                <a:latin typeface="Helvetica" charset="0"/>
              </a:rPr>
              <a:t>Voyagers</a:t>
            </a:r>
            <a:r>
              <a:rPr lang="en-US" sz="1600" dirty="0">
                <a:solidFill>
                  <a:srgbClr val="FF0000"/>
                </a:solidFill>
                <a:latin typeface="Helvetica" charset="0"/>
              </a:rPr>
              <a:t>. </a:t>
            </a:r>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62661"/>
            <a:ext cx="6629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0" y="322065"/>
            <a:ext cx="6477000" cy="1597361"/>
          </a:xfrm>
          <a:prstGeom prst="rect">
            <a:avLst/>
          </a:prstGeom>
          <a:noFill/>
        </p:spPr>
        <p:txBody>
          <a:bodyPr wrap="square" rtlCol="0">
            <a:spAutoFit/>
          </a:bodyPr>
          <a:lstStyle/>
          <a:p>
            <a:pPr algn="ctr">
              <a:lnSpc>
                <a:spcPct val="90000"/>
              </a:lnSpc>
            </a:pPr>
            <a:r>
              <a:rPr lang="en-US" sz="3600" dirty="0" smtClean="0"/>
              <a:t>Heliosheath Proton Spectrum at Different Distances in the Heliosheath</a:t>
            </a:r>
          </a:p>
        </p:txBody>
      </p:sp>
    </p:spTree>
    <p:extLst>
      <p:ext uri="{BB962C8B-B14F-4D97-AF65-F5344CB8AC3E}">
        <p14:creationId xmlns:p14="http://schemas.microsoft.com/office/powerpoint/2010/main" val="361918693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l="734"/>
          <a:stretch>
            <a:fillRect/>
          </a:stretch>
        </p:blipFill>
        <p:spPr bwMode="auto">
          <a:xfrm>
            <a:off x="0" y="1600191"/>
            <a:ext cx="6400800" cy="547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 name="Text Box 3"/>
          <p:cNvSpPr txBox="1">
            <a:spLocks noChangeArrowheads="1"/>
          </p:cNvSpPr>
          <p:nvPr/>
        </p:nvSpPr>
        <p:spPr bwMode="auto">
          <a:xfrm>
            <a:off x="6096000" y="1331253"/>
            <a:ext cx="3048000" cy="5262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800" dirty="0">
                <a:latin typeface="Helvetica" charset="0"/>
              </a:rPr>
              <a:t>Voyager 1 velocity distributions of H, He, O, N, Ne, and </a:t>
            </a:r>
            <a:r>
              <a:rPr lang="en-US" sz="1800" dirty="0" err="1">
                <a:latin typeface="Helvetica" charset="0"/>
              </a:rPr>
              <a:t>Ar</a:t>
            </a:r>
            <a:r>
              <a:rPr lang="en-US" sz="1800" dirty="0">
                <a:latin typeface="Helvetica" charset="0"/>
              </a:rPr>
              <a:t> (also C and Fe), in the heliosheath, averaged over 2.8 years</a:t>
            </a:r>
          </a:p>
          <a:p>
            <a:endParaRPr lang="en-US" sz="1800" dirty="0">
              <a:latin typeface="Helvetica" charset="0"/>
            </a:endParaRPr>
          </a:p>
          <a:p>
            <a:r>
              <a:rPr lang="en-US" sz="1800" dirty="0">
                <a:latin typeface="Helvetica" charset="0"/>
              </a:rPr>
              <a:t>Fits to the lower energy data of </a:t>
            </a:r>
            <a:r>
              <a:rPr lang="en-US" sz="1800" dirty="0" smtClean="0">
                <a:latin typeface="Helvetica" charset="0"/>
              </a:rPr>
              <a:t>F&amp;G tail </a:t>
            </a:r>
            <a:r>
              <a:rPr lang="en-US" sz="1800" dirty="0">
                <a:latin typeface="Helvetica" charset="0"/>
              </a:rPr>
              <a:t>distributions </a:t>
            </a:r>
            <a:r>
              <a:rPr lang="en-US" sz="1800" dirty="0" smtClean="0">
                <a:latin typeface="Helvetica" charset="0"/>
              </a:rPr>
              <a:t>(</a:t>
            </a:r>
            <a:r>
              <a:rPr lang="en-US" sz="1800" dirty="0">
                <a:latin typeface="Helvetica" charset="0"/>
              </a:rPr>
              <a:t>–5 power laws with gentle roll over) were </a:t>
            </a:r>
            <a:r>
              <a:rPr lang="en-US" sz="1800" dirty="0" smtClean="0">
                <a:latin typeface="Helvetica" charset="0"/>
              </a:rPr>
              <a:t>obtained and tail pressures computes</a:t>
            </a:r>
          </a:p>
          <a:p>
            <a:endParaRPr lang="en-US" sz="1200" dirty="0" smtClean="0">
              <a:latin typeface="Helvetica" charset="0"/>
            </a:endParaRPr>
          </a:p>
          <a:p>
            <a:r>
              <a:rPr lang="en-US" sz="1800" dirty="0" smtClean="0">
                <a:latin typeface="Helvetica" charset="0"/>
              </a:rPr>
              <a:t>Ratios </a:t>
            </a:r>
            <a:r>
              <a:rPr lang="en-US" sz="1800" dirty="0">
                <a:latin typeface="Helvetica" charset="0"/>
              </a:rPr>
              <a:t>(relative to He) of H, N, O, Ne and </a:t>
            </a:r>
            <a:r>
              <a:rPr lang="en-US" sz="1800" dirty="0" err="1">
                <a:latin typeface="Helvetica" charset="0"/>
              </a:rPr>
              <a:t>Ar</a:t>
            </a:r>
            <a:r>
              <a:rPr lang="en-US" sz="1800" dirty="0">
                <a:latin typeface="Helvetica" charset="0"/>
              </a:rPr>
              <a:t> pickup ion fluxes in the heliosheath were derived from the respective pressure ratios </a:t>
            </a:r>
          </a:p>
          <a:p>
            <a:endParaRPr lang="en-US" sz="1800" dirty="0">
              <a:latin typeface="Helvetica" charset="0"/>
            </a:endParaRPr>
          </a:p>
        </p:txBody>
      </p:sp>
      <p:sp>
        <p:nvSpPr>
          <p:cNvPr id="4" name="TextBox 3"/>
          <p:cNvSpPr txBox="1"/>
          <p:nvPr/>
        </p:nvSpPr>
        <p:spPr>
          <a:xfrm>
            <a:off x="0" y="122799"/>
            <a:ext cx="9281459" cy="896656"/>
          </a:xfrm>
          <a:prstGeom prst="rect">
            <a:avLst/>
          </a:prstGeom>
          <a:noFill/>
        </p:spPr>
        <p:txBody>
          <a:bodyPr wrap="square" rtlCol="0">
            <a:spAutoFit/>
          </a:bodyPr>
          <a:lstStyle/>
          <a:p>
            <a:pPr algn="ctr">
              <a:lnSpc>
                <a:spcPct val="80000"/>
              </a:lnSpc>
            </a:pPr>
            <a:r>
              <a:rPr lang="en-US" sz="3200" dirty="0" smtClean="0"/>
              <a:t>Composition of Interstellar Gas</a:t>
            </a:r>
          </a:p>
          <a:p>
            <a:pPr algn="ctr">
              <a:lnSpc>
                <a:spcPct val="80000"/>
              </a:lnSpc>
            </a:pPr>
            <a:r>
              <a:rPr lang="en-US" sz="3200" dirty="0" smtClean="0"/>
              <a:t>from Heliosheath Tails and ACRs</a:t>
            </a:r>
            <a:endParaRPr lang="en-US" sz="3200" dirty="0"/>
          </a:p>
        </p:txBody>
      </p:sp>
      <p:grpSp>
        <p:nvGrpSpPr>
          <p:cNvPr id="14" name="Group 13"/>
          <p:cNvGrpSpPr/>
          <p:nvPr/>
        </p:nvGrpSpPr>
        <p:grpSpPr>
          <a:xfrm>
            <a:off x="2413001" y="2569881"/>
            <a:ext cx="1060823" cy="194235"/>
            <a:chOff x="2465295" y="2599763"/>
            <a:chExt cx="1060823" cy="194235"/>
          </a:xfrm>
        </p:grpSpPr>
        <p:cxnSp>
          <p:nvCxnSpPr>
            <p:cNvPr id="8" name="Straight Arrow Connector 7"/>
            <p:cNvCxnSpPr/>
            <p:nvPr/>
          </p:nvCxnSpPr>
          <p:spPr>
            <a:xfrm flipH="1">
              <a:off x="2465295" y="2599763"/>
              <a:ext cx="597646" cy="194235"/>
            </a:xfrm>
            <a:prstGeom prst="straightConnector1">
              <a:avLst/>
            </a:prstGeom>
            <a:ln>
              <a:solidFill>
                <a:schemeClr val="tx1"/>
              </a:solidFill>
              <a:prstDash val="sysDash"/>
              <a:tailEnd type="arrow" w="sm" len="lg"/>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a:off x="3062942" y="2599763"/>
              <a:ext cx="463176" cy="0"/>
            </a:xfrm>
            <a:prstGeom prst="straightConnector1">
              <a:avLst/>
            </a:prstGeom>
            <a:ln>
              <a:solidFill>
                <a:schemeClr val="tx1"/>
              </a:solidFill>
              <a:prstDash val="sysDash"/>
              <a:headEnd type="none"/>
              <a:tailEnd type="none" w="sm" len="lg"/>
            </a:ln>
            <a:effectLst/>
          </p:spPr>
          <p:style>
            <a:lnRef idx="2">
              <a:schemeClr val="accent1"/>
            </a:lnRef>
            <a:fillRef idx="0">
              <a:schemeClr val="accent1"/>
            </a:fillRef>
            <a:effectRef idx="1">
              <a:schemeClr val="accent1"/>
            </a:effectRef>
            <a:fontRef idx="minor">
              <a:schemeClr val="tx1"/>
            </a:fontRef>
          </p:style>
        </p:cxnSp>
      </p:grpSp>
      <p:cxnSp>
        <p:nvCxnSpPr>
          <p:cNvPr id="16" name="Straight Arrow Connector 15"/>
          <p:cNvCxnSpPr/>
          <p:nvPr/>
        </p:nvCxnSpPr>
        <p:spPr>
          <a:xfrm flipH="1">
            <a:off x="3742766" y="3021104"/>
            <a:ext cx="597646" cy="971176"/>
          </a:xfrm>
          <a:prstGeom prst="straightConnector1">
            <a:avLst/>
          </a:prstGeom>
          <a:ln>
            <a:solidFill>
              <a:schemeClr val="tx1"/>
            </a:solidFill>
            <a:prstDash val="sysDash"/>
            <a:tailEnd type="arrow" w="sm" len="lg"/>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a:off x="4340412" y="3021104"/>
            <a:ext cx="463176" cy="0"/>
          </a:xfrm>
          <a:prstGeom prst="straightConnector1">
            <a:avLst/>
          </a:prstGeom>
          <a:ln>
            <a:solidFill>
              <a:schemeClr val="tx1"/>
            </a:solidFill>
            <a:prstDash val="sysDash"/>
            <a:headEnd type="none"/>
            <a:tailEnd type="none" w="sm" len="lg"/>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4445004" y="2638174"/>
            <a:ext cx="1269749" cy="646331"/>
          </a:xfrm>
          <a:prstGeom prst="rect">
            <a:avLst/>
          </a:prstGeom>
          <a:noFill/>
        </p:spPr>
        <p:txBody>
          <a:bodyPr wrap="none" rtlCol="0">
            <a:spAutoFit/>
          </a:bodyPr>
          <a:lstStyle/>
          <a:p>
            <a:pPr algn="ctr"/>
            <a:r>
              <a:rPr lang="en-US" i="1" dirty="0" smtClean="0"/>
              <a:t>Modulated</a:t>
            </a:r>
          </a:p>
          <a:p>
            <a:pPr algn="ctr"/>
            <a:r>
              <a:rPr lang="en-US" i="1" dirty="0" smtClean="0"/>
              <a:t>ACRs</a:t>
            </a:r>
            <a:endParaRPr lang="en-US" i="1" dirty="0"/>
          </a:p>
        </p:txBody>
      </p:sp>
      <p:sp>
        <p:nvSpPr>
          <p:cNvPr id="20" name="TextBox 19"/>
          <p:cNvSpPr txBox="1"/>
          <p:nvPr/>
        </p:nvSpPr>
        <p:spPr>
          <a:xfrm>
            <a:off x="3418042" y="2385215"/>
            <a:ext cx="1019981" cy="369332"/>
          </a:xfrm>
          <a:prstGeom prst="rect">
            <a:avLst/>
          </a:prstGeom>
          <a:noFill/>
        </p:spPr>
        <p:txBody>
          <a:bodyPr wrap="none" rtlCol="0">
            <a:spAutoFit/>
          </a:bodyPr>
          <a:lstStyle/>
          <a:p>
            <a:r>
              <a:rPr lang="en-US" i="1" dirty="0" smtClean="0"/>
              <a:t>F&amp;G Tail</a:t>
            </a:r>
            <a:endParaRPr lang="en-US" i="1" dirty="0"/>
          </a:p>
        </p:txBody>
      </p:sp>
    </p:spTree>
    <p:extLst>
      <p:ext uri="{BB962C8B-B14F-4D97-AF65-F5344CB8AC3E}">
        <p14:creationId xmlns:p14="http://schemas.microsoft.com/office/powerpoint/2010/main" val="402592862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375"/>
          <a:stretch/>
        </p:blipFill>
        <p:spPr bwMode="auto">
          <a:xfrm>
            <a:off x="4811058" y="0"/>
            <a:ext cx="4422588" cy="434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5357" r="-1"/>
          <a:stretch/>
        </p:blipFill>
        <p:spPr bwMode="auto">
          <a:xfrm>
            <a:off x="-803274" y="0"/>
            <a:ext cx="5901823" cy="4357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 name="Text Box 8"/>
          <p:cNvSpPr txBox="1">
            <a:spLocks noChangeArrowheads="1"/>
          </p:cNvSpPr>
          <p:nvPr/>
        </p:nvSpPr>
        <p:spPr bwMode="auto">
          <a:xfrm>
            <a:off x="381000" y="4681538"/>
            <a:ext cx="18351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a:latin typeface="Helvetica" charset="0"/>
                <a:cs typeface="+mn-cs"/>
              </a:rPr>
              <a:t>Modulated</a:t>
            </a:r>
          </a:p>
          <a:p>
            <a:pPr algn="ctr">
              <a:defRPr/>
            </a:pPr>
            <a:r>
              <a:rPr lang="en-US" sz="2000">
                <a:latin typeface="Helvetica" charset="0"/>
                <a:cs typeface="+mn-cs"/>
              </a:rPr>
              <a:t>ACR spectrum</a:t>
            </a:r>
            <a:endParaRPr lang="en-US">
              <a:cs typeface="+mn-cs"/>
            </a:endParaRPr>
          </a:p>
        </p:txBody>
      </p:sp>
      <p:grpSp>
        <p:nvGrpSpPr>
          <p:cNvPr id="6" name="Group 12"/>
          <p:cNvGrpSpPr>
            <a:grpSpLocks/>
          </p:cNvGrpSpPr>
          <p:nvPr/>
        </p:nvGrpSpPr>
        <p:grpSpPr bwMode="auto">
          <a:xfrm>
            <a:off x="2362200" y="4648200"/>
            <a:ext cx="6629400" cy="822325"/>
            <a:chOff x="720" y="3168"/>
            <a:chExt cx="4176" cy="518"/>
          </a:xfrm>
        </p:grpSpPr>
        <p:graphicFrame>
          <p:nvGraphicFramePr>
            <p:cNvPr id="7" name="Object 5"/>
            <p:cNvGraphicFramePr>
              <a:graphicFrameLocks noChangeAspect="1"/>
            </p:cNvGraphicFramePr>
            <p:nvPr/>
          </p:nvGraphicFramePr>
          <p:xfrm>
            <a:off x="720" y="3168"/>
            <a:ext cx="4176" cy="469"/>
          </p:xfrm>
          <a:graphic>
            <a:graphicData uri="http://schemas.openxmlformats.org/presentationml/2006/ole">
              <mc:AlternateContent xmlns:mc="http://schemas.openxmlformats.org/markup-compatibility/2006">
                <mc:Choice xmlns:v="urn:schemas-microsoft-com:vml" Requires="v">
                  <p:oleObj spid="_x0000_s6165" name="Equation" r:id="rId5" imgW="5308600" imgH="596900" progId="Equation.DSMT4">
                    <p:embed/>
                  </p:oleObj>
                </mc:Choice>
                <mc:Fallback>
                  <p:oleObj name="Equation" r:id="rId5" imgW="5308600" imgH="5969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 y="3168"/>
                          <a:ext cx="4176" cy="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8" name="Rectangle 9"/>
            <p:cNvSpPr>
              <a:spLocks noChangeArrowheads="1"/>
            </p:cNvSpPr>
            <p:nvPr/>
          </p:nvSpPr>
          <p:spPr bwMode="auto">
            <a:xfrm>
              <a:off x="1145" y="3168"/>
              <a:ext cx="2666" cy="518"/>
            </a:xfrm>
            <a:prstGeom prst="rect">
              <a:avLst/>
            </a:prstGeom>
            <a:solidFill>
              <a:srgbClr val="99CCFF">
                <a:alpha val="25000"/>
              </a:srgbClr>
            </a:solidFill>
            <a:ln w="9525">
              <a:solidFill>
                <a:schemeClr val="accent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9" name="Text Box 10"/>
          <p:cNvSpPr txBox="1">
            <a:spLocks noChangeArrowheads="1"/>
          </p:cNvSpPr>
          <p:nvPr/>
        </p:nvSpPr>
        <p:spPr bwMode="auto">
          <a:xfrm>
            <a:off x="4375150" y="5567363"/>
            <a:ext cx="17208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a:latin typeface="Helvetica" charset="0"/>
                <a:cs typeface="+mn-cs"/>
              </a:rPr>
              <a:t>Modulation function</a:t>
            </a:r>
            <a:endParaRPr lang="en-US">
              <a:cs typeface="+mn-cs"/>
            </a:endParaRPr>
          </a:p>
        </p:txBody>
      </p:sp>
      <p:sp>
        <p:nvSpPr>
          <p:cNvPr id="10" name="Text Box 11"/>
          <p:cNvSpPr txBox="1">
            <a:spLocks noChangeArrowheads="1"/>
          </p:cNvSpPr>
          <p:nvPr/>
        </p:nvSpPr>
        <p:spPr bwMode="auto">
          <a:xfrm>
            <a:off x="7467600" y="5567363"/>
            <a:ext cx="1504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a:latin typeface="Helvetica" charset="0"/>
                <a:cs typeface="+mn-cs"/>
              </a:rPr>
              <a:t>Rollover function</a:t>
            </a:r>
            <a:endParaRPr lang="en-US">
              <a:cs typeface="+mn-cs"/>
            </a:endParaRPr>
          </a:p>
        </p:txBody>
      </p:sp>
      <p:sp>
        <p:nvSpPr>
          <p:cNvPr id="11" name="Text Box 13"/>
          <p:cNvSpPr txBox="1">
            <a:spLocks noChangeArrowheads="1"/>
          </p:cNvSpPr>
          <p:nvPr/>
        </p:nvSpPr>
        <p:spPr bwMode="auto">
          <a:xfrm>
            <a:off x="533400" y="6019800"/>
            <a:ext cx="8001000"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800" dirty="0">
                <a:solidFill>
                  <a:srgbClr val="D5070A"/>
                </a:solidFill>
                <a:latin typeface="Helvetica" charset="0"/>
                <a:cs typeface="+mn-cs"/>
              </a:rPr>
              <a:t>5%/AU 16 MeV/</a:t>
            </a:r>
            <a:r>
              <a:rPr lang="en-US" sz="1800" dirty="0" err="1">
                <a:solidFill>
                  <a:srgbClr val="D5070A"/>
                </a:solidFill>
                <a:latin typeface="Helvetica" charset="0"/>
                <a:cs typeface="+mn-cs"/>
              </a:rPr>
              <a:t>nuc</a:t>
            </a:r>
            <a:r>
              <a:rPr lang="en-US" sz="1800" dirty="0">
                <a:solidFill>
                  <a:srgbClr val="D5070A"/>
                </a:solidFill>
                <a:latin typeface="Helvetica" charset="0"/>
                <a:cs typeface="+mn-cs"/>
              </a:rPr>
              <a:t> He gradient is built in</a:t>
            </a:r>
          </a:p>
          <a:p>
            <a:pPr algn="ctr">
              <a:defRPr/>
            </a:pPr>
            <a:r>
              <a:rPr lang="en-US" sz="1800" i="1" dirty="0" err="1">
                <a:solidFill>
                  <a:srgbClr val="D5070A"/>
                </a:solidFill>
                <a:latin typeface="Helvetica" charset="0"/>
                <a:cs typeface="+mn-cs"/>
              </a:rPr>
              <a:t>r</a:t>
            </a:r>
            <a:r>
              <a:rPr lang="en-US" sz="1800" baseline="-25000" dirty="0" err="1">
                <a:solidFill>
                  <a:srgbClr val="D5070A"/>
                </a:solidFill>
                <a:latin typeface="Helvetica" charset="0"/>
                <a:cs typeface="+mn-cs"/>
              </a:rPr>
              <a:t>o</a:t>
            </a:r>
            <a:r>
              <a:rPr lang="en-US" sz="1800" dirty="0">
                <a:solidFill>
                  <a:srgbClr val="D5070A"/>
                </a:solidFill>
                <a:latin typeface="Helvetica" charset="0"/>
                <a:cs typeface="+mn-cs"/>
              </a:rPr>
              <a:t> = 100 AU;  A is (m/q</a:t>
            </a:r>
            <a:r>
              <a:rPr lang="en-US" sz="1800" dirty="0" smtClean="0">
                <a:solidFill>
                  <a:srgbClr val="D5070A"/>
                </a:solidFill>
                <a:latin typeface="Helvetica" charset="0"/>
                <a:cs typeface="+mn-cs"/>
              </a:rPr>
              <a:t>)</a:t>
            </a:r>
            <a:r>
              <a:rPr lang="en-US" dirty="0" smtClean="0">
                <a:solidFill>
                  <a:srgbClr val="D5070A"/>
                </a:solidFill>
                <a:latin typeface="Helvetica" charset="0"/>
              </a:rPr>
              <a:t>; </a:t>
            </a:r>
            <a:r>
              <a:rPr lang="en-US" sz="2000" i="1" dirty="0" err="1">
                <a:solidFill>
                  <a:srgbClr val="D5070A"/>
                </a:solidFill>
                <a:latin typeface="Times New Roman"/>
                <a:cs typeface="Times New Roman"/>
              </a:rPr>
              <a:t>λ</a:t>
            </a:r>
            <a:r>
              <a:rPr lang="en-US" sz="1800" dirty="0" smtClean="0">
                <a:solidFill>
                  <a:srgbClr val="D5070A"/>
                </a:solidFill>
                <a:latin typeface="Symbol" charset="0"/>
                <a:cs typeface="+mn-cs"/>
              </a:rPr>
              <a:t>  </a:t>
            </a:r>
            <a:r>
              <a:rPr lang="en-US" sz="1800" dirty="0" smtClean="0">
                <a:solidFill>
                  <a:srgbClr val="D5070A"/>
                </a:solidFill>
                <a:latin typeface="Helvetica" charset="0"/>
                <a:cs typeface="+mn-cs"/>
              </a:rPr>
              <a:t>is </a:t>
            </a:r>
            <a:r>
              <a:rPr lang="en-US" sz="1800" dirty="0">
                <a:solidFill>
                  <a:srgbClr val="D5070A"/>
                </a:solidFill>
                <a:latin typeface="Helvetica" charset="0"/>
                <a:cs typeface="+mn-cs"/>
              </a:rPr>
              <a:t>e-folding distance of solar wind speed decrease</a:t>
            </a:r>
            <a:r>
              <a:rPr lang="en-US" sz="1800" dirty="0">
                <a:latin typeface="Helvetica" charset="0"/>
                <a:cs typeface="+mn-cs"/>
              </a:rPr>
              <a:t> </a:t>
            </a:r>
            <a:endParaRPr lang="en-US" dirty="0">
              <a:cs typeface="+mn-cs"/>
            </a:endParaRPr>
          </a:p>
        </p:txBody>
      </p:sp>
      <p:pic>
        <p:nvPicPr>
          <p:cNvPr id="12"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85806"/>
          <a:stretch/>
        </p:blipFill>
        <p:spPr bwMode="auto">
          <a:xfrm>
            <a:off x="0" y="-11952"/>
            <a:ext cx="724655" cy="434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3" name="Rectangle 12"/>
          <p:cNvSpPr/>
          <p:nvPr/>
        </p:nvSpPr>
        <p:spPr>
          <a:xfrm>
            <a:off x="9054197" y="5006891"/>
            <a:ext cx="500339" cy="3976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4519362" y="3804084"/>
            <a:ext cx="754876" cy="3976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060954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8468" y="536224"/>
            <a:ext cx="6482644" cy="6393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 name="TextBox 2"/>
          <p:cNvSpPr txBox="1"/>
          <p:nvPr/>
        </p:nvSpPr>
        <p:spPr>
          <a:xfrm>
            <a:off x="0" y="122799"/>
            <a:ext cx="9281459" cy="896656"/>
          </a:xfrm>
          <a:prstGeom prst="rect">
            <a:avLst/>
          </a:prstGeom>
          <a:noFill/>
        </p:spPr>
        <p:txBody>
          <a:bodyPr wrap="square" rtlCol="0">
            <a:spAutoFit/>
          </a:bodyPr>
          <a:lstStyle/>
          <a:p>
            <a:pPr algn="ctr">
              <a:lnSpc>
                <a:spcPct val="80000"/>
              </a:lnSpc>
            </a:pPr>
            <a:r>
              <a:rPr lang="en-US" sz="3200" dirty="0" smtClean="0"/>
              <a:t>Composition of Interstellar Gas from</a:t>
            </a:r>
          </a:p>
          <a:p>
            <a:pPr algn="ctr">
              <a:lnSpc>
                <a:spcPct val="80000"/>
              </a:lnSpc>
            </a:pPr>
            <a:r>
              <a:rPr lang="en-US" sz="3200" dirty="0" err="1" smtClean="0"/>
              <a:t>Heliospheric</a:t>
            </a:r>
            <a:r>
              <a:rPr lang="en-US" sz="3200" dirty="0" smtClean="0"/>
              <a:t> Pickup Ions, Heliosheath Tails and ACRs</a:t>
            </a:r>
            <a:endParaRPr lang="en-US" sz="3200" dirty="0"/>
          </a:p>
        </p:txBody>
      </p:sp>
    </p:spTree>
    <p:extLst>
      <p:ext uri="{BB962C8B-B14F-4D97-AF65-F5344CB8AC3E}">
        <p14:creationId xmlns:p14="http://schemas.microsoft.com/office/powerpoint/2010/main" val="350219303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extLst>
              <p:ext uri="{D42A27DB-BD31-4B8C-83A1-F6EECF244321}">
                <p14:modId xmlns:p14="http://schemas.microsoft.com/office/powerpoint/2010/main" val="3493738907"/>
              </p:ext>
            </p:extLst>
          </p:nvPr>
        </p:nvGraphicFramePr>
        <p:xfrm>
          <a:off x="70556" y="1464109"/>
          <a:ext cx="9017000" cy="5232809"/>
        </p:xfrm>
        <a:graphic>
          <a:graphicData uri="http://schemas.openxmlformats.org/presentationml/2006/ole">
            <mc:AlternateContent xmlns:mc="http://schemas.openxmlformats.org/markup-compatibility/2006">
              <mc:Choice xmlns:v="urn:schemas-microsoft-com:vml" Requires="v">
                <p:oleObj spid="_x0000_s7188" name="Document" r:id="rId3" imgW="6019800" imgH="3492500" progId="Word.Document.8">
                  <p:embed/>
                </p:oleObj>
              </mc:Choice>
              <mc:Fallback>
                <p:oleObj name="Document" r:id="rId3" imgW="6019800" imgH="349250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56" y="1464109"/>
                        <a:ext cx="9017000" cy="5232809"/>
                      </a:xfrm>
                      <a:prstGeom prst="rect">
                        <a:avLst/>
                      </a:prstGeom>
                      <a:noFill/>
                      <a:ln>
                        <a:noFill/>
                      </a:ln>
                      <a:effectLst/>
                      <a:extLst/>
                    </p:spPr>
                  </p:pic>
                </p:oleObj>
              </mc:Fallback>
            </mc:AlternateContent>
          </a:graphicData>
        </a:graphic>
      </p:graphicFrame>
      <p:sp>
        <p:nvSpPr>
          <p:cNvPr id="3" name="Rectangle 3"/>
          <p:cNvSpPr>
            <a:spLocks noChangeArrowheads="1"/>
          </p:cNvSpPr>
          <p:nvPr/>
        </p:nvSpPr>
        <p:spPr bwMode="auto">
          <a:xfrm>
            <a:off x="1009650" y="56134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cs typeface="+mn-cs"/>
            </a:endParaRPr>
          </a:p>
        </p:txBody>
      </p:sp>
      <p:sp>
        <p:nvSpPr>
          <p:cNvPr id="4" name="Text Box 4"/>
          <p:cNvSpPr txBox="1">
            <a:spLocks noChangeArrowheads="1"/>
          </p:cNvSpPr>
          <p:nvPr/>
        </p:nvSpPr>
        <p:spPr bwMode="auto">
          <a:xfrm>
            <a:off x="609600" y="341491"/>
            <a:ext cx="8001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800" dirty="0">
                <a:solidFill>
                  <a:srgbClr val="D5070A"/>
                </a:solidFill>
                <a:latin typeface="Helvetica" charset="0"/>
                <a:cs typeface="+mn-cs"/>
              </a:rPr>
              <a:t>Densities of interstellar H, He, N, O, Ne and </a:t>
            </a:r>
            <a:r>
              <a:rPr lang="en-US" sz="1800" dirty="0" err="1">
                <a:solidFill>
                  <a:srgbClr val="D5070A"/>
                </a:solidFill>
                <a:latin typeface="Helvetica" charset="0"/>
                <a:cs typeface="+mn-cs"/>
              </a:rPr>
              <a:t>Ar</a:t>
            </a:r>
            <a:r>
              <a:rPr lang="en-US" sz="1800" dirty="0">
                <a:solidFill>
                  <a:srgbClr val="D5070A"/>
                </a:solidFill>
                <a:latin typeface="Helvetica" charset="0"/>
                <a:cs typeface="+mn-cs"/>
              </a:rPr>
              <a:t> at ~100 AU from averages of Pickup ions (all but He and </a:t>
            </a:r>
            <a:r>
              <a:rPr lang="en-US" sz="1800" dirty="0" err="1">
                <a:solidFill>
                  <a:srgbClr val="D5070A"/>
                </a:solidFill>
                <a:latin typeface="Helvetica" charset="0"/>
                <a:cs typeface="+mn-cs"/>
              </a:rPr>
              <a:t>Ar</a:t>
            </a:r>
            <a:r>
              <a:rPr lang="en-US" sz="1800" dirty="0">
                <a:solidFill>
                  <a:srgbClr val="D5070A"/>
                </a:solidFill>
                <a:latin typeface="Helvetica" charset="0"/>
                <a:cs typeface="+mn-cs"/>
              </a:rPr>
              <a:t>), Heliosheath Tails (all but H, He and </a:t>
            </a:r>
            <a:r>
              <a:rPr lang="en-US" sz="1800" dirty="0" err="1">
                <a:solidFill>
                  <a:srgbClr val="D5070A"/>
                </a:solidFill>
                <a:latin typeface="Helvetica" charset="0"/>
                <a:cs typeface="+mn-cs"/>
              </a:rPr>
              <a:t>Ar</a:t>
            </a:r>
            <a:r>
              <a:rPr lang="en-US" sz="1800" dirty="0">
                <a:solidFill>
                  <a:srgbClr val="D5070A"/>
                </a:solidFill>
                <a:latin typeface="Helvetica" charset="0"/>
                <a:cs typeface="+mn-cs"/>
              </a:rPr>
              <a:t>), and ACRs (all except H, He, O)</a:t>
            </a:r>
          </a:p>
        </p:txBody>
      </p:sp>
    </p:spTree>
    <p:extLst>
      <p:ext uri="{BB962C8B-B14F-4D97-AF65-F5344CB8AC3E}">
        <p14:creationId xmlns:p14="http://schemas.microsoft.com/office/powerpoint/2010/main" val="167758180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2"/>
          <p:cNvGraphicFramePr>
            <a:graphicFrameLocks noGrp="1"/>
          </p:cNvGraphicFramePr>
          <p:nvPr/>
        </p:nvGraphicFramePr>
        <p:xfrm>
          <a:off x="381000" y="2209800"/>
          <a:ext cx="8458200" cy="3554095"/>
        </p:xfrm>
        <a:graphic>
          <a:graphicData uri="http://schemas.openxmlformats.org/drawingml/2006/table">
            <a:tbl>
              <a:tblPr/>
              <a:tblGrid>
                <a:gridCol w="4343400"/>
                <a:gridCol w="1371600"/>
                <a:gridCol w="1371600"/>
                <a:gridCol w="1371600"/>
              </a:tblGrid>
              <a:tr h="365125">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2000" b="1" i="1" u="none" strike="noStrike" cap="none" normalizeH="0" baseline="0">
                          <a:ln>
                            <a:noFill/>
                          </a:ln>
                          <a:solidFill>
                            <a:schemeClr val="tx1"/>
                          </a:solidFill>
                          <a:effectLst/>
                          <a:latin typeface="Helvetica" charset="0"/>
                          <a:ea typeface="ＭＳ Ｐゴシック" charset="0"/>
                        </a:rPr>
                        <a:t>Solar Wind Conditions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000" b="1" i="1" u="none" strike="noStrike" cap="none" normalizeH="0" baseline="0">
                          <a:ln>
                            <a:noFill/>
                          </a:ln>
                          <a:solidFill>
                            <a:schemeClr val="tx1"/>
                          </a:solidFill>
                          <a:effectLst/>
                          <a:latin typeface="Helvetica" charset="0"/>
                          <a:ea typeface="ＭＳ Ｐゴシック" charset="0"/>
                        </a:rPr>
                        <a:t>Bulk SW</a:t>
                      </a:r>
                    </a:p>
                    <a:p>
                      <a:pPr marL="0" marR="0" lvl="0" indent="0" algn="ctr" defTabSz="914400" rtl="0" eaLnBrk="1" fontAlgn="base" latinLnBrk="0" hangingPunct="1">
                        <a:lnSpc>
                          <a:spcPct val="60000"/>
                        </a:lnSpc>
                        <a:spcBef>
                          <a:spcPct val="20000"/>
                        </a:spcBef>
                        <a:spcAft>
                          <a:spcPct val="0"/>
                        </a:spcAft>
                        <a:buClrTx/>
                        <a:buSzTx/>
                        <a:buFontTx/>
                        <a:buNone/>
                        <a:tabLst/>
                      </a:pPr>
                      <a:r>
                        <a:rPr kumimoji="0" lang="en-US" sz="2000" b="1" i="1" u="none" strike="noStrike" cap="none" normalizeH="0" baseline="0">
                          <a:ln>
                            <a:noFill/>
                          </a:ln>
                          <a:solidFill>
                            <a:schemeClr val="tx1"/>
                          </a:solidFill>
                          <a:effectLst/>
                          <a:latin typeface="Helvetica" charset="0"/>
                          <a:ea typeface="ＭＳ Ｐゴシック" charset="0"/>
                        </a:rPr>
                        <a:t>pressure</a:t>
                      </a:r>
                      <a:endParaRPr kumimoji="0" lang="en-US" sz="2000" b="0" i="1" u="none" strike="noStrike" cap="none" normalizeH="0" baseline="0">
                        <a:ln>
                          <a:noFill/>
                        </a:ln>
                        <a:solidFill>
                          <a:schemeClr val="tx1"/>
                        </a:solidFill>
                        <a:effectLst/>
                        <a:latin typeface="Helvetica" charset="0"/>
                        <a:ea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en-US" sz="2000" b="1" i="1" u="none" strike="noStrike" cap="none" normalizeH="0" baseline="0">
                          <a:ln>
                            <a:noFill/>
                          </a:ln>
                          <a:solidFill>
                            <a:schemeClr val="tx1"/>
                          </a:solidFill>
                          <a:effectLst/>
                          <a:latin typeface="Helvetica" charset="0"/>
                          <a:ea typeface="ＭＳ Ｐゴシック" charset="0"/>
                        </a:rPr>
                        <a:t>Core</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en-US" sz="2000" b="1" i="1" u="none" strike="noStrike" cap="none" normalizeH="0" baseline="0">
                          <a:ln>
                            <a:noFill/>
                          </a:ln>
                          <a:solidFill>
                            <a:schemeClr val="tx1"/>
                          </a:solidFill>
                          <a:effectLst/>
                          <a:latin typeface="Helvetica" charset="0"/>
                          <a:ea typeface="ＭＳ Ｐゴシック" charset="0"/>
                        </a:rPr>
                        <a:t>pressure</a:t>
                      </a:r>
                      <a:endParaRPr kumimoji="0" lang="en-US" sz="2000" b="0" i="1" u="none" strike="noStrike" cap="none" normalizeH="0" baseline="0">
                        <a:ln>
                          <a:noFill/>
                        </a:ln>
                        <a:solidFill>
                          <a:schemeClr val="tx1"/>
                        </a:solidFill>
                        <a:effectLst/>
                        <a:latin typeface="Helvetica" charset="0"/>
                        <a:ea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70000"/>
                        </a:lnSpc>
                        <a:spcBef>
                          <a:spcPct val="20000"/>
                        </a:spcBef>
                        <a:spcAft>
                          <a:spcPct val="0"/>
                        </a:spcAft>
                        <a:buClrTx/>
                        <a:buSzTx/>
                        <a:buFontTx/>
                        <a:buNone/>
                        <a:tabLst/>
                      </a:pPr>
                      <a:r>
                        <a:rPr kumimoji="0" lang="en-US" sz="2000" b="1" i="1" u="none" strike="noStrike" cap="none" normalizeH="0" baseline="0">
                          <a:ln>
                            <a:noFill/>
                          </a:ln>
                          <a:solidFill>
                            <a:schemeClr val="tx1"/>
                          </a:solidFill>
                          <a:effectLst/>
                          <a:latin typeface="Helvetica" charset="0"/>
                          <a:ea typeface="ＭＳ Ｐゴシック" charset="0"/>
                        </a:rPr>
                        <a:t>Tail</a:t>
                      </a:r>
                    </a:p>
                    <a:p>
                      <a:pPr marL="0" marR="0" lvl="0" indent="0" algn="ctr" defTabSz="914400" rtl="0" eaLnBrk="1" fontAlgn="base" latinLnBrk="0" hangingPunct="1">
                        <a:lnSpc>
                          <a:spcPct val="70000"/>
                        </a:lnSpc>
                        <a:spcBef>
                          <a:spcPct val="20000"/>
                        </a:spcBef>
                        <a:spcAft>
                          <a:spcPct val="0"/>
                        </a:spcAft>
                        <a:buClrTx/>
                        <a:buSzTx/>
                        <a:buFontTx/>
                        <a:buNone/>
                        <a:tabLst/>
                      </a:pPr>
                      <a:r>
                        <a:rPr kumimoji="0" lang="en-US" sz="2000" b="1" i="1" u="none" strike="noStrike" cap="none" normalizeH="0" baseline="0">
                          <a:ln>
                            <a:noFill/>
                          </a:ln>
                          <a:solidFill>
                            <a:schemeClr val="tx1"/>
                          </a:solidFill>
                          <a:effectLst/>
                          <a:latin typeface="Helvetica" charset="0"/>
                          <a:ea typeface="ＭＳ Ｐゴシック" charset="0"/>
                        </a:rPr>
                        <a:t>pressure</a:t>
                      </a:r>
                      <a:endParaRPr kumimoji="0" lang="en-US" sz="2000" b="0" i="1" u="none" strike="noStrike" cap="none" normalizeH="0" baseline="0">
                        <a:ln>
                          <a:noFill/>
                        </a:ln>
                        <a:solidFill>
                          <a:schemeClr val="tx1"/>
                        </a:solidFill>
                        <a:effectLst/>
                        <a:latin typeface="Helvetica" charset="0"/>
                        <a:ea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4175">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Helvetica" charset="0"/>
                          <a:ea typeface="ＭＳ Ｐゴシック" charset="0"/>
                        </a:rPr>
                        <a:t>Coronal Hole (R ≈ 3 AU)</a:t>
                      </a:r>
                      <a:endParaRPr kumimoji="0" lang="en-US" sz="2800" b="0" i="0" u="none" strike="noStrike" cap="none" normalizeH="0" baseline="0">
                        <a:ln>
                          <a:noFill/>
                        </a:ln>
                        <a:solidFill>
                          <a:schemeClr val="tx1"/>
                        </a:solidFill>
                        <a:effectLst/>
                        <a:latin typeface="Times"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Helvetica" charset="0"/>
                          <a:ea typeface="ＭＳ Ｐゴシック" charset="0"/>
                        </a:rPr>
                        <a:t>1.2•10</a:t>
                      </a:r>
                      <a:r>
                        <a:rPr kumimoji="0" lang="en-US" sz="2000" b="0" i="0" u="none" strike="noStrike" cap="none" normalizeH="0" baseline="30000">
                          <a:ln>
                            <a:noFill/>
                          </a:ln>
                          <a:solidFill>
                            <a:schemeClr val="tx1"/>
                          </a:solidFill>
                          <a:effectLst/>
                          <a:latin typeface="Helvetica" charset="0"/>
                          <a:ea typeface="ＭＳ Ｐゴシック"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Helvetica" charset="0"/>
                          <a:ea typeface="ＭＳ Ｐゴシック" charset="0"/>
                        </a:rPr>
                        <a:t>6.3•10</a:t>
                      </a:r>
                      <a:r>
                        <a:rPr kumimoji="0" lang="en-US" sz="2000" b="0" i="0" u="none" strike="noStrike" cap="none" normalizeH="0" baseline="30000">
                          <a:ln>
                            <a:noFill/>
                          </a:ln>
                          <a:solidFill>
                            <a:schemeClr val="tx1"/>
                          </a:solidFill>
                          <a:effectLst/>
                          <a:latin typeface="Helvetica" charset="0"/>
                          <a:ea typeface="ＭＳ Ｐゴシック"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Helvetica" charset="0"/>
                          <a:ea typeface="ＭＳ Ｐゴシック" charset="0"/>
                        </a:rPr>
                        <a:t>4.2•10</a:t>
                      </a:r>
                      <a:r>
                        <a:rPr kumimoji="0" lang="en-US" sz="2000" b="0" i="0" u="none" strike="noStrike" cap="none" normalizeH="0" baseline="30000">
                          <a:ln>
                            <a:noFill/>
                          </a:ln>
                          <a:solidFill>
                            <a:schemeClr val="tx1"/>
                          </a:solidFill>
                          <a:effectLst/>
                          <a:latin typeface="Helvetica" charset="0"/>
                          <a:ea typeface="ＭＳ Ｐゴシック" charset="0"/>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Helvetica" charset="0"/>
                          <a:ea typeface="ＭＳ Ｐゴシック" charset="0"/>
                        </a:rPr>
                        <a:t>Quiet (R ≈ 1 AU)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Helvetica" charset="0"/>
                          <a:ea typeface="ＭＳ Ｐゴシック" charset="0"/>
                        </a:rPr>
                        <a:t>3.5•10</a:t>
                      </a:r>
                      <a:r>
                        <a:rPr kumimoji="0" lang="en-US" sz="2000" b="0" i="0" u="none" strike="noStrike" cap="none" normalizeH="0" baseline="30000">
                          <a:ln>
                            <a:noFill/>
                          </a:ln>
                          <a:solidFill>
                            <a:schemeClr val="tx1"/>
                          </a:solidFill>
                          <a:effectLst/>
                          <a:latin typeface="Helvetica" charset="0"/>
                          <a:ea typeface="ＭＳ Ｐゴシック"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Helvetica" charset="0"/>
                          <a:ea typeface="ＭＳ Ｐゴシック" charset="0"/>
                        </a:rPr>
                        <a:t>3.7•10</a:t>
                      </a:r>
                      <a:r>
                        <a:rPr kumimoji="0" lang="en-US" sz="2000" b="0" i="0" u="none" strike="noStrike" cap="none" normalizeH="0" baseline="30000">
                          <a:ln>
                            <a:noFill/>
                          </a:ln>
                          <a:solidFill>
                            <a:schemeClr val="tx1"/>
                          </a:solidFill>
                          <a:effectLst/>
                          <a:latin typeface="Helvetica" charset="0"/>
                          <a:ea typeface="ＭＳ Ｐゴシック"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Helvetica" charset="0"/>
                          <a:ea typeface="ＭＳ Ｐゴシック" charset="0"/>
                        </a:rPr>
                        <a:t>4.6•10</a:t>
                      </a:r>
                      <a:r>
                        <a:rPr kumimoji="0" lang="en-US" sz="2000" b="0" i="0" u="none" strike="noStrike" cap="none" normalizeH="0" baseline="30000">
                          <a:ln>
                            <a:noFill/>
                          </a:ln>
                          <a:solidFill>
                            <a:schemeClr val="tx1"/>
                          </a:solidFill>
                          <a:effectLst/>
                          <a:latin typeface="Helvetica" charset="0"/>
                          <a:ea typeface="ＭＳ Ｐゴシック" charset="0"/>
                        </a:rPr>
                        <a:t>-14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Helvetica" charset="0"/>
                          <a:ea typeface="ＭＳ Ｐゴシック" charset="0"/>
                        </a:rPr>
                        <a:t>Quiet (R ≈ 5.2 AU)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Helvetica" charset="0"/>
                          <a:ea typeface="ＭＳ Ｐゴシック" charset="0"/>
                        </a:rPr>
                        <a:t>1.3•10</a:t>
                      </a:r>
                      <a:r>
                        <a:rPr kumimoji="0" lang="en-US" sz="2000" b="0" i="0" u="none" strike="noStrike" cap="none" normalizeH="0" baseline="30000">
                          <a:ln>
                            <a:noFill/>
                          </a:ln>
                          <a:solidFill>
                            <a:schemeClr val="tx1"/>
                          </a:solidFill>
                          <a:effectLst/>
                          <a:latin typeface="Helvetica" charset="0"/>
                          <a:ea typeface="ＭＳ Ｐゴシック" charset="0"/>
                        </a:rPr>
                        <a:t>-12</a:t>
                      </a:r>
                      <a:endParaRPr kumimoji="0" lang="en-US" sz="2800" b="0" i="0" u="none" strike="noStrike" cap="none" normalizeH="0" baseline="0">
                        <a:ln>
                          <a:noFill/>
                        </a:ln>
                        <a:solidFill>
                          <a:schemeClr val="tx1"/>
                        </a:solidFill>
                        <a:effectLst/>
                        <a:latin typeface="Times" charset="0"/>
                        <a:ea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Helvetica" charset="0"/>
                          <a:ea typeface="ＭＳ Ｐゴシック" charset="0"/>
                        </a:rPr>
                        <a:t>4.12•10</a:t>
                      </a:r>
                      <a:r>
                        <a:rPr kumimoji="0" lang="en-US" sz="2000" b="0" i="0" u="none" strike="noStrike" cap="none" normalizeH="0" baseline="30000">
                          <a:ln>
                            <a:noFill/>
                          </a:ln>
                          <a:solidFill>
                            <a:schemeClr val="tx1"/>
                          </a:solidFill>
                          <a:effectLst/>
                          <a:latin typeface="Helvetica" charset="0"/>
                          <a:ea typeface="ＭＳ Ｐゴシック"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Helvetica" charset="0"/>
                          <a:ea typeface="ＭＳ Ｐゴシック" charset="0"/>
                        </a:rPr>
                        <a:t>3.8•10</a:t>
                      </a:r>
                      <a:r>
                        <a:rPr kumimoji="0" lang="en-US" sz="2000" b="0" i="0" u="none" strike="noStrike" cap="none" normalizeH="0" baseline="30000">
                          <a:ln>
                            <a:noFill/>
                          </a:ln>
                          <a:solidFill>
                            <a:schemeClr val="tx1"/>
                          </a:solidFill>
                          <a:effectLst/>
                          <a:latin typeface="Helvetica" charset="0"/>
                          <a:ea typeface="ＭＳ Ｐゴシック" charset="0"/>
                        </a:rPr>
                        <a:t>-14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Helvetica" charset="0"/>
                          <a:ea typeface="ＭＳ Ｐゴシック" charset="0"/>
                        </a:rPr>
                        <a:t>Many disturbed periods (R ≈ 5.3 AU)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Helvetica" charset="0"/>
                          <a:ea typeface="ＭＳ Ｐゴシック" charset="0"/>
                        </a:rPr>
                        <a:t>3.7•10</a:t>
                      </a:r>
                      <a:r>
                        <a:rPr kumimoji="0" lang="en-US" sz="2000" b="0" i="0" u="none" strike="noStrike" cap="none" normalizeH="0" baseline="30000">
                          <a:ln>
                            <a:noFill/>
                          </a:ln>
                          <a:solidFill>
                            <a:schemeClr val="tx1"/>
                          </a:solidFill>
                          <a:effectLst/>
                          <a:latin typeface="Helvetica" charset="0"/>
                          <a:ea typeface="ＭＳ Ｐゴシック"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Helvetica" charset="0"/>
                          <a:ea typeface="ＭＳ Ｐゴシック" charset="0"/>
                        </a:rPr>
                        <a:t>4.6•10</a:t>
                      </a:r>
                      <a:r>
                        <a:rPr kumimoji="0" lang="en-US" sz="2000" b="0" i="0" u="none" strike="noStrike" cap="none" normalizeH="0" baseline="30000">
                          <a:ln>
                            <a:noFill/>
                          </a:ln>
                          <a:solidFill>
                            <a:schemeClr val="tx1"/>
                          </a:solidFill>
                          <a:effectLst/>
                          <a:latin typeface="Helvetica" charset="0"/>
                          <a:ea typeface="ＭＳ Ｐゴシック"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Helvetica" charset="0"/>
                          <a:ea typeface="ＭＳ Ｐゴシック" charset="0"/>
                        </a:rPr>
                        <a:t>9.3•10</a:t>
                      </a:r>
                      <a:r>
                        <a:rPr kumimoji="0" lang="en-US" sz="2000" b="0" i="0" u="none" strike="noStrike" cap="none" normalizeH="0" baseline="30000">
                          <a:ln>
                            <a:noFill/>
                          </a:ln>
                          <a:solidFill>
                            <a:schemeClr val="tx1"/>
                          </a:solidFill>
                          <a:effectLst/>
                          <a:latin typeface="Helvetica" charset="0"/>
                          <a:ea typeface="ＭＳ Ｐゴシック" charset="0"/>
                        </a:rPr>
                        <a:t>-14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Helvetica" charset="0"/>
                          <a:ea typeface="ＭＳ Ｐゴシック" charset="0"/>
                        </a:rPr>
                        <a:t>Disturbed (R ≈ 46 AU)</a:t>
                      </a:r>
                      <a:r>
                        <a:rPr kumimoji="0" lang="en-US" sz="2400" b="0" i="0" u="none" strike="noStrike" cap="none" normalizeH="0" baseline="30000">
                          <a:ln>
                            <a:noFill/>
                          </a:ln>
                          <a:solidFill>
                            <a:schemeClr val="tx1"/>
                          </a:solidFill>
                          <a:effectLst/>
                          <a:latin typeface="Helvetica" charset="0"/>
                          <a:ea typeface="ＭＳ Ｐゴシック"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Helvetica" charset="0"/>
                          <a:ea typeface="ＭＳ Ｐゴシック" charset="0"/>
                        </a:rPr>
                        <a:t>6.5•10</a:t>
                      </a:r>
                      <a:r>
                        <a:rPr kumimoji="0" lang="en-US" sz="2000" b="0" i="0" u="none" strike="noStrike" cap="none" normalizeH="0" baseline="30000">
                          <a:ln>
                            <a:noFill/>
                          </a:ln>
                          <a:solidFill>
                            <a:schemeClr val="tx1"/>
                          </a:solidFill>
                          <a:effectLst/>
                          <a:latin typeface="Helvetica" charset="0"/>
                          <a:ea typeface="ＭＳ Ｐゴシック"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Helvetica" charset="0"/>
                          <a:ea typeface="ＭＳ Ｐゴシック" charset="0"/>
                        </a:rPr>
                        <a:t>1.1•10</a:t>
                      </a:r>
                      <a:r>
                        <a:rPr kumimoji="0" lang="en-US" sz="2000" b="0" i="0" u="none" strike="noStrike" cap="none" normalizeH="0" baseline="30000">
                          <a:ln>
                            <a:noFill/>
                          </a:ln>
                          <a:solidFill>
                            <a:schemeClr val="tx1"/>
                          </a:solidFill>
                          <a:effectLst/>
                          <a:latin typeface="Helvetica" charset="0"/>
                          <a:ea typeface="ＭＳ Ｐゴシック"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Helvetica" charset="0"/>
                          <a:ea typeface="ＭＳ Ｐゴシック" charset="0"/>
                        </a:rPr>
                        <a:t>3.5•10</a:t>
                      </a:r>
                      <a:r>
                        <a:rPr kumimoji="0" lang="en-US" sz="2000" b="0" i="0" u="none" strike="noStrike" cap="none" normalizeH="0" baseline="30000">
                          <a:ln>
                            <a:noFill/>
                          </a:ln>
                          <a:solidFill>
                            <a:schemeClr val="tx1"/>
                          </a:solidFill>
                          <a:effectLst/>
                          <a:latin typeface="Helvetica" charset="0"/>
                          <a:ea typeface="ＭＳ Ｐゴシック" charset="0"/>
                        </a:rPr>
                        <a:t>-14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Helvetica" charset="0"/>
                          <a:ea typeface="ＭＳ Ｐゴシック" charset="0"/>
                        </a:rPr>
                        <a:t>Quiet (R ≈ 94 AU)</a:t>
                      </a:r>
                      <a:r>
                        <a:rPr kumimoji="0" lang="en-US" sz="2400" b="0" i="0" u="none" strike="noStrike" cap="none" normalizeH="0" baseline="30000">
                          <a:ln>
                            <a:noFill/>
                          </a:ln>
                          <a:solidFill>
                            <a:schemeClr val="tx1"/>
                          </a:solidFill>
                          <a:effectLst/>
                          <a:latin typeface="Helvetica" charset="0"/>
                          <a:ea typeface="ＭＳ Ｐゴシック" charset="0"/>
                        </a:rPr>
                        <a:t>†</a:t>
                      </a:r>
                      <a:endParaRPr kumimoji="0" lang="en-US" sz="2000" b="0" i="0" u="none" strike="noStrike" cap="none" normalizeH="0" baseline="0">
                        <a:ln>
                          <a:noFill/>
                        </a:ln>
                        <a:solidFill>
                          <a:schemeClr val="tx1"/>
                        </a:solidFill>
                        <a:effectLst/>
                        <a:latin typeface="Helvetica"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Helvetica" charset="0"/>
                          <a:ea typeface="ＭＳ Ｐゴシック" charset="0"/>
                        </a:rPr>
                        <a:t>1.6•10</a:t>
                      </a:r>
                      <a:r>
                        <a:rPr kumimoji="0" lang="en-US" sz="2000" b="0" i="0" u="none" strike="noStrike" cap="none" normalizeH="0" baseline="30000">
                          <a:ln>
                            <a:noFill/>
                          </a:ln>
                          <a:solidFill>
                            <a:schemeClr val="tx1"/>
                          </a:solidFill>
                          <a:effectLst/>
                          <a:latin typeface="Helvetica" charset="0"/>
                          <a:ea typeface="ＭＳ Ｐゴシック"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Helvetica" charset="0"/>
                          <a:ea typeface="ＭＳ Ｐゴシック" charset="0"/>
                        </a:rPr>
                        <a:t>5.4•10</a:t>
                      </a:r>
                      <a:r>
                        <a:rPr kumimoji="0" lang="en-US" sz="2000" b="0" i="0" u="none" strike="noStrike" cap="none" normalizeH="0" baseline="30000">
                          <a:ln>
                            <a:noFill/>
                          </a:ln>
                          <a:solidFill>
                            <a:schemeClr val="tx1"/>
                          </a:solidFill>
                          <a:effectLst/>
                          <a:latin typeface="Helvetica" charset="0"/>
                          <a:ea typeface="ＭＳ Ｐゴシック"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Helvetica" charset="0"/>
                          <a:ea typeface="ＭＳ Ｐゴシック" charset="0"/>
                        </a:rPr>
                        <a:t>4.8•10</a:t>
                      </a:r>
                      <a:r>
                        <a:rPr kumimoji="0" lang="en-US" sz="2000" b="0" i="0" u="none" strike="noStrike" cap="none" normalizeH="0" baseline="30000">
                          <a:ln>
                            <a:noFill/>
                          </a:ln>
                          <a:solidFill>
                            <a:schemeClr val="tx1"/>
                          </a:solidFill>
                          <a:effectLst/>
                          <a:latin typeface="Helvetica" charset="0"/>
                          <a:ea typeface="ＭＳ Ｐゴシック" charset="0"/>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2000" b="0" i="0" u="none" strike="noStrike" cap="none" normalizeH="0" baseline="0">
                          <a:ln>
                            <a:noFill/>
                          </a:ln>
                          <a:solidFill>
                            <a:srgbClr val="E30005"/>
                          </a:solidFill>
                          <a:effectLst/>
                          <a:latin typeface="Helvetica" charset="0"/>
                          <a:ea typeface="ＭＳ Ｐゴシック" charset="0"/>
                        </a:rPr>
                        <a:t>Heliosheath (R ≈ 100 AU)</a:t>
                      </a:r>
                      <a:r>
                        <a:rPr kumimoji="0" lang="en-US" sz="2400" b="0" i="0" u="none" strike="noStrike" cap="none" normalizeH="0" baseline="30000">
                          <a:ln>
                            <a:noFill/>
                          </a:ln>
                          <a:solidFill>
                            <a:srgbClr val="E30005"/>
                          </a:solidFill>
                          <a:effectLst/>
                          <a:latin typeface="Helvetica" charset="0"/>
                          <a:ea typeface="ＭＳ Ｐゴシック" charset="0"/>
                        </a:rPr>
                        <a:t>†</a:t>
                      </a:r>
                      <a:endParaRPr kumimoji="0" lang="en-US" sz="2000" b="0" i="0" u="none" strike="noStrike" cap="none" normalizeH="0" baseline="0">
                        <a:ln>
                          <a:noFill/>
                        </a:ln>
                        <a:solidFill>
                          <a:srgbClr val="E30005"/>
                        </a:solidFill>
                        <a:effectLst/>
                        <a:latin typeface="Helvetica"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000" b="0" i="0" u="none" strike="noStrike" cap="none" normalizeH="0" baseline="0">
                          <a:ln>
                            <a:noFill/>
                          </a:ln>
                          <a:solidFill>
                            <a:srgbClr val="E30005"/>
                          </a:solidFill>
                          <a:effectLst/>
                          <a:latin typeface="Helvetica" charset="0"/>
                          <a:ea typeface="ＭＳ Ｐゴシック" charset="0"/>
                        </a:rPr>
                        <a:t>2.8•10</a:t>
                      </a:r>
                      <a:r>
                        <a:rPr kumimoji="0" lang="en-US" sz="2000" b="0" i="0" u="none" strike="noStrike" cap="none" normalizeH="0" baseline="30000">
                          <a:ln>
                            <a:noFill/>
                          </a:ln>
                          <a:solidFill>
                            <a:srgbClr val="E30005"/>
                          </a:solidFill>
                          <a:effectLst/>
                          <a:latin typeface="Helvetica" charset="0"/>
                          <a:ea typeface="ＭＳ Ｐゴシック"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000" b="0" i="0" u="none" strike="noStrike" cap="none" normalizeH="0" baseline="0">
                          <a:ln>
                            <a:noFill/>
                          </a:ln>
                          <a:solidFill>
                            <a:srgbClr val="E30005"/>
                          </a:solidFill>
                          <a:effectLst/>
                          <a:latin typeface="Helvetica" charset="0"/>
                          <a:ea typeface="ＭＳ Ｐゴシック" charset="0"/>
                        </a:rPr>
                        <a:t>1.2•10</a:t>
                      </a:r>
                      <a:r>
                        <a:rPr kumimoji="0" lang="en-US" sz="2000" b="0" i="0" u="none" strike="noStrike" cap="none" normalizeH="0" baseline="30000">
                          <a:ln>
                            <a:noFill/>
                          </a:ln>
                          <a:solidFill>
                            <a:srgbClr val="E30005"/>
                          </a:solidFill>
                          <a:effectLst/>
                          <a:latin typeface="Helvetica" charset="0"/>
                          <a:ea typeface="ＭＳ Ｐゴシック"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000" b="0" i="0" u="none" strike="noStrike" cap="none" normalizeH="0" baseline="0">
                          <a:ln>
                            <a:noFill/>
                          </a:ln>
                          <a:solidFill>
                            <a:srgbClr val="E30005"/>
                          </a:solidFill>
                          <a:effectLst/>
                          <a:latin typeface="Helvetica" charset="0"/>
                          <a:ea typeface="ＭＳ Ｐゴシック" charset="0"/>
                        </a:rPr>
                        <a:t>2.9•10</a:t>
                      </a:r>
                      <a:r>
                        <a:rPr kumimoji="0" lang="en-US" sz="2000" b="0" i="0" u="none" strike="noStrike" cap="none" normalizeH="0" baseline="30000">
                          <a:ln>
                            <a:noFill/>
                          </a:ln>
                          <a:solidFill>
                            <a:srgbClr val="E30005"/>
                          </a:solidFill>
                          <a:effectLst/>
                          <a:latin typeface="Helvetica" charset="0"/>
                          <a:ea typeface="ＭＳ Ｐゴシック" charset="0"/>
                        </a:rPr>
                        <a:t>-13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en-US" sz="2000" b="0" i="0" u="none" strike="noStrike" cap="none" normalizeH="0" baseline="0">
                          <a:ln>
                            <a:noFill/>
                          </a:ln>
                          <a:solidFill>
                            <a:srgbClr val="E30005"/>
                          </a:solidFill>
                          <a:effectLst/>
                          <a:latin typeface="Helvetica" charset="0"/>
                          <a:ea typeface="ＭＳ Ｐゴシック" charset="0"/>
                        </a:rPr>
                        <a:t>ACRs (R ≈ 140 AU)</a:t>
                      </a:r>
                      <a:r>
                        <a:rPr kumimoji="0" lang="en-US" sz="2400" b="0" i="0" u="none" strike="noStrike" cap="none" normalizeH="0" baseline="30000">
                          <a:ln>
                            <a:noFill/>
                          </a:ln>
                          <a:solidFill>
                            <a:srgbClr val="E30005"/>
                          </a:solidFill>
                          <a:effectLst/>
                          <a:latin typeface="Helvetica" charset="0"/>
                          <a:ea typeface="ＭＳ Ｐゴシック" charset="0"/>
                        </a:rPr>
                        <a:t>†</a:t>
                      </a:r>
                      <a:endParaRPr kumimoji="0" lang="en-US" sz="2000" b="0" i="0" u="none" strike="noStrike" cap="none" normalizeH="0" baseline="0">
                        <a:ln>
                          <a:noFill/>
                        </a:ln>
                        <a:solidFill>
                          <a:srgbClr val="E30005"/>
                        </a:solidFill>
                        <a:effectLst/>
                        <a:latin typeface="Helvetica" charset="0"/>
                        <a:ea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endParaRPr kumimoji="0" lang="en-US" sz="2000" b="0" i="0" u="none" strike="noStrike" cap="none" normalizeH="0" baseline="30000">
                        <a:ln>
                          <a:noFill/>
                        </a:ln>
                        <a:solidFill>
                          <a:srgbClr val="E30005"/>
                        </a:solidFill>
                        <a:effectLst/>
                        <a:latin typeface="Helvetica" charset="0"/>
                        <a:ea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000" b="0" i="0" u="none" strike="noStrike" cap="none" normalizeH="0" baseline="0">
                          <a:ln>
                            <a:noFill/>
                          </a:ln>
                          <a:solidFill>
                            <a:srgbClr val="E30005"/>
                          </a:solidFill>
                          <a:effectLst/>
                          <a:latin typeface="Helvetica" charset="0"/>
                          <a:ea typeface="ＭＳ Ｐゴシック" charset="0"/>
                        </a:rPr>
                        <a:t>~7•10</a:t>
                      </a:r>
                      <a:r>
                        <a:rPr kumimoji="0" lang="en-US" sz="2000" b="0" i="0" u="none" strike="noStrike" cap="none" normalizeH="0" baseline="30000">
                          <a:ln>
                            <a:noFill/>
                          </a:ln>
                          <a:solidFill>
                            <a:srgbClr val="E30005"/>
                          </a:solidFill>
                          <a:effectLst/>
                          <a:latin typeface="Helvetica" charset="0"/>
                          <a:ea typeface="ＭＳ Ｐゴシック"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pPr>
                      <a:r>
                        <a:rPr kumimoji="0" lang="en-US" sz="2000" b="0" i="0" u="none" strike="noStrike" cap="none" normalizeH="0" baseline="0">
                          <a:ln>
                            <a:noFill/>
                          </a:ln>
                          <a:solidFill>
                            <a:srgbClr val="E30005"/>
                          </a:solidFill>
                          <a:effectLst/>
                          <a:latin typeface="Helvetica" charset="0"/>
                          <a:ea typeface="ＭＳ Ｐゴシック" charset="0"/>
                        </a:rPr>
                        <a:t>8•10</a:t>
                      </a:r>
                      <a:r>
                        <a:rPr kumimoji="0" lang="en-US" sz="2000" b="0" i="0" u="none" strike="noStrike" cap="none" normalizeH="0" baseline="30000">
                          <a:ln>
                            <a:noFill/>
                          </a:ln>
                          <a:solidFill>
                            <a:srgbClr val="E30005"/>
                          </a:solidFill>
                          <a:effectLst/>
                          <a:latin typeface="Helvetica" charset="0"/>
                          <a:ea typeface="ＭＳ Ｐゴシック" charset="0"/>
                        </a:rPr>
                        <a:t>-13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Text Box 54"/>
          <p:cNvSpPr txBox="1">
            <a:spLocks noChangeArrowheads="1"/>
          </p:cNvSpPr>
          <p:nvPr/>
        </p:nvSpPr>
        <p:spPr bwMode="auto">
          <a:xfrm>
            <a:off x="292100" y="5676900"/>
            <a:ext cx="5821363"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50000"/>
              </a:lnSpc>
            </a:pPr>
            <a:r>
              <a:rPr lang="en-US" sz="2000" baseline="30000">
                <a:latin typeface="Helvetica" charset="0"/>
              </a:rPr>
              <a:t>†</a:t>
            </a:r>
            <a:r>
              <a:rPr lang="en-US" sz="1600">
                <a:latin typeface="Helvetica" charset="0"/>
              </a:rPr>
              <a:t>Core (Pickup proton) pressure is based on model calculations</a:t>
            </a:r>
          </a:p>
        </p:txBody>
      </p:sp>
      <p:sp>
        <p:nvSpPr>
          <p:cNvPr id="4" name="Text Box 55"/>
          <p:cNvSpPr txBox="1">
            <a:spLocks noChangeArrowheads="1"/>
          </p:cNvSpPr>
          <p:nvPr/>
        </p:nvSpPr>
        <p:spPr bwMode="auto">
          <a:xfrm>
            <a:off x="183162" y="221129"/>
            <a:ext cx="8937062" cy="896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lnSpc>
                <a:spcPct val="80000"/>
              </a:lnSpc>
            </a:pPr>
            <a:r>
              <a:rPr lang="en-US" sz="3200" dirty="0">
                <a:latin typeface="+mj-lt"/>
              </a:rPr>
              <a:t>Pressures (dyne/cm</a:t>
            </a:r>
            <a:r>
              <a:rPr lang="en-US" sz="3200" baseline="30000" dirty="0">
                <a:latin typeface="+mj-lt"/>
              </a:rPr>
              <a:t>2</a:t>
            </a:r>
            <a:r>
              <a:rPr lang="en-US" sz="3200" dirty="0">
                <a:latin typeface="+mj-lt"/>
              </a:rPr>
              <a:t>) in </a:t>
            </a:r>
            <a:r>
              <a:rPr lang="en-US" sz="3200" dirty="0" smtClean="0">
                <a:latin typeface="+mj-lt"/>
              </a:rPr>
              <a:t>Bulk Solar Wind</a:t>
            </a:r>
            <a:r>
              <a:rPr lang="en-US" sz="3200" dirty="0">
                <a:latin typeface="+mj-lt"/>
              </a:rPr>
              <a:t>, </a:t>
            </a:r>
            <a:r>
              <a:rPr lang="en-US" sz="3200" dirty="0" smtClean="0">
                <a:latin typeface="+mj-lt"/>
              </a:rPr>
              <a:t>Pickup Ions</a:t>
            </a:r>
          </a:p>
          <a:p>
            <a:pPr algn="ctr">
              <a:lnSpc>
                <a:spcPct val="80000"/>
              </a:lnSpc>
            </a:pPr>
            <a:r>
              <a:rPr lang="en-US" sz="3200" dirty="0" smtClean="0">
                <a:latin typeface="+mj-lt"/>
              </a:rPr>
              <a:t>and Tail in Various Regions of the Solar System</a:t>
            </a:r>
            <a:endParaRPr lang="en-US" sz="3200" dirty="0">
              <a:latin typeface="+mj-lt"/>
            </a:endParaRPr>
          </a:p>
        </p:txBody>
      </p:sp>
    </p:spTree>
    <p:extLst>
      <p:ext uri="{BB962C8B-B14F-4D97-AF65-F5344CB8AC3E}">
        <p14:creationId xmlns:p14="http://schemas.microsoft.com/office/powerpoint/2010/main" val="1714739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66700" y="0"/>
            <a:ext cx="8408988" cy="6464300"/>
            <a:chOff x="266700" y="0"/>
            <a:chExt cx="8408988" cy="6464300"/>
          </a:xfrm>
        </p:grpSpPr>
        <p:graphicFrame>
          <p:nvGraphicFramePr>
            <p:cNvPr id="3" name="Object 2"/>
            <p:cNvGraphicFramePr>
              <a:graphicFrameLocks noChangeAspect="1"/>
            </p:cNvGraphicFramePr>
            <p:nvPr>
              <p:extLst>
                <p:ext uri="{D42A27DB-BD31-4B8C-83A1-F6EECF244321}">
                  <p14:modId xmlns:p14="http://schemas.microsoft.com/office/powerpoint/2010/main" val="3507333148"/>
                </p:ext>
              </p:extLst>
            </p:nvPr>
          </p:nvGraphicFramePr>
          <p:xfrm>
            <a:off x="1438275" y="1663700"/>
            <a:ext cx="6105525" cy="4719638"/>
          </p:xfrm>
          <a:graphic>
            <a:graphicData uri="http://schemas.openxmlformats.org/presentationml/2006/ole">
              <mc:AlternateContent xmlns:mc="http://schemas.openxmlformats.org/markup-compatibility/2006">
                <mc:Choice xmlns:v="urn:schemas-microsoft-com:vml" Requires="v">
                  <p:oleObj spid="_x0000_s14348" name="Document" r:id="rId3" imgW="6105144" imgH="4718304" progId="Word.Document.8">
                    <p:embed/>
                  </p:oleObj>
                </mc:Choice>
                <mc:Fallback>
                  <p:oleObj name="Document" r:id="rId3" imgW="6105144" imgH="4718304"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8275" y="1663700"/>
                          <a:ext cx="6105525" cy="4719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 name="Line 3"/>
            <p:cNvSpPr>
              <a:spLocks noChangeShapeType="1"/>
            </p:cNvSpPr>
            <p:nvPr/>
          </p:nvSpPr>
          <p:spPr bwMode="auto">
            <a:xfrm flipV="1">
              <a:off x="2057400" y="5308600"/>
              <a:ext cx="990600" cy="6746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 name="Text Box 4"/>
            <p:cNvSpPr txBox="1">
              <a:spLocks noChangeArrowheads="1"/>
            </p:cNvSpPr>
            <p:nvPr/>
          </p:nvSpPr>
          <p:spPr bwMode="auto">
            <a:xfrm>
              <a:off x="266700" y="5791200"/>
              <a:ext cx="184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t>Ulysses at 1.4 AU</a:t>
              </a:r>
              <a:endParaRPr lang="en-US"/>
            </a:p>
          </p:txBody>
        </p:sp>
        <p:sp>
          <p:nvSpPr>
            <p:cNvPr id="6" name="Text Box 5"/>
            <p:cNvSpPr txBox="1">
              <a:spLocks noChangeArrowheads="1"/>
            </p:cNvSpPr>
            <p:nvPr/>
          </p:nvSpPr>
          <p:spPr bwMode="auto">
            <a:xfrm>
              <a:off x="5181600" y="1524000"/>
              <a:ext cx="3451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971949"/>
                  </a:solidFill>
                </a:rPr>
                <a:t>He</a:t>
              </a:r>
              <a:r>
                <a:rPr lang="en-US" baseline="30000">
                  <a:solidFill>
                    <a:srgbClr val="971949"/>
                  </a:solidFill>
                </a:rPr>
                <a:t>++</a:t>
              </a:r>
              <a:r>
                <a:rPr lang="en-US">
                  <a:solidFill>
                    <a:srgbClr val="971949"/>
                  </a:solidFill>
                </a:rPr>
                <a:t> + H   –––&gt;  He</a:t>
              </a:r>
              <a:r>
                <a:rPr lang="en-US" baseline="30000">
                  <a:solidFill>
                    <a:srgbClr val="971949"/>
                  </a:solidFill>
                </a:rPr>
                <a:t>+</a:t>
              </a:r>
              <a:r>
                <a:rPr lang="en-US">
                  <a:solidFill>
                    <a:srgbClr val="971949"/>
                  </a:solidFill>
                </a:rPr>
                <a:t> + H</a:t>
              </a:r>
              <a:r>
                <a:rPr lang="en-US" baseline="30000">
                  <a:solidFill>
                    <a:srgbClr val="971949"/>
                  </a:solidFill>
                </a:rPr>
                <a:t>+</a:t>
              </a:r>
              <a:endParaRPr lang="en-US" baseline="30000"/>
            </a:p>
          </p:txBody>
        </p:sp>
        <p:sp>
          <p:nvSpPr>
            <p:cNvPr id="7" name="Rectangle 6"/>
            <p:cNvSpPr>
              <a:spLocks noChangeArrowheads="1"/>
            </p:cNvSpPr>
            <p:nvPr/>
          </p:nvSpPr>
          <p:spPr bwMode="auto">
            <a:xfrm>
              <a:off x="5181600" y="1524000"/>
              <a:ext cx="3429000" cy="4572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 name="Text Box 7"/>
            <p:cNvSpPr txBox="1">
              <a:spLocks noChangeArrowheads="1"/>
            </p:cNvSpPr>
            <p:nvPr/>
          </p:nvSpPr>
          <p:spPr bwMode="auto">
            <a:xfrm>
              <a:off x="381000" y="1536700"/>
              <a:ext cx="3721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971949"/>
                  </a:solidFill>
                </a:rPr>
                <a:t>He</a:t>
              </a:r>
              <a:r>
                <a:rPr lang="en-US" baseline="30000">
                  <a:solidFill>
                    <a:srgbClr val="971949"/>
                  </a:solidFill>
                </a:rPr>
                <a:t>++</a:t>
              </a:r>
              <a:r>
                <a:rPr lang="en-US">
                  <a:solidFill>
                    <a:srgbClr val="971949"/>
                  </a:solidFill>
                </a:rPr>
                <a:t> + He   –––&gt;  He</a:t>
              </a:r>
              <a:r>
                <a:rPr lang="en-US" baseline="30000">
                  <a:solidFill>
                    <a:srgbClr val="971949"/>
                  </a:solidFill>
                </a:rPr>
                <a:t>+</a:t>
              </a:r>
              <a:r>
                <a:rPr lang="en-US">
                  <a:solidFill>
                    <a:srgbClr val="971949"/>
                  </a:solidFill>
                </a:rPr>
                <a:t> + He</a:t>
              </a:r>
              <a:r>
                <a:rPr lang="en-US" baseline="30000">
                  <a:solidFill>
                    <a:srgbClr val="971949"/>
                  </a:solidFill>
                </a:rPr>
                <a:t>+</a:t>
              </a:r>
              <a:endParaRPr lang="en-US" baseline="30000"/>
            </a:p>
          </p:txBody>
        </p:sp>
        <p:sp>
          <p:nvSpPr>
            <p:cNvPr id="9" name="Rectangle 8"/>
            <p:cNvSpPr>
              <a:spLocks noChangeArrowheads="1"/>
            </p:cNvSpPr>
            <p:nvPr/>
          </p:nvSpPr>
          <p:spPr bwMode="auto">
            <a:xfrm>
              <a:off x="381000" y="1511300"/>
              <a:ext cx="3733800" cy="4572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 name="Rectangle 9"/>
            <p:cNvSpPr>
              <a:spLocks noChangeArrowheads="1"/>
            </p:cNvSpPr>
            <p:nvPr/>
          </p:nvSpPr>
          <p:spPr bwMode="auto">
            <a:xfrm>
              <a:off x="939800" y="6159500"/>
              <a:ext cx="914400"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 name="Rectangle 10"/>
            <p:cNvSpPr>
              <a:spLocks noChangeArrowheads="1"/>
            </p:cNvSpPr>
            <p:nvPr/>
          </p:nvSpPr>
          <p:spPr bwMode="auto">
            <a:xfrm>
              <a:off x="4457700" y="2743200"/>
              <a:ext cx="2019300" cy="1066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p>
          </p:txBody>
        </p:sp>
        <p:sp>
          <p:nvSpPr>
            <p:cNvPr id="12" name="Freeform 11"/>
            <p:cNvSpPr>
              <a:spLocks/>
            </p:cNvSpPr>
            <p:nvPr/>
          </p:nvSpPr>
          <p:spPr bwMode="auto">
            <a:xfrm>
              <a:off x="2584450" y="4635500"/>
              <a:ext cx="3997325" cy="706438"/>
            </a:xfrm>
            <a:custGeom>
              <a:avLst/>
              <a:gdLst>
                <a:gd name="T0" fmla="*/ 2518 w 2518"/>
                <a:gd name="T1" fmla="*/ 4 h 445"/>
                <a:gd name="T2" fmla="*/ 2460 w 2518"/>
                <a:gd name="T3" fmla="*/ 2 h 445"/>
                <a:gd name="T4" fmla="*/ 2226 w 2518"/>
                <a:gd name="T5" fmla="*/ 0 h 445"/>
                <a:gd name="T6" fmla="*/ 2148 w 2518"/>
                <a:gd name="T7" fmla="*/ 6 h 445"/>
                <a:gd name="T8" fmla="*/ 2016 w 2518"/>
                <a:gd name="T9" fmla="*/ 14 h 445"/>
                <a:gd name="T10" fmla="*/ 1880 w 2518"/>
                <a:gd name="T11" fmla="*/ 12 h 445"/>
                <a:gd name="T12" fmla="*/ 1792 w 2518"/>
                <a:gd name="T13" fmla="*/ 16 h 445"/>
                <a:gd name="T14" fmla="*/ 1722 w 2518"/>
                <a:gd name="T15" fmla="*/ 20 h 445"/>
                <a:gd name="T16" fmla="*/ 1656 w 2518"/>
                <a:gd name="T17" fmla="*/ 28 h 445"/>
                <a:gd name="T18" fmla="*/ 1542 w 2518"/>
                <a:gd name="T19" fmla="*/ 40 h 445"/>
                <a:gd name="T20" fmla="*/ 1440 w 2518"/>
                <a:gd name="T21" fmla="*/ 52 h 445"/>
                <a:gd name="T22" fmla="*/ 1376 w 2518"/>
                <a:gd name="T23" fmla="*/ 62 h 445"/>
                <a:gd name="T24" fmla="*/ 1274 w 2518"/>
                <a:gd name="T25" fmla="*/ 80 h 445"/>
                <a:gd name="T26" fmla="*/ 1206 w 2518"/>
                <a:gd name="T27" fmla="*/ 94 h 445"/>
                <a:gd name="T28" fmla="*/ 1150 w 2518"/>
                <a:gd name="T29" fmla="*/ 104 h 445"/>
                <a:gd name="T30" fmla="*/ 1074 w 2518"/>
                <a:gd name="T31" fmla="*/ 124 h 445"/>
                <a:gd name="T32" fmla="*/ 1032 w 2518"/>
                <a:gd name="T33" fmla="*/ 134 h 445"/>
                <a:gd name="T34" fmla="*/ 996 w 2518"/>
                <a:gd name="T35" fmla="*/ 144 h 445"/>
                <a:gd name="T36" fmla="*/ 966 w 2518"/>
                <a:gd name="T37" fmla="*/ 154 h 445"/>
                <a:gd name="T38" fmla="*/ 950 w 2518"/>
                <a:gd name="T39" fmla="*/ 158 h 445"/>
                <a:gd name="T40" fmla="*/ 938 w 2518"/>
                <a:gd name="T41" fmla="*/ 160 h 445"/>
                <a:gd name="T42" fmla="*/ 902 w 2518"/>
                <a:gd name="T43" fmla="*/ 176 h 445"/>
                <a:gd name="T44" fmla="*/ 870 w 2518"/>
                <a:gd name="T45" fmla="*/ 184 h 445"/>
                <a:gd name="T46" fmla="*/ 754 w 2518"/>
                <a:gd name="T47" fmla="*/ 226 h 445"/>
                <a:gd name="T48" fmla="*/ 730 w 2518"/>
                <a:gd name="T49" fmla="*/ 238 h 445"/>
                <a:gd name="T50" fmla="*/ 662 w 2518"/>
                <a:gd name="T51" fmla="*/ 268 h 445"/>
                <a:gd name="T52" fmla="*/ 626 w 2518"/>
                <a:gd name="T53" fmla="*/ 286 h 445"/>
                <a:gd name="T54" fmla="*/ 614 w 2518"/>
                <a:gd name="T55" fmla="*/ 294 h 445"/>
                <a:gd name="T56" fmla="*/ 568 w 2518"/>
                <a:gd name="T57" fmla="*/ 314 h 445"/>
                <a:gd name="T58" fmla="*/ 550 w 2518"/>
                <a:gd name="T59" fmla="*/ 320 h 445"/>
                <a:gd name="T60" fmla="*/ 538 w 2518"/>
                <a:gd name="T61" fmla="*/ 324 h 445"/>
                <a:gd name="T62" fmla="*/ 572 w 2518"/>
                <a:gd name="T63" fmla="*/ 312 h 445"/>
                <a:gd name="T64" fmla="*/ 602 w 2518"/>
                <a:gd name="T65" fmla="*/ 304 h 445"/>
                <a:gd name="T66" fmla="*/ 596 w 2518"/>
                <a:gd name="T67" fmla="*/ 306 h 445"/>
                <a:gd name="T68" fmla="*/ 588 w 2518"/>
                <a:gd name="T69" fmla="*/ 308 h 445"/>
                <a:gd name="T70" fmla="*/ 582 w 2518"/>
                <a:gd name="T71" fmla="*/ 310 h 445"/>
                <a:gd name="T72" fmla="*/ 570 w 2518"/>
                <a:gd name="T73" fmla="*/ 312 h 445"/>
                <a:gd name="T74" fmla="*/ 552 w 2518"/>
                <a:gd name="T75" fmla="*/ 318 h 445"/>
                <a:gd name="T76" fmla="*/ 494 w 2518"/>
                <a:gd name="T77" fmla="*/ 348 h 445"/>
                <a:gd name="T78" fmla="*/ 452 w 2518"/>
                <a:gd name="T79" fmla="*/ 372 h 445"/>
                <a:gd name="T80" fmla="*/ 434 w 2518"/>
                <a:gd name="T81" fmla="*/ 378 h 445"/>
                <a:gd name="T82" fmla="*/ 428 w 2518"/>
                <a:gd name="T83" fmla="*/ 380 h 445"/>
                <a:gd name="T84" fmla="*/ 360 w 2518"/>
                <a:gd name="T85" fmla="*/ 410 h 445"/>
                <a:gd name="T86" fmla="*/ 322 w 2518"/>
                <a:gd name="T87" fmla="*/ 422 h 445"/>
                <a:gd name="T88" fmla="*/ 260 w 2518"/>
                <a:gd name="T89" fmla="*/ 432 h 445"/>
                <a:gd name="T90" fmla="*/ 238 w 2518"/>
                <a:gd name="T91" fmla="*/ 440 h 445"/>
                <a:gd name="T92" fmla="*/ 224 w 2518"/>
                <a:gd name="T93" fmla="*/ 438 h 445"/>
                <a:gd name="T94" fmla="*/ 220 w 2518"/>
                <a:gd name="T95" fmla="*/ 444 h 445"/>
                <a:gd name="T96" fmla="*/ 226 w 2518"/>
                <a:gd name="T97" fmla="*/ 442 h 445"/>
                <a:gd name="T98" fmla="*/ 196 w 2518"/>
                <a:gd name="T99" fmla="*/ 436 h 445"/>
                <a:gd name="T100" fmla="*/ 132 w 2518"/>
                <a:gd name="T101" fmla="*/ 416 h 445"/>
                <a:gd name="T102" fmla="*/ 120 w 2518"/>
                <a:gd name="T103" fmla="*/ 410 h 445"/>
                <a:gd name="T104" fmla="*/ 108 w 2518"/>
                <a:gd name="T105" fmla="*/ 394 h 445"/>
                <a:gd name="T106" fmla="*/ 86 w 2518"/>
                <a:gd name="T107" fmla="*/ 378 h 445"/>
                <a:gd name="T108" fmla="*/ 60 w 2518"/>
                <a:gd name="T109" fmla="*/ 350 h 445"/>
                <a:gd name="T110" fmla="*/ 36 w 2518"/>
                <a:gd name="T111" fmla="*/ 320 h 445"/>
                <a:gd name="T112" fmla="*/ 0 w 2518"/>
                <a:gd name="T113" fmla="*/ 272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18" h="445">
                  <a:moveTo>
                    <a:pt x="2518" y="4"/>
                  </a:moveTo>
                  <a:cubicBezTo>
                    <a:pt x="2501" y="9"/>
                    <a:pt x="2477" y="3"/>
                    <a:pt x="2460" y="2"/>
                  </a:cubicBezTo>
                  <a:cubicBezTo>
                    <a:pt x="2382" y="3"/>
                    <a:pt x="2303" y="7"/>
                    <a:pt x="2226" y="0"/>
                  </a:cubicBezTo>
                  <a:cubicBezTo>
                    <a:pt x="2199" y="17"/>
                    <a:pt x="2224" y="2"/>
                    <a:pt x="2148" y="6"/>
                  </a:cubicBezTo>
                  <a:cubicBezTo>
                    <a:pt x="2104" y="8"/>
                    <a:pt x="2059" y="11"/>
                    <a:pt x="2016" y="14"/>
                  </a:cubicBezTo>
                  <a:cubicBezTo>
                    <a:pt x="1970" y="13"/>
                    <a:pt x="1925" y="11"/>
                    <a:pt x="1880" y="12"/>
                  </a:cubicBezTo>
                  <a:cubicBezTo>
                    <a:pt x="1850" y="12"/>
                    <a:pt x="1792" y="16"/>
                    <a:pt x="1792" y="16"/>
                  </a:cubicBezTo>
                  <a:cubicBezTo>
                    <a:pt x="1767" y="22"/>
                    <a:pt x="1746" y="21"/>
                    <a:pt x="1722" y="20"/>
                  </a:cubicBezTo>
                  <a:cubicBezTo>
                    <a:pt x="1693" y="29"/>
                    <a:pt x="1699" y="26"/>
                    <a:pt x="1656" y="28"/>
                  </a:cubicBezTo>
                  <a:cubicBezTo>
                    <a:pt x="1617" y="32"/>
                    <a:pt x="1580" y="37"/>
                    <a:pt x="1542" y="40"/>
                  </a:cubicBezTo>
                  <a:cubicBezTo>
                    <a:pt x="1507" y="44"/>
                    <a:pt x="1474" y="48"/>
                    <a:pt x="1440" y="52"/>
                  </a:cubicBezTo>
                  <a:cubicBezTo>
                    <a:pt x="1419" y="58"/>
                    <a:pt x="1397" y="59"/>
                    <a:pt x="1376" y="62"/>
                  </a:cubicBezTo>
                  <a:cubicBezTo>
                    <a:pt x="1343" y="72"/>
                    <a:pt x="1307" y="77"/>
                    <a:pt x="1274" y="80"/>
                  </a:cubicBezTo>
                  <a:cubicBezTo>
                    <a:pt x="1251" y="85"/>
                    <a:pt x="1228" y="88"/>
                    <a:pt x="1206" y="94"/>
                  </a:cubicBezTo>
                  <a:cubicBezTo>
                    <a:pt x="1190" y="104"/>
                    <a:pt x="1166" y="102"/>
                    <a:pt x="1150" y="104"/>
                  </a:cubicBezTo>
                  <a:cubicBezTo>
                    <a:pt x="1118" y="116"/>
                    <a:pt x="1112" y="119"/>
                    <a:pt x="1074" y="124"/>
                  </a:cubicBezTo>
                  <a:cubicBezTo>
                    <a:pt x="1060" y="128"/>
                    <a:pt x="1045" y="129"/>
                    <a:pt x="1032" y="134"/>
                  </a:cubicBezTo>
                  <a:cubicBezTo>
                    <a:pt x="1023" y="146"/>
                    <a:pt x="1012" y="142"/>
                    <a:pt x="996" y="144"/>
                  </a:cubicBezTo>
                  <a:cubicBezTo>
                    <a:pt x="986" y="147"/>
                    <a:pt x="976" y="151"/>
                    <a:pt x="966" y="154"/>
                  </a:cubicBezTo>
                  <a:cubicBezTo>
                    <a:pt x="960" y="155"/>
                    <a:pt x="950" y="158"/>
                    <a:pt x="950" y="158"/>
                  </a:cubicBezTo>
                  <a:cubicBezTo>
                    <a:pt x="932" y="169"/>
                    <a:pt x="954" y="157"/>
                    <a:pt x="938" y="160"/>
                  </a:cubicBezTo>
                  <a:cubicBezTo>
                    <a:pt x="926" y="161"/>
                    <a:pt x="912" y="170"/>
                    <a:pt x="902" y="176"/>
                  </a:cubicBezTo>
                  <a:cubicBezTo>
                    <a:pt x="892" y="180"/>
                    <a:pt x="880" y="180"/>
                    <a:pt x="870" y="184"/>
                  </a:cubicBezTo>
                  <a:cubicBezTo>
                    <a:pt x="830" y="195"/>
                    <a:pt x="794" y="215"/>
                    <a:pt x="754" y="226"/>
                  </a:cubicBezTo>
                  <a:cubicBezTo>
                    <a:pt x="746" y="231"/>
                    <a:pt x="737" y="232"/>
                    <a:pt x="730" y="238"/>
                  </a:cubicBezTo>
                  <a:cubicBezTo>
                    <a:pt x="716" y="258"/>
                    <a:pt x="680" y="252"/>
                    <a:pt x="662" y="268"/>
                  </a:cubicBezTo>
                  <a:cubicBezTo>
                    <a:pt x="650" y="277"/>
                    <a:pt x="637" y="278"/>
                    <a:pt x="626" y="286"/>
                  </a:cubicBezTo>
                  <a:cubicBezTo>
                    <a:pt x="622" y="288"/>
                    <a:pt x="614" y="294"/>
                    <a:pt x="614" y="294"/>
                  </a:cubicBezTo>
                  <a:cubicBezTo>
                    <a:pt x="605" y="306"/>
                    <a:pt x="581" y="308"/>
                    <a:pt x="568" y="314"/>
                  </a:cubicBezTo>
                  <a:cubicBezTo>
                    <a:pt x="567" y="314"/>
                    <a:pt x="553" y="318"/>
                    <a:pt x="550" y="320"/>
                  </a:cubicBezTo>
                  <a:cubicBezTo>
                    <a:pt x="546" y="321"/>
                    <a:pt x="538" y="324"/>
                    <a:pt x="538" y="324"/>
                  </a:cubicBezTo>
                  <a:cubicBezTo>
                    <a:pt x="545" y="313"/>
                    <a:pt x="559" y="313"/>
                    <a:pt x="572" y="312"/>
                  </a:cubicBezTo>
                  <a:cubicBezTo>
                    <a:pt x="579" y="309"/>
                    <a:pt x="592" y="304"/>
                    <a:pt x="602" y="304"/>
                  </a:cubicBezTo>
                  <a:cubicBezTo>
                    <a:pt x="604" y="304"/>
                    <a:pt x="598" y="305"/>
                    <a:pt x="596" y="306"/>
                  </a:cubicBezTo>
                  <a:cubicBezTo>
                    <a:pt x="593" y="306"/>
                    <a:pt x="590" y="307"/>
                    <a:pt x="588" y="308"/>
                  </a:cubicBezTo>
                  <a:cubicBezTo>
                    <a:pt x="585" y="308"/>
                    <a:pt x="584" y="309"/>
                    <a:pt x="582" y="310"/>
                  </a:cubicBezTo>
                  <a:cubicBezTo>
                    <a:pt x="578" y="310"/>
                    <a:pt x="573" y="311"/>
                    <a:pt x="570" y="312"/>
                  </a:cubicBezTo>
                  <a:cubicBezTo>
                    <a:pt x="563" y="313"/>
                    <a:pt x="552" y="318"/>
                    <a:pt x="552" y="318"/>
                  </a:cubicBezTo>
                  <a:cubicBezTo>
                    <a:pt x="546" y="333"/>
                    <a:pt x="510" y="343"/>
                    <a:pt x="494" y="348"/>
                  </a:cubicBezTo>
                  <a:cubicBezTo>
                    <a:pt x="479" y="357"/>
                    <a:pt x="468" y="366"/>
                    <a:pt x="452" y="372"/>
                  </a:cubicBezTo>
                  <a:cubicBezTo>
                    <a:pt x="446" y="373"/>
                    <a:pt x="440" y="376"/>
                    <a:pt x="434" y="378"/>
                  </a:cubicBezTo>
                  <a:cubicBezTo>
                    <a:pt x="432" y="378"/>
                    <a:pt x="428" y="380"/>
                    <a:pt x="428" y="380"/>
                  </a:cubicBezTo>
                  <a:cubicBezTo>
                    <a:pt x="414" y="399"/>
                    <a:pt x="379" y="397"/>
                    <a:pt x="360" y="410"/>
                  </a:cubicBezTo>
                  <a:cubicBezTo>
                    <a:pt x="351" y="422"/>
                    <a:pt x="335" y="420"/>
                    <a:pt x="322" y="422"/>
                  </a:cubicBezTo>
                  <a:cubicBezTo>
                    <a:pt x="304" y="433"/>
                    <a:pt x="278" y="430"/>
                    <a:pt x="260" y="432"/>
                  </a:cubicBezTo>
                  <a:cubicBezTo>
                    <a:pt x="252" y="434"/>
                    <a:pt x="245" y="435"/>
                    <a:pt x="238" y="440"/>
                  </a:cubicBezTo>
                  <a:cubicBezTo>
                    <a:pt x="233" y="439"/>
                    <a:pt x="228" y="436"/>
                    <a:pt x="224" y="438"/>
                  </a:cubicBezTo>
                  <a:cubicBezTo>
                    <a:pt x="221" y="438"/>
                    <a:pt x="218" y="441"/>
                    <a:pt x="220" y="444"/>
                  </a:cubicBezTo>
                  <a:cubicBezTo>
                    <a:pt x="220" y="445"/>
                    <a:pt x="224" y="442"/>
                    <a:pt x="226" y="442"/>
                  </a:cubicBezTo>
                  <a:cubicBezTo>
                    <a:pt x="216" y="438"/>
                    <a:pt x="206" y="437"/>
                    <a:pt x="196" y="436"/>
                  </a:cubicBezTo>
                  <a:cubicBezTo>
                    <a:pt x="174" y="428"/>
                    <a:pt x="153" y="421"/>
                    <a:pt x="132" y="416"/>
                  </a:cubicBezTo>
                  <a:cubicBezTo>
                    <a:pt x="128" y="413"/>
                    <a:pt x="123" y="413"/>
                    <a:pt x="120" y="410"/>
                  </a:cubicBezTo>
                  <a:cubicBezTo>
                    <a:pt x="114" y="404"/>
                    <a:pt x="115" y="398"/>
                    <a:pt x="108" y="394"/>
                  </a:cubicBezTo>
                  <a:cubicBezTo>
                    <a:pt x="101" y="384"/>
                    <a:pt x="94" y="384"/>
                    <a:pt x="86" y="378"/>
                  </a:cubicBezTo>
                  <a:cubicBezTo>
                    <a:pt x="76" y="369"/>
                    <a:pt x="70" y="357"/>
                    <a:pt x="60" y="350"/>
                  </a:cubicBezTo>
                  <a:cubicBezTo>
                    <a:pt x="54" y="338"/>
                    <a:pt x="46" y="326"/>
                    <a:pt x="36" y="320"/>
                  </a:cubicBezTo>
                  <a:cubicBezTo>
                    <a:pt x="24" y="303"/>
                    <a:pt x="14" y="286"/>
                    <a:pt x="0" y="272"/>
                  </a:cubicBezTo>
                </a:path>
              </a:pathLst>
            </a:custGeom>
            <a:noFill/>
            <a:ln w="38100" cmpd="sng">
              <a:solidFill>
                <a:srgbClr val="97194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 name="Text Box 12"/>
            <p:cNvSpPr txBox="1">
              <a:spLocks noChangeArrowheads="1"/>
            </p:cNvSpPr>
            <p:nvPr/>
          </p:nvSpPr>
          <p:spPr bwMode="auto">
            <a:xfrm>
              <a:off x="406400" y="685800"/>
              <a:ext cx="8269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dirty="0"/>
                <a:t>Two primary sources:  (a) </a:t>
              </a:r>
              <a:r>
                <a:rPr lang="en-US" sz="2000" dirty="0">
                  <a:solidFill>
                    <a:schemeClr val="hlink"/>
                  </a:solidFill>
                </a:rPr>
                <a:t>Inner Source He</a:t>
              </a:r>
              <a:r>
                <a:rPr lang="en-US" sz="2000" baseline="30000" dirty="0">
                  <a:solidFill>
                    <a:schemeClr val="hlink"/>
                  </a:solidFill>
                </a:rPr>
                <a:t>+</a:t>
              </a:r>
              <a:r>
                <a:rPr lang="en-US" sz="2000" dirty="0">
                  <a:solidFill>
                    <a:schemeClr val="hlink"/>
                  </a:solidFill>
                </a:rPr>
                <a:t>,</a:t>
              </a:r>
              <a:r>
                <a:rPr lang="en-US" sz="2000" dirty="0"/>
                <a:t> (b) </a:t>
              </a:r>
              <a:r>
                <a:rPr lang="en-US" sz="2000" dirty="0">
                  <a:solidFill>
                    <a:srgbClr val="971949"/>
                  </a:solidFill>
                </a:rPr>
                <a:t>Solar He</a:t>
              </a:r>
              <a:r>
                <a:rPr lang="en-US" sz="2000" baseline="30000" dirty="0">
                  <a:solidFill>
                    <a:srgbClr val="971949"/>
                  </a:solidFill>
                </a:rPr>
                <a:t>+</a:t>
              </a:r>
              <a:r>
                <a:rPr lang="en-US" sz="2000" dirty="0">
                  <a:solidFill>
                    <a:srgbClr val="971949"/>
                  </a:solidFill>
                </a:rPr>
                <a:t> by charge exchange</a:t>
              </a:r>
              <a:r>
                <a:rPr lang="en-US" dirty="0"/>
                <a:t> </a:t>
              </a:r>
            </a:p>
          </p:txBody>
        </p:sp>
        <p:sp>
          <p:nvSpPr>
            <p:cNvPr id="14" name="Text Box 13"/>
            <p:cNvSpPr txBox="1">
              <a:spLocks noChangeArrowheads="1"/>
            </p:cNvSpPr>
            <p:nvPr/>
          </p:nvSpPr>
          <p:spPr bwMode="auto">
            <a:xfrm>
              <a:off x="2755900" y="2727325"/>
              <a:ext cx="3619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4000"/>
                <a:t>•</a:t>
              </a:r>
              <a:endParaRPr lang="en-US"/>
            </a:p>
          </p:txBody>
        </p:sp>
        <p:sp>
          <p:nvSpPr>
            <p:cNvPr id="15" name="Text Box 14"/>
            <p:cNvSpPr txBox="1">
              <a:spLocks noChangeArrowheads="1"/>
            </p:cNvSpPr>
            <p:nvPr/>
          </p:nvSpPr>
          <p:spPr bwMode="auto">
            <a:xfrm>
              <a:off x="3149600" y="3968750"/>
              <a:ext cx="3619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4000"/>
                <a:t>•</a:t>
              </a:r>
              <a:endParaRPr lang="en-US"/>
            </a:p>
          </p:txBody>
        </p:sp>
        <p:sp>
          <p:nvSpPr>
            <p:cNvPr id="16" name="Text Box 15"/>
            <p:cNvSpPr txBox="1">
              <a:spLocks noChangeArrowheads="1"/>
            </p:cNvSpPr>
            <p:nvPr/>
          </p:nvSpPr>
          <p:spPr bwMode="auto">
            <a:xfrm>
              <a:off x="3581400" y="4495800"/>
              <a:ext cx="3619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4000"/>
                <a:t>•</a:t>
              </a:r>
              <a:endParaRPr lang="en-US"/>
            </a:p>
          </p:txBody>
        </p:sp>
        <p:sp>
          <p:nvSpPr>
            <p:cNvPr id="17" name="Text Box 16"/>
            <p:cNvSpPr txBox="1">
              <a:spLocks noChangeArrowheads="1"/>
            </p:cNvSpPr>
            <p:nvPr/>
          </p:nvSpPr>
          <p:spPr bwMode="auto">
            <a:xfrm>
              <a:off x="3289300" y="3176588"/>
              <a:ext cx="819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1800">
                  <a:solidFill>
                    <a:schemeClr val="hlink"/>
                  </a:solidFill>
                </a:rPr>
                <a:t>Inner</a:t>
              </a:r>
            </a:p>
            <a:p>
              <a:pPr algn="ctr"/>
              <a:r>
                <a:rPr lang="en-US" sz="1800">
                  <a:solidFill>
                    <a:schemeClr val="hlink"/>
                  </a:solidFill>
                </a:rPr>
                <a:t>Source</a:t>
              </a:r>
              <a:endParaRPr lang="en-US"/>
            </a:p>
          </p:txBody>
        </p:sp>
        <p:sp>
          <p:nvSpPr>
            <p:cNvPr id="18" name="Text Box 17"/>
            <p:cNvSpPr txBox="1">
              <a:spLocks noChangeArrowheads="1"/>
            </p:cNvSpPr>
            <p:nvPr/>
          </p:nvSpPr>
          <p:spPr bwMode="auto">
            <a:xfrm>
              <a:off x="1828800" y="0"/>
              <a:ext cx="490711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600" dirty="0"/>
                <a:t>Source of He</a:t>
              </a:r>
              <a:r>
                <a:rPr lang="en-US" sz="3600" baseline="30000" dirty="0"/>
                <a:t>+  </a:t>
              </a:r>
              <a:r>
                <a:rPr lang="en-US" sz="3600" dirty="0"/>
                <a:t>near </a:t>
              </a:r>
              <a:r>
                <a:rPr lang="en-US" sz="3600" i="1" dirty="0"/>
                <a:t>W</a:t>
              </a:r>
              <a:r>
                <a:rPr lang="en-US" sz="3600" dirty="0"/>
                <a:t> = 1</a:t>
              </a:r>
            </a:p>
          </p:txBody>
        </p:sp>
        <p:sp>
          <p:nvSpPr>
            <p:cNvPr id="19" name="Line 18"/>
            <p:cNvSpPr>
              <a:spLocks noChangeShapeType="1"/>
            </p:cNvSpPr>
            <p:nvPr/>
          </p:nvSpPr>
          <p:spPr bwMode="auto">
            <a:xfrm flipH="1">
              <a:off x="5715000" y="1981200"/>
              <a:ext cx="1524000" cy="26670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 name="Line 19"/>
            <p:cNvSpPr>
              <a:spLocks noChangeShapeType="1"/>
            </p:cNvSpPr>
            <p:nvPr/>
          </p:nvSpPr>
          <p:spPr bwMode="auto">
            <a:xfrm flipH="1">
              <a:off x="2667000" y="1981200"/>
              <a:ext cx="152400" cy="3200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 name="Text Box 20"/>
            <p:cNvSpPr txBox="1">
              <a:spLocks noChangeArrowheads="1"/>
            </p:cNvSpPr>
            <p:nvPr/>
          </p:nvSpPr>
          <p:spPr bwMode="auto">
            <a:xfrm>
              <a:off x="4343400" y="4914900"/>
              <a:ext cx="3619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4000"/>
                <a:t>•</a:t>
              </a:r>
              <a:endParaRPr lang="en-US"/>
            </a:p>
          </p:txBody>
        </p:sp>
        <p:sp>
          <p:nvSpPr>
            <p:cNvPr id="22" name="Freeform 21"/>
            <p:cNvSpPr>
              <a:spLocks/>
            </p:cNvSpPr>
            <p:nvPr/>
          </p:nvSpPr>
          <p:spPr bwMode="auto">
            <a:xfrm>
              <a:off x="2895600" y="2743200"/>
              <a:ext cx="1905000" cy="2590800"/>
            </a:xfrm>
            <a:custGeom>
              <a:avLst/>
              <a:gdLst>
                <a:gd name="T0" fmla="*/ 0 w 1200"/>
                <a:gd name="T1" fmla="*/ 0 h 1632"/>
                <a:gd name="T2" fmla="*/ 96 w 1200"/>
                <a:gd name="T3" fmla="*/ 576 h 1632"/>
                <a:gd name="T4" fmla="*/ 384 w 1200"/>
                <a:gd name="T5" fmla="*/ 1152 h 1632"/>
                <a:gd name="T6" fmla="*/ 816 w 1200"/>
                <a:gd name="T7" fmla="*/ 1488 h 1632"/>
                <a:gd name="T8" fmla="*/ 1200 w 1200"/>
                <a:gd name="T9" fmla="*/ 1632 h 1632"/>
              </a:gdLst>
              <a:ahLst/>
              <a:cxnLst>
                <a:cxn ang="0">
                  <a:pos x="T0" y="T1"/>
                </a:cxn>
                <a:cxn ang="0">
                  <a:pos x="T2" y="T3"/>
                </a:cxn>
                <a:cxn ang="0">
                  <a:pos x="T4" y="T5"/>
                </a:cxn>
                <a:cxn ang="0">
                  <a:pos x="T6" y="T7"/>
                </a:cxn>
                <a:cxn ang="0">
                  <a:pos x="T8" y="T9"/>
                </a:cxn>
              </a:cxnLst>
              <a:rect l="0" t="0" r="r" b="b"/>
              <a:pathLst>
                <a:path w="1200" h="1632">
                  <a:moveTo>
                    <a:pt x="0" y="0"/>
                  </a:moveTo>
                  <a:cubicBezTo>
                    <a:pt x="16" y="192"/>
                    <a:pt x="32" y="384"/>
                    <a:pt x="96" y="576"/>
                  </a:cubicBezTo>
                  <a:cubicBezTo>
                    <a:pt x="160" y="768"/>
                    <a:pt x="264" y="1000"/>
                    <a:pt x="384" y="1152"/>
                  </a:cubicBezTo>
                  <a:cubicBezTo>
                    <a:pt x="504" y="1304"/>
                    <a:pt x="680" y="1408"/>
                    <a:pt x="816" y="1488"/>
                  </a:cubicBezTo>
                  <a:cubicBezTo>
                    <a:pt x="952" y="1568"/>
                    <a:pt x="1076" y="1600"/>
                    <a:pt x="1200" y="1632"/>
                  </a:cubicBezTo>
                </a:path>
              </a:pathLst>
            </a:custGeom>
            <a:noFill/>
            <a:ln w="38100" cmpd="sng">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 name="Line 22"/>
            <p:cNvSpPr>
              <a:spLocks noChangeShapeType="1"/>
            </p:cNvSpPr>
            <p:nvPr/>
          </p:nvSpPr>
          <p:spPr bwMode="auto">
            <a:xfrm flipH="1">
              <a:off x="2286000" y="1028700"/>
              <a:ext cx="4343400" cy="457200"/>
            </a:xfrm>
            <a:prstGeom prst="line">
              <a:avLst/>
            </a:prstGeom>
            <a:noFill/>
            <a:ln w="9525">
              <a:solidFill>
                <a:srgbClr val="D5151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 name="Line 23"/>
            <p:cNvSpPr>
              <a:spLocks noChangeShapeType="1"/>
            </p:cNvSpPr>
            <p:nvPr/>
          </p:nvSpPr>
          <p:spPr bwMode="auto">
            <a:xfrm>
              <a:off x="6705600" y="1066800"/>
              <a:ext cx="304800" cy="457200"/>
            </a:xfrm>
            <a:prstGeom prst="line">
              <a:avLst/>
            </a:prstGeom>
            <a:noFill/>
            <a:ln w="9525">
              <a:solidFill>
                <a:srgbClr val="D5151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 name="Rectangle 24"/>
            <p:cNvSpPr>
              <a:spLocks noChangeArrowheads="1"/>
            </p:cNvSpPr>
            <p:nvPr/>
          </p:nvSpPr>
          <p:spPr bwMode="auto">
            <a:xfrm>
              <a:off x="2908300" y="5905500"/>
              <a:ext cx="30480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 name="Text Box 25"/>
            <p:cNvSpPr txBox="1">
              <a:spLocks noChangeArrowheads="1"/>
            </p:cNvSpPr>
            <p:nvPr/>
          </p:nvSpPr>
          <p:spPr bwMode="auto">
            <a:xfrm>
              <a:off x="2705100" y="5778500"/>
              <a:ext cx="3711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atin typeface="Helvetica" charset="0"/>
                </a:rPr>
                <a:t>Heliocentric distance (AU)</a:t>
              </a:r>
              <a:endParaRPr lang="en-US"/>
            </a:p>
          </p:txBody>
        </p:sp>
        <p:sp>
          <p:nvSpPr>
            <p:cNvPr id="27" name="Rectangle 26"/>
            <p:cNvSpPr>
              <a:spLocks noChangeArrowheads="1"/>
            </p:cNvSpPr>
            <p:nvPr/>
          </p:nvSpPr>
          <p:spPr bwMode="auto">
            <a:xfrm>
              <a:off x="1828800" y="2743200"/>
              <a:ext cx="304800" cy="2133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 name="Text Box 27"/>
            <p:cNvSpPr txBox="1">
              <a:spLocks noChangeArrowheads="1"/>
            </p:cNvSpPr>
            <p:nvPr/>
          </p:nvSpPr>
          <p:spPr bwMode="auto">
            <a:xfrm rot="16200000">
              <a:off x="726281" y="3617119"/>
              <a:ext cx="2052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atin typeface="Helvetica" charset="0"/>
                </a:rPr>
                <a:t>Flux (cm</a:t>
              </a:r>
              <a:r>
                <a:rPr lang="en-US" baseline="30000">
                  <a:latin typeface="Helvetica" charset="0"/>
                </a:rPr>
                <a:t>-2</a:t>
              </a:r>
              <a:r>
                <a:rPr lang="en-US">
                  <a:latin typeface="Helvetica" charset="0"/>
                </a:rPr>
                <a:t> s</a:t>
              </a:r>
              <a:r>
                <a:rPr lang="en-US" baseline="30000">
                  <a:latin typeface="Helvetica" charset="0"/>
                </a:rPr>
                <a:t>-1</a:t>
              </a:r>
              <a:r>
                <a:rPr lang="en-US">
                  <a:latin typeface="Helvetica" charset="0"/>
                </a:rPr>
                <a:t>)</a:t>
              </a:r>
              <a:endParaRPr lang="en-US"/>
            </a:p>
          </p:txBody>
        </p:sp>
        <p:sp>
          <p:nvSpPr>
            <p:cNvPr id="29" name="Line 28"/>
            <p:cNvSpPr>
              <a:spLocks noChangeShapeType="1"/>
            </p:cNvSpPr>
            <p:nvPr/>
          </p:nvSpPr>
          <p:spPr bwMode="auto">
            <a:xfrm flipH="1">
              <a:off x="3009900" y="3492500"/>
              <a:ext cx="304800" cy="152400"/>
            </a:xfrm>
            <a:prstGeom prst="line">
              <a:avLst/>
            </a:prstGeom>
            <a:noFill/>
            <a:ln w="2857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 name="Rectangle 29"/>
            <p:cNvSpPr>
              <a:spLocks noChangeArrowheads="1"/>
            </p:cNvSpPr>
            <p:nvPr/>
          </p:nvSpPr>
          <p:spPr bwMode="auto">
            <a:xfrm>
              <a:off x="4876800" y="4419600"/>
              <a:ext cx="2286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 name="Text Box 30"/>
            <p:cNvSpPr txBox="1">
              <a:spLocks noChangeArrowheads="1"/>
            </p:cNvSpPr>
            <p:nvPr/>
          </p:nvSpPr>
          <p:spPr bwMode="auto">
            <a:xfrm>
              <a:off x="4508500" y="4343400"/>
              <a:ext cx="11303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600">
                  <a:solidFill>
                    <a:srgbClr val="D51515"/>
                  </a:solidFill>
                  <a:latin typeface="Helvetica" charset="0"/>
                </a:rPr>
                <a:t>Crosswind</a:t>
              </a:r>
              <a:endParaRPr lang="en-US"/>
            </a:p>
          </p:txBody>
        </p:sp>
        <p:sp>
          <p:nvSpPr>
            <p:cNvPr id="32" name="Text Box 31"/>
            <p:cNvSpPr txBox="1">
              <a:spLocks noChangeArrowheads="1"/>
            </p:cNvSpPr>
            <p:nvPr/>
          </p:nvSpPr>
          <p:spPr bwMode="auto">
            <a:xfrm>
              <a:off x="3095625" y="2605088"/>
              <a:ext cx="3003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latin typeface="Helvetica" charset="0"/>
                </a:rPr>
                <a:t>Slow Solar Wind Conditions</a:t>
              </a:r>
              <a:endParaRPr lang="en-US"/>
            </a:p>
          </p:txBody>
        </p:sp>
        <p:sp>
          <p:nvSpPr>
            <p:cNvPr id="33" name="Rectangle 32"/>
            <p:cNvSpPr>
              <a:spLocks noChangeArrowheads="1"/>
            </p:cNvSpPr>
            <p:nvPr/>
          </p:nvSpPr>
          <p:spPr bwMode="auto">
            <a:xfrm>
              <a:off x="3200400" y="2438400"/>
              <a:ext cx="26670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922704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133391"/>
            <a:ext cx="7258424" cy="646331"/>
          </a:xfrm>
          <a:prstGeom prst="rect">
            <a:avLst/>
          </a:prstGeom>
          <a:noFill/>
        </p:spPr>
        <p:txBody>
          <a:bodyPr wrap="square" rtlCol="0">
            <a:spAutoFit/>
          </a:bodyPr>
          <a:lstStyle/>
          <a:p>
            <a:pPr algn="ctr"/>
            <a:r>
              <a:rPr lang="en-US" sz="3600" dirty="0" smtClean="0"/>
              <a:t>Overview</a:t>
            </a:r>
          </a:p>
        </p:txBody>
      </p:sp>
      <p:sp>
        <p:nvSpPr>
          <p:cNvPr id="5" name="Text Box 7"/>
          <p:cNvSpPr txBox="1">
            <a:spLocks noChangeArrowheads="1"/>
          </p:cNvSpPr>
          <p:nvPr/>
        </p:nvSpPr>
        <p:spPr bwMode="auto">
          <a:xfrm>
            <a:off x="-127822" y="501262"/>
            <a:ext cx="8904941" cy="662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lnSpc>
                <a:spcPct val="90000"/>
              </a:lnSpc>
            </a:pPr>
            <a:r>
              <a:rPr lang="en-US" sz="2400" dirty="0" smtClean="0">
                <a:solidFill>
                  <a:srgbClr val="FF0000"/>
                </a:solidFill>
                <a:latin typeface="Helvetica" charset="0"/>
              </a:rPr>
              <a:t>Charge exchange plays a central role in the interaction of</a:t>
            </a:r>
          </a:p>
          <a:p>
            <a:pPr algn="ctr">
              <a:lnSpc>
                <a:spcPct val="90000"/>
              </a:lnSpc>
            </a:pPr>
            <a:r>
              <a:rPr lang="en-US" sz="2400" dirty="0" smtClean="0">
                <a:solidFill>
                  <a:srgbClr val="FF0000"/>
                </a:solidFill>
                <a:latin typeface="Helvetica" charset="0"/>
              </a:rPr>
              <a:t>neutral gas with plasmas</a:t>
            </a:r>
          </a:p>
          <a:p>
            <a:pPr>
              <a:lnSpc>
                <a:spcPct val="90000"/>
              </a:lnSpc>
            </a:pPr>
            <a:endParaRPr lang="en-US" sz="900" dirty="0" smtClean="0">
              <a:latin typeface="Helvetica" charset="0"/>
            </a:endParaRPr>
          </a:p>
          <a:p>
            <a:pPr>
              <a:lnSpc>
                <a:spcPct val="90000"/>
              </a:lnSpc>
            </a:pPr>
            <a:r>
              <a:rPr lang="en-US" dirty="0">
                <a:latin typeface="Helvetica" charset="0"/>
              </a:rPr>
              <a:t> </a:t>
            </a:r>
            <a:r>
              <a:rPr lang="en-US" dirty="0" smtClean="0">
                <a:latin typeface="Helvetica" charset="0"/>
              </a:rPr>
              <a:t>  	-  </a:t>
            </a:r>
            <a:r>
              <a:rPr lang="en-US" sz="1800" dirty="0" smtClean="0">
                <a:latin typeface="Helvetica" charset="0"/>
              </a:rPr>
              <a:t>Pickup Ions are created from ambient slow moving neutrals by charge </a:t>
            </a:r>
          </a:p>
          <a:p>
            <a:pPr>
              <a:lnSpc>
                <a:spcPct val="90000"/>
              </a:lnSpc>
            </a:pPr>
            <a:r>
              <a:rPr lang="en-US" dirty="0">
                <a:latin typeface="Helvetica" charset="0"/>
              </a:rPr>
              <a:t> </a:t>
            </a:r>
            <a:r>
              <a:rPr lang="en-US" dirty="0" smtClean="0">
                <a:latin typeface="Helvetica" charset="0"/>
              </a:rPr>
              <a:t>         </a:t>
            </a:r>
            <a:r>
              <a:rPr lang="en-US" sz="1800" dirty="0" smtClean="0">
                <a:latin typeface="Helvetica" charset="0"/>
              </a:rPr>
              <a:t>exchange, photoionization and electron impact ionization</a:t>
            </a:r>
          </a:p>
          <a:p>
            <a:pPr>
              <a:lnSpc>
                <a:spcPct val="90000"/>
              </a:lnSpc>
            </a:pPr>
            <a:endParaRPr lang="en-US" sz="600" dirty="0" smtClean="0">
              <a:latin typeface="Helvetica" charset="0"/>
            </a:endParaRPr>
          </a:p>
          <a:p>
            <a:pPr>
              <a:lnSpc>
                <a:spcPct val="90000"/>
              </a:lnSpc>
            </a:pPr>
            <a:r>
              <a:rPr lang="en-US" dirty="0" smtClean="0">
                <a:latin typeface="Helvetica" charset="0"/>
              </a:rPr>
              <a:t>	-  Energetic Neutrals (ENAs) are produced by charge exchange with the 	  	   	   ambient neutral gas</a:t>
            </a:r>
          </a:p>
          <a:p>
            <a:pPr>
              <a:lnSpc>
                <a:spcPct val="90000"/>
              </a:lnSpc>
            </a:pPr>
            <a:r>
              <a:rPr lang="en-US" sz="800" dirty="0" smtClean="0">
                <a:latin typeface="Helvetica" charset="0"/>
              </a:rPr>
              <a:t> </a:t>
            </a:r>
            <a:endParaRPr lang="en-US" sz="800" dirty="0">
              <a:latin typeface="Helvetica" charset="0"/>
            </a:endParaRPr>
          </a:p>
          <a:p>
            <a:pPr>
              <a:lnSpc>
                <a:spcPct val="90000"/>
              </a:lnSpc>
            </a:pPr>
            <a:r>
              <a:rPr lang="en-US" sz="1800" dirty="0" smtClean="0">
                <a:latin typeface="Helvetica" charset="0"/>
              </a:rPr>
              <a:t>	-  Pickup Ions are affected by solar wind compressions and expansions, and their 	   spectra reveal these conditions along the solar wind flow direction from the sun 	   to the location of the spacecraft</a:t>
            </a:r>
          </a:p>
          <a:p>
            <a:pPr>
              <a:lnSpc>
                <a:spcPct val="90000"/>
              </a:lnSpc>
            </a:pPr>
            <a:endParaRPr lang="en-US" sz="800" dirty="0">
              <a:latin typeface="Helvetica" charset="0"/>
            </a:endParaRPr>
          </a:p>
          <a:p>
            <a:pPr>
              <a:lnSpc>
                <a:spcPct val="90000"/>
              </a:lnSpc>
            </a:pPr>
            <a:r>
              <a:rPr lang="en-US" sz="1800" dirty="0" smtClean="0">
                <a:latin typeface="Helvetica" charset="0"/>
              </a:rPr>
              <a:t>	-  Pickup Ion densities depend on local neutral densities and ionization rates</a:t>
            </a:r>
            <a:r>
              <a:rPr lang="en-US" dirty="0">
                <a:latin typeface="Helvetica" charset="0"/>
              </a:rPr>
              <a:t>, and </a:t>
            </a:r>
            <a:r>
              <a:rPr lang="en-US" dirty="0" smtClean="0">
                <a:latin typeface="Helvetica" charset="0"/>
              </a:rPr>
              <a:t>	   their spectra </a:t>
            </a:r>
            <a:r>
              <a:rPr lang="en-US" dirty="0">
                <a:latin typeface="Helvetica" charset="0"/>
              </a:rPr>
              <a:t>reveal </a:t>
            </a:r>
            <a:r>
              <a:rPr lang="en-US" dirty="0" smtClean="0">
                <a:latin typeface="Helvetica" charset="0"/>
              </a:rPr>
              <a:t>variations in these </a:t>
            </a:r>
            <a:r>
              <a:rPr lang="en-US" dirty="0">
                <a:latin typeface="Helvetica" charset="0"/>
              </a:rPr>
              <a:t>along the solar wind flow direction from </a:t>
            </a:r>
            <a:r>
              <a:rPr lang="en-US" dirty="0" smtClean="0">
                <a:latin typeface="Helvetica" charset="0"/>
              </a:rPr>
              <a:t>	  	   the sun to observer</a:t>
            </a:r>
          </a:p>
          <a:p>
            <a:pPr>
              <a:lnSpc>
                <a:spcPct val="90000"/>
              </a:lnSpc>
            </a:pPr>
            <a:endParaRPr lang="en-US" sz="800" dirty="0">
              <a:latin typeface="Helvetica" charset="0"/>
            </a:endParaRPr>
          </a:p>
          <a:p>
            <a:pPr>
              <a:lnSpc>
                <a:spcPct val="90000"/>
              </a:lnSpc>
            </a:pPr>
            <a:r>
              <a:rPr lang="en-US" dirty="0" smtClean="0">
                <a:latin typeface="Helvetica" charset="0"/>
              </a:rPr>
              <a:t>	-  Pickup Ions are the core population that feeds and grows suprathermal tails by the 	   pumping acceleration mechanism </a:t>
            </a:r>
          </a:p>
          <a:p>
            <a:pPr>
              <a:lnSpc>
                <a:spcPct val="90000"/>
              </a:lnSpc>
            </a:pPr>
            <a:endParaRPr lang="en-US" sz="800" dirty="0" smtClean="0">
              <a:latin typeface="Helvetica" charset="0"/>
            </a:endParaRPr>
          </a:p>
          <a:p>
            <a:pPr>
              <a:lnSpc>
                <a:spcPct val="90000"/>
              </a:lnSpc>
            </a:pPr>
            <a:r>
              <a:rPr lang="en-US" dirty="0">
                <a:latin typeface="Helvetica" charset="0"/>
              </a:rPr>
              <a:t>	</a:t>
            </a:r>
            <a:r>
              <a:rPr lang="en-US" dirty="0" smtClean="0">
                <a:latin typeface="Helvetica" charset="0"/>
              </a:rPr>
              <a:t>-  In the heliosheath these tails grow further in energy to become the Anomalous 	 	   Cosmic Rays (ACRs) near the </a:t>
            </a:r>
            <a:r>
              <a:rPr lang="en-US" dirty="0" err="1" smtClean="0">
                <a:latin typeface="Helvetica" charset="0"/>
              </a:rPr>
              <a:t>heliopause</a:t>
            </a:r>
            <a:r>
              <a:rPr lang="en-US" dirty="0" smtClean="0">
                <a:latin typeface="Helvetica" charset="0"/>
              </a:rPr>
              <a:t>, their modulated spectra observed 	 	   throughout the heliosphere and heliosheath </a:t>
            </a:r>
          </a:p>
          <a:p>
            <a:pPr>
              <a:lnSpc>
                <a:spcPct val="90000"/>
              </a:lnSpc>
            </a:pPr>
            <a:endParaRPr lang="en-US" sz="800" dirty="0">
              <a:latin typeface="Helvetica" charset="0"/>
            </a:endParaRPr>
          </a:p>
          <a:p>
            <a:pPr>
              <a:lnSpc>
                <a:spcPct val="90000"/>
              </a:lnSpc>
            </a:pPr>
            <a:r>
              <a:rPr lang="en-US" dirty="0" smtClean="0">
                <a:latin typeface="Helvetica" charset="0"/>
              </a:rPr>
              <a:t>	-  Pickup ions and their extended tails reveal the composition of their neutral 	  	 	   source (e.g. interstellar gas, </a:t>
            </a:r>
            <a:r>
              <a:rPr lang="en-US" i="1" dirty="0" smtClean="0">
                <a:latin typeface="Helvetica" charset="0"/>
              </a:rPr>
              <a:t>Inner Source</a:t>
            </a:r>
            <a:r>
              <a:rPr lang="en-US" dirty="0" smtClean="0">
                <a:latin typeface="Helvetica" charset="0"/>
              </a:rPr>
              <a:t>, </a:t>
            </a:r>
            <a:r>
              <a:rPr lang="en-US" dirty="0" err="1" smtClean="0">
                <a:latin typeface="Helvetica" charset="0"/>
              </a:rPr>
              <a:t>cometary</a:t>
            </a:r>
            <a:r>
              <a:rPr lang="en-US" dirty="0" smtClean="0">
                <a:latin typeface="Helvetica" charset="0"/>
              </a:rPr>
              <a:t> gas)</a:t>
            </a:r>
          </a:p>
          <a:p>
            <a:pPr>
              <a:lnSpc>
                <a:spcPct val="90000"/>
              </a:lnSpc>
            </a:pPr>
            <a:endParaRPr lang="en-US" sz="800" dirty="0">
              <a:latin typeface="Helvetica" charset="0"/>
            </a:endParaRPr>
          </a:p>
          <a:p>
            <a:pPr>
              <a:lnSpc>
                <a:spcPct val="90000"/>
              </a:lnSpc>
            </a:pPr>
            <a:r>
              <a:rPr lang="en-US" dirty="0" smtClean="0">
                <a:latin typeface="Helvetica" charset="0"/>
              </a:rPr>
              <a:t>	-  ENAs provide information on plasmas, spectra and composition of pickup ions 	 	   and their extended tails in remote regions such as the heliosheath</a:t>
            </a:r>
            <a:endParaRPr lang="en-US" dirty="0">
              <a:latin typeface="Helvetica" charset="0"/>
            </a:endParaRPr>
          </a:p>
        </p:txBody>
      </p:sp>
    </p:spTree>
    <p:extLst>
      <p:ext uri="{BB962C8B-B14F-4D97-AF65-F5344CB8AC3E}">
        <p14:creationId xmlns:p14="http://schemas.microsoft.com/office/powerpoint/2010/main" val="250062799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e+ FW 2008.259-340.ps"/>
          <p:cNvPicPr>
            <a:picLocks noChangeAspect="1"/>
          </p:cNvPicPr>
          <p:nvPr/>
        </p:nvPicPr>
        <p:blipFill rotWithShape="1">
          <a:blip r:embed="rId2">
            <a:extLst>
              <a:ext uri="{28A0092B-C50C-407E-A947-70E740481C1C}">
                <a14:useLocalDpi xmlns:a14="http://schemas.microsoft.com/office/drawing/2010/main" val="0"/>
              </a:ext>
            </a:extLst>
          </a:blip>
          <a:srcRect l="5444" t="13721" r="6207" b="15470"/>
          <a:stretch/>
        </p:blipFill>
        <p:spPr>
          <a:xfrm rot="16200000">
            <a:off x="82083" y="585409"/>
            <a:ext cx="6111982" cy="6339193"/>
          </a:xfrm>
          <a:prstGeom prst="rect">
            <a:avLst/>
          </a:prstGeom>
        </p:spPr>
      </p:pic>
      <p:sp>
        <p:nvSpPr>
          <p:cNvPr id="3" name="Text Box 17"/>
          <p:cNvSpPr txBox="1">
            <a:spLocks noChangeArrowheads="1"/>
          </p:cNvSpPr>
          <p:nvPr/>
        </p:nvSpPr>
        <p:spPr bwMode="auto">
          <a:xfrm>
            <a:off x="2038792" y="4357"/>
            <a:ext cx="508767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600" dirty="0" smtClean="0"/>
              <a:t>Sources </a:t>
            </a:r>
            <a:r>
              <a:rPr lang="en-US" sz="3600" dirty="0"/>
              <a:t>of He</a:t>
            </a:r>
            <a:r>
              <a:rPr lang="en-US" sz="3600" baseline="30000" dirty="0"/>
              <a:t>+  </a:t>
            </a:r>
            <a:r>
              <a:rPr lang="en-US" sz="3600" dirty="0"/>
              <a:t>near </a:t>
            </a:r>
            <a:r>
              <a:rPr lang="en-US" sz="3600" i="1" dirty="0"/>
              <a:t>W</a:t>
            </a:r>
            <a:r>
              <a:rPr lang="en-US" sz="3600" dirty="0"/>
              <a:t> = 1</a:t>
            </a:r>
          </a:p>
        </p:txBody>
      </p:sp>
      <p:sp>
        <p:nvSpPr>
          <p:cNvPr id="4" name="Text Box 12"/>
          <p:cNvSpPr txBox="1">
            <a:spLocks noChangeArrowheads="1"/>
          </p:cNvSpPr>
          <p:nvPr/>
        </p:nvSpPr>
        <p:spPr bwMode="auto">
          <a:xfrm>
            <a:off x="6149487" y="1348122"/>
            <a:ext cx="2811070" cy="4406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en-US" sz="2400" dirty="0"/>
              <a:t>Two primary </a:t>
            </a:r>
            <a:r>
              <a:rPr lang="en-US" sz="2400" dirty="0" smtClean="0"/>
              <a:t>sources</a:t>
            </a:r>
          </a:p>
          <a:p>
            <a:endParaRPr lang="en-US" sz="800" dirty="0" smtClean="0"/>
          </a:p>
          <a:p>
            <a:r>
              <a:rPr lang="en-US" sz="2000" dirty="0"/>
              <a:t>	</a:t>
            </a:r>
            <a:r>
              <a:rPr lang="en-US" sz="2000" dirty="0" smtClean="0"/>
              <a:t>(</a:t>
            </a:r>
            <a:r>
              <a:rPr lang="en-US" sz="2000" dirty="0"/>
              <a:t>a) </a:t>
            </a:r>
            <a:r>
              <a:rPr lang="en-US" sz="2000" dirty="0">
                <a:solidFill>
                  <a:schemeClr val="hlink"/>
                </a:solidFill>
              </a:rPr>
              <a:t>Inner Source He</a:t>
            </a:r>
            <a:r>
              <a:rPr lang="en-US" sz="2000" baseline="30000" dirty="0" smtClean="0">
                <a:solidFill>
                  <a:schemeClr val="hlink"/>
                </a:solidFill>
              </a:rPr>
              <a:t>+</a:t>
            </a:r>
          </a:p>
          <a:p>
            <a:endParaRPr lang="en-US" sz="800" dirty="0">
              <a:solidFill>
                <a:schemeClr val="hlink"/>
              </a:solidFill>
            </a:endParaRPr>
          </a:p>
          <a:p>
            <a:r>
              <a:rPr lang="en-US" sz="2000" dirty="0" smtClean="0"/>
              <a:t>	(</a:t>
            </a:r>
            <a:r>
              <a:rPr lang="en-US" sz="2000" dirty="0"/>
              <a:t>b) </a:t>
            </a:r>
            <a:r>
              <a:rPr lang="en-US" sz="2000" dirty="0">
                <a:solidFill>
                  <a:srgbClr val="971949"/>
                </a:solidFill>
              </a:rPr>
              <a:t>Solar He</a:t>
            </a:r>
            <a:r>
              <a:rPr lang="en-US" sz="2000" baseline="30000" dirty="0">
                <a:solidFill>
                  <a:srgbClr val="971949"/>
                </a:solidFill>
              </a:rPr>
              <a:t>+</a:t>
            </a:r>
            <a:r>
              <a:rPr lang="en-US" sz="2000" dirty="0">
                <a:solidFill>
                  <a:srgbClr val="971949"/>
                </a:solidFill>
              </a:rPr>
              <a:t> by charge </a:t>
            </a:r>
            <a:r>
              <a:rPr lang="en-US" sz="2000" dirty="0" smtClean="0">
                <a:solidFill>
                  <a:srgbClr val="971949"/>
                </a:solidFill>
              </a:rPr>
              <a:t>	 </a:t>
            </a:r>
            <a:r>
              <a:rPr lang="en-US" sz="2000" dirty="0">
                <a:solidFill>
                  <a:srgbClr val="971949"/>
                </a:solidFill>
              </a:rPr>
              <a:t> </a:t>
            </a:r>
            <a:r>
              <a:rPr lang="en-US" sz="2000" dirty="0" smtClean="0">
                <a:solidFill>
                  <a:srgbClr val="971949"/>
                </a:solidFill>
              </a:rPr>
              <a:t>    exchange</a:t>
            </a:r>
            <a:r>
              <a:rPr lang="en-US" dirty="0" smtClean="0"/>
              <a:t> </a:t>
            </a:r>
          </a:p>
          <a:p>
            <a:endParaRPr lang="en-US" dirty="0"/>
          </a:p>
          <a:p>
            <a:pPr algn="ctr"/>
            <a:r>
              <a:rPr lang="en-US" sz="2400" dirty="0" smtClean="0"/>
              <a:t>At 1 AU </a:t>
            </a:r>
            <a:r>
              <a:rPr lang="en-US" sz="2400" i="1" dirty="0" smtClean="0"/>
              <a:t>Inner Source </a:t>
            </a:r>
            <a:r>
              <a:rPr lang="en-US" sz="2400" dirty="0" smtClean="0"/>
              <a:t>dominates</a:t>
            </a:r>
          </a:p>
          <a:p>
            <a:pPr algn="ctr"/>
            <a:endParaRPr lang="en-US" sz="2400" dirty="0"/>
          </a:p>
          <a:p>
            <a:pPr>
              <a:lnSpc>
                <a:spcPct val="90000"/>
              </a:lnSpc>
            </a:pPr>
            <a:r>
              <a:rPr lang="en-US" sz="2000" dirty="0" smtClean="0"/>
              <a:t>The tail just above </a:t>
            </a:r>
            <a:r>
              <a:rPr lang="en-US" sz="2000" i="1" dirty="0" smtClean="0"/>
              <a:t>W </a:t>
            </a:r>
            <a:r>
              <a:rPr lang="en-US" sz="2000" dirty="0" smtClean="0"/>
              <a:t>= 2 is much steeper in the spacecraft frame than it is just above </a:t>
            </a:r>
            <a:r>
              <a:rPr lang="en-US" sz="2000" i="1" dirty="0" smtClean="0"/>
              <a:t>w </a:t>
            </a:r>
            <a:r>
              <a:rPr lang="en-US" sz="2000" dirty="0" smtClean="0"/>
              <a:t>= 2 in the spacecraft frame</a:t>
            </a:r>
            <a:endParaRPr lang="en-US" sz="2000" dirty="0"/>
          </a:p>
        </p:txBody>
      </p:sp>
      <p:sp>
        <p:nvSpPr>
          <p:cNvPr id="6" name="TextBox 5"/>
          <p:cNvSpPr txBox="1"/>
          <p:nvPr/>
        </p:nvSpPr>
        <p:spPr>
          <a:xfrm>
            <a:off x="1134231" y="2797392"/>
            <a:ext cx="1093030" cy="627864"/>
          </a:xfrm>
          <a:prstGeom prst="rect">
            <a:avLst/>
          </a:prstGeom>
          <a:noFill/>
        </p:spPr>
        <p:txBody>
          <a:bodyPr wrap="none" rtlCol="0">
            <a:spAutoFit/>
          </a:bodyPr>
          <a:lstStyle/>
          <a:p>
            <a:pPr algn="ctr">
              <a:lnSpc>
                <a:spcPct val="70000"/>
              </a:lnSpc>
            </a:pPr>
            <a:r>
              <a:rPr lang="en-US" sz="2400" i="1" dirty="0" smtClean="0"/>
              <a:t>Inner</a:t>
            </a:r>
          </a:p>
          <a:p>
            <a:pPr algn="ctr">
              <a:lnSpc>
                <a:spcPct val="70000"/>
              </a:lnSpc>
            </a:pPr>
            <a:r>
              <a:rPr lang="en-US" sz="2400" i="1" dirty="0" smtClean="0"/>
              <a:t>Source</a:t>
            </a:r>
            <a:endParaRPr lang="en-US" sz="2400" i="1" dirty="0"/>
          </a:p>
        </p:txBody>
      </p:sp>
      <p:cxnSp>
        <p:nvCxnSpPr>
          <p:cNvPr id="8" name="Straight Arrow Connector 7"/>
          <p:cNvCxnSpPr>
            <a:stCxn id="6" idx="0"/>
          </p:cNvCxnSpPr>
          <p:nvPr/>
        </p:nvCxnSpPr>
        <p:spPr>
          <a:xfrm flipH="1" flipV="1">
            <a:off x="1580446" y="1679226"/>
            <a:ext cx="100300" cy="1118166"/>
          </a:xfrm>
          <a:prstGeom prst="straightConnector1">
            <a:avLst/>
          </a:prstGeom>
          <a:ln>
            <a:solidFill>
              <a:schemeClr val="tx1"/>
            </a:solidFill>
            <a:prstDash val="sysDash"/>
            <a:tailEnd type="arrow" w="sm" len="lg"/>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a:off x="9360648" y="5462659"/>
            <a:ext cx="463176" cy="0"/>
          </a:xfrm>
          <a:prstGeom prst="straightConnector1">
            <a:avLst/>
          </a:prstGeom>
          <a:ln>
            <a:solidFill>
              <a:schemeClr val="tx1"/>
            </a:solidFill>
            <a:prstDash val="sysDash"/>
            <a:headEnd type="none"/>
            <a:tailEnd type="none" w="sm" len="lg"/>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2765778" y="2624667"/>
            <a:ext cx="1044222" cy="1280368"/>
          </a:xfrm>
          <a:prstGeom prst="straightConnector1">
            <a:avLst/>
          </a:prstGeom>
          <a:ln>
            <a:solidFill>
              <a:schemeClr val="tx1"/>
            </a:solidFill>
            <a:prstDash val="sysDash"/>
            <a:tailEnd type="arrow" w="sm" len="lg"/>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030903" y="3905034"/>
            <a:ext cx="1628032" cy="627864"/>
          </a:xfrm>
          <a:prstGeom prst="rect">
            <a:avLst/>
          </a:prstGeom>
          <a:noFill/>
        </p:spPr>
        <p:txBody>
          <a:bodyPr wrap="none" rtlCol="0">
            <a:spAutoFit/>
          </a:bodyPr>
          <a:lstStyle/>
          <a:p>
            <a:pPr algn="ctr">
              <a:lnSpc>
                <a:spcPct val="70000"/>
              </a:lnSpc>
            </a:pPr>
            <a:r>
              <a:rPr lang="en-US" sz="2400" i="1" dirty="0" smtClean="0"/>
              <a:t>Interstellar</a:t>
            </a:r>
          </a:p>
          <a:p>
            <a:pPr algn="ctr">
              <a:lnSpc>
                <a:spcPct val="70000"/>
              </a:lnSpc>
            </a:pPr>
            <a:r>
              <a:rPr lang="en-US" sz="2400" i="1" dirty="0" smtClean="0"/>
              <a:t>Pickup He</a:t>
            </a:r>
            <a:r>
              <a:rPr lang="en-US" sz="2800" i="1" baseline="30000" dirty="0" smtClean="0"/>
              <a:t>+</a:t>
            </a:r>
            <a:endParaRPr lang="en-US" sz="2400" i="1" baseline="30000" dirty="0"/>
          </a:p>
        </p:txBody>
      </p:sp>
      <p:cxnSp>
        <p:nvCxnSpPr>
          <p:cNvPr id="17" name="Straight Arrow Connector 16"/>
          <p:cNvCxnSpPr/>
          <p:nvPr/>
        </p:nvCxnSpPr>
        <p:spPr>
          <a:xfrm flipH="1">
            <a:off x="4766735" y="4318000"/>
            <a:ext cx="553154" cy="745070"/>
          </a:xfrm>
          <a:prstGeom prst="straightConnector1">
            <a:avLst/>
          </a:prstGeom>
          <a:ln>
            <a:solidFill>
              <a:schemeClr val="tx1"/>
            </a:solidFill>
            <a:prstDash val="sysDash"/>
            <a:tailEnd type="arrow" w="sm" len="lg"/>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4809827" y="3905034"/>
            <a:ext cx="1002260" cy="369332"/>
          </a:xfrm>
          <a:prstGeom prst="rect">
            <a:avLst/>
          </a:prstGeom>
          <a:noFill/>
        </p:spPr>
        <p:txBody>
          <a:bodyPr wrap="none" rtlCol="0">
            <a:spAutoFit/>
          </a:bodyPr>
          <a:lstStyle/>
          <a:p>
            <a:pPr algn="ctr">
              <a:lnSpc>
                <a:spcPct val="70000"/>
              </a:lnSpc>
            </a:pPr>
            <a:r>
              <a:rPr lang="en-US" sz="2400" i="1" dirty="0" smtClean="0"/>
              <a:t>-5 Tail</a:t>
            </a:r>
            <a:endParaRPr lang="en-US" sz="2400" i="1" dirty="0"/>
          </a:p>
        </p:txBody>
      </p:sp>
    </p:spTree>
    <p:extLst>
      <p:ext uri="{BB962C8B-B14F-4D97-AF65-F5344CB8AC3E}">
        <p14:creationId xmlns:p14="http://schemas.microsoft.com/office/powerpoint/2010/main" val="157887635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a:spLocks noGrp="1"/>
          </p:cNvSpPr>
          <p:nvPr>
            <p:ph type="sldNum" sz="quarter" idx="12"/>
          </p:nvPr>
        </p:nvSpPr>
        <p:spPr>
          <a:xfrm>
            <a:off x="6553200" y="6248400"/>
            <a:ext cx="1905000" cy="457200"/>
          </a:xfrm>
        </p:spPr>
        <p:txBody>
          <a:bodyPr/>
          <a:lstStyle/>
          <a:p>
            <a:fld id="{4263918E-9D43-0445-9C53-693D92396BD8}" type="slidenum">
              <a:rPr lang="en-US"/>
              <a:pPr/>
              <a:t>21</a:t>
            </a:fld>
            <a:endParaRPr lang="en-US"/>
          </a:p>
        </p:txBody>
      </p:sp>
      <p:grpSp>
        <p:nvGrpSpPr>
          <p:cNvPr id="12" name="Group 11"/>
          <p:cNvGrpSpPr/>
          <p:nvPr/>
        </p:nvGrpSpPr>
        <p:grpSpPr>
          <a:xfrm>
            <a:off x="338668" y="423332"/>
            <a:ext cx="8366302" cy="4782259"/>
            <a:chOff x="304800" y="0"/>
            <a:chExt cx="8583613" cy="5205592"/>
          </a:xfrm>
        </p:grpSpPr>
        <p:sp>
          <p:nvSpPr>
            <p:cNvPr id="3" name="Rectangle 2"/>
            <p:cNvSpPr>
              <a:spLocks noChangeArrowheads="1"/>
            </p:cNvSpPr>
            <p:nvPr/>
          </p:nvSpPr>
          <p:spPr bwMode="auto">
            <a:xfrm>
              <a:off x="762000" y="0"/>
              <a:ext cx="7772400" cy="7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1" hangingPunct="1"/>
              <a:r>
                <a:rPr lang="en-US" sz="4400">
                  <a:solidFill>
                    <a:schemeClr val="tx2"/>
                  </a:solidFill>
                </a:rPr>
                <a:t> </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292"/>
              <a:ext cx="4313238" cy="519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4700" y="11292"/>
              <a:ext cx="4303713"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sp>
        <p:nvSpPr>
          <p:cNvPr id="7" name="Rectangle 6"/>
          <p:cNvSpPr>
            <a:spLocks noChangeArrowheads="1"/>
          </p:cNvSpPr>
          <p:nvPr/>
        </p:nvSpPr>
        <p:spPr bwMode="auto">
          <a:xfrm>
            <a:off x="279142" y="5156739"/>
            <a:ext cx="8406215" cy="1524741"/>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 name="Rectangle 9"/>
          <p:cNvSpPr/>
          <p:nvPr/>
        </p:nvSpPr>
        <p:spPr>
          <a:xfrm>
            <a:off x="8022006" y="6238919"/>
            <a:ext cx="500339" cy="3976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9054197" y="5006891"/>
            <a:ext cx="500339" cy="3976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a:spLocks noChangeArrowheads="1"/>
          </p:cNvSpPr>
          <p:nvPr/>
        </p:nvSpPr>
        <p:spPr bwMode="auto">
          <a:xfrm>
            <a:off x="304799" y="5205720"/>
            <a:ext cx="8229601"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eaLnBrk="1" hangingPunct="1">
              <a:lnSpc>
                <a:spcPct val="90000"/>
              </a:lnSpc>
              <a:spcBef>
                <a:spcPct val="20000"/>
              </a:spcBef>
            </a:pPr>
            <a:r>
              <a:rPr lang="en-US" sz="1800" dirty="0">
                <a:solidFill>
                  <a:schemeClr val="accent2"/>
                </a:solidFill>
              </a:rPr>
              <a:t>• Sources of </a:t>
            </a:r>
            <a:r>
              <a:rPr lang="ja-JP" altLang="en-US" sz="1800" dirty="0">
                <a:solidFill>
                  <a:schemeClr val="accent2"/>
                </a:solidFill>
                <a:latin typeface="Arial"/>
              </a:rPr>
              <a:t>“</a:t>
            </a:r>
            <a:r>
              <a:rPr lang="en-US" sz="1800" dirty="0">
                <a:solidFill>
                  <a:schemeClr val="accent2"/>
                </a:solidFill>
              </a:rPr>
              <a:t>Solar Wind</a:t>
            </a:r>
            <a:r>
              <a:rPr lang="ja-JP" altLang="en-US" sz="1800" dirty="0">
                <a:solidFill>
                  <a:schemeClr val="accent2"/>
                </a:solidFill>
                <a:latin typeface="Arial"/>
              </a:rPr>
              <a:t>”</a:t>
            </a:r>
            <a:r>
              <a:rPr lang="en-US" sz="1800" dirty="0">
                <a:solidFill>
                  <a:schemeClr val="accent2"/>
                </a:solidFill>
              </a:rPr>
              <a:t> He</a:t>
            </a:r>
            <a:r>
              <a:rPr lang="en-US" sz="1800" baseline="30000" dirty="0">
                <a:solidFill>
                  <a:schemeClr val="accent2"/>
                </a:solidFill>
              </a:rPr>
              <a:t>+ </a:t>
            </a:r>
            <a:r>
              <a:rPr lang="en-US" sz="1800" dirty="0">
                <a:solidFill>
                  <a:schemeClr val="accent2"/>
                </a:solidFill>
              </a:rPr>
              <a:t>include (a) </a:t>
            </a:r>
            <a:r>
              <a:rPr lang="en-US" sz="1800" dirty="0" smtClean="0">
                <a:solidFill>
                  <a:schemeClr val="accent2"/>
                </a:solidFill>
              </a:rPr>
              <a:t>e.g. dust</a:t>
            </a:r>
            <a:r>
              <a:rPr lang="en-US" sz="1800" dirty="0">
                <a:solidFill>
                  <a:schemeClr val="accent2"/>
                </a:solidFill>
              </a:rPr>
              <a:t>-desorbed He (inner source) </a:t>
            </a:r>
            <a:r>
              <a:rPr lang="en-US" sz="1800" dirty="0" smtClean="0">
                <a:solidFill>
                  <a:schemeClr val="accent2"/>
                </a:solidFill>
              </a:rPr>
              <a:t>and</a:t>
            </a:r>
          </a:p>
          <a:p>
            <a:pPr marL="342900" indent="-342900" eaLnBrk="1" hangingPunct="1">
              <a:lnSpc>
                <a:spcPct val="90000"/>
              </a:lnSpc>
              <a:spcBef>
                <a:spcPct val="20000"/>
              </a:spcBef>
            </a:pPr>
            <a:r>
              <a:rPr lang="en-US" sz="1800" dirty="0" smtClean="0">
                <a:solidFill>
                  <a:schemeClr val="accent2"/>
                </a:solidFill>
              </a:rPr>
              <a:t> 	(</a:t>
            </a:r>
            <a:r>
              <a:rPr lang="en-US" sz="1800" dirty="0">
                <a:solidFill>
                  <a:schemeClr val="accent2"/>
                </a:solidFill>
              </a:rPr>
              <a:t>b) charge</a:t>
            </a:r>
            <a:r>
              <a:rPr lang="en-US" sz="1800" dirty="0" smtClean="0">
                <a:solidFill>
                  <a:schemeClr val="accent2"/>
                </a:solidFill>
              </a:rPr>
              <a:t>-exchanged </a:t>
            </a:r>
            <a:r>
              <a:rPr lang="en-US" sz="1800" dirty="0">
                <a:solidFill>
                  <a:schemeClr val="accent2"/>
                </a:solidFill>
              </a:rPr>
              <a:t>He</a:t>
            </a:r>
            <a:r>
              <a:rPr lang="en-US" sz="1800" baseline="30000" dirty="0">
                <a:solidFill>
                  <a:schemeClr val="accent2"/>
                </a:solidFill>
              </a:rPr>
              <a:t>+</a:t>
            </a:r>
            <a:r>
              <a:rPr lang="en-US" sz="1800" dirty="0">
                <a:solidFill>
                  <a:schemeClr val="accent2"/>
                </a:solidFill>
              </a:rPr>
              <a:t> from neutral H whose density decreases with decreasing </a:t>
            </a:r>
            <a:r>
              <a:rPr lang="en-US" sz="1800" dirty="0" smtClean="0">
                <a:solidFill>
                  <a:schemeClr val="accent2"/>
                </a:solidFill>
              </a:rPr>
              <a:t>  	    radial distance</a:t>
            </a:r>
            <a:endParaRPr lang="en-US" sz="1800" dirty="0">
              <a:solidFill>
                <a:schemeClr val="accent2"/>
              </a:solidFill>
            </a:endParaRPr>
          </a:p>
          <a:p>
            <a:pPr marL="342900" indent="-342900" eaLnBrk="1" hangingPunct="1">
              <a:lnSpc>
                <a:spcPct val="90000"/>
              </a:lnSpc>
              <a:spcBef>
                <a:spcPct val="20000"/>
              </a:spcBef>
            </a:pPr>
            <a:r>
              <a:rPr lang="en-US" sz="1800" dirty="0">
                <a:solidFill>
                  <a:schemeClr val="accent2"/>
                </a:solidFill>
              </a:rPr>
              <a:t>• At 1.4 AU the </a:t>
            </a:r>
            <a:r>
              <a:rPr lang="ja-JP" altLang="en-US" sz="1800" dirty="0">
                <a:solidFill>
                  <a:schemeClr val="accent2"/>
                </a:solidFill>
                <a:latin typeface="Arial"/>
              </a:rPr>
              <a:t>‘</a:t>
            </a:r>
            <a:r>
              <a:rPr lang="en-US" sz="1800" dirty="0">
                <a:solidFill>
                  <a:schemeClr val="accent2"/>
                </a:solidFill>
              </a:rPr>
              <a:t>Inner Source</a:t>
            </a:r>
            <a:r>
              <a:rPr lang="ja-JP" altLang="en-US" sz="1800" dirty="0">
                <a:solidFill>
                  <a:schemeClr val="accent2"/>
                </a:solidFill>
                <a:latin typeface="Arial"/>
              </a:rPr>
              <a:t>’</a:t>
            </a:r>
            <a:r>
              <a:rPr lang="en-US" sz="1800" dirty="0">
                <a:solidFill>
                  <a:schemeClr val="accent2"/>
                </a:solidFill>
              </a:rPr>
              <a:t> He</a:t>
            </a:r>
            <a:r>
              <a:rPr lang="en-US" sz="1800" baseline="30000" dirty="0">
                <a:solidFill>
                  <a:schemeClr val="accent2"/>
                </a:solidFill>
              </a:rPr>
              <a:t>+</a:t>
            </a:r>
            <a:r>
              <a:rPr lang="en-US" sz="1800" dirty="0">
                <a:solidFill>
                  <a:schemeClr val="accent2"/>
                </a:solidFill>
              </a:rPr>
              <a:t> density is larger than the </a:t>
            </a:r>
            <a:r>
              <a:rPr lang="ja-JP" altLang="en-US" sz="1800" dirty="0">
                <a:solidFill>
                  <a:schemeClr val="accent2"/>
                </a:solidFill>
                <a:latin typeface="Arial"/>
              </a:rPr>
              <a:t>‘</a:t>
            </a:r>
            <a:r>
              <a:rPr lang="en-US" sz="1800" dirty="0">
                <a:solidFill>
                  <a:schemeClr val="accent2"/>
                </a:solidFill>
              </a:rPr>
              <a:t>Solar Wind</a:t>
            </a:r>
            <a:r>
              <a:rPr lang="ja-JP" altLang="en-US" sz="1800" dirty="0">
                <a:solidFill>
                  <a:schemeClr val="accent2"/>
                </a:solidFill>
                <a:latin typeface="Arial"/>
              </a:rPr>
              <a:t>’</a:t>
            </a:r>
            <a:r>
              <a:rPr lang="en-US" sz="1800" dirty="0">
                <a:solidFill>
                  <a:schemeClr val="accent2"/>
                </a:solidFill>
              </a:rPr>
              <a:t> He</a:t>
            </a:r>
            <a:r>
              <a:rPr lang="en-US" sz="1800" baseline="30000" dirty="0">
                <a:solidFill>
                  <a:schemeClr val="accent2"/>
                </a:solidFill>
              </a:rPr>
              <a:t>+</a:t>
            </a:r>
            <a:r>
              <a:rPr lang="en-US" sz="1800" dirty="0">
                <a:solidFill>
                  <a:schemeClr val="accent2"/>
                </a:solidFill>
              </a:rPr>
              <a:t> density</a:t>
            </a:r>
          </a:p>
          <a:p>
            <a:pPr marL="342900" indent="-342900" eaLnBrk="1" hangingPunct="1">
              <a:lnSpc>
                <a:spcPct val="90000"/>
              </a:lnSpc>
              <a:spcBef>
                <a:spcPct val="20000"/>
              </a:spcBef>
            </a:pPr>
            <a:r>
              <a:rPr lang="en-US" sz="1800" dirty="0">
                <a:solidFill>
                  <a:schemeClr val="accent2"/>
                </a:solidFill>
              </a:rPr>
              <a:t>• At 5.4 AU the </a:t>
            </a:r>
            <a:r>
              <a:rPr lang="ja-JP" altLang="en-US" sz="1800" dirty="0">
                <a:solidFill>
                  <a:schemeClr val="accent2"/>
                </a:solidFill>
                <a:latin typeface="Arial"/>
              </a:rPr>
              <a:t>‘</a:t>
            </a:r>
            <a:r>
              <a:rPr lang="en-US" sz="1800" dirty="0">
                <a:solidFill>
                  <a:schemeClr val="accent2"/>
                </a:solidFill>
              </a:rPr>
              <a:t>Solar Wind</a:t>
            </a:r>
            <a:r>
              <a:rPr lang="ja-JP" altLang="en-US" sz="1800" dirty="0">
                <a:solidFill>
                  <a:schemeClr val="accent2"/>
                </a:solidFill>
                <a:latin typeface="Arial"/>
              </a:rPr>
              <a:t>’</a:t>
            </a:r>
            <a:r>
              <a:rPr lang="en-US" sz="1800" dirty="0">
                <a:solidFill>
                  <a:schemeClr val="accent2"/>
                </a:solidFill>
              </a:rPr>
              <a:t> He</a:t>
            </a:r>
            <a:r>
              <a:rPr lang="en-US" sz="1800" baseline="30000" dirty="0">
                <a:solidFill>
                  <a:schemeClr val="accent2"/>
                </a:solidFill>
              </a:rPr>
              <a:t>+</a:t>
            </a:r>
            <a:r>
              <a:rPr lang="en-US" sz="1800" dirty="0">
                <a:solidFill>
                  <a:schemeClr val="accent2"/>
                </a:solidFill>
              </a:rPr>
              <a:t> density exceeds the </a:t>
            </a:r>
            <a:r>
              <a:rPr lang="ja-JP" altLang="en-US" sz="1800" dirty="0">
                <a:solidFill>
                  <a:schemeClr val="accent2"/>
                </a:solidFill>
                <a:latin typeface="Arial"/>
              </a:rPr>
              <a:t>‘</a:t>
            </a:r>
            <a:r>
              <a:rPr lang="en-US" sz="1800" dirty="0">
                <a:solidFill>
                  <a:schemeClr val="accent2"/>
                </a:solidFill>
              </a:rPr>
              <a:t>Inner Source</a:t>
            </a:r>
            <a:r>
              <a:rPr lang="ja-JP" altLang="en-US" sz="1800" dirty="0">
                <a:solidFill>
                  <a:schemeClr val="accent2"/>
                </a:solidFill>
                <a:latin typeface="Arial"/>
              </a:rPr>
              <a:t>’</a:t>
            </a:r>
            <a:r>
              <a:rPr lang="en-US" sz="1800" dirty="0">
                <a:solidFill>
                  <a:schemeClr val="accent2"/>
                </a:solidFill>
              </a:rPr>
              <a:t> He</a:t>
            </a:r>
            <a:r>
              <a:rPr lang="en-US" sz="1800" baseline="30000" dirty="0">
                <a:solidFill>
                  <a:schemeClr val="accent2"/>
                </a:solidFill>
              </a:rPr>
              <a:t>+</a:t>
            </a:r>
            <a:r>
              <a:rPr lang="en-US" sz="1800" dirty="0">
                <a:solidFill>
                  <a:schemeClr val="accent2"/>
                </a:solidFill>
              </a:rPr>
              <a:t> density</a:t>
            </a:r>
            <a:r>
              <a:rPr lang="en-US" sz="1800" dirty="0"/>
              <a:t> </a:t>
            </a:r>
          </a:p>
        </p:txBody>
      </p:sp>
      <p:sp>
        <p:nvSpPr>
          <p:cNvPr id="13" name="TextBox 12"/>
          <p:cNvSpPr txBox="1"/>
          <p:nvPr/>
        </p:nvSpPr>
        <p:spPr>
          <a:xfrm>
            <a:off x="-197554" y="-4200"/>
            <a:ext cx="9554536" cy="695575"/>
          </a:xfrm>
          <a:prstGeom prst="rect">
            <a:avLst/>
          </a:prstGeom>
          <a:noFill/>
        </p:spPr>
        <p:txBody>
          <a:bodyPr wrap="square" rtlCol="0">
            <a:spAutoFit/>
          </a:bodyPr>
          <a:lstStyle/>
          <a:p>
            <a:pPr algn="ctr">
              <a:lnSpc>
                <a:spcPct val="80000"/>
              </a:lnSpc>
            </a:pPr>
            <a:r>
              <a:rPr lang="en-US" sz="2400" dirty="0" smtClean="0"/>
              <a:t>Contributions from </a:t>
            </a:r>
            <a:r>
              <a:rPr lang="en-US" sz="2400" i="1" dirty="0" smtClean="0"/>
              <a:t>Inner Source </a:t>
            </a:r>
            <a:r>
              <a:rPr lang="en-US" sz="2400" dirty="0" smtClean="0"/>
              <a:t>and </a:t>
            </a:r>
            <a:r>
              <a:rPr lang="en-US" sz="2400" i="1" dirty="0" smtClean="0"/>
              <a:t>Solar Wind</a:t>
            </a:r>
            <a:r>
              <a:rPr lang="en-US" sz="2400" dirty="0" smtClean="0"/>
              <a:t> to He</a:t>
            </a:r>
            <a:r>
              <a:rPr lang="en-US" sz="2800" baseline="30000" dirty="0" smtClean="0"/>
              <a:t>+</a:t>
            </a:r>
            <a:r>
              <a:rPr lang="en-US" sz="2400" dirty="0" smtClean="0"/>
              <a:t> at W≈1 at 1.4</a:t>
            </a:r>
          </a:p>
          <a:p>
            <a:pPr algn="ctr">
              <a:lnSpc>
                <a:spcPct val="80000"/>
              </a:lnSpc>
            </a:pPr>
            <a:r>
              <a:rPr lang="en-US" sz="2400" dirty="0" smtClean="0"/>
              <a:t>and 5.4 AU </a:t>
            </a:r>
          </a:p>
        </p:txBody>
      </p:sp>
      <p:sp>
        <p:nvSpPr>
          <p:cNvPr id="14" name="Rectangle 13"/>
          <p:cNvSpPr/>
          <p:nvPr/>
        </p:nvSpPr>
        <p:spPr>
          <a:xfrm>
            <a:off x="9206597" y="5159291"/>
            <a:ext cx="500339" cy="3976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V="1">
            <a:off x="6995202" y="836221"/>
            <a:ext cx="0" cy="767811"/>
          </a:xfrm>
          <a:prstGeom prst="straightConnector1">
            <a:avLst/>
          </a:prstGeom>
          <a:ln w="12700" cmpd="sng">
            <a:solidFill>
              <a:schemeClr val="tx1"/>
            </a:solidFill>
            <a:prstDash val="sysDash"/>
            <a:headEnd type="none"/>
            <a:tailEnd type="none" w="sm" len="lg"/>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1610286" y="836221"/>
            <a:ext cx="0" cy="767811"/>
          </a:xfrm>
          <a:prstGeom prst="straightConnector1">
            <a:avLst/>
          </a:prstGeom>
          <a:ln w="12700" cmpd="sng">
            <a:solidFill>
              <a:schemeClr val="tx1"/>
            </a:solidFill>
            <a:prstDash val="sysDash"/>
            <a:headEnd type="none"/>
            <a:tailEnd type="none" w="sm"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295200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02712" y="4699000"/>
            <a:ext cx="247848" cy="23988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5"/>
          <p:cNvGrpSpPr/>
          <p:nvPr/>
        </p:nvGrpSpPr>
        <p:grpSpPr>
          <a:xfrm>
            <a:off x="4902712" y="3422296"/>
            <a:ext cx="4735171" cy="3125259"/>
            <a:chOff x="4902712" y="3422296"/>
            <a:chExt cx="4735171" cy="3125259"/>
          </a:xfrm>
        </p:grpSpPr>
        <p:pic>
          <p:nvPicPr>
            <p:cNvPr id="3"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3838" t="-16187" r="-7407" b="8355"/>
            <a:stretch/>
          </p:blipFill>
          <p:spPr bwMode="auto">
            <a:xfrm>
              <a:off x="4902712" y="3422296"/>
              <a:ext cx="4735171" cy="2913593"/>
            </a:xfrm>
            <a:prstGeom prst="rect">
              <a:avLst/>
            </a:prstGeom>
            <a:noFill/>
            <a:ln>
              <a:noFill/>
            </a:ln>
            <a:effectLst/>
            <a:extLst>
              <a:ext uri="{909E8E84-426E-40dd-AFC4-6F175D3DCCD1}">
                <a14:hiddenFill xmlns:a14="http://schemas.microsoft.com/office/drawing/2010/main">
                  <a:gradFill rotWithShape="0">
                    <a:gsLst>
                      <a:gs pos="0">
                        <a:srgbClr val="D51515"/>
                      </a:gs>
                      <a:gs pos="100000">
                        <a:srgbClr val="D51515">
                          <a:gamma/>
                          <a:shade val="46275"/>
                          <a:invGamma/>
                          <a:alpha val="42000"/>
                        </a:srgbClr>
                      </a:gs>
                    </a:gsLst>
                    <a:path path="shape">
                      <a:fillToRect l="50000" t="50000" r="50000" b="50000"/>
                    </a:path>
                  </a:gradFill>
                </a14:hiddenFill>
              </a:ext>
              <a:ext uri="{91240B29-F687-4f45-9708-019B960494DF}">
                <a14:hiddenLine xmlns:a14="http://schemas.microsoft.com/office/drawing/2010/main" w="3175">
                  <a:solidFill>
                    <a:srgbClr val="D51515"/>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13137" t="83340" b="993"/>
            <a:stretch/>
          </p:blipFill>
          <p:spPr bwMode="auto">
            <a:xfrm>
              <a:off x="5333995" y="6124222"/>
              <a:ext cx="3971379" cy="423333"/>
            </a:xfrm>
            <a:prstGeom prst="rect">
              <a:avLst/>
            </a:prstGeom>
            <a:noFill/>
            <a:ln>
              <a:noFill/>
            </a:ln>
            <a:effectLst/>
            <a:extLst>
              <a:ext uri="{909E8E84-426E-40dd-AFC4-6F175D3DCCD1}">
                <a14:hiddenFill xmlns:a14="http://schemas.microsoft.com/office/drawing/2010/main">
                  <a:gradFill rotWithShape="0">
                    <a:gsLst>
                      <a:gs pos="0">
                        <a:srgbClr val="D51515"/>
                      </a:gs>
                      <a:gs pos="100000">
                        <a:srgbClr val="D51515">
                          <a:gamma/>
                          <a:shade val="46275"/>
                          <a:invGamma/>
                          <a:alpha val="42000"/>
                        </a:srgbClr>
                      </a:gs>
                    </a:gsLst>
                    <a:path path="shape">
                      <a:fillToRect l="50000" t="50000" r="50000" b="50000"/>
                    </a:path>
                  </a:gradFill>
                </a14:hiddenFill>
              </a:ext>
              <a:ext uri="{91240B29-F687-4f45-9708-019B960494DF}">
                <a14:hiddenLine xmlns:a14="http://schemas.microsoft.com/office/drawing/2010/main" w="3175">
                  <a:solidFill>
                    <a:srgbClr val="D51515"/>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sp>
        <p:nvSpPr>
          <p:cNvPr id="7" name="TextBox 6"/>
          <p:cNvSpPr txBox="1"/>
          <p:nvPr/>
        </p:nvSpPr>
        <p:spPr>
          <a:xfrm>
            <a:off x="-197554" y="-4200"/>
            <a:ext cx="9554536" cy="400110"/>
          </a:xfrm>
          <a:prstGeom prst="rect">
            <a:avLst/>
          </a:prstGeom>
          <a:noFill/>
        </p:spPr>
        <p:txBody>
          <a:bodyPr wrap="square" rtlCol="0">
            <a:spAutoFit/>
          </a:bodyPr>
          <a:lstStyle/>
          <a:p>
            <a:pPr algn="ctr">
              <a:lnSpc>
                <a:spcPct val="80000"/>
              </a:lnSpc>
            </a:pPr>
            <a:r>
              <a:rPr lang="en-US" sz="2400" dirty="0" smtClean="0"/>
              <a:t>Velocity Distributions of Inner Source and Interstellar Pick up O</a:t>
            </a:r>
            <a:r>
              <a:rPr lang="en-US" sz="2800" baseline="30000" dirty="0" smtClean="0"/>
              <a:t>+</a:t>
            </a:r>
            <a:r>
              <a:rPr lang="en-US" sz="2400" dirty="0" smtClean="0"/>
              <a:t> </a:t>
            </a:r>
          </a:p>
        </p:txBody>
      </p:sp>
      <p:sp>
        <p:nvSpPr>
          <p:cNvPr id="8" name="Rectangle 7"/>
          <p:cNvSpPr>
            <a:spLocks noChangeArrowheads="1"/>
          </p:cNvSpPr>
          <p:nvPr/>
        </p:nvSpPr>
        <p:spPr bwMode="auto">
          <a:xfrm>
            <a:off x="5638800" y="990600"/>
            <a:ext cx="33528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eaLnBrk="1" hangingPunct="1">
              <a:spcBef>
                <a:spcPct val="20000"/>
              </a:spcBef>
            </a:pPr>
            <a:r>
              <a:rPr lang="en-US" sz="2000" dirty="0" smtClean="0"/>
              <a:t> </a:t>
            </a:r>
            <a:r>
              <a:rPr lang="en-US" sz="2000" dirty="0"/>
              <a:t>Since the H/O, He/O, C/O, N/O and Ne/O ratios in the </a:t>
            </a:r>
            <a:r>
              <a:rPr lang="en-US" sz="2000" i="1" dirty="0"/>
              <a:t>In-ecliptic Inner Source </a:t>
            </a:r>
            <a:r>
              <a:rPr lang="en-US" sz="2000" dirty="0"/>
              <a:t>are nearly identical in the corresponding ratios in the </a:t>
            </a:r>
            <a:r>
              <a:rPr lang="en-US" sz="2000" i="1" dirty="0"/>
              <a:t>In-ecliptic solar wind </a:t>
            </a:r>
            <a:r>
              <a:rPr lang="en-US" sz="2000" dirty="0"/>
              <a:t>it is likely that most of the </a:t>
            </a:r>
            <a:r>
              <a:rPr lang="en-US" sz="2000" i="1" dirty="0"/>
              <a:t>Inner Source </a:t>
            </a:r>
            <a:r>
              <a:rPr lang="en-US" sz="2000" dirty="0"/>
              <a:t>pickup ions originate as dust-</a:t>
            </a:r>
            <a:r>
              <a:rPr lang="en-US" sz="2000" dirty="0" smtClean="0"/>
              <a:t>desorbed</a:t>
            </a:r>
            <a:endParaRPr lang="en-US" sz="2000" dirty="0"/>
          </a:p>
        </p:txBody>
      </p:sp>
      <p:grpSp>
        <p:nvGrpSpPr>
          <p:cNvPr id="16" name="Group 15"/>
          <p:cNvGrpSpPr/>
          <p:nvPr/>
        </p:nvGrpSpPr>
        <p:grpSpPr>
          <a:xfrm>
            <a:off x="-230012" y="720540"/>
            <a:ext cx="5380567" cy="6236237"/>
            <a:chOff x="-230012" y="720540"/>
            <a:chExt cx="5380567" cy="6236237"/>
          </a:xfrm>
        </p:grpSpPr>
        <p:pic>
          <p:nvPicPr>
            <p:cNvPr id="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012" y="720540"/>
              <a:ext cx="5380567" cy="6236237"/>
            </a:xfrm>
            <a:prstGeom prst="rect">
              <a:avLst/>
            </a:prstGeom>
            <a:noFill/>
            <a:ln>
              <a:noFill/>
            </a:ln>
            <a:effectLst/>
            <a:extLst>
              <a:ext uri="{909E8E84-426E-40dd-AFC4-6F175D3DCCD1}">
                <a14:hiddenFill xmlns:a14="http://schemas.microsoft.com/office/drawing/2010/main">
                  <a:gradFill rotWithShape="0">
                    <a:gsLst>
                      <a:gs pos="0">
                        <a:srgbClr val="D51515"/>
                      </a:gs>
                      <a:gs pos="100000">
                        <a:srgbClr val="D51515">
                          <a:gamma/>
                          <a:shade val="46275"/>
                          <a:invGamma/>
                          <a:alpha val="42000"/>
                        </a:srgbClr>
                      </a:gs>
                    </a:gsLst>
                    <a:path path="shape">
                      <a:fillToRect l="50000" t="50000" r="50000" b="50000"/>
                    </a:path>
                  </a:gradFill>
                </a14:hiddenFill>
              </a:ext>
              <a:ext uri="{91240B29-F687-4f45-9708-019B960494DF}">
                <a14:hiddenLine xmlns:a14="http://schemas.microsoft.com/office/drawing/2010/main" w="3175">
                  <a:solidFill>
                    <a:srgbClr val="D51515"/>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cxnSp>
          <p:nvCxnSpPr>
            <p:cNvPr id="9" name="Straight Arrow Connector 8"/>
            <p:cNvCxnSpPr/>
            <p:nvPr/>
          </p:nvCxnSpPr>
          <p:spPr>
            <a:xfrm flipV="1">
              <a:off x="2034493" y="1285772"/>
              <a:ext cx="0" cy="1832784"/>
            </a:xfrm>
            <a:prstGeom prst="straightConnector1">
              <a:avLst/>
            </a:prstGeom>
            <a:ln>
              <a:solidFill>
                <a:schemeClr val="tx1"/>
              </a:solidFill>
              <a:prstDash val="sysDash"/>
              <a:headEnd type="none"/>
              <a:tailEnd type="none" w="sm" len="lg"/>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3866115" y="2356556"/>
              <a:ext cx="0" cy="3697111"/>
            </a:xfrm>
            <a:prstGeom prst="straightConnector1">
              <a:avLst/>
            </a:prstGeom>
            <a:ln>
              <a:solidFill>
                <a:schemeClr val="tx1"/>
              </a:solidFill>
              <a:prstDash val="sysDash"/>
              <a:headEnd type="none"/>
              <a:tailEnd type="none" w="sm" len="lg"/>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10582715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365" r="12545"/>
          <a:stretch/>
        </p:blipFill>
        <p:spPr bwMode="auto">
          <a:xfrm>
            <a:off x="0" y="555966"/>
            <a:ext cx="5446889" cy="6364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 name="Rectangle 3"/>
          <p:cNvSpPr>
            <a:spLocks noChangeArrowheads="1"/>
          </p:cNvSpPr>
          <p:nvPr/>
        </p:nvSpPr>
        <p:spPr bwMode="auto">
          <a:xfrm>
            <a:off x="1459984" y="6478536"/>
            <a:ext cx="1524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 name="Text Box 4"/>
          <p:cNvSpPr txBox="1">
            <a:spLocks noChangeArrowheads="1"/>
          </p:cNvSpPr>
          <p:nvPr/>
        </p:nvSpPr>
        <p:spPr bwMode="auto">
          <a:xfrm>
            <a:off x="5760303" y="990600"/>
            <a:ext cx="3018572" cy="5262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r"/>
            <a:r>
              <a:rPr lang="en-US" sz="2800" dirty="0"/>
              <a:t>Detection of C</a:t>
            </a:r>
            <a:r>
              <a:rPr lang="en-US" sz="2800" baseline="30000" dirty="0"/>
              <a:t>+</a:t>
            </a:r>
            <a:r>
              <a:rPr lang="en-US" sz="2800" dirty="0" smtClean="0"/>
              <a:t>,</a:t>
            </a:r>
          </a:p>
          <a:p>
            <a:pPr algn="r"/>
            <a:r>
              <a:rPr lang="en-US" sz="2800" dirty="0" smtClean="0"/>
              <a:t>Mg</a:t>
            </a:r>
            <a:r>
              <a:rPr lang="en-US" sz="2800" baseline="30000" dirty="0"/>
              <a:t>+</a:t>
            </a:r>
            <a:r>
              <a:rPr lang="en-US" sz="2800" dirty="0"/>
              <a:t>, Si</a:t>
            </a:r>
            <a:r>
              <a:rPr lang="en-US" sz="2800" baseline="30000" dirty="0"/>
              <a:t>+</a:t>
            </a:r>
            <a:r>
              <a:rPr lang="en-US" sz="2800" dirty="0"/>
              <a:t>  and molecular ions including water-group molecules at ~ 5 AU with speeds above </a:t>
            </a:r>
            <a:r>
              <a:rPr lang="en-US" sz="2800" i="1" dirty="0"/>
              <a:t>W</a:t>
            </a:r>
            <a:r>
              <a:rPr lang="en-US" sz="2800" dirty="0"/>
              <a:t> </a:t>
            </a:r>
            <a:r>
              <a:rPr lang="en-US" sz="2800" dirty="0" smtClean="0"/>
              <a:t>≈ </a:t>
            </a:r>
            <a:r>
              <a:rPr lang="en-US" sz="2800" dirty="0"/>
              <a:t>1.25 indicates a significant inner source that extends at least up to 5 AU.</a:t>
            </a:r>
            <a:r>
              <a:rPr lang="en-US" sz="2800" baseline="30000" dirty="0"/>
              <a:t> </a:t>
            </a:r>
          </a:p>
        </p:txBody>
      </p:sp>
      <p:sp>
        <p:nvSpPr>
          <p:cNvPr id="6" name="Text Box 17"/>
          <p:cNvSpPr txBox="1">
            <a:spLocks noChangeArrowheads="1"/>
          </p:cNvSpPr>
          <p:nvPr/>
        </p:nvSpPr>
        <p:spPr bwMode="auto">
          <a:xfrm>
            <a:off x="2024710" y="-136753"/>
            <a:ext cx="501386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600" i="1" dirty="0" smtClean="0"/>
              <a:t>Inner Source </a:t>
            </a:r>
            <a:r>
              <a:rPr lang="en-US" sz="3600" dirty="0" smtClean="0"/>
              <a:t>Composition</a:t>
            </a:r>
            <a:endParaRPr lang="en-US" sz="3600" dirty="0"/>
          </a:p>
        </p:txBody>
      </p:sp>
      <p:cxnSp>
        <p:nvCxnSpPr>
          <p:cNvPr id="7" name="Straight Arrow Connector 6"/>
          <p:cNvCxnSpPr/>
          <p:nvPr/>
        </p:nvCxnSpPr>
        <p:spPr>
          <a:xfrm flipV="1">
            <a:off x="1365400" y="3876973"/>
            <a:ext cx="0" cy="824498"/>
          </a:xfrm>
          <a:prstGeom prst="straightConnector1">
            <a:avLst/>
          </a:prstGeom>
          <a:ln w="38100" cmpd="sng">
            <a:solidFill>
              <a:schemeClr val="tx1"/>
            </a:solidFill>
            <a:prstDash val="sysDash"/>
            <a:tailEnd type="arrow" w="sm"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797421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5638800" y="990600"/>
            <a:ext cx="33528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eaLnBrk="1" hangingPunct="1">
              <a:spcBef>
                <a:spcPct val="20000"/>
              </a:spcBef>
            </a:pPr>
            <a:r>
              <a:rPr lang="en-US" sz="2000" dirty="0"/>
              <a:t>• Since the H/O, He/O, C/O, N/O and Ne/O ratios in the </a:t>
            </a:r>
            <a:r>
              <a:rPr lang="en-US" sz="2000" i="1" dirty="0"/>
              <a:t>In-ecliptic Inner Source </a:t>
            </a:r>
            <a:r>
              <a:rPr lang="en-US" sz="2000" dirty="0"/>
              <a:t>are nearly identical in the corresponding ratios in the </a:t>
            </a:r>
            <a:r>
              <a:rPr lang="en-US" sz="2000" i="1" dirty="0"/>
              <a:t>In-ecliptic solar wind </a:t>
            </a:r>
            <a:r>
              <a:rPr lang="en-US" sz="2000" dirty="0"/>
              <a:t>it is likely that most of the </a:t>
            </a:r>
            <a:r>
              <a:rPr lang="en-US" sz="2000" i="1" dirty="0"/>
              <a:t>Inner Source </a:t>
            </a:r>
            <a:r>
              <a:rPr lang="en-US" sz="2000" dirty="0"/>
              <a:t>pickup ions originate as dust-desorbed atoms and molecules</a:t>
            </a:r>
          </a:p>
          <a:p>
            <a:pPr marL="342900" indent="-342900" eaLnBrk="1" hangingPunct="1">
              <a:spcBef>
                <a:spcPct val="20000"/>
              </a:spcBef>
            </a:pPr>
            <a:r>
              <a:rPr lang="en-US" sz="2000" dirty="0"/>
              <a:t>• Because the </a:t>
            </a:r>
            <a:r>
              <a:rPr lang="en-US" sz="2000" i="1" dirty="0"/>
              <a:t>In-ecliptic Inner Source</a:t>
            </a:r>
            <a:r>
              <a:rPr lang="en-US" sz="2000" dirty="0"/>
              <a:t> has He and Ne it is unlikely that most of the </a:t>
            </a:r>
            <a:r>
              <a:rPr lang="en-US" sz="2000" i="1" dirty="0"/>
              <a:t>Inner Source </a:t>
            </a:r>
            <a:r>
              <a:rPr lang="en-US" sz="2000" dirty="0"/>
              <a:t>pickup ions come from </a:t>
            </a:r>
            <a:r>
              <a:rPr lang="en-US" sz="2000" dirty="0" err="1"/>
              <a:t>cometary</a:t>
            </a:r>
            <a:r>
              <a:rPr lang="en-US" sz="2000" dirty="0"/>
              <a:t> material</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 y="727075"/>
            <a:ext cx="5867400" cy="552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 name="Text Box 17"/>
          <p:cNvSpPr txBox="1">
            <a:spLocks noChangeArrowheads="1"/>
          </p:cNvSpPr>
          <p:nvPr/>
        </p:nvSpPr>
        <p:spPr bwMode="auto">
          <a:xfrm>
            <a:off x="1046055" y="38737"/>
            <a:ext cx="7267597"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3200" i="1" dirty="0" smtClean="0"/>
              <a:t>Inner Source </a:t>
            </a:r>
            <a:r>
              <a:rPr lang="en-US" sz="3200" dirty="0" smtClean="0"/>
              <a:t>and</a:t>
            </a:r>
            <a:r>
              <a:rPr lang="en-US" sz="3200" i="1" dirty="0" smtClean="0"/>
              <a:t> Solar Wind </a:t>
            </a:r>
            <a:r>
              <a:rPr lang="en-US" sz="3200" dirty="0" smtClean="0"/>
              <a:t>Compositions</a:t>
            </a:r>
            <a:endParaRPr lang="en-US" sz="3200" dirty="0"/>
          </a:p>
        </p:txBody>
      </p:sp>
    </p:spTree>
    <p:extLst>
      <p:ext uri="{BB962C8B-B14F-4D97-AF65-F5344CB8AC3E}">
        <p14:creationId xmlns:p14="http://schemas.microsoft.com/office/powerpoint/2010/main" val="8964813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17"/>
          <p:cNvSpPr txBox="1">
            <a:spLocks noChangeArrowheads="1"/>
          </p:cNvSpPr>
          <p:nvPr/>
        </p:nvSpPr>
        <p:spPr bwMode="auto">
          <a:xfrm>
            <a:off x="269141" y="38737"/>
            <a:ext cx="8937455" cy="896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lnSpc>
                <a:spcPct val="80000"/>
              </a:lnSpc>
            </a:pPr>
            <a:r>
              <a:rPr lang="en-US" sz="3200" dirty="0" smtClean="0"/>
              <a:t>Hourly Variations of Interstellar Pickup He Density and Solar Wind Bulk and Thermal Speeds  </a:t>
            </a:r>
            <a:r>
              <a:rPr lang="en-US" sz="3200" i="1" dirty="0" smtClean="0"/>
              <a:t> </a:t>
            </a:r>
            <a:endParaRPr lang="en-US" sz="3200" dirty="0"/>
          </a:p>
        </p:txBody>
      </p:sp>
      <p:grpSp>
        <p:nvGrpSpPr>
          <p:cNvPr id="16" name="Group 15"/>
          <p:cNvGrpSpPr/>
          <p:nvPr/>
        </p:nvGrpSpPr>
        <p:grpSpPr>
          <a:xfrm>
            <a:off x="-29227" y="871828"/>
            <a:ext cx="10429116" cy="5457012"/>
            <a:chOff x="-29227" y="871828"/>
            <a:chExt cx="10429116" cy="5457012"/>
          </a:xfrm>
        </p:grpSpPr>
        <p:pic>
          <p:nvPicPr>
            <p:cNvPr id="3" name="Picture 2" descr="Plot PI dens V Vth v. year .ps"/>
            <p:cNvPicPr>
              <a:picLocks noChangeAspect="1"/>
            </p:cNvPicPr>
            <p:nvPr/>
          </p:nvPicPr>
          <p:blipFill rotWithShape="1">
            <a:blip r:embed="rId2">
              <a:extLst>
                <a:ext uri="{28A0092B-C50C-407E-A947-70E740481C1C}">
                  <a14:useLocalDpi xmlns:a14="http://schemas.microsoft.com/office/drawing/2010/main" val="0"/>
                </a:ext>
              </a:extLst>
            </a:blip>
            <a:srcRect l="21947" t="4532" r="22510" b="7449"/>
            <a:stretch/>
          </p:blipFill>
          <p:spPr>
            <a:xfrm rot="16200000">
              <a:off x="2383306" y="-1310174"/>
              <a:ext cx="4337267" cy="8894704"/>
            </a:xfrm>
            <a:prstGeom prst="rect">
              <a:avLst/>
            </a:prstGeom>
          </p:spPr>
        </p:pic>
        <p:cxnSp>
          <p:nvCxnSpPr>
            <p:cNvPr id="4" name="Straight Arrow Connector 3"/>
            <p:cNvCxnSpPr/>
            <p:nvPr/>
          </p:nvCxnSpPr>
          <p:spPr>
            <a:xfrm flipH="1">
              <a:off x="9558204" y="6328840"/>
              <a:ext cx="463176" cy="0"/>
            </a:xfrm>
            <a:prstGeom prst="straightConnector1">
              <a:avLst/>
            </a:prstGeom>
            <a:ln>
              <a:solidFill>
                <a:schemeClr val="tx1"/>
              </a:solidFill>
              <a:prstDash val="sysDash"/>
              <a:headEnd type="none"/>
              <a:tailEnd type="none" w="sm" len="lg"/>
            </a:ln>
            <a:effectLst/>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p:nvPr/>
          </p:nvCxnSpPr>
          <p:spPr>
            <a:xfrm flipV="1">
              <a:off x="9355667" y="4309292"/>
              <a:ext cx="1044222" cy="1280368"/>
            </a:xfrm>
            <a:prstGeom prst="straightConnector1">
              <a:avLst/>
            </a:prstGeom>
            <a:ln>
              <a:solidFill>
                <a:schemeClr val="tx1"/>
              </a:solidFill>
              <a:prstDash val="sysDash"/>
              <a:tailEnd type="arrow" w="sm" len="lg"/>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3750829" y="3992551"/>
              <a:ext cx="1755321" cy="627864"/>
            </a:xfrm>
            <a:prstGeom prst="rect">
              <a:avLst/>
            </a:prstGeom>
            <a:noFill/>
          </p:spPr>
          <p:txBody>
            <a:bodyPr wrap="none" rtlCol="0">
              <a:spAutoFit/>
            </a:bodyPr>
            <a:lstStyle/>
            <a:p>
              <a:pPr algn="ctr">
                <a:lnSpc>
                  <a:spcPct val="70000"/>
                </a:lnSpc>
              </a:pPr>
              <a:r>
                <a:rPr lang="en-US" sz="2400" i="1" dirty="0" smtClean="0"/>
                <a:t>He Focusing</a:t>
              </a:r>
            </a:p>
            <a:p>
              <a:pPr algn="ctr">
                <a:lnSpc>
                  <a:spcPct val="70000"/>
                </a:lnSpc>
              </a:pPr>
              <a:r>
                <a:rPr lang="en-US" sz="2400" i="1" dirty="0" smtClean="0"/>
                <a:t>Cone</a:t>
              </a:r>
              <a:endParaRPr lang="en-US" sz="2400" i="1" dirty="0"/>
            </a:p>
          </p:txBody>
        </p:sp>
        <p:sp>
          <p:nvSpPr>
            <p:cNvPr id="8" name="Rectangle 7"/>
            <p:cNvSpPr/>
            <p:nvPr/>
          </p:nvSpPr>
          <p:spPr>
            <a:xfrm>
              <a:off x="0" y="3160889"/>
              <a:ext cx="500339" cy="29731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9206597" y="5159291"/>
              <a:ext cx="500339" cy="3976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620889" y="871828"/>
              <a:ext cx="377016" cy="21992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146209" y="1912354"/>
              <a:ext cx="474679" cy="28595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2008 Cone plot.ps"/>
            <p:cNvPicPr>
              <a:picLocks noChangeAspect="1"/>
            </p:cNvPicPr>
            <p:nvPr/>
          </p:nvPicPr>
          <p:blipFill rotWithShape="1">
            <a:blip r:embed="rId3">
              <a:extLst>
                <a:ext uri="{28A0092B-C50C-407E-A947-70E740481C1C}">
                  <a14:useLocalDpi xmlns:a14="http://schemas.microsoft.com/office/drawing/2010/main" val="0"/>
                </a:ext>
              </a:extLst>
            </a:blip>
            <a:srcRect l="14253" t="15182" r="24284" b="79283"/>
            <a:stretch/>
          </p:blipFill>
          <p:spPr>
            <a:xfrm rot="16200000">
              <a:off x="-2235601" y="3078202"/>
              <a:ext cx="4994673" cy="581926"/>
            </a:xfrm>
            <a:prstGeom prst="rect">
              <a:avLst/>
            </a:prstGeom>
          </p:spPr>
        </p:pic>
        <p:cxnSp>
          <p:nvCxnSpPr>
            <p:cNvPr id="18" name="Straight Arrow Connector 17"/>
            <p:cNvCxnSpPr/>
            <p:nvPr/>
          </p:nvCxnSpPr>
          <p:spPr>
            <a:xfrm flipV="1">
              <a:off x="2014419" y="1103179"/>
              <a:ext cx="0" cy="3479107"/>
            </a:xfrm>
            <a:prstGeom prst="straightConnector1">
              <a:avLst/>
            </a:prstGeom>
            <a:ln>
              <a:solidFill>
                <a:schemeClr val="tx1"/>
              </a:solidFill>
              <a:prstDash val="sysDash"/>
              <a:headEnd type="none"/>
              <a:tailEnd type="none" w="sm" len="lg"/>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3116178" y="1103179"/>
              <a:ext cx="0" cy="3479107"/>
            </a:xfrm>
            <a:prstGeom prst="straightConnector1">
              <a:avLst/>
            </a:prstGeom>
            <a:ln>
              <a:solidFill>
                <a:schemeClr val="tx1"/>
              </a:solidFill>
              <a:prstDash val="sysDash"/>
              <a:headEnd type="none"/>
              <a:tailEnd type="none" w="sm" len="lg"/>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V="1">
              <a:off x="7040357" y="1103179"/>
              <a:ext cx="0" cy="3479107"/>
            </a:xfrm>
            <a:prstGeom prst="straightConnector1">
              <a:avLst/>
            </a:prstGeom>
            <a:ln>
              <a:solidFill>
                <a:schemeClr val="tx1"/>
              </a:solidFill>
              <a:prstDash val="sysDash"/>
              <a:headEnd type="none"/>
              <a:tailEnd type="none" w="sm" len="lg"/>
            </a:ln>
            <a:effectLst/>
          </p:spPr>
          <p:style>
            <a:lnRef idx="2">
              <a:schemeClr val="accent1"/>
            </a:lnRef>
            <a:fillRef idx="0">
              <a:schemeClr val="accent1"/>
            </a:fillRef>
            <a:effectRef idx="1">
              <a:schemeClr val="accent1"/>
            </a:effectRef>
            <a:fontRef idx="minor">
              <a:schemeClr val="tx1"/>
            </a:fontRef>
          </p:style>
        </p:cxnSp>
      </p:grpSp>
      <p:sp>
        <p:nvSpPr>
          <p:cNvPr id="17" name="Text Box 7"/>
          <p:cNvSpPr txBox="1">
            <a:spLocks noChangeArrowheads="1"/>
          </p:cNvSpPr>
          <p:nvPr/>
        </p:nvSpPr>
        <p:spPr bwMode="auto">
          <a:xfrm>
            <a:off x="104587" y="5305812"/>
            <a:ext cx="8904941" cy="1938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nSpc>
                <a:spcPct val="90000"/>
              </a:lnSpc>
            </a:pPr>
            <a:r>
              <a:rPr lang="en-US" dirty="0" smtClean="0">
                <a:latin typeface="+mj-lt"/>
              </a:rPr>
              <a:t>• Spikes in Pickup He density most often coincide with large rapid increases in the solar wind</a:t>
            </a:r>
          </a:p>
          <a:p>
            <a:pPr>
              <a:lnSpc>
                <a:spcPct val="90000"/>
              </a:lnSpc>
            </a:pPr>
            <a:r>
              <a:rPr lang="en-US" dirty="0">
                <a:latin typeface="+mj-lt"/>
              </a:rPr>
              <a:t> </a:t>
            </a:r>
            <a:r>
              <a:rPr lang="en-US" dirty="0" smtClean="0">
                <a:latin typeface="+mj-lt"/>
              </a:rPr>
              <a:t>      bulk and especially thermal speeds (compression regions)</a:t>
            </a:r>
          </a:p>
          <a:p>
            <a:pPr>
              <a:lnSpc>
                <a:spcPct val="90000"/>
              </a:lnSpc>
            </a:pPr>
            <a:endParaRPr lang="en-US" sz="800" dirty="0" smtClean="0">
              <a:latin typeface="+mj-lt"/>
            </a:endParaRPr>
          </a:p>
          <a:p>
            <a:pPr>
              <a:lnSpc>
                <a:spcPct val="90000"/>
              </a:lnSpc>
            </a:pPr>
            <a:r>
              <a:rPr lang="en-US" dirty="0" smtClean="0">
                <a:latin typeface="+mj-lt"/>
              </a:rPr>
              <a:t>• Broader dips (minima) in tail densities are well correlated with gradual decreases in </a:t>
            </a:r>
            <a:r>
              <a:rPr lang="en-US" dirty="0" smtClean="0"/>
              <a:t>the</a:t>
            </a:r>
          </a:p>
          <a:p>
            <a:pPr>
              <a:lnSpc>
                <a:spcPct val="90000"/>
              </a:lnSpc>
            </a:pPr>
            <a:r>
              <a:rPr lang="en-US" dirty="0"/>
              <a:t> </a:t>
            </a:r>
            <a:r>
              <a:rPr lang="en-US" dirty="0" smtClean="0"/>
              <a:t>     solar wind bulk and thermal speeds (</a:t>
            </a:r>
            <a:r>
              <a:rPr lang="en-US" dirty="0" smtClean="0">
                <a:latin typeface="+mj-lt"/>
              </a:rPr>
              <a:t>expansion regions) </a:t>
            </a:r>
          </a:p>
          <a:p>
            <a:pPr>
              <a:lnSpc>
                <a:spcPct val="90000"/>
              </a:lnSpc>
            </a:pPr>
            <a:endParaRPr lang="en-US" sz="800" dirty="0">
              <a:latin typeface="+mj-lt"/>
            </a:endParaRPr>
          </a:p>
          <a:p>
            <a:pPr>
              <a:lnSpc>
                <a:spcPct val="90000"/>
              </a:lnSpc>
            </a:pPr>
            <a:r>
              <a:rPr lang="en-US" dirty="0" smtClean="0">
                <a:latin typeface="+mj-lt"/>
              </a:rPr>
              <a:t>• He Focusing cone is clearly visible in the smoothed data (light blue curve)</a:t>
            </a:r>
          </a:p>
          <a:p>
            <a:pPr>
              <a:lnSpc>
                <a:spcPct val="90000"/>
              </a:lnSpc>
            </a:pPr>
            <a:endParaRPr lang="en-US" sz="900" dirty="0" smtClean="0">
              <a:latin typeface="+mj-lt"/>
            </a:endParaRPr>
          </a:p>
          <a:p>
            <a:pPr>
              <a:lnSpc>
                <a:spcPct val="90000"/>
              </a:lnSpc>
            </a:pPr>
            <a:r>
              <a:rPr lang="en-US" dirty="0">
                <a:latin typeface="+mj-lt"/>
              </a:rPr>
              <a:t> </a:t>
            </a:r>
            <a:endParaRPr lang="en-US" sz="1600" dirty="0"/>
          </a:p>
        </p:txBody>
      </p:sp>
    </p:spTree>
    <p:extLst>
      <p:ext uri="{BB962C8B-B14F-4D97-AF65-F5344CB8AC3E}">
        <p14:creationId xmlns:p14="http://schemas.microsoft.com/office/powerpoint/2010/main" val="241960576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Zoom PI dens V Vth v. year .ps"/>
          <p:cNvPicPr>
            <a:picLocks noChangeAspect="1"/>
          </p:cNvPicPr>
          <p:nvPr/>
        </p:nvPicPr>
        <p:blipFill rotWithShape="1">
          <a:blip r:embed="rId2">
            <a:extLst>
              <a:ext uri="{28A0092B-C50C-407E-A947-70E740481C1C}">
                <a14:useLocalDpi xmlns:a14="http://schemas.microsoft.com/office/drawing/2010/main" val="0"/>
              </a:ext>
            </a:extLst>
          </a:blip>
          <a:srcRect l="22229" t="4316" r="19973" b="7231"/>
          <a:stretch/>
        </p:blipFill>
        <p:spPr>
          <a:xfrm rot="16200000">
            <a:off x="2349957" y="-1407677"/>
            <a:ext cx="4443381" cy="8817561"/>
          </a:xfrm>
          <a:prstGeom prst="rect">
            <a:avLst/>
          </a:prstGeom>
        </p:spPr>
      </p:pic>
      <p:cxnSp>
        <p:nvCxnSpPr>
          <p:cNvPr id="4" name="Straight Arrow Connector 3"/>
          <p:cNvCxnSpPr/>
          <p:nvPr/>
        </p:nvCxnSpPr>
        <p:spPr>
          <a:xfrm flipV="1">
            <a:off x="9355667" y="2641652"/>
            <a:ext cx="1044222" cy="1280368"/>
          </a:xfrm>
          <a:prstGeom prst="straightConnector1">
            <a:avLst/>
          </a:prstGeom>
          <a:ln>
            <a:solidFill>
              <a:schemeClr val="tx1"/>
            </a:solidFill>
            <a:prstDash val="sysDash"/>
            <a:tailEnd type="arrow" w="sm" len="lg"/>
          </a:ln>
          <a:effectLst/>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9206597" y="3491651"/>
            <a:ext cx="500339" cy="3976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 name="Straight Arrow Connector 2"/>
          <p:cNvCxnSpPr/>
          <p:nvPr/>
        </p:nvCxnSpPr>
        <p:spPr>
          <a:xfrm flipV="1">
            <a:off x="2155766" y="1165447"/>
            <a:ext cx="0" cy="1367811"/>
          </a:xfrm>
          <a:prstGeom prst="straightConnector1">
            <a:avLst/>
          </a:prstGeom>
          <a:ln>
            <a:solidFill>
              <a:schemeClr val="tx1"/>
            </a:solidFill>
            <a:prstDash val="sysDash"/>
            <a:headEnd type="none"/>
            <a:tailEnd type="none" w="sm" len="lg"/>
          </a:ln>
          <a:effectLst/>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1242" y="1370260"/>
            <a:ext cx="538240" cy="31920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2008 Cone plot.ps"/>
          <p:cNvPicPr>
            <a:picLocks noChangeAspect="1"/>
          </p:cNvPicPr>
          <p:nvPr/>
        </p:nvPicPr>
        <p:blipFill rotWithShape="1">
          <a:blip r:embed="rId3">
            <a:extLst>
              <a:ext uri="{28A0092B-C50C-407E-A947-70E740481C1C}">
                <a14:useLocalDpi xmlns:a14="http://schemas.microsoft.com/office/drawing/2010/main" val="0"/>
              </a:ext>
            </a:extLst>
          </a:blip>
          <a:srcRect l="14253" t="15182" r="24284" b="79283"/>
          <a:stretch/>
        </p:blipFill>
        <p:spPr>
          <a:xfrm rot="16200000">
            <a:off x="-2384579" y="2945025"/>
            <a:ext cx="5362364" cy="626008"/>
          </a:xfrm>
          <a:prstGeom prst="rect">
            <a:avLst/>
          </a:prstGeom>
        </p:spPr>
      </p:pic>
      <p:sp>
        <p:nvSpPr>
          <p:cNvPr id="8" name="Rectangle 7"/>
          <p:cNvSpPr/>
          <p:nvPr/>
        </p:nvSpPr>
        <p:spPr>
          <a:xfrm>
            <a:off x="669164" y="-577737"/>
            <a:ext cx="405575" cy="3175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Box 17"/>
          <p:cNvSpPr txBox="1">
            <a:spLocks noChangeArrowheads="1"/>
          </p:cNvSpPr>
          <p:nvPr/>
        </p:nvSpPr>
        <p:spPr bwMode="auto">
          <a:xfrm>
            <a:off x="269141" y="38737"/>
            <a:ext cx="8937455" cy="896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lnSpc>
                <a:spcPct val="80000"/>
              </a:lnSpc>
            </a:pPr>
            <a:r>
              <a:rPr lang="en-US" sz="3200" dirty="0" smtClean="0"/>
              <a:t>Hourly Variations of Interstellar Pickup He Density and Solar Wind Bulk and Thermal Speeds  </a:t>
            </a:r>
            <a:r>
              <a:rPr lang="en-US" sz="3200" i="1" dirty="0" smtClean="0"/>
              <a:t> </a:t>
            </a:r>
            <a:endParaRPr lang="en-US" sz="3200" dirty="0"/>
          </a:p>
        </p:txBody>
      </p:sp>
      <p:sp>
        <p:nvSpPr>
          <p:cNvPr id="11" name="Text Box 7"/>
          <p:cNvSpPr txBox="1">
            <a:spLocks noChangeArrowheads="1"/>
          </p:cNvSpPr>
          <p:nvPr/>
        </p:nvSpPr>
        <p:spPr bwMode="auto">
          <a:xfrm>
            <a:off x="104587" y="5305812"/>
            <a:ext cx="9039413" cy="1454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nSpc>
                <a:spcPct val="90000"/>
              </a:lnSpc>
            </a:pPr>
            <a:r>
              <a:rPr lang="en-US" dirty="0" smtClean="0">
                <a:latin typeface="+mj-lt"/>
              </a:rPr>
              <a:t>• Spike in Pickup He density at DOY ~357 is associated with rapid increase in solar wind thermal</a:t>
            </a:r>
          </a:p>
          <a:p>
            <a:pPr>
              <a:lnSpc>
                <a:spcPct val="90000"/>
              </a:lnSpc>
            </a:pPr>
            <a:r>
              <a:rPr lang="en-US" dirty="0">
                <a:latin typeface="+mj-lt"/>
              </a:rPr>
              <a:t> </a:t>
            </a:r>
            <a:r>
              <a:rPr lang="en-US" dirty="0" smtClean="0">
                <a:latin typeface="+mj-lt"/>
              </a:rPr>
              <a:t>     speed</a:t>
            </a:r>
          </a:p>
          <a:p>
            <a:pPr>
              <a:lnSpc>
                <a:spcPct val="90000"/>
              </a:lnSpc>
            </a:pPr>
            <a:endParaRPr lang="en-US" sz="800" dirty="0" smtClean="0">
              <a:latin typeface="+mj-lt"/>
            </a:endParaRPr>
          </a:p>
          <a:p>
            <a:pPr>
              <a:lnSpc>
                <a:spcPct val="90000"/>
              </a:lnSpc>
            </a:pPr>
            <a:r>
              <a:rPr lang="en-US" dirty="0" smtClean="0">
                <a:latin typeface="+mj-lt"/>
              </a:rPr>
              <a:t>• </a:t>
            </a:r>
            <a:r>
              <a:rPr lang="en-US" dirty="0" smtClean="0"/>
              <a:t>Spike </a:t>
            </a:r>
            <a:r>
              <a:rPr lang="en-US" dirty="0"/>
              <a:t>in Pickup He density at DOY ~</a:t>
            </a:r>
            <a:r>
              <a:rPr lang="en-US" dirty="0" smtClean="0"/>
              <a:t>380 </a:t>
            </a:r>
            <a:r>
              <a:rPr lang="en-US" dirty="0"/>
              <a:t>is </a:t>
            </a:r>
            <a:r>
              <a:rPr lang="en-US" dirty="0" smtClean="0"/>
              <a:t>associated with a very minor </a:t>
            </a:r>
            <a:r>
              <a:rPr lang="en-US" dirty="0"/>
              <a:t>rapid increase in </a:t>
            </a:r>
            <a:r>
              <a:rPr lang="en-US" dirty="0" smtClean="0"/>
              <a:t>local</a:t>
            </a:r>
          </a:p>
          <a:p>
            <a:pPr>
              <a:lnSpc>
                <a:spcPct val="90000"/>
              </a:lnSpc>
            </a:pPr>
            <a:r>
              <a:rPr lang="en-US" dirty="0"/>
              <a:t> </a:t>
            </a:r>
            <a:r>
              <a:rPr lang="en-US" dirty="0" smtClean="0"/>
              <a:t>     solar wind thermal speed and hardly any increase in the solar wind bulk speed</a:t>
            </a:r>
            <a:endParaRPr lang="en-US" sz="900" dirty="0" smtClean="0">
              <a:latin typeface="+mj-lt"/>
            </a:endParaRPr>
          </a:p>
          <a:p>
            <a:pPr>
              <a:lnSpc>
                <a:spcPct val="90000"/>
              </a:lnSpc>
            </a:pPr>
            <a:r>
              <a:rPr lang="en-US" dirty="0">
                <a:latin typeface="+mj-lt"/>
              </a:rPr>
              <a:t> </a:t>
            </a:r>
            <a:endParaRPr lang="en-US" sz="1600" dirty="0"/>
          </a:p>
        </p:txBody>
      </p:sp>
      <p:cxnSp>
        <p:nvCxnSpPr>
          <p:cNvPr id="14" name="Straight Arrow Connector 13"/>
          <p:cNvCxnSpPr/>
          <p:nvPr/>
        </p:nvCxnSpPr>
        <p:spPr>
          <a:xfrm flipV="1">
            <a:off x="5003387" y="2342444"/>
            <a:ext cx="0" cy="1631171"/>
          </a:xfrm>
          <a:prstGeom prst="straightConnector1">
            <a:avLst/>
          </a:prstGeom>
          <a:ln>
            <a:solidFill>
              <a:schemeClr val="tx1"/>
            </a:solidFill>
            <a:prstDash val="sysDash"/>
            <a:headEnd type="none"/>
            <a:tailEnd type="none" w="sm" len="lg"/>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2615788" y="2126828"/>
            <a:ext cx="0" cy="1631171"/>
          </a:xfrm>
          <a:prstGeom prst="straightConnector1">
            <a:avLst/>
          </a:prstGeom>
          <a:ln>
            <a:solidFill>
              <a:schemeClr val="tx1"/>
            </a:solidFill>
            <a:prstDash val="sysDash"/>
            <a:headEnd type="none"/>
            <a:tailEnd type="none" w="sm" len="lg"/>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5296899" y="1311242"/>
            <a:ext cx="0" cy="1631171"/>
          </a:xfrm>
          <a:prstGeom prst="straightConnector1">
            <a:avLst/>
          </a:prstGeom>
          <a:ln>
            <a:solidFill>
              <a:schemeClr val="tx1"/>
            </a:solidFill>
            <a:prstDash val="sysDash"/>
            <a:headEnd type="none"/>
            <a:tailEnd type="none" w="sm"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9947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w 1 08 357.46.ps"/>
          <p:cNvPicPr>
            <a:picLocks noChangeAspect="1"/>
          </p:cNvPicPr>
          <p:nvPr/>
        </p:nvPicPr>
        <p:blipFill rotWithShape="1">
          <a:blip r:embed="rId2">
            <a:extLst>
              <a:ext uri="{28A0092B-C50C-407E-A947-70E740481C1C}">
                <a14:useLocalDpi xmlns:a14="http://schemas.microsoft.com/office/drawing/2010/main" val="0"/>
              </a:ext>
            </a:extLst>
          </a:blip>
          <a:srcRect l="6158" t="13901" r="6158" b="17035"/>
          <a:stretch/>
        </p:blipFill>
        <p:spPr>
          <a:xfrm rot="16200000">
            <a:off x="154697" y="930654"/>
            <a:ext cx="5775393" cy="5886823"/>
          </a:xfrm>
          <a:prstGeom prst="rect">
            <a:avLst/>
          </a:prstGeom>
        </p:spPr>
      </p:pic>
      <p:sp>
        <p:nvSpPr>
          <p:cNvPr id="3" name="TextBox 2"/>
          <p:cNvSpPr txBox="1"/>
          <p:nvPr/>
        </p:nvSpPr>
        <p:spPr>
          <a:xfrm>
            <a:off x="6260001" y="1223020"/>
            <a:ext cx="2642030" cy="2363724"/>
          </a:xfrm>
          <a:prstGeom prst="rect">
            <a:avLst/>
          </a:prstGeom>
          <a:noFill/>
        </p:spPr>
        <p:txBody>
          <a:bodyPr wrap="square" rtlCol="0">
            <a:spAutoFit/>
          </a:bodyPr>
          <a:lstStyle/>
          <a:p>
            <a:pPr>
              <a:lnSpc>
                <a:spcPct val="90000"/>
              </a:lnSpc>
            </a:pPr>
            <a:r>
              <a:rPr lang="en-US" dirty="0" smtClean="0"/>
              <a:t>This one-hour pickup He</a:t>
            </a:r>
            <a:r>
              <a:rPr lang="en-US" sz="2400" baseline="30000" dirty="0" smtClean="0"/>
              <a:t>+</a:t>
            </a:r>
            <a:r>
              <a:rPr lang="en-US" dirty="0" smtClean="0"/>
              <a:t> spectrum is at a </a:t>
            </a:r>
            <a:r>
              <a:rPr lang="en-US" dirty="0" smtClean="0">
                <a:solidFill>
                  <a:srgbClr val="FF0000"/>
                </a:solidFill>
              </a:rPr>
              <a:t>spike</a:t>
            </a:r>
            <a:r>
              <a:rPr lang="en-US" dirty="0" smtClean="0"/>
              <a:t> in the pickup ion density which is associated  </a:t>
            </a:r>
            <a:r>
              <a:rPr lang="en-US" dirty="0"/>
              <a:t>with </a:t>
            </a:r>
            <a:r>
              <a:rPr lang="en-US" dirty="0" smtClean="0"/>
              <a:t>a fairly rapid </a:t>
            </a:r>
            <a:r>
              <a:rPr lang="en-US" dirty="0"/>
              <a:t>increase in solar wind </a:t>
            </a:r>
            <a:r>
              <a:rPr lang="en-US" dirty="0" smtClean="0"/>
              <a:t>thermal and bulk speeds (compression region)</a:t>
            </a:r>
            <a:endParaRPr lang="en-US" dirty="0"/>
          </a:p>
          <a:p>
            <a:endParaRPr lang="en-US" dirty="0"/>
          </a:p>
        </p:txBody>
      </p:sp>
      <p:sp>
        <p:nvSpPr>
          <p:cNvPr id="4" name="Text Box 17"/>
          <p:cNvSpPr txBox="1">
            <a:spLocks noChangeArrowheads="1"/>
          </p:cNvSpPr>
          <p:nvPr/>
        </p:nvSpPr>
        <p:spPr bwMode="auto">
          <a:xfrm>
            <a:off x="108851" y="38737"/>
            <a:ext cx="8937455" cy="502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lnSpc>
                <a:spcPct val="80000"/>
              </a:lnSpc>
            </a:pPr>
            <a:r>
              <a:rPr lang="en-US" sz="3200" dirty="0" smtClean="0"/>
              <a:t>Pickup He 1-hour Velocity Distribution on DOY 357 </a:t>
            </a:r>
            <a:endParaRPr lang="en-US" sz="3200" dirty="0"/>
          </a:p>
        </p:txBody>
      </p:sp>
      <p:sp>
        <p:nvSpPr>
          <p:cNvPr id="13" name="Rectangle 12"/>
          <p:cNvSpPr/>
          <p:nvPr/>
        </p:nvSpPr>
        <p:spPr>
          <a:xfrm>
            <a:off x="1224258" y="5350737"/>
            <a:ext cx="1600562" cy="6389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4"/>
          <p:cNvGrpSpPr/>
          <p:nvPr/>
        </p:nvGrpSpPr>
        <p:grpSpPr>
          <a:xfrm>
            <a:off x="1059673" y="2581822"/>
            <a:ext cx="2248167" cy="4207935"/>
            <a:chOff x="4681213" y="465887"/>
            <a:chExt cx="3079088" cy="5362364"/>
          </a:xfrm>
        </p:grpSpPr>
        <p:grpSp>
          <p:nvGrpSpPr>
            <p:cNvPr id="6" name="Group 5"/>
            <p:cNvGrpSpPr/>
            <p:nvPr/>
          </p:nvGrpSpPr>
          <p:grpSpPr>
            <a:xfrm>
              <a:off x="4681213" y="465887"/>
              <a:ext cx="2198752" cy="5362364"/>
              <a:chOff x="4681213" y="465887"/>
              <a:chExt cx="2198752" cy="5362364"/>
            </a:xfrm>
          </p:grpSpPr>
          <p:pic>
            <p:nvPicPr>
              <p:cNvPr id="9" name="Picture 8" descr="Zoom PI dens V Vth v. year .ps"/>
              <p:cNvPicPr>
                <a:picLocks noChangeAspect="1"/>
              </p:cNvPicPr>
              <p:nvPr/>
            </p:nvPicPr>
            <p:blipFill rotWithShape="1">
              <a:blip r:embed="rId3">
                <a:extLst>
                  <a:ext uri="{28A0092B-C50C-407E-A947-70E740481C1C}">
                    <a14:useLocalDpi xmlns:a14="http://schemas.microsoft.com/office/drawing/2010/main" val="0"/>
                  </a:ext>
                </a:extLst>
              </a:blip>
              <a:srcRect l="22229" t="21977" r="19973" b="66273"/>
              <a:stretch/>
            </p:blipFill>
            <p:spPr>
              <a:xfrm rot="16200000">
                <a:off x="4072613" y="2316808"/>
                <a:ext cx="4443381" cy="1171323"/>
              </a:xfrm>
              <a:prstGeom prst="rect">
                <a:avLst/>
              </a:prstGeom>
            </p:spPr>
          </p:pic>
          <p:pic>
            <p:nvPicPr>
              <p:cNvPr id="10" name="Picture 9" descr="2008 Cone plot.ps"/>
              <p:cNvPicPr>
                <a:picLocks noChangeAspect="1"/>
              </p:cNvPicPr>
              <p:nvPr/>
            </p:nvPicPr>
            <p:blipFill rotWithShape="1">
              <a:blip r:embed="rId4">
                <a:extLst>
                  <a:ext uri="{28A0092B-C50C-407E-A947-70E740481C1C}">
                    <a14:useLocalDpi xmlns:a14="http://schemas.microsoft.com/office/drawing/2010/main" val="0"/>
                  </a:ext>
                </a:extLst>
              </a:blip>
              <a:srcRect l="14253" t="15182" r="24284" b="79283"/>
              <a:stretch/>
            </p:blipFill>
            <p:spPr>
              <a:xfrm rot="16200000">
                <a:off x="2313035" y="2834065"/>
                <a:ext cx="5362364" cy="626008"/>
              </a:xfrm>
              <a:prstGeom prst="rect">
                <a:avLst/>
              </a:prstGeom>
            </p:spPr>
          </p:pic>
          <p:pic>
            <p:nvPicPr>
              <p:cNvPr id="11" name="Picture 10" descr="Zoom PI dens V Vth v. year .ps"/>
              <p:cNvPicPr>
                <a:picLocks noChangeAspect="1"/>
              </p:cNvPicPr>
              <p:nvPr/>
            </p:nvPicPr>
            <p:blipFill rotWithShape="1">
              <a:blip r:embed="rId3">
                <a:extLst>
                  <a:ext uri="{28A0092B-C50C-407E-A947-70E740481C1C}">
                    <a14:useLocalDpi xmlns:a14="http://schemas.microsoft.com/office/drawing/2010/main" val="0"/>
                  </a:ext>
                </a:extLst>
              </a:blip>
              <a:srcRect l="29774" t="8945" r="19973" b="85984"/>
              <a:stretch/>
            </p:blipFill>
            <p:spPr>
              <a:xfrm rot="16200000">
                <a:off x="3548887" y="2361232"/>
                <a:ext cx="3863321" cy="505518"/>
              </a:xfrm>
              <a:prstGeom prst="rect">
                <a:avLst/>
              </a:prstGeom>
            </p:spPr>
          </p:pic>
          <p:sp>
            <p:nvSpPr>
              <p:cNvPr id="12" name="Rectangle 11"/>
              <p:cNvSpPr/>
              <p:nvPr/>
            </p:nvSpPr>
            <p:spPr>
              <a:xfrm>
                <a:off x="5279165" y="937003"/>
                <a:ext cx="405575" cy="211484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7" name="Picture 6" descr="Zoom PI dens V Vth v. year .ps"/>
            <p:cNvPicPr>
              <a:picLocks noChangeAspect="1"/>
            </p:cNvPicPr>
            <p:nvPr/>
          </p:nvPicPr>
          <p:blipFill rotWithShape="1">
            <a:blip r:embed="rId3">
              <a:extLst>
                <a:ext uri="{28A0092B-C50C-407E-A947-70E740481C1C}">
                  <a14:useLocalDpi xmlns:a14="http://schemas.microsoft.com/office/drawing/2010/main" val="0"/>
                </a:ext>
              </a:extLst>
            </a:blip>
            <a:srcRect l="29386" t="83924" r="19973" b="7231"/>
            <a:stretch/>
          </p:blipFill>
          <p:spPr>
            <a:xfrm rot="16200000">
              <a:off x="5372868" y="2193260"/>
              <a:ext cx="3893201" cy="881665"/>
            </a:xfrm>
            <a:prstGeom prst="rect">
              <a:avLst/>
            </a:prstGeom>
          </p:spPr>
        </p:pic>
        <p:sp>
          <p:nvSpPr>
            <p:cNvPr id="8" name="Rectangle 7"/>
            <p:cNvSpPr/>
            <p:nvPr/>
          </p:nvSpPr>
          <p:spPr>
            <a:xfrm>
              <a:off x="6929380" y="3233691"/>
              <a:ext cx="405575" cy="14401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4" name="Straight Arrow Connector 13"/>
          <p:cNvCxnSpPr/>
          <p:nvPr/>
        </p:nvCxnSpPr>
        <p:spPr>
          <a:xfrm flipV="1">
            <a:off x="1976780" y="3107294"/>
            <a:ext cx="0" cy="989593"/>
          </a:xfrm>
          <a:prstGeom prst="straightConnector1">
            <a:avLst/>
          </a:prstGeom>
          <a:ln>
            <a:solidFill>
              <a:schemeClr val="tx1"/>
            </a:solidFill>
            <a:prstDash val="sysDash"/>
            <a:headEnd type="none"/>
            <a:tailEnd type="none" w="sm"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73587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442" y="1287301"/>
            <a:ext cx="5662706" cy="5608946"/>
            <a:chOff x="-1442" y="1287301"/>
            <a:chExt cx="5662706" cy="5608946"/>
          </a:xfrm>
        </p:grpSpPr>
        <p:grpSp>
          <p:nvGrpSpPr>
            <p:cNvPr id="3" name="Group 2"/>
            <p:cNvGrpSpPr>
              <a:grpSpLocks noChangeAspect="1"/>
            </p:cNvGrpSpPr>
            <p:nvPr/>
          </p:nvGrpSpPr>
          <p:grpSpPr>
            <a:xfrm>
              <a:off x="757209" y="3146779"/>
              <a:ext cx="2159610" cy="3670261"/>
              <a:chOff x="3521455" y="1153179"/>
              <a:chExt cx="3284834" cy="5454005"/>
            </a:xfrm>
          </p:grpSpPr>
          <p:pic>
            <p:nvPicPr>
              <p:cNvPr id="4" name="Picture 3" descr="Zoom PI dens V Vth v. year .ps"/>
              <p:cNvPicPr>
                <a:picLocks noChangeAspect="1"/>
              </p:cNvPicPr>
              <p:nvPr/>
            </p:nvPicPr>
            <p:blipFill rotWithShape="1">
              <a:blip r:embed="rId2">
                <a:extLst>
                  <a:ext uri="{28A0092B-C50C-407E-A947-70E740481C1C}">
                    <a14:useLocalDpi xmlns:a14="http://schemas.microsoft.com/office/drawing/2010/main" val="0"/>
                  </a:ext>
                </a:extLst>
              </a:blip>
              <a:srcRect l="29774" t="8945" r="19973" b="85984"/>
              <a:stretch/>
            </p:blipFill>
            <p:spPr>
              <a:xfrm rot="16200000">
                <a:off x="2220065" y="3034669"/>
                <a:ext cx="4282073" cy="521343"/>
              </a:xfrm>
              <a:prstGeom prst="rect">
                <a:avLst/>
              </a:prstGeom>
            </p:spPr>
          </p:pic>
          <p:sp>
            <p:nvSpPr>
              <p:cNvPr id="5" name="Rectangle 4"/>
              <p:cNvSpPr/>
              <p:nvPr/>
            </p:nvSpPr>
            <p:spPr>
              <a:xfrm>
                <a:off x="4153415" y="1436581"/>
                <a:ext cx="418271" cy="23440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Zoom PI dens V Vth v. year .ps"/>
              <p:cNvPicPr>
                <a:picLocks noChangeAspect="1"/>
              </p:cNvPicPr>
              <p:nvPr/>
            </p:nvPicPr>
            <p:blipFill rotWithShape="1">
              <a:blip r:embed="rId2">
                <a:extLst>
                  <a:ext uri="{28A0092B-C50C-407E-A947-70E740481C1C}">
                    <a14:useLocalDpi xmlns:a14="http://schemas.microsoft.com/office/drawing/2010/main" val="0"/>
                  </a:ext>
                </a:extLst>
              </a:blip>
              <a:srcRect l="29386" t="83924" r="19973" b="7231"/>
              <a:stretch/>
            </p:blipFill>
            <p:spPr>
              <a:xfrm rot="16200000">
                <a:off x="4194061" y="2862988"/>
                <a:ext cx="4315192" cy="909265"/>
              </a:xfrm>
              <a:prstGeom prst="rect">
                <a:avLst/>
              </a:prstGeom>
            </p:spPr>
          </p:pic>
          <p:pic>
            <p:nvPicPr>
              <p:cNvPr id="7" name="Picture 6" descr="Zoom PI dens V Vth v. year .ps"/>
              <p:cNvPicPr>
                <a:picLocks noChangeAspect="1"/>
              </p:cNvPicPr>
              <p:nvPr/>
            </p:nvPicPr>
            <p:blipFill rotWithShape="1">
              <a:blip r:embed="rId2">
                <a:extLst>
                  <a:ext uri="{28A0092B-C50C-407E-A947-70E740481C1C}">
                    <a14:useLocalDpi xmlns:a14="http://schemas.microsoft.com/office/drawing/2010/main" val="0"/>
                  </a:ext>
                </a:extLst>
              </a:blip>
              <a:srcRect l="22229" t="24699" r="19973" b="63505"/>
              <a:stretch/>
            </p:blipFill>
            <p:spPr>
              <a:xfrm rot="16200000">
                <a:off x="2796633" y="2964833"/>
                <a:ext cx="4927151" cy="1303844"/>
              </a:xfrm>
              <a:prstGeom prst="rect">
                <a:avLst/>
              </a:prstGeom>
            </p:spPr>
          </p:pic>
          <p:pic>
            <p:nvPicPr>
              <p:cNvPr id="8" name="Picture 7" descr="2008 Cone plot.ps"/>
              <p:cNvPicPr>
                <a:picLocks noChangeAspect="1"/>
              </p:cNvPicPr>
              <p:nvPr/>
            </p:nvPicPr>
            <p:blipFill rotWithShape="1">
              <a:blip r:embed="rId3">
                <a:extLst>
                  <a:ext uri="{28A0092B-C50C-407E-A947-70E740481C1C}">
                    <a14:useLocalDpi xmlns:a14="http://schemas.microsoft.com/office/drawing/2010/main" val="0"/>
                  </a:ext>
                </a:extLst>
              </a:blip>
              <a:srcRect l="14253" t="15182" r="24284" b="79283"/>
              <a:stretch/>
            </p:blipFill>
            <p:spPr>
              <a:xfrm rot="16200000">
                <a:off x="1153277" y="3612998"/>
                <a:ext cx="5362364" cy="626008"/>
              </a:xfrm>
              <a:prstGeom prst="rect">
                <a:avLst/>
              </a:prstGeom>
            </p:spPr>
          </p:pic>
          <p:sp>
            <p:nvSpPr>
              <p:cNvPr id="9" name="Rectangle 8"/>
              <p:cNvSpPr/>
              <p:nvPr/>
            </p:nvSpPr>
            <p:spPr>
              <a:xfrm>
                <a:off x="5954678" y="3968814"/>
                <a:ext cx="520199" cy="18680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 name="Picture 1" descr="fw 1 08 361.042.ps"/>
            <p:cNvPicPr>
              <a:picLocks noChangeAspect="1"/>
            </p:cNvPicPr>
            <p:nvPr/>
          </p:nvPicPr>
          <p:blipFill rotWithShape="1">
            <a:blip r:embed="rId4">
              <a:extLst>
                <a:ext uri="{28A0092B-C50C-407E-A947-70E740481C1C}">
                  <a14:useLocalDpi xmlns:a14="http://schemas.microsoft.com/office/drawing/2010/main" val="0"/>
                </a:ext>
              </a:extLst>
            </a:blip>
            <a:srcRect l="5876" t="13901" r="5876" b="17253"/>
            <a:stretch/>
          </p:blipFill>
          <p:spPr>
            <a:xfrm rot="16200000">
              <a:off x="25438" y="1260421"/>
              <a:ext cx="5608946" cy="5662706"/>
            </a:xfrm>
            <a:prstGeom prst="rect">
              <a:avLst/>
            </a:prstGeom>
          </p:spPr>
        </p:pic>
      </p:grpSp>
      <p:sp>
        <p:nvSpPr>
          <p:cNvPr id="12" name="Text Box 17"/>
          <p:cNvSpPr txBox="1">
            <a:spLocks noChangeArrowheads="1"/>
          </p:cNvSpPr>
          <p:nvPr/>
        </p:nvSpPr>
        <p:spPr bwMode="auto">
          <a:xfrm>
            <a:off x="108851" y="38737"/>
            <a:ext cx="8937455" cy="502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lnSpc>
                <a:spcPct val="80000"/>
              </a:lnSpc>
            </a:pPr>
            <a:r>
              <a:rPr lang="en-US" sz="3200" dirty="0" smtClean="0"/>
              <a:t>Pickup He 1-hour Velocity Distribution on DOY 361 </a:t>
            </a:r>
            <a:endParaRPr lang="en-US" sz="3200" dirty="0"/>
          </a:p>
        </p:txBody>
      </p:sp>
      <p:cxnSp>
        <p:nvCxnSpPr>
          <p:cNvPr id="14" name="Straight Arrow Connector 13"/>
          <p:cNvCxnSpPr/>
          <p:nvPr/>
        </p:nvCxnSpPr>
        <p:spPr>
          <a:xfrm flipV="1">
            <a:off x="1774105" y="3607163"/>
            <a:ext cx="0" cy="1611386"/>
          </a:xfrm>
          <a:prstGeom prst="straightConnector1">
            <a:avLst/>
          </a:prstGeom>
          <a:ln>
            <a:solidFill>
              <a:schemeClr val="tx1"/>
            </a:solidFill>
            <a:prstDash val="sysDash"/>
            <a:headEnd type="none"/>
            <a:tailEnd type="none" w="sm" len="lg"/>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6260001" y="1223020"/>
            <a:ext cx="2642030" cy="2114425"/>
          </a:xfrm>
          <a:prstGeom prst="rect">
            <a:avLst/>
          </a:prstGeom>
          <a:noFill/>
        </p:spPr>
        <p:txBody>
          <a:bodyPr wrap="square" rtlCol="0">
            <a:spAutoFit/>
          </a:bodyPr>
          <a:lstStyle/>
          <a:p>
            <a:pPr>
              <a:lnSpc>
                <a:spcPct val="90000"/>
              </a:lnSpc>
            </a:pPr>
            <a:r>
              <a:rPr lang="en-US" dirty="0" smtClean="0"/>
              <a:t>This one-hour pickup He</a:t>
            </a:r>
            <a:r>
              <a:rPr lang="en-US" sz="2400" baseline="30000" dirty="0" smtClean="0"/>
              <a:t>+</a:t>
            </a:r>
            <a:r>
              <a:rPr lang="en-US" dirty="0" smtClean="0"/>
              <a:t> spectrum is at a </a:t>
            </a:r>
            <a:r>
              <a:rPr lang="en-US" dirty="0" smtClean="0">
                <a:solidFill>
                  <a:srgbClr val="FF0000"/>
                </a:solidFill>
              </a:rPr>
              <a:t>dip</a:t>
            </a:r>
            <a:r>
              <a:rPr lang="en-US" dirty="0" smtClean="0"/>
              <a:t> in the pickup ion density which is associated  </a:t>
            </a:r>
            <a:r>
              <a:rPr lang="en-US" dirty="0"/>
              <a:t>with </a:t>
            </a:r>
            <a:r>
              <a:rPr lang="en-US" dirty="0" smtClean="0"/>
              <a:t>a fairly rapid </a:t>
            </a:r>
            <a:r>
              <a:rPr lang="en-US" dirty="0"/>
              <a:t>increase in solar wind </a:t>
            </a:r>
            <a:r>
              <a:rPr lang="en-US" dirty="0" smtClean="0"/>
              <a:t>thermal and bulk speeds (expansion region)</a:t>
            </a:r>
            <a:endParaRPr lang="en-US" dirty="0"/>
          </a:p>
          <a:p>
            <a:endParaRPr lang="en-US" dirty="0"/>
          </a:p>
        </p:txBody>
      </p:sp>
    </p:spTree>
    <p:extLst>
      <p:ext uri="{BB962C8B-B14F-4D97-AF65-F5344CB8AC3E}">
        <p14:creationId xmlns:p14="http://schemas.microsoft.com/office/powerpoint/2010/main" val="36137196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w 1 He+ 09 14.00.ps"/>
          <p:cNvPicPr>
            <a:picLocks noChangeAspect="1"/>
          </p:cNvPicPr>
          <p:nvPr/>
        </p:nvPicPr>
        <p:blipFill rotWithShape="1">
          <a:blip r:embed="rId2">
            <a:extLst>
              <a:ext uri="{28A0092B-C50C-407E-A947-70E740481C1C}">
                <a14:useLocalDpi xmlns:a14="http://schemas.microsoft.com/office/drawing/2010/main" val="0"/>
              </a:ext>
            </a:extLst>
          </a:blip>
          <a:srcRect l="6064" t="13442" r="6862" b="18040"/>
          <a:stretch/>
        </p:blipFill>
        <p:spPr>
          <a:xfrm rot="16200000">
            <a:off x="431852" y="996291"/>
            <a:ext cx="5542743" cy="5644448"/>
          </a:xfrm>
          <a:prstGeom prst="rect">
            <a:avLst/>
          </a:prstGeom>
        </p:spPr>
      </p:pic>
      <p:grpSp>
        <p:nvGrpSpPr>
          <p:cNvPr id="3" name="Group 2"/>
          <p:cNvGrpSpPr>
            <a:grpSpLocks noChangeAspect="1"/>
          </p:cNvGrpSpPr>
          <p:nvPr/>
        </p:nvGrpSpPr>
        <p:grpSpPr>
          <a:xfrm>
            <a:off x="1206435" y="1774684"/>
            <a:ext cx="2109676" cy="4653293"/>
            <a:chOff x="2163494" y="142774"/>
            <a:chExt cx="2958663" cy="6525896"/>
          </a:xfrm>
        </p:grpSpPr>
        <p:sp>
          <p:nvSpPr>
            <p:cNvPr id="4" name="Rectangle 3"/>
            <p:cNvSpPr/>
            <p:nvPr/>
          </p:nvSpPr>
          <p:spPr>
            <a:xfrm>
              <a:off x="2798033" y="142774"/>
              <a:ext cx="405575" cy="3175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Zoom PI dens V Vth v. year .ps"/>
            <p:cNvPicPr>
              <a:picLocks noChangeAspect="1"/>
            </p:cNvPicPr>
            <p:nvPr/>
          </p:nvPicPr>
          <p:blipFill rotWithShape="1">
            <a:blip r:embed="rId3">
              <a:extLst>
                <a:ext uri="{28A0092B-C50C-407E-A947-70E740481C1C}">
                  <a14:useLocalDpi xmlns:a14="http://schemas.microsoft.com/office/drawing/2010/main" val="0"/>
                </a:ext>
              </a:extLst>
            </a:blip>
            <a:srcRect l="29774" t="8945" r="19973" b="85984"/>
            <a:stretch/>
          </p:blipFill>
          <p:spPr>
            <a:xfrm rot="16200000">
              <a:off x="871786" y="3106667"/>
              <a:ext cx="4282073" cy="521343"/>
            </a:xfrm>
            <a:prstGeom prst="rect">
              <a:avLst/>
            </a:prstGeom>
          </p:spPr>
        </p:pic>
        <p:sp>
          <p:nvSpPr>
            <p:cNvPr id="6" name="Rectangle 5"/>
            <p:cNvSpPr/>
            <p:nvPr/>
          </p:nvSpPr>
          <p:spPr>
            <a:xfrm>
              <a:off x="4153415" y="1436581"/>
              <a:ext cx="418271" cy="23440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2008 Cone plot.ps"/>
            <p:cNvPicPr>
              <a:picLocks noChangeAspect="1"/>
            </p:cNvPicPr>
            <p:nvPr/>
          </p:nvPicPr>
          <p:blipFill rotWithShape="1">
            <a:blip r:embed="rId4">
              <a:extLst>
                <a:ext uri="{28A0092B-C50C-407E-A947-70E740481C1C}">
                  <a14:useLocalDpi xmlns:a14="http://schemas.microsoft.com/office/drawing/2010/main" val="0"/>
                </a:ext>
              </a:extLst>
            </a:blip>
            <a:srcRect l="14253" t="15182" r="24284" b="79283"/>
            <a:stretch/>
          </p:blipFill>
          <p:spPr>
            <a:xfrm rot="16200000">
              <a:off x="-204684" y="3674484"/>
              <a:ext cx="5362364" cy="626008"/>
            </a:xfrm>
            <a:prstGeom prst="rect">
              <a:avLst/>
            </a:prstGeom>
          </p:spPr>
        </p:pic>
        <p:sp>
          <p:nvSpPr>
            <p:cNvPr id="8" name="Rectangle 7"/>
            <p:cNvSpPr/>
            <p:nvPr/>
          </p:nvSpPr>
          <p:spPr>
            <a:xfrm>
              <a:off x="4260044" y="3780654"/>
              <a:ext cx="520199" cy="18680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Zoom PI dens V Vth v. year .ps"/>
            <p:cNvPicPr>
              <a:picLocks noChangeAspect="1"/>
            </p:cNvPicPr>
            <p:nvPr/>
          </p:nvPicPr>
          <p:blipFill rotWithShape="1">
            <a:blip r:embed="rId3">
              <a:extLst>
                <a:ext uri="{28A0092B-C50C-407E-A947-70E740481C1C}">
                  <a14:useLocalDpi xmlns:a14="http://schemas.microsoft.com/office/drawing/2010/main" val="0"/>
                </a:ext>
              </a:extLst>
            </a:blip>
            <a:srcRect l="26732" t="53179" r="21256" b="37952"/>
            <a:stretch/>
          </p:blipFill>
          <p:spPr>
            <a:xfrm rot="16200000">
              <a:off x="1509284" y="3049005"/>
              <a:ext cx="4453429" cy="984777"/>
            </a:xfrm>
            <a:prstGeom prst="rect">
              <a:avLst/>
            </a:prstGeom>
          </p:spPr>
        </p:pic>
        <p:sp>
          <p:nvSpPr>
            <p:cNvPr id="10" name="Rectangle 9"/>
            <p:cNvSpPr/>
            <p:nvPr/>
          </p:nvSpPr>
          <p:spPr>
            <a:xfrm>
              <a:off x="2800596" y="1504964"/>
              <a:ext cx="418271" cy="15962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Zoom PI dens V Vth v. year .ps"/>
            <p:cNvPicPr>
              <a:picLocks noChangeAspect="1"/>
            </p:cNvPicPr>
            <p:nvPr/>
          </p:nvPicPr>
          <p:blipFill rotWithShape="1">
            <a:blip r:embed="rId3">
              <a:extLst>
                <a:ext uri="{28A0092B-C50C-407E-A947-70E740481C1C}">
                  <a14:useLocalDpi xmlns:a14="http://schemas.microsoft.com/office/drawing/2010/main" val="0"/>
                </a:ext>
              </a:extLst>
            </a:blip>
            <a:srcRect l="29386" t="83924" r="19973" b="7231"/>
            <a:stretch/>
          </p:blipFill>
          <p:spPr>
            <a:xfrm rot="16200000">
              <a:off x="2509929" y="2909979"/>
              <a:ext cx="4315192" cy="909265"/>
            </a:xfrm>
            <a:prstGeom prst="rect">
              <a:avLst/>
            </a:prstGeom>
          </p:spPr>
        </p:pic>
        <p:sp>
          <p:nvSpPr>
            <p:cNvPr id="12" name="Rectangle 11"/>
            <p:cNvSpPr/>
            <p:nvPr/>
          </p:nvSpPr>
          <p:spPr>
            <a:xfrm>
              <a:off x="4265072" y="4022514"/>
              <a:ext cx="500339" cy="161285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 name="Text Box 17"/>
          <p:cNvSpPr txBox="1">
            <a:spLocks noChangeArrowheads="1"/>
          </p:cNvSpPr>
          <p:nvPr/>
        </p:nvSpPr>
        <p:spPr bwMode="auto">
          <a:xfrm>
            <a:off x="108851" y="38737"/>
            <a:ext cx="8937455" cy="502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lnSpc>
                <a:spcPct val="80000"/>
              </a:lnSpc>
            </a:pPr>
            <a:r>
              <a:rPr lang="en-US" sz="3200" dirty="0" smtClean="0"/>
              <a:t>Pickup He 1-hour Velocity Distribution on DOY 14 </a:t>
            </a:r>
            <a:endParaRPr lang="en-US" sz="3200" dirty="0"/>
          </a:p>
        </p:txBody>
      </p:sp>
      <p:sp>
        <p:nvSpPr>
          <p:cNvPr id="15" name="TextBox 14"/>
          <p:cNvSpPr txBox="1"/>
          <p:nvPr/>
        </p:nvSpPr>
        <p:spPr>
          <a:xfrm>
            <a:off x="6260001" y="1223020"/>
            <a:ext cx="2642030" cy="2340641"/>
          </a:xfrm>
          <a:prstGeom prst="rect">
            <a:avLst/>
          </a:prstGeom>
          <a:noFill/>
        </p:spPr>
        <p:txBody>
          <a:bodyPr wrap="square" rtlCol="0">
            <a:spAutoFit/>
          </a:bodyPr>
          <a:lstStyle/>
          <a:p>
            <a:pPr>
              <a:lnSpc>
                <a:spcPct val="90000"/>
              </a:lnSpc>
            </a:pPr>
            <a:r>
              <a:rPr lang="en-US" dirty="0" smtClean="0"/>
              <a:t>This one-hour pickup He</a:t>
            </a:r>
            <a:r>
              <a:rPr lang="en-US" sz="2400" baseline="30000" dirty="0" smtClean="0"/>
              <a:t>+</a:t>
            </a:r>
            <a:r>
              <a:rPr lang="en-US" dirty="0" smtClean="0"/>
              <a:t> spectrum is at a </a:t>
            </a:r>
            <a:r>
              <a:rPr lang="en-US" dirty="0" smtClean="0">
                <a:solidFill>
                  <a:srgbClr val="FF0000"/>
                </a:solidFill>
              </a:rPr>
              <a:t>spike</a:t>
            </a:r>
            <a:r>
              <a:rPr lang="en-US" dirty="0" smtClean="0"/>
              <a:t> in the pickup ion density which is associated  </a:t>
            </a:r>
            <a:r>
              <a:rPr lang="en-US" dirty="0"/>
              <a:t>with </a:t>
            </a:r>
            <a:r>
              <a:rPr lang="en-US" dirty="0" smtClean="0"/>
              <a:t>at best a very slight increase </a:t>
            </a:r>
            <a:r>
              <a:rPr lang="en-US" dirty="0"/>
              <a:t>in </a:t>
            </a:r>
            <a:r>
              <a:rPr lang="en-US" dirty="0" smtClean="0"/>
              <a:t>the solar wind thermal speed and hardly any change in the solar wind bulk speed</a:t>
            </a:r>
            <a:endParaRPr lang="en-US" dirty="0"/>
          </a:p>
        </p:txBody>
      </p:sp>
    </p:spTree>
    <p:extLst>
      <p:ext uri="{BB962C8B-B14F-4D97-AF65-F5344CB8AC3E}">
        <p14:creationId xmlns:p14="http://schemas.microsoft.com/office/powerpoint/2010/main" val="2998503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5"/>
          <p:cNvSpPr txBox="1">
            <a:spLocks noChangeArrowheads="1"/>
          </p:cNvSpPr>
          <p:nvPr/>
        </p:nvSpPr>
        <p:spPr bwMode="auto">
          <a:xfrm>
            <a:off x="4748213" y="1138268"/>
            <a:ext cx="3962400" cy="5495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lnSpc>
                <a:spcPct val="90000"/>
              </a:lnSpc>
              <a:spcBef>
                <a:spcPct val="20000"/>
              </a:spcBef>
            </a:pPr>
            <a:r>
              <a:rPr lang="en-US" sz="2800" i="1" dirty="0" smtClean="0"/>
              <a:t>Distributed Sources</a:t>
            </a:r>
            <a:endParaRPr lang="en-US" sz="1000" dirty="0"/>
          </a:p>
          <a:p>
            <a:pPr eaLnBrk="1" hangingPunct="1">
              <a:lnSpc>
                <a:spcPct val="90000"/>
              </a:lnSpc>
              <a:spcBef>
                <a:spcPct val="20000"/>
              </a:spcBef>
            </a:pPr>
            <a:r>
              <a:rPr lang="en-US" sz="2400" dirty="0" smtClean="0"/>
              <a:t>	 </a:t>
            </a:r>
            <a:r>
              <a:rPr lang="en-US" sz="2400" dirty="0" smtClean="0">
                <a:solidFill>
                  <a:srgbClr val="FF0000"/>
                </a:solidFill>
              </a:rPr>
              <a:t>•</a:t>
            </a:r>
            <a:r>
              <a:rPr lang="en-US" sz="2000" dirty="0" smtClean="0">
                <a:solidFill>
                  <a:srgbClr val="FF0000"/>
                </a:solidFill>
              </a:rPr>
              <a:t> </a:t>
            </a:r>
            <a:r>
              <a:rPr lang="en-US" sz="2400" dirty="0" smtClean="0">
                <a:solidFill>
                  <a:srgbClr val="FF0000"/>
                </a:solidFill>
              </a:rPr>
              <a:t>Interstellar Neutrals</a:t>
            </a:r>
            <a:endParaRPr lang="en-US" sz="900" dirty="0" smtClean="0">
              <a:solidFill>
                <a:srgbClr val="FF0000"/>
              </a:solidFill>
            </a:endParaRPr>
          </a:p>
          <a:p>
            <a:pPr>
              <a:lnSpc>
                <a:spcPct val="90000"/>
              </a:lnSpc>
              <a:spcBef>
                <a:spcPct val="20000"/>
              </a:spcBef>
            </a:pPr>
            <a:r>
              <a:rPr lang="en-US" sz="2400" dirty="0" smtClean="0"/>
              <a:t> 	 </a:t>
            </a:r>
            <a:r>
              <a:rPr lang="en-US" sz="2400" dirty="0" smtClean="0">
                <a:solidFill>
                  <a:srgbClr val="D51515"/>
                </a:solidFill>
              </a:rPr>
              <a:t>• Extended Inner Source</a:t>
            </a:r>
            <a:endParaRPr lang="en-US" sz="2400" dirty="0"/>
          </a:p>
          <a:p>
            <a:pPr eaLnBrk="1" hangingPunct="1">
              <a:lnSpc>
                <a:spcPct val="90000"/>
              </a:lnSpc>
              <a:spcBef>
                <a:spcPct val="20000"/>
              </a:spcBef>
            </a:pPr>
            <a:r>
              <a:rPr lang="en-US" sz="1600" dirty="0"/>
              <a:t>               </a:t>
            </a:r>
            <a:r>
              <a:rPr lang="en-US" sz="1600" dirty="0" smtClean="0"/>
              <a:t>-	Evaporated </a:t>
            </a:r>
            <a:r>
              <a:rPr lang="en-US" sz="1600" dirty="0"/>
              <a:t>or sputtered material</a:t>
            </a:r>
          </a:p>
          <a:p>
            <a:pPr eaLnBrk="1" hangingPunct="1">
              <a:lnSpc>
                <a:spcPct val="90000"/>
              </a:lnSpc>
              <a:spcBef>
                <a:spcPct val="20000"/>
              </a:spcBef>
            </a:pPr>
            <a:r>
              <a:rPr lang="en-US" sz="1600" dirty="0"/>
              <a:t>	</a:t>
            </a:r>
            <a:r>
              <a:rPr lang="en-US" sz="1600" dirty="0" smtClean="0"/>
              <a:t>	from </a:t>
            </a:r>
            <a:r>
              <a:rPr lang="en-US" sz="1600" dirty="0"/>
              <a:t>interstellar dust and </a:t>
            </a:r>
          </a:p>
          <a:p>
            <a:pPr eaLnBrk="1" hangingPunct="1">
              <a:lnSpc>
                <a:spcPct val="90000"/>
              </a:lnSpc>
              <a:spcBef>
                <a:spcPct val="20000"/>
              </a:spcBef>
            </a:pPr>
            <a:r>
              <a:rPr lang="en-US" sz="1600" dirty="0"/>
              <a:t>                  </a:t>
            </a:r>
            <a:r>
              <a:rPr lang="en-US" sz="1600" dirty="0" smtClean="0"/>
              <a:t>	small </a:t>
            </a:r>
            <a:r>
              <a:rPr lang="en-US" sz="1600" dirty="0"/>
              <a:t>objects (e.g. KBO) &gt; ~1 AU</a:t>
            </a:r>
          </a:p>
          <a:p>
            <a:pPr eaLnBrk="1" hangingPunct="1">
              <a:lnSpc>
                <a:spcPct val="90000"/>
              </a:lnSpc>
              <a:spcBef>
                <a:spcPct val="20000"/>
              </a:spcBef>
            </a:pPr>
            <a:endParaRPr lang="en-US" sz="800" dirty="0"/>
          </a:p>
          <a:p>
            <a:pPr eaLnBrk="1" hangingPunct="1">
              <a:lnSpc>
                <a:spcPct val="90000"/>
              </a:lnSpc>
              <a:spcBef>
                <a:spcPct val="20000"/>
              </a:spcBef>
            </a:pPr>
            <a:r>
              <a:rPr lang="en-US" sz="1600" dirty="0"/>
              <a:t>               - </a:t>
            </a:r>
            <a:r>
              <a:rPr lang="en-US" sz="1600" dirty="0" smtClean="0"/>
              <a:t>	Vaporization </a:t>
            </a:r>
            <a:r>
              <a:rPr lang="en-US" sz="1600" dirty="0"/>
              <a:t>of dust in dust-dust</a:t>
            </a:r>
          </a:p>
          <a:p>
            <a:pPr eaLnBrk="1" hangingPunct="1">
              <a:lnSpc>
                <a:spcPct val="90000"/>
              </a:lnSpc>
              <a:spcBef>
                <a:spcPct val="20000"/>
              </a:spcBef>
            </a:pPr>
            <a:r>
              <a:rPr lang="en-US" sz="1600" dirty="0"/>
              <a:t> 	</a:t>
            </a:r>
            <a:r>
              <a:rPr lang="en-US" sz="1600" dirty="0" smtClean="0"/>
              <a:t>	collisions </a:t>
            </a:r>
            <a:r>
              <a:rPr lang="en-US" sz="1600" dirty="0"/>
              <a:t>(~10-200 </a:t>
            </a:r>
            <a:r>
              <a:rPr lang="en-US" sz="1600" dirty="0" err="1"/>
              <a:t>R</a:t>
            </a:r>
            <a:r>
              <a:rPr lang="en-US" sz="2000" baseline="-25000" dirty="0" err="1"/>
              <a:t>s</a:t>
            </a:r>
            <a:r>
              <a:rPr lang="en-US" sz="1600" dirty="0" smtClean="0"/>
              <a:t>)</a:t>
            </a:r>
          </a:p>
          <a:p>
            <a:pPr eaLnBrk="1" hangingPunct="1">
              <a:lnSpc>
                <a:spcPct val="90000"/>
              </a:lnSpc>
              <a:spcBef>
                <a:spcPct val="20000"/>
              </a:spcBef>
            </a:pPr>
            <a:endParaRPr lang="en-US" sz="800" dirty="0"/>
          </a:p>
          <a:p>
            <a:pPr eaLnBrk="1" hangingPunct="1">
              <a:lnSpc>
                <a:spcPct val="90000"/>
              </a:lnSpc>
              <a:spcBef>
                <a:spcPct val="20000"/>
              </a:spcBef>
            </a:pPr>
            <a:r>
              <a:rPr lang="en-US" sz="1600" dirty="0"/>
              <a:t>           </a:t>
            </a:r>
            <a:r>
              <a:rPr lang="en-US" sz="1600" dirty="0" smtClean="0"/>
              <a:t>   </a:t>
            </a:r>
            <a:r>
              <a:rPr lang="en-US" sz="1600" dirty="0"/>
              <a:t>- </a:t>
            </a:r>
            <a:r>
              <a:rPr lang="en-US" sz="1600" dirty="0" smtClean="0"/>
              <a:t>	Dust</a:t>
            </a:r>
            <a:r>
              <a:rPr lang="en-US" sz="1600" dirty="0"/>
              <a:t>-desorbed atoms and</a:t>
            </a:r>
          </a:p>
          <a:p>
            <a:pPr eaLnBrk="1" hangingPunct="1">
              <a:lnSpc>
                <a:spcPct val="90000"/>
              </a:lnSpc>
              <a:spcBef>
                <a:spcPct val="20000"/>
              </a:spcBef>
            </a:pPr>
            <a:r>
              <a:rPr lang="en-US" sz="1600" dirty="0"/>
              <a:t>                 </a:t>
            </a:r>
            <a:r>
              <a:rPr lang="en-US" sz="1600" dirty="0" smtClean="0"/>
              <a:t>	molecules </a:t>
            </a:r>
            <a:r>
              <a:rPr lang="en-US" sz="1600" dirty="0"/>
              <a:t>(~10-200 </a:t>
            </a:r>
            <a:r>
              <a:rPr lang="en-US" sz="1600" dirty="0" err="1"/>
              <a:t>R</a:t>
            </a:r>
            <a:r>
              <a:rPr lang="en-US" sz="2000" baseline="-25000" dirty="0" err="1"/>
              <a:t>s</a:t>
            </a:r>
            <a:r>
              <a:rPr lang="en-US" sz="1600" dirty="0"/>
              <a:t>)</a:t>
            </a:r>
          </a:p>
          <a:p>
            <a:pPr eaLnBrk="1" hangingPunct="1">
              <a:lnSpc>
                <a:spcPct val="90000"/>
              </a:lnSpc>
              <a:spcBef>
                <a:spcPct val="20000"/>
              </a:spcBef>
            </a:pPr>
            <a:r>
              <a:rPr lang="en-US" sz="1600" dirty="0"/>
              <a:t>                 </a:t>
            </a:r>
            <a:r>
              <a:rPr lang="en-US" sz="1600" dirty="0" smtClean="0"/>
              <a:t>	(</a:t>
            </a:r>
            <a:r>
              <a:rPr lang="ja-JP" altLang="en-US" sz="1600" dirty="0">
                <a:latin typeface="Arial"/>
              </a:rPr>
              <a:t>‘</a:t>
            </a:r>
            <a:r>
              <a:rPr lang="en-US" sz="1600" dirty="0"/>
              <a:t>Recycled Solar Wind</a:t>
            </a:r>
            <a:r>
              <a:rPr lang="ja-JP" altLang="en-US" sz="1600" dirty="0">
                <a:latin typeface="Arial"/>
              </a:rPr>
              <a:t>’</a:t>
            </a:r>
            <a:r>
              <a:rPr lang="en-US" sz="1600" dirty="0" smtClean="0"/>
              <a:t>)</a:t>
            </a:r>
          </a:p>
          <a:p>
            <a:pPr eaLnBrk="1" hangingPunct="1">
              <a:lnSpc>
                <a:spcPct val="90000"/>
              </a:lnSpc>
              <a:spcBef>
                <a:spcPct val="20000"/>
              </a:spcBef>
            </a:pPr>
            <a:endParaRPr lang="en-US" sz="1600" dirty="0" smtClean="0"/>
          </a:p>
          <a:p>
            <a:pPr eaLnBrk="1" hangingPunct="1">
              <a:lnSpc>
                <a:spcPct val="90000"/>
              </a:lnSpc>
              <a:spcBef>
                <a:spcPct val="20000"/>
              </a:spcBef>
            </a:pPr>
            <a:r>
              <a:rPr lang="en-US" i="1" dirty="0" smtClean="0"/>
              <a:t>  </a:t>
            </a:r>
            <a:r>
              <a:rPr lang="en-US" sz="2800" i="1" dirty="0" smtClean="0"/>
              <a:t>   </a:t>
            </a:r>
            <a:r>
              <a:rPr lang="en-US" sz="2800" i="1" dirty="0"/>
              <a:t>Local Sources</a:t>
            </a:r>
            <a:endParaRPr lang="en-US" sz="2400" dirty="0"/>
          </a:p>
          <a:p>
            <a:pPr eaLnBrk="1" hangingPunct="1">
              <a:lnSpc>
                <a:spcPct val="90000"/>
              </a:lnSpc>
              <a:spcBef>
                <a:spcPct val="20000"/>
              </a:spcBef>
            </a:pPr>
            <a:r>
              <a:rPr lang="en-US" sz="1600" dirty="0"/>
              <a:t>           </a:t>
            </a:r>
            <a:r>
              <a:rPr lang="en-US" sz="2000" dirty="0"/>
              <a:t>• Sun-Grazing Comets	   </a:t>
            </a:r>
          </a:p>
          <a:p>
            <a:pPr eaLnBrk="1" hangingPunct="1">
              <a:lnSpc>
                <a:spcPct val="90000"/>
              </a:lnSpc>
              <a:spcBef>
                <a:spcPct val="20000"/>
              </a:spcBef>
            </a:pPr>
            <a:r>
              <a:rPr lang="en-US" sz="2000" dirty="0">
                <a:solidFill>
                  <a:srgbClr val="D51515"/>
                </a:solidFill>
              </a:rPr>
              <a:t>         </a:t>
            </a:r>
            <a:r>
              <a:rPr lang="en-US" sz="2000" dirty="0"/>
              <a:t>• </a:t>
            </a:r>
            <a:r>
              <a:rPr lang="en-US" sz="2000" dirty="0" err="1"/>
              <a:t>Cometary</a:t>
            </a:r>
            <a:r>
              <a:rPr lang="en-US" sz="2000" dirty="0"/>
              <a:t> Neutrals</a:t>
            </a:r>
            <a:endParaRPr lang="en-US" sz="2000" dirty="0">
              <a:solidFill>
                <a:srgbClr val="D51515"/>
              </a:solidFill>
            </a:endParaRPr>
          </a:p>
          <a:p>
            <a:pPr eaLnBrk="1" hangingPunct="1">
              <a:lnSpc>
                <a:spcPct val="90000"/>
              </a:lnSpc>
              <a:spcBef>
                <a:spcPct val="20000"/>
              </a:spcBef>
            </a:pPr>
            <a:r>
              <a:rPr lang="en-US" sz="2000" dirty="0">
                <a:solidFill>
                  <a:srgbClr val="D51515"/>
                </a:solidFill>
              </a:rPr>
              <a:t>         </a:t>
            </a:r>
            <a:r>
              <a:rPr lang="en-US" sz="2000" dirty="0"/>
              <a:t>• Planetary Neutrals</a:t>
            </a:r>
          </a:p>
        </p:txBody>
      </p:sp>
      <p:sp>
        <p:nvSpPr>
          <p:cNvPr id="4" name="Text Box 16"/>
          <p:cNvSpPr txBox="1">
            <a:spLocks noChangeArrowheads="1"/>
          </p:cNvSpPr>
          <p:nvPr/>
        </p:nvSpPr>
        <p:spPr bwMode="auto">
          <a:xfrm>
            <a:off x="561975" y="1575137"/>
            <a:ext cx="40386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000" dirty="0"/>
              <a:t>Pickup ions are newly ionized atoms or molecules that are picked up by the solar wind and carried outward</a:t>
            </a:r>
          </a:p>
        </p:txBody>
      </p:sp>
      <p:grpSp>
        <p:nvGrpSpPr>
          <p:cNvPr id="53" name="Group 52"/>
          <p:cNvGrpSpPr/>
          <p:nvPr/>
        </p:nvGrpSpPr>
        <p:grpSpPr>
          <a:xfrm>
            <a:off x="736600" y="2590800"/>
            <a:ext cx="4087813" cy="3101181"/>
            <a:chOff x="736600" y="2590800"/>
            <a:chExt cx="4087813" cy="3101181"/>
          </a:xfrm>
        </p:grpSpPr>
        <p:sp>
          <p:nvSpPr>
            <p:cNvPr id="5" name="Oval 17"/>
            <p:cNvSpPr>
              <a:spLocks noChangeArrowheads="1"/>
            </p:cNvSpPr>
            <p:nvPr/>
          </p:nvSpPr>
          <p:spPr bwMode="auto">
            <a:xfrm>
              <a:off x="914400" y="3911600"/>
              <a:ext cx="120650" cy="125413"/>
            </a:xfrm>
            <a:prstGeom prst="ellipse">
              <a:avLst/>
            </a:prstGeom>
            <a:solidFill>
              <a:srgbClr val="DF080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6" name="Group 18"/>
            <p:cNvGrpSpPr>
              <a:grpSpLocks/>
            </p:cNvGrpSpPr>
            <p:nvPr/>
          </p:nvGrpSpPr>
          <p:grpSpPr bwMode="auto">
            <a:xfrm>
              <a:off x="979488" y="3844925"/>
              <a:ext cx="2419350" cy="123825"/>
              <a:chOff x="536" y="2450"/>
              <a:chExt cx="960" cy="48"/>
            </a:xfrm>
          </p:grpSpPr>
          <p:grpSp>
            <p:nvGrpSpPr>
              <p:cNvPr id="36" name="Group 19"/>
              <p:cNvGrpSpPr>
                <a:grpSpLocks/>
              </p:cNvGrpSpPr>
              <p:nvPr/>
            </p:nvGrpSpPr>
            <p:grpSpPr bwMode="auto">
              <a:xfrm>
                <a:off x="536" y="2450"/>
                <a:ext cx="192" cy="48"/>
                <a:chOff x="536" y="2450"/>
                <a:chExt cx="192" cy="48"/>
              </a:xfrm>
            </p:grpSpPr>
            <p:sp>
              <p:nvSpPr>
                <p:cNvPr id="51" name="Line 20"/>
                <p:cNvSpPr>
                  <a:spLocks noChangeShapeType="1"/>
                </p:cNvSpPr>
                <p:nvPr/>
              </p:nvSpPr>
              <p:spPr bwMode="auto">
                <a:xfrm>
                  <a:off x="536" y="2498"/>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2" name="Line 21"/>
                <p:cNvSpPr>
                  <a:spLocks noChangeShapeType="1"/>
                </p:cNvSpPr>
                <p:nvPr/>
              </p:nvSpPr>
              <p:spPr bwMode="auto">
                <a:xfrm flipV="1">
                  <a:off x="728" y="2450"/>
                  <a:ext cx="0"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37" name="Group 22"/>
              <p:cNvGrpSpPr>
                <a:grpSpLocks/>
              </p:cNvGrpSpPr>
              <p:nvPr/>
            </p:nvGrpSpPr>
            <p:grpSpPr bwMode="auto">
              <a:xfrm>
                <a:off x="728" y="2450"/>
                <a:ext cx="384" cy="48"/>
                <a:chOff x="728" y="2450"/>
                <a:chExt cx="384" cy="48"/>
              </a:xfrm>
            </p:grpSpPr>
            <p:grpSp>
              <p:nvGrpSpPr>
                <p:cNvPr id="45" name="Group 23"/>
                <p:cNvGrpSpPr>
                  <a:grpSpLocks/>
                </p:cNvGrpSpPr>
                <p:nvPr/>
              </p:nvGrpSpPr>
              <p:grpSpPr bwMode="auto">
                <a:xfrm>
                  <a:off x="920" y="2450"/>
                  <a:ext cx="192" cy="48"/>
                  <a:chOff x="536" y="2450"/>
                  <a:chExt cx="192" cy="48"/>
                </a:xfrm>
              </p:grpSpPr>
              <p:sp>
                <p:nvSpPr>
                  <p:cNvPr id="49" name="Line 24"/>
                  <p:cNvSpPr>
                    <a:spLocks noChangeShapeType="1"/>
                  </p:cNvSpPr>
                  <p:nvPr/>
                </p:nvSpPr>
                <p:spPr bwMode="auto">
                  <a:xfrm>
                    <a:off x="536" y="2498"/>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0" name="Line 25"/>
                  <p:cNvSpPr>
                    <a:spLocks noChangeShapeType="1"/>
                  </p:cNvSpPr>
                  <p:nvPr/>
                </p:nvSpPr>
                <p:spPr bwMode="auto">
                  <a:xfrm flipV="1">
                    <a:off x="728" y="2450"/>
                    <a:ext cx="0"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46" name="Group 26"/>
                <p:cNvGrpSpPr>
                  <a:grpSpLocks/>
                </p:cNvGrpSpPr>
                <p:nvPr/>
              </p:nvGrpSpPr>
              <p:grpSpPr bwMode="auto">
                <a:xfrm>
                  <a:off x="728" y="2450"/>
                  <a:ext cx="192" cy="48"/>
                  <a:chOff x="536" y="2450"/>
                  <a:chExt cx="192" cy="48"/>
                </a:xfrm>
              </p:grpSpPr>
              <p:sp>
                <p:nvSpPr>
                  <p:cNvPr id="47" name="Line 27"/>
                  <p:cNvSpPr>
                    <a:spLocks noChangeShapeType="1"/>
                  </p:cNvSpPr>
                  <p:nvPr/>
                </p:nvSpPr>
                <p:spPr bwMode="auto">
                  <a:xfrm>
                    <a:off x="536" y="2498"/>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8" name="Line 28"/>
                  <p:cNvSpPr>
                    <a:spLocks noChangeShapeType="1"/>
                  </p:cNvSpPr>
                  <p:nvPr/>
                </p:nvSpPr>
                <p:spPr bwMode="auto">
                  <a:xfrm flipV="1">
                    <a:off x="728" y="2450"/>
                    <a:ext cx="0"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grpSp>
            <p:nvGrpSpPr>
              <p:cNvPr id="38" name="Group 29"/>
              <p:cNvGrpSpPr>
                <a:grpSpLocks/>
              </p:cNvGrpSpPr>
              <p:nvPr/>
            </p:nvGrpSpPr>
            <p:grpSpPr bwMode="auto">
              <a:xfrm>
                <a:off x="1112" y="2450"/>
                <a:ext cx="384" cy="48"/>
                <a:chOff x="728" y="2450"/>
                <a:chExt cx="384" cy="48"/>
              </a:xfrm>
            </p:grpSpPr>
            <p:grpSp>
              <p:nvGrpSpPr>
                <p:cNvPr id="39" name="Group 30"/>
                <p:cNvGrpSpPr>
                  <a:grpSpLocks/>
                </p:cNvGrpSpPr>
                <p:nvPr/>
              </p:nvGrpSpPr>
              <p:grpSpPr bwMode="auto">
                <a:xfrm>
                  <a:off x="920" y="2450"/>
                  <a:ext cx="192" cy="48"/>
                  <a:chOff x="536" y="2450"/>
                  <a:chExt cx="192" cy="48"/>
                </a:xfrm>
              </p:grpSpPr>
              <p:sp>
                <p:nvSpPr>
                  <p:cNvPr id="43" name="Line 31"/>
                  <p:cNvSpPr>
                    <a:spLocks noChangeShapeType="1"/>
                  </p:cNvSpPr>
                  <p:nvPr/>
                </p:nvSpPr>
                <p:spPr bwMode="auto">
                  <a:xfrm>
                    <a:off x="536" y="2498"/>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 name="Line 32"/>
                  <p:cNvSpPr>
                    <a:spLocks noChangeShapeType="1"/>
                  </p:cNvSpPr>
                  <p:nvPr/>
                </p:nvSpPr>
                <p:spPr bwMode="auto">
                  <a:xfrm flipV="1">
                    <a:off x="728" y="2450"/>
                    <a:ext cx="0"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40" name="Group 33"/>
                <p:cNvGrpSpPr>
                  <a:grpSpLocks/>
                </p:cNvGrpSpPr>
                <p:nvPr/>
              </p:nvGrpSpPr>
              <p:grpSpPr bwMode="auto">
                <a:xfrm>
                  <a:off x="728" y="2450"/>
                  <a:ext cx="192" cy="48"/>
                  <a:chOff x="536" y="2450"/>
                  <a:chExt cx="192" cy="48"/>
                </a:xfrm>
              </p:grpSpPr>
              <p:sp>
                <p:nvSpPr>
                  <p:cNvPr id="41" name="Line 34"/>
                  <p:cNvSpPr>
                    <a:spLocks noChangeShapeType="1"/>
                  </p:cNvSpPr>
                  <p:nvPr/>
                </p:nvSpPr>
                <p:spPr bwMode="auto">
                  <a:xfrm>
                    <a:off x="536" y="2498"/>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2" name="Line 35"/>
                  <p:cNvSpPr>
                    <a:spLocks noChangeShapeType="1"/>
                  </p:cNvSpPr>
                  <p:nvPr/>
                </p:nvSpPr>
                <p:spPr bwMode="auto">
                  <a:xfrm flipV="1">
                    <a:off x="728" y="2450"/>
                    <a:ext cx="0"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grpSp>
        <p:grpSp>
          <p:nvGrpSpPr>
            <p:cNvPr id="7" name="Group 36"/>
            <p:cNvGrpSpPr>
              <a:grpSpLocks/>
            </p:cNvGrpSpPr>
            <p:nvPr/>
          </p:nvGrpSpPr>
          <p:grpSpPr bwMode="auto">
            <a:xfrm>
              <a:off x="1219200" y="3962400"/>
              <a:ext cx="2389188" cy="244475"/>
              <a:chOff x="596" y="2485"/>
              <a:chExt cx="948" cy="94"/>
            </a:xfrm>
          </p:grpSpPr>
          <p:sp>
            <p:nvSpPr>
              <p:cNvPr id="31" name="Text Box 37"/>
              <p:cNvSpPr txBox="1">
                <a:spLocks noChangeArrowheads="1"/>
              </p:cNvSpPr>
              <p:nvPr/>
            </p:nvSpPr>
            <p:spPr bwMode="auto">
              <a:xfrm>
                <a:off x="596" y="2485"/>
                <a:ext cx="170" cy="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000">
                    <a:latin typeface="Helvetica" charset="0"/>
                  </a:rPr>
                  <a:t>0.01</a:t>
                </a:r>
                <a:endParaRPr lang="en-US"/>
              </a:p>
            </p:txBody>
          </p:sp>
          <p:sp>
            <p:nvSpPr>
              <p:cNvPr id="32" name="Rectangle 38"/>
              <p:cNvSpPr>
                <a:spLocks noChangeArrowheads="1"/>
              </p:cNvSpPr>
              <p:nvPr/>
            </p:nvSpPr>
            <p:spPr bwMode="auto">
              <a:xfrm>
                <a:off x="1219" y="2485"/>
                <a:ext cx="128" cy="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000">
                    <a:latin typeface="Helvetica" charset="0"/>
                  </a:rPr>
                  <a:t>10</a:t>
                </a:r>
              </a:p>
            </p:txBody>
          </p:sp>
          <p:sp>
            <p:nvSpPr>
              <p:cNvPr id="33" name="Rectangle 39"/>
              <p:cNvSpPr>
                <a:spLocks noChangeArrowheads="1"/>
              </p:cNvSpPr>
              <p:nvPr/>
            </p:nvSpPr>
            <p:spPr bwMode="auto">
              <a:xfrm>
                <a:off x="1008" y="2485"/>
                <a:ext cx="142" cy="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000">
                    <a:latin typeface="Helvetica" charset="0"/>
                  </a:rPr>
                  <a:t>1.0</a:t>
                </a:r>
              </a:p>
            </p:txBody>
          </p:sp>
          <p:sp>
            <p:nvSpPr>
              <p:cNvPr id="34" name="Rectangle 40"/>
              <p:cNvSpPr>
                <a:spLocks noChangeArrowheads="1"/>
              </p:cNvSpPr>
              <p:nvPr/>
            </p:nvSpPr>
            <p:spPr bwMode="auto">
              <a:xfrm>
                <a:off x="820" y="2485"/>
                <a:ext cx="143" cy="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000">
                    <a:latin typeface="Helvetica" charset="0"/>
                  </a:rPr>
                  <a:t>0.1</a:t>
                </a:r>
              </a:p>
            </p:txBody>
          </p:sp>
          <p:sp>
            <p:nvSpPr>
              <p:cNvPr id="35" name="Rectangle 41"/>
              <p:cNvSpPr>
                <a:spLocks noChangeArrowheads="1"/>
              </p:cNvSpPr>
              <p:nvPr/>
            </p:nvSpPr>
            <p:spPr bwMode="auto">
              <a:xfrm>
                <a:off x="1388" y="2485"/>
                <a:ext cx="156" cy="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000">
                    <a:latin typeface="Helvetica" charset="0"/>
                  </a:rPr>
                  <a:t>100</a:t>
                </a:r>
              </a:p>
            </p:txBody>
          </p:sp>
        </p:grpSp>
        <p:sp>
          <p:nvSpPr>
            <p:cNvPr id="8" name="Freeform 42"/>
            <p:cNvSpPr>
              <a:spLocks/>
            </p:cNvSpPr>
            <p:nvPr/>
          </p:nvSpPr>
          <p:spPr bwMode="auto">
            <a:xfrm>
              <a:off x="3006725" y="2590800"/>
              <a:ext cx="360363" cy="2819400"/>
            </a:xfrm>
            <a:custGeom>
              <a:avLst/>
              <a:gdLst>
                <a:gd name="T0" fmla="*/ 76 w 143"/>
                <a:gd name="T1" fmla="*/ 0 h 1084"/>
                <a:gd name="T2" fmla="*/ 86 w 143"/>
                <a:gd name="T3" fmla="*/ 24 h 1084"/>
                <a:gd name="T4" fmla="*/ 114 w 143"/>
                <a:gd name="T5" fmla="*/ 116 h 1084"/>
                <a:gd name="T6" fmla="*/ 122 w 143"/>
                <a:gd name="T7" fmla="*/ 156 h 1084"/>
                <a:gd name="T8" fmla="*/ 116 w 143"/>
                <a:gd name="T9" fmla="*/ 272 h 1084"/>
                <a:gd name="T10" fmla="*/ 130 w 143"/>
                <a:gd name="T11" fmla="*/ 526 h 1084"/>
                <a:gd name="T12" fmla="*/ 128 w 143"/>
                <a:gd name="T13" fmla="*/ 674 h 1084"/>
                <a:gd name="T14" fmla="*/ 120 w 143"/>
                <a:gd name="T15" fmla="*/ 722 h 1084"/>
                <a:gd name="T16" fmla="*/ 108 w 143"/>
                <a:gd name="T17" fmla="*/ 768 h 1084"/>
                <a:gd name="T18" fmla="*/ 94 w 143"/>
                <a:gd name="T19" fmla="*/ 808 h 1084"/>
                <a:gd name="T20" fmla="*/ 72 w 143"/>
                <a:gd name="T21" fmla="*/ 868 h 1084"/>
                <a:gd name="T22" fmla="*/ 52 w 143"/>
                <a:gd name="T23" fmla="*/ 932 h 1084"/>
                <a:gd name="T24" fmla="*/ 44 w 143"/>
                <a:gd name="T25" fmla="*/ 954 h 1084"/>
                <a:gd name="T26" fmla="*/ 36 w 143"/>
                <a:gd name="T27" fmla="*/ 966 h 1084"/>
                <a:gd name="T28" fmla="*/ 16 w 143"/>
                <a:gd name="T29" fmla="*/ 1026 h 1084"/>
                <a:gd name="T30" fmla="*/ 10 w 143"/>
                <a:gd name="T31" fmla="*/ 1068 h 1084"/>
                <a:gd name="T32" fmla="*/ 0 w 143"/>
                <a:gd name="T33" fmla="*/ 1084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3" h="1084">
                  <a:moveTo>
                    <a:pt x="76" y="0"/>
                  </a:moveTo>
                  <a:cubicBezTo>
                    <a:pt x="79" y="9"/>
                    <a:pt x="80" y="16"/>
                    <a:pt x="86" y="24"/>
                  </a:cubicBezTo>
                  <a:cubicBezTo>
                    <a:pt x="93" y="52"/>
                    <a:pt x="97" y="91"/>
                    <a:pt x="114" y="116"/>
                  </a:cubicBezTo>
                  <a:cubicBezTo>
                    <a:pt x="116" y="129"/>
                    <a:pt x="119" y="142"/>
                    <a:pt x="122" y="156"/>
                  </a:cubicBezTo>
                  <a:cubicBezTo>
                    <a:pt x="125" y="192"/>
                    <a:pt x="143" y="244"/>
                    <a:pt x="116" y="272"/>
                  </a:cubicBezTo>
                  <a:cubicBezTo>
                    <a:pt x="95" y="353"/>
                    <a:pt x="113" y="444"/>
                    <a:pt x="130" y="526"/>
                  </a:cubicBezTo>
                  <a:cubicBezTo>
                    <a:pt x="129" y="575"/>
                    <a:pt x="129" y="624"/>
                    <a:pt x="128" y="674"/>
                  </a:cubicBezTo>
                  <a:cubicBezTo>
                    <a:pt x="127" y="689"/>
                    <a:pt x="128" y="709"/>
                    <a:pt x="120" y="722"/>
                  </a:cubicBezTo>
                  <a:cubicBezTo>
                    <a:pt x="118" y="740"/>
                    <a:pt x="114" y="751"/>
                    <a:pt x="108" y="768"/>
                  </a:cubicBezTo>
                  <a:cubicBezTo>
                    <a:pt x="105" y="781"/>
                    <a:pt x="101" y="796"/>
                    <a:pt x="94" y="808"/>
                  </a:cubicBezTo>
                  <a:cubicBezTo>
                    <a:pt x="89" y="827"/>
                    <a:pt x="83" y="851"/>
                    <a:pt x="72" y="868"/>
                  </a:cubicBezTo>
                  <a:cubicBezTo>
                    <a:pt x="67" y="889"/>
                    <a:pt x="60" y="912"/>
                    <a:pt x="52" y="932"/>
                  </a:cubicBezTo>
                  <a:cubicBezTo>
                    <a:pt x="49" y="938"/>
                    <a:pt x="47" y="947"/>
                    <a:pt x="44" y="954"/>
                  </a:cubicBezTo>
                  <a:cubicBezTo>
                    <a:pt x="41" y="958"/>
                    <a:pt x="36" y="966"/>
                    <a:pt x="36" y="966"/>
                  </a:cubicBezTo>
                  <a:cubicBezTo>
                    <a:pt x="31" y="985"/>
                    <a:pt x="22" y="1006"/>
                    <a:pt x="16" y="1026"/>
                  </a:cubicBezTo>
                  <a:cubicBezTo>
                    <a:pt x="13" y="1060"/>
                    <a:pt x="17" y="1046"/>
                    <a:pt x="10" y="1068"/>
                  </a:cubicBezTo>
                  <a:cubicBezTo>
                    <a:pt x="8" y="1073"/>
                    <a:pt x="0" y="1084"/>
                    <a:pt x="0" y="1084"/>
                  </a:cubicBezTo>
                </a:path>
              </a:pathLst>
            </a:cu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 name="Freeform 43"/>
            <p:cNvSpPr>
              <a:spLocks/>
            </p:cNvSpPr>
            <p:nvPr/>
          </p:nvSpPr>
          <p:spPr bwMode="auto">
            <a:xfrm>
              <a:off x="1066800" y="3048000"/>
              <a:ext cx="1514475" cy="1773238"/>
            </a:xfrm>
            <a:custGeom>
              <a:avLst/>
              <a:gdLst>
                <a:gd name="T0" fmla="*/ 85 w 601"/>
                <a:gd name="T1" fmla="*/ 346 h 682"/>
                <a:gd name="T2" fmla="*/ 81 w 601"/>
                <a:gd name="T3" fmla="*/ 226 h 682"/>
                <a:gd name="T4" fmla="*/ 45 w 601"/>
                <a:gd name="T5" fmla="*/ 134 h 682"/>
                <a:gd name="T6" fmla="*/ 105 w 601"/>
                <a:gd name="T7" fmla="*/ 2 h 682"/>
                <a:gd name="T8" fmla="*/ 289 w 601"/>
                <a:gd name="T9" fmla="*/ 6 h 682"/>
                <a:gd name="T10" fmla="*/ 357 w 601"/>
                <a:gd name="T11" fmla="*/ 18 h 682"/>
                <a:gd name="T12" fmla="*/ 397 w 601"/>
                <a:gd name="T13" fmla="*/ 54 h 682"/>
                <a:gd name="T14" fmla="*/ 493 w 601"/>
                <a:gd name="T15" fmla="*/ 230 h 682"/>
                <a:gd name="T16" fmla="*/ 557 w 601"/>
                <a:gd name="T17" fmla="*/ 274 h 682"/>
                <a:gd name="T18" fmla="*/ 585 w 601"/>
                <a:gd name="T19" fmla="*/ 310 h 682"/>
                <a:gd name="T20" fmla="*/ 601 w 601"/>
                <a:gd name="T21" fmla="*/ 326 h 682"/>
                <a:gd name="T22" fmla="*/ 573 w 601"/>
                <a:gd name="T23" fmla="*/ 446 h 682"/>
                <a:gd name="T24" fmla="*/ 513 w 601"/>
                <a:gd name="T25" fmla="*/ 554 h 682"/>
                <a:gd name="T26" fmla="*/ 469 w 601"/>
                <a:gd name="T27" fmla="*/ 574 h 682"/>
                <a:gd name="T28" fmla="*/ 361 w 601"/>
                <a:gd name="T29" fmla="*/ 622 h 682"/>
                <a:gd name="T30" fmla="*/ 261 w 601"/>
                <a:gd name="T31" fmla="*/ 670 h 682"/>
                <a:gd name="T32" fmla="*/ 201 w 601"/>
                <a:gd name="T33" fmla="*/ 682 h 682"/>
                <a:gd name="T34" fmla="*/ 61 w 601"/>
                <a:gd name="T35" fmla="*/ 658 h 682"/>
                <a:gd name="T36" fmla="*/ 17 w 601"/>
                <a:gd name="T37" fmla="*/ 614 h 682"/>
                <a:gd name="T38" fmla="*/ 1 w 601"/>
                <a:gd name="T39" fmla="*/ 562 h 682"/>
                <a:gd name="T40" fmla="*/ 5 w 601"/>
                <a:gd name="T41" fmla="*/ 538 h 682"/>
                <a:gd name="T42" fmla="*/ 45 w 601"/>
                <a:gd name="T43" fmla="*/ 514 h 682"/>
                <a:gd name="T44" fmla="*/ 133 w 601"/>
                <a:gd name="T45" fmla="*/ 454 h 682"/>
                <a:gd name="T46" fmla="*/ 109 w 601"/>
                <a:gd name="T47" fmla="*/ 378 h 682"/>
                <a:gd name="T48" fmla="*/ 101 w 601"/>
                <a:gd name="T49" fmla="*/ 354 h 682"/>
                <a:gd name="T50" fmla="*/ 85 w 601"/>
                <a:gd name="T51" fmla="*/ 346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01" h="682">
                  <a:moveTo>
                    <a:pt x="85" y="346"/>
                  </a:moveTo>
                  <a:cubicBezTo>
                    <a:pt x="80" y="306"/>
                    <a:pt x="93" y="263"/>
                    <a:pt x="81" y="226"/>
                  </a:cubicBezTo>
                  <a:cubicBezTo>
                    <a:pt x="69" y="191"/>
                    <a:pt x="52" y="170"/>
                    <a:pt x="45" y="134"/>
                  </a:cubicBezTo>
                  <a:cubicBezTo>
                    <a:pt x="48" y="76"/>
                    <a:pt x="40" y="18"/>
                    <a:pt x="105" y="2"/>
                  </a:cubicBezTo>
                  <a:cubicBezTo>
                    <a:pt x="166" y="3"/>
                    <a:pt x="227" y="3"/>
                    <a:pt x="289" y="6"/>
                  </a:cubicBezTo>
                  <a:cubicBezTo>
                    <a:pt x="346" y="7"/>
                    <a:pt x="330" y="0"/>
                    <a:pt x="357" y="18"/>
                  </a:cubicBezTo>
                  <a:cubicBezTo>
                    <a:pt x="364" y="40"/>
                    <a:pt x="379" y="42"/>
                    <a:pt x="397" y="54"/>
                  </a:cubicBezTo>
                  <a:cubicBezTo>
                    <a:pt x="422" y="118"/>
                    <a:pt x="442" y="179"/>
                    <a:pt x="493" y="230"/>
                  </a:cubicBezTo>
                  <a:cubicBezTo>
                    <a:pt x="511" y="248"/>
                    <a:pt x="537" y="254"/>
                    <a:pt x="557" y="274"/>
                  </a:cubicBezTo>
                  <a:cubicBezTo>
                    <a:pt x="564" y="296"/>
                    <a:pt x="558" y="283"/>
                    <a:pt x="585" y="310"/>
                  </a:cubicBezTo>
                  <a:cubicBezTo>
                    <a:pt x="590" y="315"/>
                    <a:pt x="601" y="326"/>
                    <a:pt x="601" y="326"/>
                  </a:cubicBezTo>
                  <a:cubicBezTo>
                    <a:pt x="598" y="373"/>
                    <a:pt x="598" y="407"/>
                    <a:pt x="573" y="446"/>
                  </a:cubicBezTo>
                  <a:cubicBezTo>
                    <a:pt x="559" y="498"/>
                    <a:pt x="574" y="538"/>
                    <a:pt x="513" y="554"/>
                  </a:cubicBezTo>
                  <a:cubicBezTo>
                    <a:pt x="498" y="563"/>
                    <a:pt x="485" y="569"/>
                    <a:pt x="469" y="574"/>
                  </a:cubicBezTo>
                  <a:cubicBezTo>
                    <a:pt x="435" y="596"/>
                    <a:pt x="394" y="599"/>
                    <a:pt x="361" y="622"/>
                  </a:cubicBezTo>
                  <a:cubicBezTo>
                    <a:pt x="339" y="654"/>
                    <a:pt x="297" y="665"/>
                    <a:pt x="261" y="670"/>
                  </a:cubicBezTo>
                  <a:cubicBezTo>
                    <a:pt x="225" y="681"/>
                    <a:pt x="245" y="677"/>
                    <a:pt x="201" y="682"/>
                  </a:cubicBezTo>
                  <a:cubicBezTo>
                    <a:pt x="140" y="678"/>
                    <a:pt x="112" y="675"/>
                    <a:pt x="61" y="658"/>
                  </a:cubicBezTo>
                  <a:cubicBezTo>
                    <a:pt x="46" y="643"/>
                    <a:pt x="28" y="631"/>
                    <a:pt x="17" y="614"/>
                  </a:cubicBezTo>
                  <a:cubicBezTo>
                    <a:pt x="13" y="594"/>
                    <a:pt x="4" y="581"/>
                    <a:pt x="1" y="562"/>
                  </a:cubicBezTo>
                  <a:cubicBezTo>
                    <a:pt x="2" y="554"/>
                    <a:pt x="0" y="544"/>
                    <a:pt x="5" y="538"/>
                  </a:cubicBezTo>
                  <a:cubicBezTo>
                    <a:pt x="11" y="529"/>
                    <a:pt x="34" y="519"/>
                    <a:pt x="45" y="514"/>
                  </a:cubicBezTo>
                  <a:cubicBezTo>
                    <a:pt x="77" y="496"/>
                    <a:pt x="110" y="483"/>
                    <a:pt x="133" y="454"/>
                  </a:cubicBezTo>
                  <a:cubicBezTo>
                    <a:pt x="129" y="423"/>
                    <a:pt x="127" y="402"/>
                    <a:pt x="109" y="378"/>
                  </a:cubicBezTo>
                  <a:cubicBezTo>
                    <a:pt x="106" y="370"/>
                    <a:pt x="107" y="359"/>
                    <a:pt x="101" y="354"/>
                  </a:cubicBezTo>
                  <a:cubicBezTo>
                    <a:pt x="83" y="341"/>
                    <a:pt x="85" y="335"/>
                    <a:pt x="85" y="346"/>
                  </a:cubicBezTo>
                  <a:close/>
                </a:path>
              </a:pathLst>
            </a:custGeom>
            <a:gradFill rotWithShape="0">
              <a:gsLst>
                <a:gs pos="0">
                  <a:srgbClr val="DF080A">
                    <a:alpha val="72000"/>
                  </a:srgbClr>
                </a:gs>
                <a:gs pos="100000">
                  <a:srgbClr val="DF080A">
                    <a:gamma/>
                    <a:tint val="20392"/>
                    <a:invGamma/>
                    <a:alpha val="8000"/>
                  </a:srgbClr>
                </a:gs>
              </a:gsLst>
              <a:path path="rect">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 name="AutoShape 44"/>
            <p:cNvSpPr>
              <a:spLocks noChangeArrowheads="1"/>
            </p:cNvSpPr>
            <p:nvPr/>
          </p:nvSpPr>
          <p:spPr bwMode="auto">
            <a:xfrm>
              <a:off x="2576513" y="3413125"/>
              <a:ext cx="363538" cy="123825"/>
            </a:xfrm>
            <a:prstGeom prst="leftArrow">
              <a:avLst>
                <a:gd name="adj1" fmla="val 50000"/>
                <a:gd name="adj2" fmla="val 73397"/>
              </a:avLst>
            </a:prstGeom>
            <a:solidFill>
              <a:schemeClr val="hlink"/>
            </a:solidFill>
            <a:ln w="9525">
              <a:solidFill>
                <a:srgbClr val="0D07DE"/>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 name="AutoShape 45"/>
            <p:cNvSpPr>
              <a:spLocks noChangeArrowheads="1"/>
            </p:cNvSpPr>
            <p:nvPr/>
          </p:nvSpPr>
          <p:spPr bwMode="auto">
            <a:xfrm>
              <a:off x="2514600" y="4495800"/>
              <a:ext cx="363538" cy="125413"/>
            </a:xfrm>
            <a:prstGeom prst="leftArrow">
              <a:avLst>
                <a:gd name="adj1" fmla="val 50000"/>
                <a:gd name="adj2" fmla="val 72468"/>
              </a:avLst>
            </a:prstGeom>
            <a:solidFill>
              <a:schemeClr val="hlink"/>
            </a:solidFill>
            <a:ln w="9525">
              <a:solidFill>
                <a:srgbClr val="0D07DE"/>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 name="AutoShape 46"/>
            <p:cNvSpPr>
              <a:spLocks noChangeArrowheads="1"/>
            </p:cNvSpPr>
            <p:nvPr/>
          </p:nvSpPr>
          <p:spPr bwMode="auto">
            <a:xfrm>
              <a:off x="2438400" y="3657600"/>
              <a:ext cx="381000" cy="152400"/>
            </a:xfrm>
            <a:prstGeom prst="leftArrow">
              <a:avLst>
                <a:gd name="adj1" fmla="val 50000"/>
                <a:gd name="adj2" fmla="val 62500"/>
              </a:avLst>
            </a:prstGeom>
            <a:solidFill>
              <a:srgbClr val="EEB513"/>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 name="AutoShape 47"/>
            <p:cNvSpPr>
              <a:spLocks noChangeArrowheads="1"/>
            </p:cNvSpPr>
            <p:nvPr/>
          </p:nvSpPr>
          <p:spPr bwMode="auto">
            <a:xfrm>
              <a:off x="2209800" y="4267200"/>
              <a:ext cx="381000" cy="152400"/>
            </a:xfrm>
            <a:prstGeom prst="leftArrow">
              <a:avLst>
                <a:gd name="adj1" fmla="val 50000"/>
                <a:gd name="adj2" fmla="val 62500"/>
              </a:avLst>
            </a:prstGeom>
            <a:solidFill>
              <a:srgbClr val="EEB513"/>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 name="Text Box 48"/>
            <p:cNvSpPr txBox="1">
              <a:spLocks noChangeArrowheads="1"/>
            </p:cNvSpPr>
            <p:nvPr/>
          </p:nvSpPr>
          <p:spPr bwMode="auto">
            <a:xfrm rot="17261491">
              <a:off x="2549525" y="4841875"/>
              <a:ext cx="14255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200">
                  <a:latin typeface="Helvetica" charset="0"/>
                </a:rPr>
                <a:t>Termination shock</a:t>
              </a:r>
              <a:endParaRPr lang="en-US"/>
            </a:p>
          </p:txBody>
        </p:sp>
        <p:sp>
          <p:nvSpPr>
            <p:cNvPr id="15" name="AutoShape 49"/>
            <p:cNvSpPr>
              <a:spLocks noChangeArrowheads="1"/>
            </p:cNvSpPr>
            <p:nvPr/>
          </p:nvSpPr>
          <p:spPr bwMode="auto">
            <a:xfrm>
              <a:off x="3581400" y="3429000"/>
              <a:ext cx="363538" cy="123825"/>
            </a:xfrm>
            <a:prstGeom prst="leftArrow">
              <a:avLst>
                <a:gd name="adj1" fmla="val 50000"/>
                <a:gd name="adj2" fmla="val 73397"/>
              </a:avLst>
            </a:prstGeom>
            <a:solidFill>
              <a:schemeClr val="hlink"/>
            </a:solidFill>
            <a:ln w="9525">
              <a:solidFill>
                <a:srgbClr val="0D07DE"/>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 name="AutoShape 50"/>
            <p:cNvSpPr>
              <a:spLocks noChangeArrowheads="1"/>
            </p:cNvSpPr>
            <p:nvPr/>
          </p:nvSpPr>
          <p:spPr bwMode="auto">
            <a:xfrm>
              <a:off x="3505200" y="4495800"/>
              <a:ext cx="363538" cy="125413"/>
            </a:xfrm>
            <a:prstGeom prst="leftArrow">
              <a:avLst>
                <a:gd name="adj1" fmla="val 50000"/>
                <a:gd name="adj2" fmla="val 72468"/>
              </a:avLst>
            </a:prstGeom>
            <a:solidFill>
              <a:schemeClr val="hlink"/>
            </a:solidFill>
            <a:ln w="9525">
              <a:solidFill>
                <a:srgbClr val="0D07DE"/>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 name="AutoShape 51"/>
            <p:cNvSpPr>
              <a:spLocks noChangeArrowheads="1"/>
            </p:cNvSpPr>
            <p:nvPr/>
          </p:nvSpPr>
          <p:spPr bwMode="auto">
            <a:xfrm>
              <a:off x="3429000" y="4191000"/>
              <a:ext cx="381000" cy="152400"/>
            </a:xfrm>
            <a:prstGeom prst="leftArrow">
              <a:avLst>
                <a:gd name="adj1" fmla="val 50000"/>
                <a:gd name="adj2" fmla="val 62500"/>
              </a:avLst>
            </a:prstGeom>
            <a:solidFill>
              <a:srgbClr val="EEB513"/>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 name="AutoShape 52"/>
            <p:cNvSpPr>
              <a:spLocks noChangeArrowheads="1"/>
            </p:cNvSpPr>
            <p:nvPr/>
          </p:nvSpPr>
          <p:spPr bwMode="auto">
            <a:xfrm>
              <a:off x="3505200" y="3733800"/>
              <a:ext cx="381000" cy="152400"/>
            </a:xfrm>
            <a:prstGeom prst="leftArrow">
              <a:avLst>
                <a:gd name="adj1" fmla="val 50000"/>
                <a:gd name="adj2" fmla="val 62500"/>
              </a:avLst>
            </a:prstGeom>
            <a:solidFill>
              <a:srgbClr val="EEB513"/>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 name="Text Box 53"/>
            <p:cNvSpPr txBox="1">
              <a:spLocks noChangeArrowheads="1"/>
            </p:cNvSpPr>
            <p:nvPr/>
          </p:nvSpPr>
          <p:spPr bwMode="auto">
            <a:xfrm>
              <a:off x="1736725" y="3546475"/>
              <a:ext cx="6588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200">
                  <a:latin typeface="Helvetica" charset="0"/>
                </a:rPr>
                <a:t>IP dust</a:t>
              </a:r>
              <a:endParaRPr lang="en-US"/>
            </a:p>
          </p:txBody>
        </p:sp>
        <p:sp>
          <p:nvSpPr>
            <p:cNvPr id="20" name="Text Box 54"/>
            <p:cNvSpPr txBox="1">
              <a:spLocks noChangeArrowheads="1"/>
            </p:cNvSpPr>
            <p:nvPr/>
          </p:nvSpPr>
          <p:spPr bwMode="auto">
            <a:xfrm>
              <a:off x="736600" y="3975100"/>
              <a:ext cx="4540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200">
                  <a:latin typeface="Helvetica" charset="0"/>
                </a:rPr>
                <a:t>Sun</a:t>
              </a:r>
              <a:endParaRPr lang="en-US"/>
            </a:p>
          </p:txBody>
        </p:sp>
        <p:sp>
          <p:nvSpPr>
            <p:cNvPr id="21" name="Text Box 55"/>
            <p:cNvSpPr txBox="1">
              <a:spLocks noChangeArrowheads="1"/>
            </p:cNvSpPr>
            <p:nvPr/>
          </p:nvSpPr>
          <p:spPr bwMode="auto">
            <a:xfrm>
              <a:off x="3479800" y="3960813"/>
              <a:ext cx="3603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000">
                  <a:latin typeface="Helvetica" charset="0"/>
                </a:rPr>
                <a:t>AU</a:t>
              </a:r>
              <a:endParaRPr lang="en-US"/>
            </a:p>
          </p:txBody>
        </p:sp>
        <p:sp>
          <p:nvSpPr>
            <p:cNvPr id="22" name="Text Box 56"/>
            <p:cNvSpPr txBox="1">
              <a:spLocks noChangeArrowheads="1"/>
            </p:cNvSpPr>
            <p:nvPr/>
          </p:nvSpPr>
          <p:spPr bwMode="auto">
            <a:xfrm>
              <a:off x="3962400" y="3962400"/>
              <a:ext cx="6588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200">
                  <a:solidFill>
                    <a:srgbClr val="E67800"/>
                  </a:solidFill>
                  <a:latin typeface="Helvetica" charset="0"/>
                </a:rPr>
                <a:t>IS dust</a:t>
              </a:r>
              <a:endParaRPr lang="en-US"/>
            </a:p>
          </p:txBody>
        </p:sp>
        <p:sp>
          <p:nvSpPr>
            <p:cNvPr id="23" name="Text Box 57"/>
            <p:cNvSpPr txBox="1">
              <a:spLocks noChangeArrowheads="1"/>
            </p:cNvSpPr>
            <p:nvPr/>
          </p:nvSpPr>
          <p:spPr bwMode="auto">
            <a:xfrm>
              <a:off x="4038600" y="3352800"/>
              <a:ext cx="7858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200">
                  <a:solidFill>
                    <a:srgbClr val="0D07DE"/>
                  </a:solidFill>
                  <a:latin typeface="Helvetica" charset="0"/>
                </a:rPr>
                <a:t>IS atoms</a:t>
              </a:r>
              <a:endParaRPr lang="en-US"/>
            </a:p>
          </p:txBody>
        </p:sp>
        <p:sp>
          <p:nvSpPr>
            <p:cNvPr id="24" name="Text Box 58"/>
            <p:cNvSpPr txBox="1">
              <a:spLocks noChangeArrowheads="1"/>
            </p:cNvSpPr>
            <p:nvPr/>
          </p:nvSpPr>
          <p:spPr bwMode="auto">
            <a:xfrm>
              <a:off x="3962400" y="4419600"/>
              <a:ext cx="7858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200">
                  <a:solidFill>
                    <a:srgbClr val="0D07DE"/>
                  </a:solidFill>
                  <a:latin typeface="Helvetica" charset="0"/>
                </a:rPr>
                <a:t>IS atoms</a:t>
              </a:r>
              <a:endParaRPr lang="en-US"/>
            </a:p>
          </p:txBody>
        </p:sp>
        <p:sp>
          <p:nvSpPr>
            <p:cNvPr id="25" name="Text Box 59"/>
            <p:cNvSpPr txBox="1">
              <a:spLocks noChangeArrowheads="1"/>
            </p:cNvSpPr>
            <p:nvPr/>
          </p:nvSpPr>
          <p:spPr bwMode="auto">
            <a:xfrm>
              <a:off x="914400" y="5257800"/>
              <a:ext cx="15525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200" i="1">
                  <a:latin typeface="Helvetica" charset="0"/>
                </a:rPr>
                <a:t>dust - dust collisions</a:t>
              </a:r>
              <a:endParaRPr lang="en-US"/>
            </a:p>
          </p:txBody>
        </p:sp>
        <p:sp>
          <p:nvSpPr>
            <p:cNvPr id="26" name="Line 60"/>
            <p:cNvSpPr>
              <a:spLocks noChangeShapeType="1"/>
            </p:cNvSpPr>
            <p:nvPr/>
          </p:nvSpPr>
          <p:spPr bwMode="auto">
            <a:xfrm flipV="1">
              <a:off x="1676400" y="4191000"/>
              <a:ext cx="3048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 name="AutoShape 61"/>
            <p:cNvSpPr>
              <a:spLocks noChangeArrowheads="1"/>
            </p:cNvSpPr>
            <p:nvPr/>
          </p:nvSpPr>
          <p:spPr bwMode="auto">
            <a:xfrm rot="19769386">
              <a:off x="1828800" y="3124200"/>
              <a:ext cx="533400" cy="304800"/>
            </a:xfrm>
            <a:prstGeom prst="chevron">
              <a:avLst>
                <a:gd name="adj" fmla="val 43750"/>
              </a:avLst>
            </a:prstGeom>
            <a:solidFill>
              <a:srgbClr val="41AA15"/>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 name="Text Box 63"/>
            <p:cNvSpPr txBox="1">
              <a:spLocks noChangeArrowheads="1"/>
            </p:cNvSpPr>
            <p:nvPr/>
          </p:nvSpPr>
          <p:spPr bwMode="auto">
            <a:xfrm rot="19740407">
              <a:off x="1447800" y="2895600"/>
              <a:ext cx="9604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200">
                  <a:solidFill>
                    <a:srgbClr val="41AA15"/>
                  </a:solidFill>
                  <a:latin typeface="Helvetica" charset="0"/>
                </a:rPr>
                <a:t>Pickup ions</a:t>
              </a:r>
              <a:endParaRPr lang="en-US"/>
            </a:p>
          </p:txBody>
        </p:sp>
        <p:sp>
          <p:nvSpPr>
            <p:cNvPr id="29" name="Text Box 64"/>
            <p:cNvSpPr txBox="1">
              <a:spLocks noChangeArrowheads="1"/>
            </p:cNvSpPr>
            <p:nvPr/>
          </p:nvSpPr>
          <p:spPr bwMode="auto">
            <a:xfrm>
              <a:off x="2844800" y="4446588"/>
              <a:ext cx="3460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000">
                  <a:latin typeface="Helvetica" charset="0"/>
                </a:rPr>
                <a:t>He</a:t>
              </a:r>
              <a:endParaRPr lang="en-US"/>
            </a:p>
          </p:txBody>
        </p:sp>
        <p:sp>
          <p:nvSpPr>
            <p:cNvPr id="30" name="Text Box 65"/>
            <p:cNvSpPr txBox="1">
              <a:spLocks noChangeArrowheads="1"/>
            </p:cNvSpPr>
            <p:nvPr/>
          </p:nvSpPr>
          <p:spPr bwMode="auto">
            <a:xfrm>
              <a:off x="2286000" y="3213100"/>
              <a:ext cx="10350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000" dirty="0">
                  <a:latin typeface="Helvetica" charset="0"/>
                </a:rPr>
                <a:t>H, N, O, Ne, </a:t>
              </a:r>
              <a:r>
                <a:rPr lang="en-US" sz="1000" dirty="0" err="1">
                  <a:latin typeface="Helvetica" charset="0"/>
                </a:rPr>
                <a:t>Ar</a:t>
              </a:r>
              <a:endParaRPr lang="en-US" dirty="0"/>
            </a:p>
          </p:txBody>
        </p:sp>
      </p:grpSp>
      <p:sp>
        <p:nvSpPr>
          <p:cNvPr id="54" name="TextBox 53"/>
          <p:cNvSpPr txBox="1"/>
          <p:nvPr/>
        </p:nvSpPr>
        <p:spPr>
          <a:xfrm>
            <a:off x="914400" y="179294"/>
            <a:ext cx="7258424" cy="646331"/>
          </a:xfrm>
          <a:prstGeom prst="rect">
            <a:avLst/>
          </a:prstGeom>
          <a:noFill/>
        </p:spPr>
        <p:txBody>
          <a:bodyPr wrap="square" rtlCol="0">
            <a:spAutoFit/>
          </a:bodyPr>
          <a:lstStyle/>
          <a:p>
            <a:pPr algn="ctr"/>
            <a:r>
              <a:rPr lang="en-US" sz="3600" dirty="0" smtClean="0"/>
              <a:t>Sources of Pickup Ions</a:t>
            </a:r>
          </a:p>
        </p:txBody>
      </p:sp>
    </p:spTree>
    <p:extLst>
      <p:ext uri="{BB962C8B-B14F-4D97-AF65-F5344CB8AC3E}">
        <p14:creationId xmlns:p14="http://schemas.microsoft.com/office/powerpoint/2010/main" val="277205371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p:cNvCxnSpPr/>
          <p:nvPr/>
        </p:nvCxnSpPr>
        <p:spPr>
          <a:xfrm flipV="1">
            <a:off x="10103555" y="3908778"/>
            <a:ext cx="0" cy="1424353"/>
          </a:xfrm>
          <a:prstGeom prst="straightConnector1">
            <a:avLst/>
          </a:prstGeom>
          <a:ln>
            <a:solidFill>
              <a:schemeClr val="tx1"/>
            </a:solidFill>
            <a:prstDash val="sysDash"/>
            <a:tailEnd type="arrow" w="sm" len="lg"/>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4148667" y="3076222"/>
            <a:ext cx="1015998" cy="832556"/>
          </a:xfrm>
          <a:prstGeom prst="straightConnector1">
            <a:avLst/>
          </a:prstGeom>
          <a:ln>
            <a:solidFill>
              <a:schemeClr val="tx1"/>
            </a:solidFill>
            <a:prstDash val="sysDash"/>
            <a:tailEnd type="arrow" w="sm" len="lg"/>
          </a:ln>
          <a:effectLst/>
        </p:spPr>
        <p:style>
          <a:lnRef idx="2">
            <a:schemeClr val="accent1"/>
          </a:lnRef>
          <a:fillRef idx="0">
            <a:schemeClr val="accent1"/>
          </a:fillRef>
          <a:effectRef idx="1">
            <a:schemeClr val="accent1"/>
          </a:effectRef>
          <a:fontRef idx="minor">
            <a:schemeClr val="tx1"/>
          </a:fontRef>
        </p:style>
      </p:cxnSp>
      <p:sp>
        <p:nvSpPr>
          <p:cNvPr id="14" name="Text Box 17"/>
          <p:cNvSpPr txBox="1">
            <a:spLocks noChangeArrowheads="1"/>
          </p:cNvSpPr>
          <p:nvPr/>
        </p:nvSpPr>
        <p:spPr bwMode="auto">
          <a:xfrm>
            <a:off x="108851" y="21979"/>
            <a:ext cx="8937455" cy="502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lnSpc>
                <a:spcPct val="80000"/>
              </a:lnSpc>
            </a:pPr>
            <a:r>
              <a:rPr lang="en-US" sz="3200" dirty="0" smtClean="0"/>
              <a:t>2008 Helium Focusing Cone at 1 AU</a:t>
            </a:r>
            <a:endParaRPr lang="en-US" sz="3200" dirty="0"/>
          </a:p>
        </p:txBody>
      </p:sp>
      <p:sp>
        <p:nvSpPr>
          <p:cNvPr id="15" name="TextBox 14"/>
          <p:cNvSpPr txBox="1"/>
          <p:nvPr/>
        </p:nvSpPr>
        <p:spPr>
          <a:xfrm>
            <a:off x="6232825" y="714421"/>
            <a:ext cx="2908065" cy="6024727"/>
          </a:xfrm>
          <a:prstGeom prst="rect">
            <a:avLst/>
          </a:prstGeom>
          <a:noFill/>
        </p:spPr>
        <p:txBody>
          <a:bodyPr wrap="square" rtlCol="0">
            <a:spAutoFit/>
          </a:bodyPr>
          <a:lstStyle/>
          <a:p>
            <a:pPr>
              <a:lnSpc>
                <a:spcPct val="90000"/>
              </a:lnSpc>
            </a:pPr>
            <a:r>
              <a:rPr lang="en-US" dirty="0" smtClean="0"/>
              <a:t>Large hourly density variations on top of a  smoothed density profile of the He</a:t>
            </a:r>
            <a:r>
              <a:rPr lang="en-US" sz="2400" baseline="30000" dirty="0" smtClean="0"/>
              <a:t>+</a:t>
            </a:r>
            <a:r>
              <a:rPr lang="en-US" dirty="0" smtClean="0"/>
              <a:t> cone (light blue curve)</a:t>
            </a:r>
          </a:p>
          <a:p>
            <a:pPr>
              <a:lnSpc>
                <a:spcPct val="90000"/>
              </a:lnSpc>
            </a:pPr>
            <a:endParaRPr lang="en-US" sz="800" dirty="0"/>
          </a:p>
          <a:p>
            <a:pPr>
              <a:lnSpc>
                <a:spcPct val="90000"/>
              </a:lnSpc>
            </a:pPr>
            <a:r>
              <a:rPr lang="en-US" dirty="0" smtClean="0"/>
              <a:t>Model cone density profile (dashed red curve) is computed using standard parameters and observed photoionization rate, and then scaled by (1/12)</a:t>
            </a:r>
          </a:p>
          <a:p>
            <a:pPr>
              <a:lnSpc>
                <a:spcPct val="90000"/>
              </a:lnSpc>
            </a:pPr>
            <a:endParaRPr lang="en-US" sz="800" dirty="0"/>
          </a:p>
          <a:p>
            <a:pPr>
              <a:lnSpc>
                <a:spcPct val="90000"/>
              </a:lnSpc>
            </a:pPr>
            <a:r>
              <a:rPr lang="en-US" dirty="0" smtClean="0"/>
              <a:t>Model cone density profile scaled to fit observed profile (red curve)</a:t>
            </a:r>
          </a:p>
          <a:p>
            <a:pPr>
              <a:lnSpc>
                <a:spcPct val="90000"/>
              </a:lnSpc>
            </a:pPr>
            <a:endParaRPr lang="en-US" sz="800" dirty="0"/>
          </a:p>
          <a:p>
            <a:pPr>
              <a:lnSpc>
                <a:spcPct val="90000"/>
              </a:lnSpc>
            </a:pPr>
            <a:r>
              <a:rPr lang="en-US" dirty="0" smtClean="0"/>
              <a:t>Pickup He</a:t>
            </a:r>
            <a:r>
              <a:rPr lang="en-US" sz="2400" baseline="30000" dirty="0" smtClean="0"/>
              <a:t>+</a:t>
            </a:r>
            <a:r>
              <a:rPr lang="en-US" dirty="0" smtClean="0"/>
              <a:t> cone is wider than neutral He cone indicating transport of He</a:t>
            </a:r>
            <a:r>
              <a:rPr lang="en-US" sz="2400" baseline="30000" dirty="0" smtClean="0"/>
              <a:t>+</a:t>
            </a:r>
            <a:r>
              <a:rPr lang="en-US" dirty="0" smtClean="0"/>
              <a:t> ions</a:t>
            </a:r>
            <a:endParaRPr lang="en-US" dirty="0"/>
          </a:p>
          <a:p>
            <a:pPr>
              <a:lnSpc>
                <a:spcPct val="90000"/>
              </a:lnSpc>
            </a:pPr>
            <a:endParaRPr lang="en-US" sz="800" dirty="0" smtClean="0"/>
          </a:p>
          <a:p>
            <a:pPr>
              <a:lnSpc>
                <a:spcPct val="90000"/>
              </a:lnSpc>
            </a:pPr>
            <a:r>
              <a:rPr lang="en-US" i="1" dirty="0" smtClean="0">
                <a:solidFill>
                  <a:srgbClr val="FF0000"/>
                </a:solidFill>
              </a:rPr>
              <a:t>Electron impact ionization most likely contributes to reduce the neutral He density in the inner heliosphere</a:t>
            </a:r>
            <a:endParaRPr lang="en-US" i="1" dirty="0">
              <a:solidFill>
                <a:srgbClr val="FF0000"/>
              </a:solidFill>
            </a:endParaRPr>
          </a:p>
        </p:txBody>
      </p:sp>
      <p:pic>
        <p:nvPicPr>
          <p:cNvPr id="16" name="Picture 15" descr="2008 Cone plot w fits.ps"/>
          <p:cNvPicPr>
            <a:picLocks noChangeAspect="1"/>
          </p:cNvPicPr>
          <p:nvPr/>
        </p:nvPicPr>
        <p:blipFill rotWithShape="1">
          <a:blip r:embed="rId2">
            <a:extLst>
              <a:ext uri="{28A0092B-C50C-407E-A947-70E740481C1C}">
                <a14:useLocalDpi xmlns:a14="http://schemas.microsoft.com/office/drawing/2010/main" val="0"/>
              </a:ext>
            </a:extLst>
          </a:blip>
          <a:srcRect l="11922" t="13236" r="11922" b="15570"/>
          <a:stretch/>
        </p:blipFill>
        <p:spPr>
          <a:xfrm rot="16200000">
            <a:off x="416232" y="52006"/>
            <a:ext cx="5178778" cy="6265239"/>
          </a:xfrm>
          <a:prstGeom prst="rect">
            <a:avLst/>
          </a:prstGeom>
        </p:spPr>
      </p:pic>
      <p:sp>
        <p:nvSpPr>
          <p:cNvPr id="18" name="TextBox 17"/>
          <p:cNvSpPr txBox="1"/>
          <p:nvPr/>
        </p:nvSpPr>
        <p:spPr>
          <a:xfrm>
            <a:off x="538116" y="5915617"/>
            <a:ext cx="5600125" cy="844847"/>
          </a:xfrm>
          <a:prstGeom prst="rect">
            <a:avLst/>
          </a:prstGeom>
          <a:noFill/>
        </p:spPr>
        <p:txBody>
          <a:bodyPr wrap="square" rtlCol="0">
            <a:spAutoFit/>
          </a:bodyPr>
          <a:lstStyle/>
          <a:p>
            <a:pPr>
              <a:lnSpc>
                <a:spcPct val="90000"/>
              </a:lnSpc>
            </a:pPr>
            <a:r>
              <a:rPr lang="en-US" i="1" dirty="0" smtClean="0"/>
              <a:t>Hourly density of He+ computed by integrating the solar wind frame velocity distribution (assumed to be isotropic) from w = 0.2 to 1.2</a:t>
            </a:r>
            <a:endParaRPr lang="en-US" i="1" dirty="0"/>
          </a:p>
        </p:txBody>
      </p:sp>
    </p:spTree>
    <p:extLst>
      <p:ext uri="{BB962C8B-B14F-4D97-AF65-F5344CB8AC3E}">
        <p14:creationId xmlns:p14="http://schemas.microsoft.com/office/powerpoint/2010/main" val="410441632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38500787"/>
              </p:ext>
            </p:extLst>
          </p:nvPr>
        </p:nvGraphicFramePr>
        <p:xfrm>
          <a:off x="118534" y="908755"/>
          <a:ext cx="8872259" cy="5846104"/>
        </p:xfrm>
        <a:graphic>
          <a:graphicData uri="http://schemas.openxmlformats.org/drawingml/2006/table">
            <a:tbl>
              <a:tblPr firstRow="1" bandRow="1">
                <a:tableStyleId>{5C22544A-7EE6-4342-B048-85BDC9FD1C3A}</a:tableStyleId>
              </a:tblPr>
              <a:tblGrid>
                <a:gridCol w="1473752"/>
                <a:gridCol w="4120392"/>
                <a:gridCol w="3278115"/>
              </a:tblGrid>
              <a:tr h="527058">
                <a:tc>
                  <a:txBody>
                    <a:bodyPr/>
                    <a:lstStyle/>
                    <a:p>
                      <a:endParaRPr lang="en-US" dirty="0"/>
                    </a:p>
                  </a:txBody>
                  <a:tcPr/>
                </a:tc>
                <a:tc>
                  <a:txBody>
                    <a:bodyPr/>
                    <a:lstStyle/>
                    <a:p>
                      <a:pPr algn="ctr"/>
                      <a:r>
                        <a:rPr lang="en-US" sz="2400" dirty="0" smtClean="0"/>
                        <a:t>Interstellar Pickup Ions</a:t>
                      </a:r>
                      <a:endParaRPr lang="en-US" sz="2400" dirty="0"/>
                    </a:p>
                  </a:txBody>
                  <a:tcPr/>
                </a:tc>
                <a:tc>
                  <a:txBody>
                    <a:bodyPr/>
                    <a:lstStyle/>
                    <a:p>
                      <a:pPr algn="ctr"/>
                      <a:r>
                        <a:rPr lang="en-US" sz="2400" dirty="0" smtClean="0"/>
                        <a:t>Inner Source Pickup Ions</a:t>
                      </a:r>
                      <a:endParaRPr lang="en-US" sz="2400" dirty="0"/>
                    </a:p>
                  </a:txBody>
                  <a:tcPr/>
                </a:tc>
              </a:tr>
              <a:tr h="201931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i="1" kern="1200" dirty="0" smtClean="0">
                          <a:solidFill>
                            <a:schemeClr val="dk1"/>
                          </a:solidFill>
                          <a:latin typeface="+mn-lt"/>
                          <a:ea typeface="+mn-ea"/>
                          <a:cs typeface="+mn-cs"/>
                        </a:rPr>
                        <a:t>Spatial distribution of densities</a:t>
                      </a:r>
                      <a:r>
                        <a:rPr lang="en-US" sz="2000" kern="1200" dirty="0" smtClean="0">
                          <a:solidFill>
                            <a:schemeClr val="dk1"/>
                          </a:solidFill>
                          <a:latin typeface="+mn-lt"/>
                          <a:ea typeface="+mn-ea"/>
                          <a:cs typeface="+mn-cs"/>
                        </a:rPr>
                        <a:t> </a:t>
                      </a:r>
                    </a:p>
                    <a:p>
                      <a:endParaRPr lang="en-US" dirty="0"/>
                    </a:p>
                  </a:txBody>
                  <a:tcPr/>
                </a:tc>
                <a:tc>
                  <a:txBody>
                    <a:bodyPr/>
                    <a:lstStyle/>
                    <a:p>
                      <a:pPr marL="0" marR="0" indent="0" algn="l" defTabSz="457200" rtl="0" eaLnBrk="1" fontAlgn="auto" latinLnBrk="0" hangingPunct="1">
                        <a:lnSpc>
                          <a:spcPct val="90000"/>
                        </a:lnSpc>
                        <a:spcBef>
                          <a:spcPts val="0"/>
                        </a:spcBef>
                        <a:spcAft>
                          <a:spcPts val="0"/>
                        </a:spcAft>
                        <a:buClrTx/>
                        <a:buSzTx/>
                        <a:buFontTx/>
                        <a:buNone/>
                        <a:tabLst/>
                        <a:defRPr/>
                      </a:pPr>
                      <a:r>
                        <a:rPr lang="en-US" sz="1800" kern="1200" dirty="0" smtClean="0">
                          <a:solidFill>
                            <a:schemeClr val="dk1"/>
                          </a:solidFill>
                          <a:latin typeface="+mn-lt"/>
                          <a:ea typeface="+mn-ea"/>
                          <a:cs typeface="+mn-cs"/>
                        </a:rPr>
                        <a:t>Related to distribution of interstellar gas driven by time and spatial (radial, latitude and longitude) dependent ionization rates that deplete neutrals in the inner heliosphere and are influenced by local solar wind conditions (e.g. compression/expansion region)</a:t>
                      </a:r>
                    </a:p>
                  </a:txBody>
                  <a:tcPr/>
                </a:tc>
                <a:tc>
                  <a:txBody>
                    <a:bodyPr/>
                    <a:lstStyle/>
                    <a:p>
                      <a:pPr>
                        <a:lnSpc>
                          <a:spcPct val="90000"/>
                        </a:lnSpc>
                      </a:pPr>
                      <a:r>
                        <a:rPr lang="en-US" sz="1800" dirty="0" smtClean="0"/>
                        <a:t>Related to distribution of neutrals in the inner heliosphere driven by time and spatial dependent (radial, latitude and longitude) production of these neutrals, and time and spatial variations of ionization rates</a:t>
                      </a:r>
                    </a:p>
                  </a:txBody>
                  <a:tcPr/>
                </a:tc>
              </a:tr>
              <a:tr h="218314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i="1" kern="1200" dirty="0" smtClean="0">
                          <a:solidFill>
                            <a:schemeClr val="dk1"/>
                          </a:solidFill>
                          <a:latin typeface="+mn-lt"/>
                          <a:ea typeface="+mn-ea"/>
                          <a:cs typeface="+mn-cs"/>
                        </a:rPr>
                        <a:t>Velocity distributions</a:t>
                      </a:r>
                    </a:p>
                    <a:p>
                      <a:endParaRPr lang="en-US" dirty="0"/>
                    </a:p>
                  </a:txBody>
                  <a:tcPr/>
                </a:tc>
                <a:tc>
                  <a:txBody>
                    <a:bodyPr/>
                    <a:lstStyle/>
                    <a:p>
                      <a:pPr>
                        <a:lnSpc>
                          <a:spcPct val="90000"/>
                        </a:lnSpc>
                      </a:pPr>
                      <a:r>
                        <a:rPr lang="en-US" sz="1800" u="sng" kern="1200" dirty="0" smtClean="0">
                          <a:solidFill>
                            <a:srgbClr val="FF0000"/>
                          </a:solidFill>
                          <a:latin typeface="+mn-lt"/>
                          <a:ea typeface="+mn-ea"/>
                          <a:cs typeface="+mn-cs"/>
                        </a:rPr>
                        <a:t>Long term time averages </a:t>
                      </a:r>
                      <a:r>
                        <a:rPr lang="en-US" sz="1800" kern="1200" dirty="0" smtClean="0">
                          <a:solidFill>
                            <a:schemeClr val="dk1"/>
                          </a:solidFill>
                          <a:latin typeface="+mn-lt"/>
                          <a:ea typeface="+mn-ea"/>
                          <a:cs typeface="+mn-cs"/>
                        </a:rPr>
                        <a:t>(days to years):  well represented by the </a:t>
                      </a:r>
                      <a:r>
                        <a:rPr lang="en-US" sz="1800" kern="1200" dirty="0" err="1" smtClean="0">
                          <a:solidFill>
                            <a:schemeClr val="dk1"/>
                          </a:solidFill>
                          <a:latin typeface="+mn-lt"/>
                          <a:ea typeface="+mn-ea"/>
                          <a:cs typeface="+mn-cs"/>
                        </a:rPr>
                        <a:t>Vasyliunas</a:t>
                      </a:r>
                      <a:r>
                        <a:rPr lang="en-US" sz="1800" kern="1200" dirty="0" smtClean="0">
                          <a:solidFill>
                            <a:schemeClr val="dk1"/>
                          </a:solidFill>
                          <a:latin typeface="+mn-lt"/>
                          <a:ea typeface="+mn-ea"/>
                          <a:cs typeface="+mn-cs"/>
                        </a:rPr>
                        <a:t> &amp; </a:t>
                      </a:r>
                      <a:r>
                        <a:rPr lang="en-US" sz="1800" kern="1200" dirty="0" err="1" smtClean="0">
                          <a:solidFill>
                            <a:schemeClr val="dk1"/>
                          </a:solidFill>
                          <a:latin typeface="+mn-lt"/>
                          <a:ea typeface="+mn-ea"/>
                          <a:cs typeface="+mn-cs"/>
                        </a:rPr>
                        <a:t>Siscoe</a:t>
                      </a:r>
                      <a:r>
                        <a:rPr lang="en-US" sz="1800" kern="1200" dirty="0" smtClean="0">
                          <a:solidFill>
                            <a:schemeClr val="dk1"/>
                          </a:solidFill>
                          <a:latin typeface="+mn-lt"/>
                          <a:ea typeface="+mn-ea"/>
                          <a:cs typeface="+mn-cs"/>
                        </a:rPr>
                        <a:t> (1976) spectrum and neutral density distributions calculated using the hot model (sharp cutoff at ~2•</a:t>
                      </a:r>
                      <a:r>
                        <a:rPr lang="en-US" sz="1800" i="1" kern="1200" dirty="0" smtClean="0">
                          <a:solidFill>
                            <a:schemeClr val="dk1"/>
                          </a:solidFill>
                          <a:latin typeface="+mn-lt"/>
                          <a:ea typeface="+mn-ea"/>
                          <a:cs typeface="+mn-cs"/>
                        </a:rPr>
                        <a:t>V</a:t>
                      </a:r>
                      <a:r>
                        <a:rPr lang="en-US" sz="1800" kern="1200" baseline="-25000" dirty="0" smtClean="0">
                          <a:solidFill>
                            <a:schemeClr val="dk1"/>
                          </a:solidFill>
                          <a:latin typeface="+mn-lt"/>
                          <a:ea typeface="+mn-ea"/>
                          <a:cs typeface="+mn-cs"/>
                        </a:rPr>
                        <a:t>SW</a:t>
                      </a:r>
                      <a:r>
                        <a:rPr lang="en-US" sz="1800" kern="1200" dirty="0" smtClean="0">
                          <a:solidFill>
                            <a:schemeClr val="dk1"/>
                          </a:solidFill>
                          <a:latin typeface="+mn-lt"/>
                          <a:ea typeface="+mn-ea"/>
                          <a:cs typeface="+mn-cs"/>
                        </a:rPr>
                        <a:t>)</a:t>
                      </a:r>
                    </a:p>
                    <a:p>
                      <a:pPr>
                        <a:lnSpc>
                          <a:spcPct val="90000"/>
                        </a:lnSpc>
                      </a:pPr>
                      <a:r>
                        <a:rPr lang="en-US" sz="1800" u="sng" dirty="0" smtClean="0">
                          <a:solidFill>
                            <a:srgbClr val="FF0000"/>
                          </a:solidFill>
                        </a:rPr>
                        <a:t>Short term time averages </a:t>
                      </a:r>
                      <a:r>
                        <a:rPr lang="en-US" sz="1800" dirty="0" smtClean="0"/>
                        <a:t>(hours):  Generally complex spectra with multiple peaks and cutoffs near 2•</a:t>
                      </a:r>
                      <a:r>
                        <a:rPr lang="en-US" sz="1800" i="1" dirty="0" smtClean="0"/>
                        <a:t>V</a:t>
                      </a:r>
                      <a:r>
                        <a:rPr lang="en-US" sz="1800" baseline="-25000" dirty="0" smtClean="0"/>
                        <a:t>SW</a:t>
                      </a:r>
                      <a:endParaRPr lang="en-US" sz="1800" kern="1200" dirty="0" smtClean="0">
                        <a:solidFill>
                          <a:schemeClr val="dk1"/>
                        </a:solidFill>
                        <a:latin typeface="+mn-lt"/>
                        <a:ea typeface="+mn-ea"/>
                        <a:cs typeface="+mn-cs"/>
                      </a:endParaRPr>
                    </a:p>
                  </a:txBody>
                  <a:tcPr/>
                </a:tc>
                <a:tc>
                  <a:txBody>
                    <a:bodyPr/>
                    <a:lstStyle/>
                    <a:p>
                      <a:pPr>
                        <a:lnSpc>
                          <a:spcPct val="90000"/>
                        </a:lnSpc>
                      </a:pPr>
                      <a:r>
                        <a:rPr lang="en-US" sz="1800" u="sng" kern="1200" dirty="0" smtClean="0">
                          <a:solidFill>
                            <a:srgbClr val="FF0000"/>
                          </a:solidFill>
                          <a:latin typeface="+mn-lt"/>
                          <a:ea typeface="+mn-ea"/>
                          <a:cs typeface="+mn-cs"/>
                        </a:rPr>
                        <a:t>Long term time averages </a:t>
                      </a:r>
                      <a:r>
                        <a:rPr lang="en-US" sz="1800" kern="1200" dirty="0" smtClean="0">
                          <a:solidFill>
                            <a:schemeClr val="dk1"/>
                          </a:solidFill>
                          <a:latin typeface="+mn-lt"/>
                          <a:ea typeface="+mn-ea"/>
                          <a:cs typeface="+mn-cs"/>
                        </a:rPr>
                        <a:t>(</a:t>
                      </a:r>
                      <a:r>
                        <a:rPr lang="en-US" sz="1800" i="0" kern="1200" dirty="0" smtClean="0">
                          <a:solidFill>
                            <a:schemeClr val="dk1"/>
                          </a:solidFill>
                          <a:latin typeface="+mn-lt"/>
                          <a:ea typeface="+mn-ea"/>
                          <a:cs typeface="+mn-cs"/>
                        </a:rPr>
                        <a:t>months s to years): Broad peak below </a:t>
                      </a:r>
                      <a:r>
                        <a:rPr lang="en-US" sz="1800" i="1" kern="1200" dirty="0" smtClean="0">
                          <a:solidFill>
                            <a:schemeClr val="dk1"/>
                          </a:solidFill>
                          <a:latin typeface="+mn-lt"/>
                          <a:ea typeface="+mn-ea"/>
                          <a:cs typeface="+mn-cs"/>
                        </a:rPr>
                        <a:t>W</a:t>
                      </a:r>
                      <a:r>
                        <a:rPr lang="en-US" sz="1800" kern="1200" dirty="0" smtClean="0">
                          <a:solidFill>
                            <a:schemeClr val="dk1"/>
                          </a:solidFill>
                          <a:latin typeface="+mn-lt"/>
                          <a:ea typeface="+mn-ea"/>
                          <a:cs typeface="+mn-cs"/>
                        </a:rPr>
                        <a:t>=1 (at 0.95</a:t>
                      </a:r>
                      <a:r>
                        <a:rPr lang="en-US" sz="1800" i="1" kern="1200" dirty="0" smtClean="0">
                          <a:solidFill>
                            <a:schemeClr val="dk1"/>
                          </a:solidFill>
                          <a:latin typeface="+mn-lt"/>
                          <a:ea typeface="+mn-ea"/>
                          <a:cs typeface="+mn-cs"/>
                        </a:rPr>
                        <a:t>W</a:t>
                      </a:r>
                      <a:r>
                        <a:rPr lang="en-US" sz="1800" kern="1200" dirty="0" smtClean="0">
                          <a:solidFill>
                            <a:schemeClr val="dk1"/>
                          </a:solidFill>
                          <a:latin typeface="+mn-lt"/>
                          <a:ea typeface="+mn-ea"/>
                          <a:cs typeface="+mn-cs"/>
                        </a:rPr>
                        <a:t>) with tail</a:t>
                      </a:r>
                      <a:r>
                        <a:rPr lang="en-US" sz="1800" kern="1200" baseline="0" dirty="0" smtClean="0">
                          <a:solidFill>
                            <a:schemeClr val="dk1"/>
                          </a:solidFill>
                          <a:latin typeface="+mn-lt"/>
                          <a:ea typeface="+mn-ea"/>
                          <a:cs typeface="+mn-cs"/>
                        </a:rPr>
                        <a:t> ending at a </a:t>
                      </a:r>
                      <a:r>
                        <a:rPr lang="en-US" sz="1800" dirty="0" smtClean="0"/>
                        <a:t>cutoff near 2•</a:t>
                      </a:r>
                      <a:r>
                        <a:rPr lang="en-US" sz="1800" i="1" dirty="0" smtClean="0"/>
                        <a:t>V</a:t>
                      </a:r>
                      <a:r>
                        <a:rPr lang="en-US" sz="1800" baseline="-25000" dirty="0" smtClean="0"/>
                        <a:t>SW</a:t>
                      </a:r>
                      <a:endParaRPr lang="en-US" sz="1800" kern="1200" dirty="0" smtClean="0">
                        <a:solidFill>
                          <a:schemeClr val="dk1"/>
                        </a:solidFill>
                        <a:latin typeface="+mn-lt"/>
                        <a:ea typeface="+mn-ea"/>
                        <a:cs typeface="+mn-cs"/>
                      </a:endParaRPr>
                    </a:p>
                    <a:p>
                      <a:pPr>
                        <a:lnSpc>
                          <a:spcPct val="90000"/>
                        </a:lnSpc>
                      </a:pPr>
                      <a:endParaRPr lang="en-US" sz="1800" kern="1200" dirty="0" smtClean="0">
                        <a:solidFill>
                          <a:schemeClr val="dk1"/>
                        </a:solidFill>
                        <a:latin typeface="+mn-lt"/>
                        <a:ea typeface="+mn-ea"/>
                        <a:cs typeface="+mn-cs"/>
                      </a:endParaRPr>
                    </a:p>
                    <a:p>
                      <a:pPr>
                        <a:lnSpc>
                          <a:spcPct val="90000"/>
                        </a:lnSpc>
                      </a:pPr>
                      <a:endParaRPr lang="en-US" sz="1800" kern="1200" dirty="0" smtClean="0">
                        <a:solidFill>
                          <a:schemeClr val="dk1"/>
                        </a:solidFill>
                        <a:latin typeface="+mn-lt"/>
                        <a:ea typeface="+mn-ea"/>
                        <a:cs typeface="+mn-cs"/>
                      </a:endParaRPr>
                    </a:p>
                    <a:p>
                      <a:pPr>
                        <a:lnSpc>
                          <a:spcPct val="90000"/>
                        </a:lnSpc>
                      </a:pPr>
                      <a:r>
                        <a:rPr lang="en-US" sz="1800" u="sng" dirty="0" smtClean="0">
                          <a:solidFill>
                            <a:srgbClr val="FF0000"/>
                          </a:solidFill>
                        </a:rPr>
                        <a:t>Short term time averages </a:t>
                      </a:r>
                      <a:r>
                        <a:rPr lang="en-US" sz="1800" dirty="0" smtClean="0"/>
                        <a:t>(hours): not yet studied</a:t>
                      </a:r>
                      <a:endParaRPr lang="en-US" dirty="0"/>
                    </a:p>
                  </a:txBody>
                  <a:tcPr/>
                </a:tc>
              </a:tr>
              <a:tr h="49256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i="1" kern="1200" dirty="0" smtClean="0">
                          <a:solidFill>
                            <a:schemeClr val="dk1"/>
                          </a:solidFill>
                          <a:latin typeface="+mn-lt"/>
                          <a:ea typeface="+mn-ea"/>
                          <a:cs typeface="+mn-cs"/>
                        </a:rPr>
                        <a:t>Composition</a:t>
                      </a:r>
                    </a:p>
                    <a:p>
                      <a:endParaRPr lang="en-US" dirty="0"/>
                    </a:p>
                  </a:txBody>
                  <a:tcPr/>
                </a:tc>
                <a:tc>
                  <a:txBody>
                    <a:bodyPr/>
                    <a:lstStyle/>
                    <a:p>
                      <a:pPr marL="0" marR="0" indent="0" algn="l" defTabSz="457200" rtl="0" eaLnBrk="1" fontAlgn="auto" latinLnBrk="0" hangingPunct="1">
                        <a:lnSpc>
                          <a:spcPct val="90000"/>
                        </a:lnSpc>
                        <a:spcBef>
                          <a:spcPts val="0"/>
                        </a:spcBef>
                        <a:spcAft>
                          <a:spcPts val="0"/>
                        </a:spcAft>
                        <a:buClrTx/>
                        <a:buSzTx/>
                        <a:buFontTx/>
                        <a:buNone/>
                        <a:tabLst/>
                        <a:defRPr/>
                      </a:pPr>
                      <a:r>
                        <a:rPr lang="en-US" sz="1800" kern="1200" dirty="0" smtClean="0">
                          <a:solidFill>
                            <a:schemeClr val="dk1"/>
                          </a:solidFill>
                          <a:latin typeface="+mn-lt"/>
                          <a:ea typeface="+mn-ea"/>
                          <a:cs typeface="+mn-cs"/>
                        </a:rPr>
                        <a:t>Reflects composition of neutral gas in the heliosphere (H, He, N, O, Ne, </a:t>
                      </a:r>
                      <a:r>
                        <a:rPr lang="en-US" sz="1800" kern="1200" dirty="0" err="1" smtClean="0">
                          <a:solidFill>
                            <a:schemeClr val="dk1"/>
                          </a:solidFill>
                          <a:latin typeface="+mn-lt"/>
                          <a:ea typeface="+mn-ea"/>
                          <a:cs typeface="+mn-cs"/>
                        </a:rPr>
                        <a:t>Ar</a:t>
                      </a:r>
                      <a:r>
                        <a:rPr lang="en-US" sz="1800" kern="1200" dirty="0" smtClean="0">
                          <a:solidFill>
                            <a:schemeClr val="dk1"/>
                          </a:solidFill>
                          <a:latin typeface="+mn-lt"/>
                          <a:ea typeface="+mn-ea"/>
                          <a:cs typeface="+mn-cs"/>
                        </a:rPr>
                        <a:t>) Pickup </a:t>
                      </a:r>
                      <a:r>
                        <a:rPr lang="en-US" sz="1800" kern="1200" dirty="0" err="1" smtClean="0">
                          <a:solidFill>
                            <a:schemeClr val="dk1"/>
                          </a:solidFill>
                          <a:latin typeface="+mn-lt"/>
                          <a:ea typeface="+mn-ea"/>
                          <a:cs typeface="+mn-cs"/>
                        </a:rPr>
                        <a:t>Ar</a:t>
                      </a:r>
                      <a:r>
                        <a:rPr lang="en-US" sz="1800" kern="1200" dirty="0" smtClean="0">
                          <a:solidFill>
                            <a:schemeClr val="dk1"/>
                          </a:solidFill>
                          <a:latin typeface="+mn-lt"/>
                          <a:ea typeface="+mn-ea"/>
                          <a:cs typeface="+mn-cs"/>
                        </a:rPr>
                        <a:t> has not yet been detected</a:t>
                      </a:r>
                    </a:p>
                    <a:p>
                      <a:endParaRPr lang="en-US" dirty="0"/>
                    </a:p>
                  </a:txBody>
                  <a:tcPr/>
                </a:tc>
                <a:tc>
                  <a:txBody>
                    <a:bodyPr/>
                    <a:lstStyle/>
                    <a:p>
                      <a:pPr>
                        <a:lnSpc>
                          <a:spcPct val="90000"/>
                        </a:lnSpc>
                      </a:pPr>
                      <a:r>
                        <a:rPr lang="en-US" sz="1800" kern="1200" dirty="0" smtClean="0">
                          <a:solidFill>
                            <a:schemeClr val="dk1"/>
                          </a:solidFill>
                          <a:latin typeface="+mn-lt"/>
                          <a:ea typeface="+mn-ea"/>
                          <a:cs typeface="+mn-cs"/>
                        </a:rPr>
                        <a:t>Reflects composition of neutrals (elements and molecules) near the sun</a:t>
                      </a:r>
                      <a:endParaRPr lang="en-US" dirty="0"/>
                    </a:p>
                  </a:txBody>
                  <a:tcPr/>
                </a:tc>
              </a:tr>
            </a:tbl>
          </a:graphicData>
        </a:graphic>
      </p:graphicFrame>
      <p:sp>
        <p:nvSpPr>
          <p:cNvPr id="3" name="TextBox 2"/>
          <p:cNvSpPr txBox="1"/>
          <p:nvPr/>
        </p:nvSpPr>
        <p:spPr>
          <a:xfrm>
            <a:off x="914400" y="47273"/>
            <a:ext cx="7258424" cy="646331"/>
          </a:xfrm>
          <a:prstGeom prst="rect">
            <a:avLst/>
          </a:prstGeom>
          <a:noFill/>
        </p:spPr>
        <p:txBody>
          <a:bodyPr wrap="square" rtlCol="0">
            <a:spAutoFit/>
          </a:bodyPr>
          <a:lstStyle/>
          <a:p>
            <a:pPr algn="ctr"/>
            <a:r>
              <a:rPr lang="en-US" sz="3600" dirty="0" smtClean="0"/>
              <a:t>Summary</a:t>
            </a:r>
          </a:p>
        </p:txBody>
      </p:sp>
    </p:spTree>
    <p:extLst>
      <p:ext uri="{BB962C8B-B14F-4D97-AF65-F5344CB8AC3E}">
        <p14:creationId xmlns:p14="http://schemas.microsoft.com/office/powerpoint/2010/main" val="2180299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33391"/>
            <a:ext cx="7258424" cy="646331"/>
          </a:xfrm>
          <a:prstGeom prst="rect">
            <a:avLst/>
          </a:prstGeom>
          <a:noFill/>
        </p:spPr>
        <p:txBody>
          <a:bodyPr wrap="square" rtlCol="0">
            <a:spAutoFit/>
          </a:bodyPr>
          <a:lstStyle/>
          <a:p>
            <a:pPr algn="ctr"/>
            <a:r>
              <a:rPr lang="en-US" sz="3600" dirty="0" smtClean="0"/>
              <a:t>Conclusions</a:t>
            </a:r>
          </a:p>
        </p:txBody>
      </p:sp>
      <p:sp>
        <p:nvSpPr>
          <p:cNvPr id="3" name="Text Box 7"/>
          <p:cNvSpPr txBox="1">
            <a:spLocks noChangeArrowheads="1"/>
          </p:cNvSpPr>
          <p:nvPr/>
        </p:nvSpPr>
        <p:spPr bwMode="auto">
          <a:xfrm>
            <a:off x="129053" y="501262"/>
            <a:ext cx="9014948" cy="6343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nSpc>
                <a:spcPct val="90000"/>
              </a:lnSpc>
            </a:pPr>
            <a:endParaRPr lang="en-US" sz="900" dirty="0" smtClean="0">
              <a:latin typeface="Helvetica" charset="0"/>
            </a:endParaRPr>
          </a:p>
          <a:p>
            <a:pPr>
              <a:lnSpc>
                <a:spcPct val="90000"/>
              </a:lnSpc>
            </a:pPr>
            <a:r>
              <a:rPr lang="en-US" dirty="0">
                <a:latin typeface="Helvetica" charset="0"/>
              </a:rPr>
              <a:t> </a:t>
            </a:r>
            <a:r>
              <a:rPr lang="en-US" dirty="0" smtClean="0">
                <a:latin typeface="Helvetica" charset="0"/>
              </a:rPr>
              <a:t>  </a:t>
            </a:r>
            <a:r>
              <a:rPr lang="en-US" dirty="0" smtClean="0">
                <a:solidFill>
                  <a:srgbClr val="FF0000"/>
                </a:solidFill>
                <a:latin typeface="Helvetica" charset="0"/>
              </a:rPr>
              <a:t>-  </a:t>
            </a:r>
            <a:r>
              <a:rPr lang="en-US" sz="1800" dirty="0" smtClean="0">
                <a:solidFill>
                  <a:srgbClr val="FF0000"/>
                </a:solidFill>
                <a:latin typeface="Helvetica" charset="0"/>
              </a:rPr>
              <a:t>Electron impact ionization plays an important role, particularly in the inner </a:t>
            </a:r>
          </a:p>
          <a:p>
            <a:pPr>
              <a:lnSpc>
                <a:spcPct val="90000"/>
              </a:lnSpc>
            </a:pPr>
            <a:r>
              <a:rPr lang="en-US" dirty="0">
                <a:solidFill>
                  <a:srgbClr val="FF0000"/>
                </a:solidFill>
                <a:latin typeface="Helvetica" charset="0"/>
              </a:rPr>
              <a:t> </a:t>
            </a:r>
            <a:r>
              <a:rPr lang="en-US" dirty="0" smtClean="0">
                <a:solidFill>
                  <a:srgbClr val="FF0000"/>
                </a:solidFill>
                <a:latin typeface="Helvetica" charset="0"/>
              </a:rPr>
              <a:t>       </a:t>
            </a:r>
            <a:r>
              <a:rPr lang="en-US" sz="1800" dirty="0" smtClean="0">
                <a:solidFill>
                  <a:srgbClr val="FF0000"/>
                </a:solidFill>
                <a:latin typeface="Helvetica" charset="0"/>
              </a:rPr>
              <a:t>heliosphere (&lt; 1A) and close to the sun</a:t>
            </a:r>
          </a:p>
          <a:p>
            <a:pPr>
              <a:lnSpc>
                <a:spcPct val="90000"/>
              </a:lnSpc>
            </a:pPr>
            <a:endParaRPr lang="en-US" sz="600" dirty="0" smtClean="0">
              <a:latin typeface="Helvetica" charset="0"/>
            </a:endParaRPr>
          </a:p>
          <a:p>
            <a:pPr>
              <a:lnSpc>
                <a:spcPct val="90000"/>
              </a:lnSpc>
            </a:pPr>
            <a:r>
              <a:rPr lang="en-US" dirty="0">
                <a:latin typeface="Helvetica" charset="0"/>
              </a:rPr>
              <a:t> </a:t>
            </a:r>
            <a:r>
              <a:rPr lang="en-US" dirty="0" smtClean="0">
                <a:latin typeface="Helvetica" charset="0"/>
              </a:rPr>
              <a:t>  -  </a:t>
            </a:r>
            <a:r>
              <a:rPr lang="en-US" dirty="0" smtClean="0">
                <a:solidFill>
                  <a:srgbClr val="3366FF"/>
                </a:solidFill>
                <a:latin typeface="Helvetica" charset="0"/>
              </a:rPr>
              <a:t>Large temporal increases in the hourly He</a:t>
            </a:r>
            <a:r>
              <a:rPr lang="en-US" sz="2400" baseline="30000" dirty="0" smtClean="0">
                <a:solidFill>
                  <a:srgbClr val="3366FF"/>
                </a:solidFill>
                <a:latin typeface="Helvetica" charset="0"/>
              </a:rPr>
              <a:t>+</a:t>
            </a:r>
            <a:r>
              <a:rPr lang="en-US" dirty="0" smtClean="0">
                <a:solidFill>
                  <a:srgbClr val="3366FF"/>
                </a:solidFill>
                <a:latin typeface="Helvetica" charset="0"/>
              </a:rPr>
              <a:t> density are often associated with</a:t>
            </a:r>
          </a:p>
          <a:p>
            <a:pPr>
              <a:lnSpc>
                <a:spcPct val="90000"/>
              </a:lnSpc>
            </a:pPr>
            <a:r>
              <a:rPr lang="en-US" dirty="0">
                <a:solidFill>
                  <a:srgbClr val="3366FF"/>
                </a:solidFill>
                <a:latin typeface="Helvetica" charset="0"/>
              </a:rPr>
              <a:t> </a:t>
            </a:r>
            <a:r>
              <a:rPr lang="en-US" dirty="0" smtClean="0">
                <a:solidFill>
                  <a:srgbClr val="3366FF"/>
                </a:solidFill>
                <a:latin typeface="Helvetica" charset="0"/>
              </a:rPr>
              <a:t>       compression regions in the solar wind</a:t>
            </a:r>
          </a:p>
          <a:p>
            <a:pPr>
              <a:lnSpc>
                <a:spcPct val="90000"/>
              </a:lnSpc>
            </a:pPr>
            <a:endParaRPr lang="en-US" sz="800" dirty="0">
              <a:latin typeface="Helvetica" charset="0"/>
            </a:endParaRPr>
          </a:p>
          <a:p>
            <a:pPr>
              <a:lnSpc>
                <a:spcPct val="90000"/>
              </a:lnSpc>
            </a:pPr>
            <a:r>
              <a:rPr lang="en-US" dirty="0" smtClean="0">
                <a:latin typeface="Helvetica" charset="0"/>
              </a:rPr>
              <a:t>   -  </a:t>
            </a:r>
            <a:r>
              <a:rPr lang="en-US" dirty="0" smtClean="0">
                <a:solidFill>
                  <a:srgbClr val="008000"/>
                </a:solidFill>
                <a:latin typeface="Helvetica" charset="0"/>
              </a:rPr>
              <a:t>Low hourly He</a:t>
            </a:r>
            <a:r>
              <a:rPr lang="en-US" sz="2400" baseline="30000" dirty="0" smtClean="0">
                <a:solidFill>
                  <a:srgbClr val="008000"/>
                </a:solidFill>
                <a:latin typeface="Helvetica" charset="0"/>
              </a:rPr>
              <a:t>+</a:t>
            </a:r>
            <a:r>
              <a:rPr lang="en-US" dirty="0" smtClean="0">
                <a:solidFill>
                  <a:srgbClr val="008000"/>
                </a:solidFill>
                <a:latin typeface="Helvetica" charset="0"/>
              </a:rPr>
              <a:t> densities (dips) are often associated with expansion regions in the</a:t>
            </a:r>
          </a:p>
          <a:p>
            <a:pPr>
              <a:lnSpc>
                <a:spcPct val="90000"/>
              </a:lnSpc>
            </a:pPr>
            <a:r>
              <a:rPr lang="en-US" dirty="0">
                <a:solidFill>
                  <a:srgbClr val="008000"/>
                </a:solidFill>
                <a:latin typeface="Helvetica" charset="0"/>
              </a:rPr>
              <a:t> </a:t>
            </a:r>
            <a:r>
              <a:rPr lang="en-US" dirty="0" smtClean="0">
                <a:solidFill>
                  <a:srgbClr val="008000"/>
                </a:solidFill>
                <a:latin typeface="Helvetica" charset="0"/>
              </a:rPr>
              <a:t>        solar wind</a:t>
            </a:r>
          </a:p>
          <a:p>
            <a:pPr>
              <a:lnSpc>
                <a:spcPct val="90000"/>
              </a:lnSpc>
            </a:pPr>
            <a:endParaRPr lang="en-US" sz="800" dirty="0" smtClean="0">
              <a:latin typeface="Helvetica" charset="0"/>
            </a:endParaRPr>
          </a:p>
          <a:p>
            <a:pPr>
              <a:lnSpc>
                <a:spcPct val="90000"/>
              </a:lnSpc>
            </a:pPr>
            <a:r>
              <a:rPr lang="en-US" sz="1800" dirty="0" smtClean="0">
                <a:latin typeface="Helvetica" charset="0"/>
              </a:rPr>
              <a:t>   -  Complex hourly </a:t>
            </a:r>
            <a:r>
              <a:rPr lang="en-US" dirty="0" smtClean="0">
                <a:latin typeface="Helvetica" charset="0"/>
              </a:rPr>
              <a:t>He</a:t>
            </a:r>
            <a:r>
              <a:rPr lang="en-US" sz="2400" baseline="30000" dirty="0" smtClean="0">
                <a:latin typeface="Helvetica" charset="0"/>
              </a:rPr>
              <a:t>+</a:t>
            </a:r>
            <a:r>
              <a:rPr lang="en-US" sz="1800" dirty="0" smtClean="0">
                <a:latin typeface="Helvetica" charset="0"/>
              </a:rPr>
              <a:t> spectra with multiple peaks are often observed, providing </a:t>
            </a:r>
          </a:p>
          <a:p>
            <a:pPr>
              <a:lnSpc>
                <a:spcPct val="90000"/>
              </a:lnSpc>
            </a:pPr>
            <a:r>
              <a:rPr lang="en-US" dirty="0">
                <a:latin typeface="Helvetica" charset="0"/>
              </a:rPr>
              <a:t> </a:t>
            </a:r>
            <a:r>
              <a:rPr lang="en-US" dirty="0" smtClean="0">
                <a:latin typeface="Helvetica" charset="0"/>
              </a:rPr>
              <a:t>        </a:t>
            </a:r>
            <a:r>
              <a:rPr lang="en-US" sz="1800" dirty="0" smtClean="0">
                <a:latin typeface="Helvetica" charset="0"/>
              </a:rPr>
              <a:t>information on solar wind structure along the flow direction between the sun and </a:t>
            </a:r>
          </a:p>
          <a:p>
            <a:pPr>
              <a:lnSpc>
                <a:spcPct val="90000"/>
              </a:lnSpc>
            </a:pPr>
            <a:r>
              <a:rPr lang="en-US" dirty="0">
                <a:latin typeface="Helvetica" charset="0"/>
              </a:rPr>
              <a:t> </a:t>
            </a:r>
            <a:r>
              <a:rPr lang="en-US" dirty="0" smtClean="0">
                <a:latin typeface="Helvetica" charset="0"/>
              </a:rPr>
              <a:t>        </a:t>
            </a:r>
            <a:r>
              <a:rPr lang="en-US" sz="1800" dirty="0" smtClean="0">
                <a:latin typeface="Helvetica" charset="0"/>
              </a:rPr>
              <a:t>spacecraft</a:t>
            </a:r>
          </a:p>
          <a:p>
            <a:pPr>
              <a:lnSpc>
                <a:spcPct val="90000"/>
              </a:lnSpc>
            </a:pPr>
            <a:endParaRPr lang="en-US" sz="800" dirty="0">
              <a:latin typeface="Helvetica" charset="0"/>
            </a:endParaRPr>
          </a:p>
          <a:p>
            <a:pPr>
              <a:lnSpc>
                <a:spcPct val="90000"/>
              </a:lnSpc>
            </a:pPr>
            <a:r>
              <a:rPr lang="en-US" dirty="0">
                <a:latin typeface="Helvetica" charset="0"/>
              </a:rPr>
              <a:t> </a:t>
            </a:r>
            <a:r>
              <a:rPr lang="en-US" dirty="0" smtClean="0">
                <a:latin typeface="Helvetica" charset="0"/>
              </a:rPr>
              <a:t>  </a:t>
            </a:r>
            <a:r>
              <a:rPr lang="en-US" sz="1800" dirty="0" smtClean="0">
                <a:latin typeface="Helvetica" charset="0"/>
              </a:rPr>
              <a:t>-  </a:t>
            </a:r>
            <a:r>
              <a:rPr lang="en-US" sz="1800" dirty="0" smtClean="0">
                <a:solidFill>
                  <a:srgbClr val="FF0000"/>
                </a:solidFill>
                <a:latin typeface="Helvetica" charset="0"/>
              </a:rPr>
              <a:t>Velocity distributions of </a:t>
            </a:r>
            <a:r>
              <a:rPr lang="en-US" sz="1800" i="1" dirty="0" smtClean="0">
                <a:solidFill>
                  <a:srgbClr val="FF0000"/>
                </a:solidFill>
                <a:latin typeface="Helvetica" charset="0"/>
              </a:rPr>
              <a:t>Inner Source </a:t>
            </a:r>
            <a:r>
              <a:rPr lang="en-US" sz="1800" dirty="0" smtClean="0">
                <a:solidFill>
                  <a:srgbClr val="FF0000"/>
                </a:solidFill>
                <a:latin typeface="Helvetica" charset="0"/>
              </a:rPr>
              <a:t>pickup ions peak below </a:t>
            </a:r>
            <a:r>
              <a:rPr lang="en-US" sz="1800" i="1" dirty="0" smtClean="0">
                <a:solidFill>
                  <a:srgbClr val="FF0000"/>
                </a:solidFill>
                <a:latin typeface="Helvetica" charset="0"/>
              </a:rPr>
              <a:t>W</a:t>
            </a:r>
            <a:r>
              <a:rPr lang="en-US" sz="1800" dirty="0" smtClean="0">
                <a:solidFill>
                  <a:srgbClr val="FF0000"/>
                </a:solidFill>
                <a:latin typeface="Helvetica" charset="0"/>
              </a:rPr>
              <a:t> =1 (at about </a:t>
            </a:r>
          </a:p>
          <a:p>
            <a:pPr>
              <a:lnSpc>
                <a:spcPct val="90000"/>
              </a:lnSpc>
            </a:pPr>
            <a:r>
              <a:rPr lang="en-US" dirty="0">
                <a:solidFill>
                  <a:srgbClr val="FF0000"/>
                </a:solidFill>
                <a:latin typeface="Helvetica" charset="0"/>
              </a:rPr>
              <a:t> </a:t>
            </a:r>
            <a:r>
              <a:rPr lang="en-US" dirty="0" smtClean="0">
                <a:solidFill>
                  <a:srgbClr val="FF0000"/>
                </a:solidFill>
                <a:latin typeface="Helvetica" charset="0"/>
              </a:rPr>
              <a:t>        </a:t>
            </a:r>
            <a:r>
              <a:rPr lang="en-US" sz="1800" dirty="0" smtClean="0">
                <a:solidFill>
                  <a:srgbClr val="FF0000"/>
                </a:solidFill>
                <a:latin typeface="Helvetica" charset="0"/>
              </a:rPr>
              <a:t>0.95</a:t>
            </a:r>
            <a:r>
              <a:rPr lang="en-US" sz="1800" i="1" dirty="0" smtClean="0">
                <a:solidFill>
                  <a:srgbClr val="FF0000"/>
                </a:solidFill>
                <a:latin typeface="Helvetica" charset="0"/>
              </a:rPr>
              <a:t>W</a:t>
            </a:r>
            <a:r>
              <a:rPr lang="en-US" sz="1800" dirty="0" smtClean="0">
                <a:solidFill>
                  <a:srgbClr val="FF0000"/>
                </a:solidFill>
                <a:latin typeface="Helvetica" charset="0"/>
              </a:rPr>
              <a:t>) indicating anisotropies in their spectra close to the sun</a:t>
            </a:r>
          </a:p>
          <a:p>
            <a:pPr>
              <a:lnSpc>
                <a:spcPct val="90000"/>
              </a:lnSpc>
            </a:pPr>
            <a:endParaRPr lang="en-US" sz="800" dirty="0">
              <a:latin typeface="Helvetica" charset="0"/>
            </a:endParaRPr>
          </a:p>
          <a:p>
            <a:pPr>
              <a:lnSpc>
                <a:spcPct val="90000"/>
              </a:lnSpc>
            </a:pPr>
            <a:r>
              <a:rPr lang="en-US" sz="1800" dirty="0" smtClean="0">
                <a:latin typeface="Helvetica" charset="0"/>
              </a:rPr>
              <a:t>   -  </a:t>
            </a:r>
            <a:r>
              <a:rPr lang="en-US" sz="1800" dirty="0" smtClean="0">
                <a:solidFill>
                  <a:srgbClr val="3366FF"/>
                </a:solidFill>
                <a:latin typeface="Helvetica" charset="0"/>
              </a:rPr>
              <a:t>Spectral shapes of </a:t>
            </a:r>
            <a:r>
              <a:rPr lang="en-US" i="1" dirty="0">
                <a:solidFill>
                  <a:srgbClr val="3366FF"/>
                </a:solidFill>
                <a:latin typeface="Helvetica" charset="0"/>
              </a:rPr>
              <a:t>Inner Source </a:t>
            </a:r>
            <a:r>
              <a:rPr lang="en-US" dirty="0">
                <a:solidFill>
                  <a:srgbClr val="3366FF"/>
                </a:solidFill>
                <a:latin typeface="Helvetica" charset="0"/>
              </a:rPr>
              <a:t>pickup </a:t>
            </a:r>
            <a:r>
              <a:rPr lang="en-US" dirty="0" smtClean="0">
                <a:solidFill>
                  <a:srgbClr val="3366FF"/>
                </a:solidFill>
                <a:latin typeface="Helvetica" charset="0"/>
              </a:rPr>
              <a:t>ions indicate that their neutral source </a:t>
            </a:r>
          </a:p>
          <a:p>
            <a:pPr>
              <a:lnSpc>
                <a:spcPct val="90000"/>
              </a:lnSpc>
            </a:pPr>
            <a:r>
              <a:rPr lang="en-US" dirty="0">
                <a:solidFill>
                  <a:srgbClr val="3366FF"/>
                </a:solidFill>
                <a:latin typeface="Helvetica" charset="0"/>
              </a:rPr>
              <a:t> </a:t>
            </a:r>
            <a:r>
              <a:rPr lang="en-US" dirty="0" smtClean="0">
                <a:solidFill>
                  <a:srgbClr val="3366FF"/>
                </a:solidFill>
                <a:latin typeface="Helvetica" charset="0"/>
              </a:rPr>
              <a:t>        peaks at about 0.04 to 0.08 AU, but extends to 1 AU and beyond (i.e. extended </a:t>
            </a:r>
          </a:p>
          <a:p>
            <a:pPr>
              <a:lnSpc>
                <a:spcPct val="90000"/>
              </a:lnSpc>
            </a:pPr>
            <a:r>
              <a:rPr lang="en-US" i="1" dirty="0">
                <a:solidFill>
                  <a:srgbClr val="3366FF"/>
                </a:solidFill>
                <a:latin typeface="Helvetica" charset="0"/>
              </a:rPr>
              <a:t> </a:t>
            </a:r>
            <a:r>
              <a:rPr lang="en-US" i="1" dirty="0" smtClean="0">
                <a:solidFill>
                  <a:srgbClr val="3366FF"/>
                </a:solidFill>
                <a:latin typeface="Helvetica" charset="0"/>
              </a:rPr>
              <a:t>        Inner Source</a:t>
            </a:r>
            <a:r>
              <a:rPr lang="en-US" dirty="0" smtClean="0">
                <a:solidFill>
                  <a:srgbClr val="3366FF"/>
                </a:solidFill>
                <a:latin typeface="Helvetica" charset="0"/>
              </a:rPr>
              <a:t>) </a:t>
            </a:r>
          </a:p>
          <a:p>
            <a:pPr marL="171450" indent="-171450">
              <a:lnSpc>
                <a:spcPct val="90000"/>
              </a:lnSpc>
              <a:buFontTx/>
              <a:buChar char="-"/>
            </a:pPr>
            <a:endParaRPr lang="en-US" sz="800" dirty="0" smtClean="0">
              <a:latin typeface="Helvetica" charset="0"/>
            </a:endParaRPr>
          </a:p>
          <a:p>
            <a:r>
              <a:rPr lang="en-US" dirty="0" smtClean="0">
                <a:latin typeface="Helvetica" charset="0"/>
              </a:rPr>
              <a:t>   -  </a:t>
            </a:r>
            <a:r>
              <a:rPr lang="en-US" dirty="0" smtClean="0">
                <a:solidFill>
                  <a:srgbClr val="008000"/>
                </a:solidFill>
                <a:latin typeface="Helvetica" charset="0"/>
              </a:rPr>
              <a:t>Pickup ions as well as the bulk and halo solar wind are strongly heated in CIRs</a:t>
            </a:r>
          </a:p>
          <a:p>
            <a:pPr>
              <a:lnSpc>
                <a:spcPct val="90000"/>
              </a:lnSpc>
            </a:pPr>
            <a:endParaRPr lang="en-US" sz="800" dirty="0" smtClean="0">
              <a:latin typeface="Helvetica" charset="0"/>
            </a:endParaRPr>
          </a:p>
          <a:p>
            <a:pPr>
              <a:lnSpc>
                <a:spcPct val="90000"/>
              </a:lnSpc>
            </a:pPr>
            <a:r>
              <a:rPr lang="en-US" dirty="0" smtClean="0">
                <a:latin typeface="Helvetica" charset="0"/>
              </a:rPr>
              <a:t>   -  Inner source elemental composition is similar to that of the solar wind but also</a:t>
            </a:r>
          </a:p>
          <a:p>
            <a:pPr>
              <a:lnSpc>
                <a:spcPct val="90000"/>
              </a:lnSpc>
            </a:pPr>
            <a:r>
              <a:rPr lang="en-US" dirty="0">
                <a:latin typeface="Helvetica" charset="0"/>
              </a:rPr>
              <a:t> </a:t>
            </a:r>
            <a:r>
              <a:rPr lang="en-US" dirty="0" smtClean="0">
                <a:latin typeface="Helvetica" charset="0"/>
              </a:rPr>
              <a:t>        many molecular ions are also observed consistent with the ‘recycled solar wind’ </a:t>
            </a:r>
          </a:p>
          <a:p>
            <a:pPr>
              <a:lnSpc>
                <a:spcPct val="90000"/>
              </a:lnSpc>
            </a:pPr>
            <a:r>
              <a:rPr lang="en-US" dirty="0">
                <a:latin typeface="Helvetica" charset="0"/>
              </a:rPr>
              <a:t> </a:t>
            </a:r>
            <a:r>
              <a:rPr lang="en-US" dirty="0" smtClean="0">
                <a:latin typeface="Helvetica" charset="0"/>
              </a:rPr>
              <a:t>        as its source </a:t>
            </a:r>
            <a:endParaRPr lang="en-US" sz="800" dirty="0">
              <a:latin typeface="Helvetica" charset="0"/>
            </a:endParaRPr>
          </a:p>
          <a:p>
            <a:pPr>
              <a:lnSpc>
                <a:spcPct val="90000"/>
              </a:lnSpc>
            </a:pPr>
            <a:endParaRPr lang="en-US" sz="800" dirty="0">
              <a:latin typeface="Helvetica" charset="0"/>
            </a:endParaRPr>
          </a:p>
          <a:p>
            <a:pPr>
              <a:lnSpc>
                <a:spcPct val="90000"/>
              </a:lnSpc>
            </a:pPr>
            <a:r>
              <a:rPr lang="en-US" dirty="0" smtClean="0">
                <a:latin typeface="Helvetica" charset="0"/>
              </a:rPr>
              <a:t>   -  </a:t>
            </a:r>
            <a:r>
              <a:rPr lang="en-US" dirty="0" smtClean="0">
                <a:solidFill>
                  <a:srgbClr val="FF0000"/>
                </a:solidFill>
                <a:latin typeface="Helvetica" charset="0"/>
              </a:rPr>
              <a:t>Pickup Ions are the core population that feeds and grows suprathermal tails by the 	  F&amp;G pumping acceleration mechanism </a:t>
            </a:r>
          </a:p>
          <a:p>
            <a:pPr>
              <a:lnSpc>
                <a:spcPct val="90000"/>
              </a:lnSpc>
            </a:pPr>
            <a:endParaRPr lang="en-US" dirty="0">
              <a:latin typeface="Helvetica" charset="0"/>
            </a:endParaRPr>
          </a:p>
        </p:txBody>
      </p:sp>
    </p:spTree>
    <p:extLst>
      <p:ext uri="{BB962C8B-B14F-4D97-AF65-F5344CB8AC3E}">
        <p14:creationId xmlns:p14="http://schemas.microsoft.com/office/powerpoint/2010/main" val="27104596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57221" y="2596445"/>
            <a:ext cx="2337900" cy="1569660"/>
          </a:xfrm>
          <a:prstGeom prst="rect">
            <a:avLst/>
          </a:prstGeom>
          <a:noFill/>
        </p:spPr>
        <p:txBody>
          <a:bodyPr wrap="none" rtlCol="0">
            <a:spAutoFit/>
          </a:bodyPr>
          <a:lstStyle/>
          <a:p>
            <a:r>
              <a:rPr lang="en-US" sz="9600" dirty="0" smtClean="0"/>
              <a:t>END</a:t>
            </a:r>
            <a:endParaRPr lang="en-US" sz="9600" dirty="0"/>
          </a:p>
        </p:txBody>
      </p:sp>
    </p:spTree>
    <p:extLst>
      <p:ext uri="{BB962C8B-B14F-4D97-AF65-F5344CB8AC3E}">
        <p14:creationId xmlns:p14="http://schemas.microsoft.com/office/powerpoint/2010/main" val="443695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76199" y="4114800"/>
            <a:ext cx="4532625" cy="216376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 name="Text Box 5"/>
          <p:cNvSpPr txBox="1">
            <a:spLocks noChangeArrowheads="1"/>
          </p:cNvSpPr>
          <p:nvPr/>
        </p:nvSpPr>
        <p:spPr bwMode="auto">
          <a:xfrm>
            <a:off x="76199" y="4131307"/>
            <a:ext cx="4724401" cy="4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defRPr/>
            </a:pPr>
            <a:r>
              <a:rPr lang="en-US" sz="1800" dirty="0">
                <a:latin typeface="Helvetica" charset="0"/>
                <a:cs typeface="+mn-cs"/>
              </a:rPr>
              <a:t>Neutrals from LIC are detected inside the heliosphere and in the</a:t>
            </a:r>
          </a:p>
          <a:p>
            <a:pPr algn="ctr">
              <a:defRPr/>
            </a:pPr>
            <a:r>
              <a:rPr lang="en-US" sz="1800" dirty="0">
                <a:latin typeface="Helvetica" charset="0"/>
                <a:cs typeface="+mn-cs"/>
              </a:rPr>
              <a:t>heliosheath (HS)</a:t>
            </a:r>
          </a:p>
          <a:p>
            <a:pPr>
              <a:defRPr/>
            </a:pPr>
            <a:r>
              <a:rPr lang="en-US" sz="4000" baseline="-4000" dirty="0">
                <a:latin typeface="Helvetica" charset="0"/>
                <a:cs typeface="+mn-cs"/>
              </a:rPr>
              <a:t>•</a:t>
            </a:r>
            <a:r>
              <a:rPr lang="en-US" dirty="0">
                <a:latin typeface="Helvetica" charset="0"/>
                <a:cs typeface="+mn-cs"/>
              </a:rPr>
              <a:t>  </a:t>
            </a:r>
            <a:r>
              <a:rPr lang="en-US" sz="1800" dirty="0" smtClean="0">
                <a:latin typeface="Helvetica" charset="0"/>
                <a:cs typeface="+mn-cs"/>
              </a:rPr>
              <a:t>directly </a:t>
            </a:r>
            <a:r>
              <a:rPr lang="en-US" sz="1800" dirty="0">
                <a:latin typeface="Helvetica" charset="0"/>
                <a:cs typeface="+mn-cs"/>
              </a:rPr>
              <a:t>in the heliosphere </a:t>
            </a:r>
            <a:r>
              <a:rPr lang="en-US" sz="1800" dirty="0" smtClean="0">
                <a:latin typeface="Helvetica" charset="0"/>
                <a:cs typeface="+mn-cs"/>
              </a:rPr>
              <a:t>(</a:t>
            </a:r>
            <a:r>
              <a:rPr lang="en-US" dirty="0" smtClean="0">
                <a:latin typeface="Helvetica" charset="0"/>
              </a:rPr>
              <a:t>H, </a:t>
            </a:r>
            <a:r>
              <a:rPr lang="en-US" sz="1800" dirty="0" smtClean="0">
                <a:latin typeface="Helvetica" charset="0"/>
                <a:cs typeface="+mn-cs"/>
              </a:rPr>
              <a:t>He, O, Ne )</a:t>
            </a:r>
            <a:endParaRPr lang="en-US" sz="1800" dirty="0">
              <a:latin typeface="Helvetica" charset="0"/>
              <a:cs typeface="+mn-cs"/>
            </a:endParaRPr>
          </a:p>
          <a:p>
            <a:pPr>
              <a:lnSpc>
                <a:spcPct val="70000"/>
              </a:lnSpc>
              <a:defRPr/>
            </a:pPr>
            <a:r>
              <a:rPr lang="en-US" sz="4000" baseline="-4000" dirty="0">
                <a:latin typeface="Helvetica" charset="0"/>
                <a:cs typeface="+mn-cs"/>
              </a:rPr>
              <a:t>•</a:t>
            </a:r>
            <a:r>
              <a:rPr lang="en-US" dirty="0">
                <a:latin typeface="Helvetica" charset="0"/>
                <a:cs typeface="+mn-cs"/>
              </a:rPr>
              <a:t>  </a:t>
            </a:r>
            <a:r>
              <a:rPr lang="en-US" sz="1800" dirty="0" smtClean="0">
                <a:latin typeface="Helvetica" charset="0"/>
                <a:cs typeface="+mn-cs"/>
              </a:rPr>
              <a:t>as </a:t>
            </a:r>
            <a:r>
              <a:rPr lang="en-US" sz="1800" dirty="0">
                <a:latin typeface="Helvetica" charset="0"/>
                <a:cs typeface="+mn-cs"/>
              </a:rPr>
              <a:t>pickup ions in the heliosphere</a:t>
            </a:r>
          </a:p>
          <a:p>
            <a:pPr>
              <a:lnSpc>
                <a:spcPct val="70000"/>
              </a:lnSpc>
              <a:defRPr/>
            </a:pPr>
            <a:r>
              <a:rPr lang="en-US" sz="4000" baseline="-4000" dirty="0">
                <a:latin typeface="Helvetica" charset="0"/>
                <a:cs typeface="+mn-cs"/>
              </a:rPr>
              <a:t>•</a:t>
            </a:r>
            <a:r>
              <a:rPr lang="en-US" dirty="0">
                <a:latin typeface="Helvetica" charset="0"/>
                <a:cs typeface="+mn-cs"/>
              </a:rPr>
              <a:t>  </a:t>
            </a:r>
            <a:r>
              <a:rPr lang="en-US" sz="1800" dirty="0" smtClean="0">
                <a:latin typeface="Helvetica" charset="0"/>
                <a:cs typeface="+mn-cs"/>
              </a:rPr>
              <a:t>as </a:t>
            </a:r>
            <a:r>
              <a:rPr lang="en-US" sz="1800" dirty="0">
                <a:latin typeface="Helvetica" charset="0"/>
                <a:cs typeface="+mn-cs"/>
              </a:rPr>
              <a:t>pickup ion </a:t>
            </a:r>
            <a:r>
              <a:rPr lang="en-US" sz="1800" i="1" dirty="0">
                <a:latin typeface="Helvetica" charset="0"/>
                <a:cs typeface="+mn-cs"/>
              </a:rPr>
              <a:t>Tails</a:t>
            </a:r>
            <a:r>
              <a:rPr lang="en-US" sz="1800" dirty="0">
                <a:latin typeface="Helvetica" charset="0"/>
                <a:cs typeface="+mn-cs"/>
              </a:rPr>
              <a:t> in the HS</a:t>
            </a:r>
          </a:p>
          <a:p>
            <a:pPr>
              <a:lnSpc>
                <a:spcPct val="70000"/>
              </a:lnSpc>
              <a:defRPr/>
            </a:pPr>
            <a:r>
              <a:rPr lang="en-US" sz="4000" baseline="-4000" dirty="0">
                <a:latin typeface="Helvetica" charset="0"/>
                <a:cs typeface="+mn-cs"/>
              </a:rPr>
              <a:t>•</a:t>
            </a:r>
            <a:r>
              <a:rPr lang="en-US" dirty="0">
                <a:latin typeface="Helvetica" charset="0"/>
                <a:cs typeface="+mn-cs"/>
              </a:rPr>
              <a:t>  </a:t>
            </a:r>
            <a:r>
              <a:rPr lang="en-US" sz="1800" dirty="0" smtClean="0">
                <a:latin typeface="Helvetica" charset="0"/>
                <a:cs typeface="+mn-cs"/>
              </a:rPr>
              <a:t>as </a:t>
            </a:r>
            <a:r>
              <a:rPr lang="en-US" sz="1800" dirty="0">
                <a:latin typeface="Helvetica" charset="0"/>
                <a:cs typeface="+mn-cs"/>
              </a:rPr>
              <a:t>Anomalous Cosmic Rays in the HS</a:t>
            </a:r>
          </a:p>
        </p:txBody>
      </p:sp>
      <p:grpSp>
        <p:nvGrpSpPr>
          <p:cNvPr id="6" name="Group 6"/>
          <p:cNvGrpSpPr>
            <a:grpSpLocks/>
          </p:cNvGrpSpPr>
          <p:nvPr/>
        </p:nvGrpSpPr>
        <p:grpSpPr bwMode="auto">
          <a:xfrm>
            <a:off x="4724400" y="4114800"/>
            <a:ext cx="4267200" cy="2163763"/>
            <a:chOff x="576" y="2237"/>
            <a:chExt cx="2688" cy="1363"/>
          </a:xfrm>
        </p:grpSpPr>
        <p:sp>
          <p:nvSpPr>
            <p:cNvPr id="17" name="Rectangle 7"/>
            <p:cNvSpPr>
              <a:spLocks noChangeArrowheads="1"/>
            </p:cNvSpPr>
            <p:nvPr/>
          </p:nvSpPr>
          <p:spPr bwMode="auto">
            <a:xfrm>
              <a:off x="576" y="2237"/>
              <a:ext cx="2688" cy="136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8" name="Text Box 8"/>
            <p:cNvSpPr txBox="1">
              <a:spLocks noChangeArrowheads="1"/>
            </p:cNvSpPr>
            <p:nvPr/>
          </p:nvSpPr>
          <p:spPr bwMode="auto">
            <a:xfrm>
              <a:off x="576" y="2280"/>
              <a:ext cx="2688" cy="1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1800">
                  <a:latin typeface="Helvetica" charset="0"/>
                  <a:cs typeface="+mn-cs"/>
                </a:rPr>
                <a:t>Use composition measurements of</a:t>
              </a:r>
            </a:p>
            <a:p>
              <a:pPr algn="ctr">
                <a:defRPr/>
              </a:pPr>
              <a:r>
                <a:rPr lang="en-US" sz="1800">
                  <a:solidFill>
                    <a:srgbClr val="D90505"/>
                  </a:solidFill>
                  <a:latin typeface="Helvetica" charset="0"/>
                  <a:cs typeface="+mn-cs"/>
                </a:rPr>
                <a:t>Pickup Ions</a:t>
              </a:r>
            </a:p>
            <a:p>
              <a:pPr algn="ctr">
                <a:defRPr/>
              </a:pPr>
              <a:r>
                <a:rPr lang="en-US" sz="1800">
                  <a:solidFill>
                    <a:srgbClr val="D90505"/>
                  </a:solidFill>
                  <a:latin typeface="Helvetica" charset="0"/>
                  <a:cs typeface="+mn-cs"/>
                </a:rPr>
                <a:t>Pickup Ion Tails in the HS </a:t>
              </a:r>
            </a:p>
            <a:p>
              <a:pPr algn="ctr">
                <a:defRPr/>
              </a:pPr>
              <a:r>
                <a:rPr lang="en-US" sz="1800">
                  <a:solidFill>
                    <a:srgbClr val="D90505"/>
                  </a:solidFill>
                  <a:latin typeface="Helvetica" charset="0"/>
                  <a:cs typeface="+mn-cs"/>
                </a:rPr>
                <a:t>Anomalous Cosmic Rays in the HS</a:t>
              </a:r>
            </a:p>
            <a:p>
              <a:pPr algn="ctr">
                <a:defRPr/>
              </a:pPr>
              <a:endParaRPr lang="en-US" sz="1800">
                <a:latin typeface="Helvetica" charset="0"/>
                <a:cs typeface="+mn-cs"/>
              </a:endParaRPr>
            </a:p>
            <a:p>
              <a:pPr algn="ctr">
                <a:defRPr/>
              </a:pPr>
              <a:r>
                <a:rPr lang="en-US" sz="1800">
                  <a:latin typeface="Helvetica" charset="0"/>
                  <a:cs typeface="+mn-cs"/>
                </a:rPr>
                <a:t>to deduce the densities of atoms near the Termination Shock</a:t>
              </a:r>
            </a:p>
          </p:txBody>
        </p:sp>
      </p:grpSp>
      <p:grpSp>
        <p:nvGrpSpPr>
          <p:cNvPr id="19" name="Group 18"/>
          <p:cNvGrpSpPr/>
          <p:nvPr/>
        </p:nvGrpSpPr>
        <p:grpSpPr>
          <a:xfrm>
            <a:off x="2279650" y="152400"/>
            <a:ext cx="4806950" cy="4330701"/>
            <a:chOff x="2279650" y="152400"/>
            <a:chExt cx="4806950" cy="4330701"/>
          </a:xfrm>
        </p:grpSpPr>
        <p:sp>
          <p:nvSpPr>
            <p:cNvPr id="3" name="Text Box 2"/>
            <p:cNvSpPr txBox="1">
              <a:spLocks noChangeArrowheads="1"/>
            </p:cNvSpPr>
            <p:nvPr/>
          </p:nvSpPr>
          <p:spPr bwMode="auto">
            <a:xfrm>
              <a:off x="2574925" y="12033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cs typeface="+mn-cs"/>
              </a:endParaRPr>
            </a:p>
          </p:txBody>
        </p:sp>
        <p:sp>
          <p:nvSpPr>
            <p:cNvPr id="7" name="Text Box 9"/>
            <p:cNvSpPr txBox="1">
              <a:spLocks noChangeArrowheads="1"/>
            </p:cNvSpPr>
            <p:nvPr/>
          </p:nvSpPr>
          <p:spPr bwMode="auto">
            <a:xfrm>
              <a:off x="3117850" y="177800"/>
              <a:ext cx="31845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3200">
                  <a:latin typeface="Helvetica" charset="0"/>
                  <a:cs typeface="+mn-cs"/>
                </a:rPr>
                <a:t>LIC Composition</a:t>
              </a:r>
              <a:endParaRPr lang="en-US">
                <a:cs typeface="+mn-cs"/>
              </a:endParaRPr>
            </a:p>
          </p:txBody>
        </p:sp>
        <p:sp>
          <p:nvSpPr>
            <p:cNvPr id="8" name="Rectangle 10"/>
            <p:cNvSpPr>
              <a:spLocks noChangeArrowheads="1"/>
            </p:cNvSpPr>
            <p:nvPr/>
          </p:nvSpPr>
          <p:spPr bwMode="auto">
            <a:xfrm>
              <a:off x="2279650" y="152400"/>
              <a:ext cx="4648200" cy="25146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9" name="Text Box 11"/>
            <p:cNvSpPr txBox="1">
              <a:spLocks noChangeArrowheads="1"/>
            </p:cNvSpPr>
            <p:nvPr/>
          </p:nvSpPr>
          <p:spPr bwMode="auto">
            <a:xfrm>
              <a:off x="2889250" y="838200"/>
              <a:ext cx="1117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a:latin typeface="Helvetica" charset="0"/>
                  <a:cs typeface="+mn-cs"/>
                </a:rPr>
                <a:t>neutral</a:t>
              </a:r>
            </a:p>
            <a:p>
              <a:pPr algn="ctr">
                <a:defRPr/>
              </a:pPr>
              <a:r>
                <a:rPr lang="en-US">
                  <a:latin typeface="Helvetica" charset="0"/>
                  <a:cs typeface="+mn-cs"/>
                </a:rPr>
                <a:t>gas</a:t>
              </a:r>
              <a:endParaRPr lang="en-US">
                <a:cs typeface="+mn-cs"/>
              </a:endParaRPr>
            </a:p>
          </p:txBody>
        </p:sp>
        <p:sp>
          <p:nvSpPr>
            <p:cNvPr id="10" name="Text Box 12"/>
            <p:cNvSpPr txBox="1">
              <a:spLocks noChangeArrowheads="1"/>
            </p:cNvSpPr>
            <p:nvPr/>
          </p:nvSpPr>
          <p:spPr bwMode="auto">
            <a:xfrm>
              <a:off x="5556250" y="1752600"/>
              <a:ext cx="101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Helvetica" charset="0"/>
                  <a:cs typeface="+mn-cs"/>
                </a:rPr>
                <a:t>grains</a:t>
              </a:r>
              <a:endParaRPr lang="en-US">
                <a:cs typeface="+mn-cs"/>
              </a:endParaRPr>
            </a:p>
          </p:txBody>
        </p:sp>
        <p:sp>
          <p:nvSpPr>
            <p:cNvPr id="11" name="AutoShape 13"/>
            <p:cNvSpPr>
              <a:spLocks noChangeArrowheads="1"/>
            </p:cNvSpPr>
            <p:nvPr/>
          </p:nvSpPr>
          <p:spPr bwMode="auto">
            <a:xfrm rot="6702817">
              <a:off x="1570038" y="2747963"/>
              <a:ext cx="2514600" cy="381000"/>
            </a:xfrm>
            <a:prstGeom prst="rightArrow">
              <a:avLst>
                <a:gd name="adj1" fmla="val 50000"/>
                <a:gd name="adj2" fmla="val 16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 name="AutoShape 14"/>
            <p:cNvSpPr>
              <a:spLocks noChangeArrowheads="1"/>
            </p:cNvSpPr>
            <p:nvPr/>
          </p:nvSpPr>
          <p:spPr bwMode="auto">
            <a:xfrm rot="13660820">
              <a:off x="4440238" y="3062288"/>
              <a:ext cx="2667000" cy="174625"/>
            </a:xfrm>
            <a:prstGeom prst="rightArrow">
              <a:avLst>
                <a:gd name="adj1" fmla="val 50000"/>
                <a:gd name="adj2" fmla="val 381818"/>
              </a:avLst>
            </a:prstGeom>
            <a:solidFill>
              <a:srgbClr val="D90505"/>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 name="AutoShape 15"/>
            <p:cNvSpPr>
              <a:spLocks noChangeArrowheads="1"/>
            </p:cNvSpPr>
            <p:nvPr/>
          </p:nvSpPr>
          <p:spPr bwMode="auto">
            <a:xfrm rot="13077202">
              <a:off x="3308350" y="2879725"/>
              <a:ext cx="3778250" cy="155575"/>
            </a:xfrm>
            <a:prstGeom prst="rightArrow">
              <a:avLst>
                <a:gd name="adj1" fmla="val 50000"/>
                <a:gd name="adj2" fmla="val 607143"/>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 name="Text Box 16"/>
            <p:cNvSpPr txBox="1">
              <a:spLocks noChangeArrowheads="1"/>
            </p:cNvSpPr>
            <p:nvPr/>
          </p:nvSpPr>
          <p:spPr bwMode="auto">
            <a:xfrm>
              <a:off x="4297363" y="1308100"/>
              <a:ext cx="1066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a:latin typeface="Helvetica" charset="0"/>
                  <a:cs typeface="+mn-cs"/>
                </a:rPr>
                <a:t>pickup</a:t>
              </a:r>
            </a:p>
            <a:p>
              <a:pPr algn="ctr">
                <a:defRPr/>
              </a:pPr>
              <a:r>
                <a:rPr lang="en-US">
                  <a:latin typeface="Helvetica" charset="0"/>
                  <a:cs typeface="+mn-cs"/>
                </a:rPr>
                <a:t>ions</a:t>
              </a:r>
              <a:endParaRPr lang="en-US">
                <a:cs typeface="+mn-cs"/>
              </a:endParaRPr>
            </a:p>
          </p:txBody>
        </p:sp>
        <p:sp>
          <p:nvSpPr>
            <p:cNvPr id="15" name="Oval 17"/>
            <p:cNvSpPr>
              <a:spLocks noChangeArrowheads="1"/>
            </p:cNvSpPr>
            <p:nvPr/>
          </p:nvSpPr>
          <p:spPr bwMode="auto">
            <a:xfrm>
              <a:off x="2762250" y="762000"/>
              <a:ext cx="1422400" cy="952500"/>
            </a:xfrm>
            <a:prstGeom prst="ellipse">
              <a:avLst/>
            </a:prstGeom>
            <a:noFill/>
            <a:ln w="19050">
              <a:solidFill>
                <a:srgbClr val="2DA9E5"/>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 name="Oval 18"/>
            <p:cNvSpPr>
              <a:spLocks noChangeArrowheads="1"/>
            </p:cNvSpPr>
            <p:nvPr/>
          </p:nvSpPr>
          <p:spPr bwMode="auto">
            <a:xfrm>
              <a:off x="4133850" y="1193800"/>
              <a:ext cx="1422400" cy="952500"/>
            </a:xfrm>
            <a:prstGeom prst="ellipse">
              <a:avLst/>
            </a:prstGeom>
            <a:noFill/>
            <a:ln w="19050">
              <a:solidFill>
                <a:srgbClr val="D90505"/>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Tree>
    <p:extLst>
      <p:ext uri="{BB962C8B-B14F-4D97-AF65-F5344CB8AC3E}">
        <p14:creationId xmlns:p14="http://schemas.microsoft.com/office/powerpoint/2010/main" val="271579273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6094508" y="950253"/>
            <a:ext cx="3048000" cy="4462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sz="1800" dirty="0">
              <a:latin typeface="Helvetica" charset="0"/>
            </a:endParaRPr>
          </a:p>
          <a:p>
            <a:r>
              <a:rPr lang="en-US" sz="2000" dirty="0" smtClean="0">
                <a:latin typeface="Helvetica" charset="0"/>
              </a:rPr>
              <a:t>- Bulk </a:t>
            </a:r>
            <a:r>
              <a:rPr lang="en-US" sz="2000" dirty="0">
                <a:latin typeface="Helvetica" charset="0"/>
              </a:rPr>
              <a:t>Solar wind</a:t>
            </a:r>
          </a:p>
          <a:p>
            <a:r>
              <a:rPr lang="en-US" sz="2000" dirty="0" smtClean="0">
                <a:latin typeface="Helvetica" charset="0"/>
              </a:rPr>
              <a:t>- Halo solar wind</a:t>
            </a:r>
          </a:p>
          <a:p>
            <a:r>
              <a:rPr lang="en-US" sz="2000" dirty="0" smtClean="0">
                <a:latin typeface="Helvetica" charset="0"/>
              </a:rPr>
              <a:t>- Pickup protons</a:t>
            </a:r>
            <a:endParaRPr lang="en-US" sz="2000" dirty="0">
              <a:latin typeface="Helvetica" charset="0"/>
            </a:endParaRPr>
          </a:p>
          <a:p>
            <a:pPr>
              <a:buFontTx/>
              <a:buChar char="-"/>
            </a:pPr>
            <a:r>
              <a:rPr lang="en-US" sz="2000" dirty="0">
                <a:latin typeface="Helvetica" charset="0"/>
              </a:rPr>
              <a:t> Suprathermal tail  </a:t>
            </a:r>
          </a:p>
          <a:p>
            <a:endParaRPr lang="en-US" sz="1800" dirty="0">
              <a:latin typeface="Helvetica" charset="0"/>
            </a:endParaRPr>
          </a:p>
          <a:p>
            <a:r>
              <a:rPr lang="en-US" sz="1800" dirty="0">
                <a:latin typeface="Helvetica" charset="0"/>
              </a:rPr>
              <a:t>In the </a:t>
            </a:r>
            <a:r>
              <a:rPr lang="en-US" sz="1800" b="1" i="1" dirty="0">
                <a:latin typeface="Helvetica" charset="0"/>
              </a:rPr>
              <a:t>solar wind frame</a:t>
            </a:r>
            <a:r>
              <a:rPr lang="en-US" sz="1800" dirty="0">
                <a:latin typeface="Helvetica" charset="0"/>
              </a:rPr>
              <a:t> the tail spectrum has the form</a:t>
            </a:r>
          </a:p>
          <a:p>
            <a:endParaRPr lang="en-US" sz="1800" dirty="0">
              <a:latin typeface="Helvetica" charset="0"/>
            </a:endParaRPr>
          </a:p>
          <a:p>
            <a:r>
              <a:rPr lang="en-US" sz="1600" i="1" dirty="0" err="1">
                <a:latin typeface="Helvetica" charset="0"/>
              </a:rPr>
              <a:t>dj</a:t>
            </a:r>
            <a:r>
              <a:rPr lang="en-US" sz="1600" i="1" dirty="0">
                <a:latin typeface="Helvetica" charset="0"/>
              </a:rPr>
              <a:t>/</a:t>
            </a:r>
            <a:r>
              <a:rPr lang="en-US" sz="1600" i="1" dirty="0" err="1">
                <a:latin typeface="Helvetica" charset="0"/>
              </a:rPr>
              <a:t>dE</a:t>
            </a:r>
            <a:r>
              <a:rPr lang="en-US" sz="1600" dirty="0">
                <a:latin typeface="Helvetica" charset="0"/>
              </a:rPr>
              <a:t> = </a:t>
            </a:r>
            <a:r>
              <a:rPr lang="en-US" sz="1600" i="1" dirty="0" err="1">
                <a:latin typeface="Helvetica" charset="0"/>
              </a:rPr>
              <a:t>j</a:t>
            </a:r>
            <a:r>
              <a:rPr lang="en-US" sz="1600" baseline="-25000" dirty="0" err="1">
                <a:latin typeface="Helvetica" charset="0"/>
              </a:rPr>
              <a:t>o</a:t>
            </a:r>
            <a:r>
              <a:rPr lang="en-US" sz="1600" i="1" dirty="0" err="1">
                <a:latin typeface="Helvetica" charset="0"/>
              </a:rPr>
              <a:t>E</a:t>
            </a:r>
            <a:r>
              <a:rPr lang="en-US" sz="1600" dirty="0">
                <a:latin typeface="Helvetica" charset="0"/>
              </a:rPr>
              <a:t> </a:t>
            </a:r>
            <a:r>
              <a:rPr lang="en-US" sz="1800" baseline="30000" dirty="0">
                <a:latin typeface="Helvetica" charset="0"/>
              </a:rPr>
              <a:t>–1.5</a:t>
            </a:r>
            <a:r>
              <a:rPr lang="en-US" sz="1600" dirty="0">
                <a:latin typeface="Helvetica" charset="0"/>
              </a:rPr>
              <a:t>exp[–(</a:t>
            </a:r>
            <a:r>
              <a:rPr lang="en-US" sz="1600" i="1" dirty="0">
                <a:latin typeface="Helvetica" charset="0"/>
              </a:rPr>
              <a:t>E/</a:t>
            </a:r>
            <a:r>
              <a:rPr lang="en-US" sz="1600" i="1" dirty="0" err="1">
                <a:latin typeface="Helvetica" charset="0"/>
              </a:rPr>
              <a:t>E</a:t>
            </a:r>
            <a:r>
              <a:rPr lang="en-US" sz="1600" baseline="-25000" dirty="0" err="1">
                <a:latin typeface="Helvetica" charset="0"/>
              </a:rPr>
              <a:t>o</a:t>
            </a:r>
            <a:r>
              <a:rPr lang="en-US" sz="1600" dirty="0">
                <a:latin typeface="Helvetica" charset="0"/>
              </a:rPr>
              <a:t>)</a:t>
            </a:r>
            <a:r>
              <a:rPr lang="en-US" sz="1800" baseline="30000" dirty="0">
                <a:latin typeface="Helvetica" charset="0"/>
              </a:rPr>
              <a:t>0.63</a:t>
            </a:r>
            <a:r>
              <a:rPr lang="en-US" sz="1600" dirty="0">
                <a:latin typeface="Helvetica" charset="0"/>
              </a:rPr>
              <a:t>]</a:t>
            </a:r>
            <a:endParaRPr lang="en-US" sz="1800" dirty="0">
              <a:latin typeface="Helvetica" charset="0"/>
            </a:endParaRPr>
          </a:p>
          <a:p>
            <a:r>
              <a:rPr lang="en-US" sz="800" dirty="0">
                <a:latin typeface="Helvetica" charset="0"/>
              </a:rPr>
              <a:t> </a:t>
            </a:r>
          </a:p>
          <a:p>
            <a:r>
              <a:rPr lang="en-US" sz="1800" dirty="0">
                <a:latin typeface="Helvetica" charset="0"/>
              </a:rPr>
              <a:t>     </a:t>
            </a:r>
            <a:r>
              <a:rPr lang="en-US" sz="1800" i="1" dirty="0" err="1">
                <a:latin typeface="Helvetica" charset="0"/>
              </a:rPr>
              <a:t>E</a:t>
            </a:r>
            <a:r>
              <a:rPr lang="en-US" sz="1800" baseline="-25000" dirty="0" err="1">
                <a:latin typeface="Helvetica" charset="0"/>
              </a:rPr>
              <a:t>o</a:t>
            </a:r>
            <a:r>
              <a:rPr lang="en-US" sz="1800" dirty="0">
                <a:latin typeface="Helvetica" charset="0"/>
              </a:rPr>
              <a:t> = 0.72 </a:t>
            </a:r>
            <a:r>
              <a:rPr lang="en-US" sz="1800" dirty="0" smtClean="0">
                <a:latin typeface="Helvetica" charset="0"/>
              </a:rPr>
              <a:t>MeV</a:t>
            </a:r>
          </a:p>
          <a:p>
            <a:endParaRPr lang="en-US" dirty="0">
              <a:latin typeface="Helvetica" charset="0"/>
            </a:endParaRPr>
          </a:p>
          <a:p>
            <a:r>
              <a:rPr lang="en-US" sz="1800" dirty="0" smtClean="0">
                <a:latin typeface="Helvetica" charset="0"/>
              </a:rPr>
              <a:t>In the </a:t>
            </a:r>
            <a:r>
              <a:rPr lang="en-US" sz="1800" b="1" i="1" dirty="0" smtClean="0">
                <a:latin typeface="Helvetica" charset="0"/>
              </a:rPr>
              <a:t>spacecraft frame </a:t>
            </a:r>
            <a:r>
              <a:rPr lang="en-US" sz="1800" dirty="0" smtClean="0">
                <a:latin typeface="Helvetica" charset="0"/>
              </a:rPr>
              <a:t>the spectra are steeper than -5</a:t>
            </a:r>
            <a:endParaRPr lang="en-US" sz="1800" dirty="0">
              <a:latin typeface="Helvetica" charset="0"/>
            </a:endParaRPr>
          </a:p>
          <a:p>
            <a:r>
              <a:rPr lang="en-US" sz="1800" dirty="0">
                <a:latin typeface="Helvetica" charset="0"/>
              </a:rPr>
              <a:t> </a:t>
            </a:r>
          </a:p>
        </p:txBody>
      </p:sp>
      <p:pic>
        <p:nvPicPr>
          <p:cNvPr id="3"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r="8651"/>
          <a:stretch/>
        </p:blipFill>
        <p:spPr bwMode="auto">
          <a:xfrm>
            <a:off x="-14941" y="890489"/>
            <a:ext cx="5916706" cy="568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 name="TextBox 3"/>
          <p:cNvSpPr txBox="1"/>
          <p:nvPr/>
        </p:nvSpPr>
        <p:spPr>
          <a:xfrm>
            <a:off x="152875" y="-44021"/>
            <a:ext cx="8868025" cy="646331"/>
          </a:xfrm>
          <a:prstGeom prst="rect">
            <a:avLst/>
          </a:prstGeom>
          <a:noFill/>
        </p:spPr>
        <p:txBody>
          <a:bodyPr wrap="square" rtlCol="0">
            <a:spAutoFit/>
          </a:bodyPr>
          <a:lstStyle/>
          <a:p>
            <a:pPr algn="ctr"/>
            <a:r>
              <a:rPr lang="en-US" sz="3600" dirty="0" smtClean="0"/>
              <a:t>Four-component Differential Energy Spectrum</a:t>
            </a:r>
          </a:p>
        </p:txBody>
      </p:sp>
    </p:spTree>
    <p:extLst>
      <p:ext uri="{BB962C8B-B14F-4D97-AF65-F5344CB8AC3E}">
        <p14:creationId xmlns:p14="http://schemas.microsoft.com/office/powerpoint/2010/main" val="413684461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104589"/>
            <a:ext cx="9174408" cy="6418137"/>
            <a:chOff x="0" y="104589"/>
            <a:chExt cx="9174408" cy="6418137"/>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2440"/>
              <a:ext cx="6172200" cy="532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 name="TextBox 4"/>
            <p:cNvSpPr txBox="1"/>
            <p:nvPr/>
          </p:nvSpPr>
          <p:spPr>
            <a:xfrm>
              <a:off x="0" y="104589"/>
              <a:ext cx="9144000" cy="986937"/>
            </a:xfrm>
            <a:prstGeom prst="rect">
              <a:avLst/>
            </a:prstGeom>
            <a:noFill/>
          </p:spPr>
          <p:txBody>
            <a:bodyPr wrap="square" rtlCol="0">
              <a:spAutoFit/>
            </a:bodyPr>
            <a:lstStyle/>
            <a:p>
              <a:pPr algn="ctr">
                <a:lnSpc>
                  <a:spcPct val="90000"/>
                </a:lnSpc>
              </a:pPr>
              <a:r>
                <a:rPr lang="en-US" sz="3200" dirty="0" smtClean="0"/>
                <a:t>Four-component Proton Velocity Distribution  in all of 1998</a:t>
              </a:r>
            </a:p>
          </p:txBody>
        </p:sp>
        <p:sp>
          <p:nvSpPr>
            <p:cNvPr id="7" name="Text Box 7"/>
            <p:cNvSpPr txBox="1">
              <a:spLocks noChangeArrowheads="1"/>
            </p:cNvSpPr>
            <p:nvPr/>
          </p:nvSpPr>
          <p:spPr bwMode="auto">
            <a:xfrm>
              <a:off x="6337724" y="1144330"/>
              <a:ext cx="2836684" cy="5378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endParaRPr lang="en-US" sz="1800" dirty="0">
                <a:latin typeface="Helvetica" charset="0"/>
              </a:endParaRPr>
            </a:p>
            <a:p>
              <a:r>
                <a:rPr lang="en-US" sz="2000" dirty="0" smtClean="0">
                  <a:latin typeface="Helvetica" charset="0"/>
                </a:rPr>
                <a:t>- Bulk </a:t>
              </a:r>
              <a:r>
                <a:rPr lang="en-US" sz="2000" dirty="0">
                  <a:latin typeface="Helvetica" charset="0"/>
                </a:rPr>
                <a:t>Solar wind</a:t>
              </a:r>
            </a:p>
            <a:p>
              <a:r>
                <a:rPr lang="en-US" sz="2000" dirty="0" smtClean="0">
                  <a:latin typeface="Helvetica" charset="0"/>
                </a:rPr>
                <a:t>- Halo solar wind</a:t>
              </a:r>
            </a:p>
            <a:p>
              <a:r>
                <a:rPr lang="en-US" sz="2000" dirty="0" smtClean="0">
                  <a:latin typeface="Helvetica" charset="0"/>
                </a:rPr>
                <a:t>- Pickup protons</a:t>
              </a:r>
              <a:endParaRPr lang="en-US" sz="2000" dirty="0">
                <a:latin typeface="Helvetica" charset="0"/>
              </a:endParaRPr>
            </a:p>
            <a:p>
              <a:pPr>
                <a:buFontTx/>
                <a:buChar char="-"/>
              </a:pPr>
              <a:r>
                <a:rPr lang="en-US" sz="2000" dirty="0">
                  <a:latin typeface="Helvetica" charset="0"/>
                </a:rPr>
                <a:t> Suprathermal tail  </a:t>
              </a:r>
            </a:p>
            <a:p>
              <a:endParaRPr lang="en-US" sz="1800" dirty="0">
                <a:latin typeface="Helvetica" charset="0"/>
              </a:endParaRPr>
            </a:p>
            <a:p>
              <a:r>
                <a:rPr lang="en-US" sz="1800" dirty="0">
                  <a:latin typeface="Helvetica" charset="0"/>
                </a:rPr>
                <a:t>In the </a:t>
              </a:r>
              <a:r>
                <a:rPr lang="en-US" sz="1800" b="1" i="1" dirty="0">
                  <a:latin typeface="Helvetica" charset="0"/>
                </a:rPr>
                <a:t>solar wind frame</a:t>
              </a:r>
              <a:r>
                <a:rPr lang="en-US" sz="1800" dirty="0">
                  <a:latin typeface="Helvetica" charset="0"/>
                </a:rPr>
                <a:t> the tail spectrum has the form</a:t>
              </a:r>
            </a:p>
            <a:p>
              <a:endParaRPr lang="en-US" sz="1800" dirty="0">
                <a:latin typeface="Helvetica" charset="0"/>
              </a:endParaRPr>
            </a:p>
            <a:p>
              <a:r>
                <a:rPr lang="en-US" i="1" dirty="0" smtClean="0">
                  <a:latin typeface="Helvetica" charset="0"/>
                </a:rPr>
                <a:t>f</a:t>
              </a:r>
              <a:r>
                <a:rPr lang="en-US" dirty="0" smtClean="0">
                  <a:latin typeface="Helvetica" charset="0"/>
                </a:rPr>
                <a:t>(</a:t>
              </a:r>
              <a:r>
                <a:rPr lang="en-US" i="1" dirty="0" smtClean="0">
                  <a:latin typeface="Helvetica" charset="0"/>
                </a:rPr>
                <a:t>v</a:t>
              </a:r>
              <a:r>
                <a:rPr lang="en-US" dirty="0" smtClean="0">
                  <a:latin typeface="Helvetica" charset="0"/>
                </a:rPr>
                <a:t>) = </a:t>
              </a:r>
              <a:r>
                <a:rPr lang="en-US" i="1" dirty="0" err="1" smtClean="0">
                  <a:latin typeface="Helvetica" charset="0"/>
                </a:rPr>
                <a:t>f</a:t>
              </a:r>
              <a:r>
                <a:rPr lang="en-US" baseline="-25000" dirty="0" err="1" smtClean="0">
                  <a:latin typeface="Helvetica" charset="0"/>
                </a:rPr>
                <a:t>o</a:t>
              </a:r>
              <a:r>
                <a:rPr lang="en-US" i="1" dirty="0" err="1" smtClean="0">
                  <a:latin typeface="Helvetica" charset="0"/>
                </a:rPr>
                <a:t>v</a:t>
              </a:r>
              <a:r>
                <a:rPr lang="en-US" dirty="0" smtClean="0">
                  <a:latin typeface="Helvetica" charset="0"/>
                </a:rPr>
                <a:t> </a:t>
              </a:r>
              <a:r>
                <a:rPr lang="en-US" sz="2000" baseline="30000" dirty="0" smtClean="0">
                  <a:latin typeface="Helvetica" charset="0"/>
                </a:rPr>
                <a:t>–5</a:t>
              </a:r>
              <a:r>
                <a:rPr lang="en-US" dirty="0" smtClean="0">
                  <a:latin typeface="Helvetica" charset="0"/>
                </a:rPr>
                <a:t>exp</a:t>
              </a:r>
              <a:r>
                <a:rPr lang="en-US" sz="2000" dirty="0" smtClean="0">
                  <a:latin typeface="Helvetica" charset="0"/>
                </a:rPr>
                <a:t>[</a:t>
              </a:r>
              <a:r>
                <a:rPr lang="en-US" dirty="0" smtClean="0">
                  <a:latin typeface="Helvetica" charset="0"/>
                </a:rPr>
                <a:t>–(</a:t>
              </a:r>
              <a:r>
                <a:rPr lang="en-US" i="1" dirty="0" smtClean="0">
                  <a:latin typeface="Helvetica" charset="0"/>
                </a:rPr>
                <a:t>v/</a:t>
              </a:r>
              <a:r>
                <a:rPr lang="en-US" i="1" dirty="0" err="1" smtClean="0">
                  <a:latin typeface="Helvetica" charset="0"/>
                </a:rPr>
                <a:t>v</a:t>
              </a:r>
              <a:r>
                <a:rPr lang="en-US" baseline="-25000" dirty="0" err="1" smtClean="0">
                  <a:latin typeface="Helvetica" charset="0"/>
                </a:rPr>
                <a:t>o</a:t>
              </a:r>
              <a:r>
                <a:rPr lang="en-US" dirty="0" smtClean="0">
                  <a:latin typeface="Helvetica" charset="0"/>
                </a:rPr>
                <a:t>)</a:t>
              </a:r>
              <a:r>
                <a:rPr lang="en-US" sz="2400" i="1" baseline="30000" dirty="0" smtClean="0">
                  <a:latin typeface="Times New Roman"/>
                  <a:cs typeface="Times New Roman"/>
                </a:rPr>
                <a:t>α</a:t>
              </a:r>
              <a:r>
                <a:rPr lang="en-US" sz="2000" dirty="0" smtClean="0">
                  <a:latin typeface="Helvetica" charset="0"/>
                </a:rPr>
                <a:t>]</a:t>
              </a:r>
            </a:p>
            <a:p>
              <a:endParaRPr lang="en-US" sz="2000" dirty="0">
                <a:latin typeface="Helvetica" charset="0"/>
              </a:endParaRPr>
            </a:p>
            <a:p>
              <a:pPr>
                <a:lnSpc>
                  <a:spcPct val="90000"/>
                </a:lnSpc>
              </a:pPr>
              <a:r>
                <a:rPr lang="en-US" dirty="0" smtClean="0">
                  <a:latin typeface="Helvetica" charset="0"/>
                </a:rPr>
                <a:t>The exponential rollover parameters </a:t>
              </a:r>
              <a:r>
                <a:rPr lang="en-US" i="1" dirty="0" err="1" smtClean="0">
                  <a:latin typeface="Helvetica" charset="0"/>
                </a:rPr>
                <a:t>v</a:t>
              </a:r>
              <a:r>
                <a:rPr lang="en-US" baseline="-25000" dirty="0" err="1" smtClean="0">
                  <a:latin typeface="Helvetica" charset="0"/>
                </a:rPr>
                <a:t>o</a:t>
              </a:r>
              <a:r>
                <a:rPr lang="en-US" baseline="-25000" dirty="0" smtClean="0">
                  <a:latin typeface="Helvetica" charset="0"/>
                </a:rPr>
                <a:t>  </a:t>
              </a:r>
              <a:r>
                <a:rPr lang="en-US" dirty="0" smtClean="0">
                  <a:latin typeface="Helvetica" charset="0"/>
                </a:rPr>
                <a:t>and </a:t>
              </a:r>
              <a:r>
                <a:rPr lang="en-US" sz="2000" i="1" dirty="0" smtClean="0">
                  <a:latin typeface="Times New Roman"/>
                  <a:cs typeface="Times New Roman"/>
                </a:rPr>
                <a:t>α </a:t>
              </a:r>
              <a:r>
                <a:rPr lang="en-US" dirty="0" smtClean="0">
                  <a:latin typeface="Helvetica" charset="0"/>
                </a:rPr>
                <a:t>will vary, since they depend on ambient solar wind conditions, e.g. spatial diffusion coefficient  </a:t>
              </a:r>
              <a:endParaRPr lang="en-US" i="1" dirty="0" smtClean="0">
                <a:latin typeface="Times New Roman"/>
                <a:cs typeface="Times New Roman"/>
              </a:endParaRPr>
            </a:p>
            <a:p>
              <a:pPr>
                <a:lnSpc>
                  <a:spcPct val="90000"/>
                </a:lnSpc>
              </a:pPr>
              <a:r>
                <a:rPr lang="en-US" sz="1800" dirty="0" smtClean="0">
                  <a:latin typeface="Helvetica" charset="0"/>
                </a:rPr>
                <a:t> </a:t>
              </a:r>
              <a:endParaRPr lang="en-US" sz="1800" dirty="0">
                <a:latin typeface="Helvetica" charset="0"/>
              </a:endParaRPr>
            </a:p>
          </p:txBody>
        </p:sp>
      </p:grpSp>
    </p:spTree>
    <p:extLst>
      <p:ext uri="{BB962C8B-B14F-4D97-AF65-F5344CB8AC3E}">
        <p14:creationId xmlns:p14="http://schemas.microsoft.com/office/powerpoint/2010/main" val="314737194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a:grpSpLocks/>
          </p:cNvGrpSpPr>
          <p:nvPr/>
        </p:nvGrpSpPr>
        <p:grpSpPr bwMode="auto">
          <a:xfrm>
            <a:off x="0" y="546100"/>
            <a:ext cx="9144000" cy="4348163"/>
            <a:chOff x="0" y="669"/>
            <a:chExt cx="5760" cy="2739"/>
          </a:xfrm>
        </p:grpSpPr>
        <p:grpSp>
          <p:nvGrpSpPr>
            <p:cNvPr id="3" name="Group 11"/>
            <p:cNvGrpSpPr>
              <a:grpSpLocks noChangeAspect="1"/>
            </p:cNvGrpSpPr>
            <p:nvPr/>
          </p:nvGrpSpPr>
          <p:grpSpPr bwMode="auto">
            <a:xfrm>
              <a:off x="0" y="672"/>
              <a:ext cx="3219" cy="2736"/>
              <a:chOff x="0" y="816"/>
              <a:chExt cx="3219" cy="2736"/>
            </a:xfrm>
          </p:grpSpPr>
          <p:pic>
            <p:nvPicPr>
              <p:cNvPr id="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16"/>
                <a:ext cx="3219" cy="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 name="Rectangle 10"/>
              <p:cNvSpPr>
                <a:spLocks noChangeAspect="1" noChangeArrowheads="1"/>
              </p:cNvSpPr>
              <p:nvPr/>
            </p:nvSpPr>
            <p:spPr bwMode="auto">
              <a:xfrm>
                <a:off x="3024" y="3216"/>
                <a:ext cx="192" cy="1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pic>
          <p:nvPicPr>
            <p:cNvPr id="4"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7" y="669"/>
              <a:ext cx="3213" cy="2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sp>
        <p:nvSpPr>
          <p:cNvPr id="7" name="Text Box 18"/>
          <p:cNvSpPr txBox="1">
            <a:spLocks noChangeArrowheads="1"/>
          </p:cNvSpPr>
          <p:nvPr/>
        </p:nvSpPr>
        <p:spPr bwMode="auto">
          <a:xfrm>
            <a:off x="-328705" y="0"/>
            <a:ext cx="9741646" cy="763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lnSpc>
                <a:spcPct val="90000"/>
              </a:lnSpc>
            </a:pPr>
            <a:r>
              <a:rPr lang="en-US" sz="2400" dirty="0">
                <a:latin typeface="+mj-lt"/>
              </a:rPr>
              <a:t>Measured and Model Quiet-time Velocity Distributions of Protons and </a:t>
            </a:r>
            <a:endParaRPr lang="en-US" sz="2400" dirty="0" smtClean="0">
              <a:latin typeface="+mj-lt"/>
            </a:endParaRPr>
          </a:p>
          <a:p>
            <a:pPr algn="ctr">
              <a:lnSpc>
                <a:spcPct val="90000"/>
              </a:lnSpc>
            </a:pPr>
            <a:r>
              <a:rPr lang="en-US" sz="2400" dirty="0" smtClean="0">
                <a:latin typeface="+mj-lt"/>
              </a:rPr>
              <a:t>He</a:t>
            </a:r>
            <a:r>
              <a:rPr lang="en-US" sz="3600" baseline="30000" dirty="0" smtClean="0">
                <a:latin typeface="+mj-lt"/>
              </a:rPr>
              <a:t>+ </a:t>
            </a:r>
            <a:r>
              <a:rPr lang="en-US" sz="2400" dirty="0" smtClean="0">
                <a:latin typeface="+mj-lt"/>
              </a:rPr>
              <a:t>in </a:t>
            </a:r>
            <a:r>
              <a:rPr lang="en-US" sz="2400" dirty="0">
                <a:latin typeface="+mj-lt"/>
              </a:rPr>
              <a:t>the High Speed (Coronal Hole) Solar Wind</a:t>
            </a:r>
            <a:endParaRPr lang="en-US" sz="2800" dirty="0">
              <a:latin typeface="+mj-lt"/>
            </a:endParaRPr>
          </a:p>
        </p:txBody>
      </p:sp>
      <p:sp>
        <p:nvSpPr>
          <p:cNvPr id="8" name="Text Box 19"/>
          <p:cNvSpPr txBox="1">
            <a:spLocks noChangeArrowheads="1"/>
          </p:cNvSpPr>
          <p:nvPr/>
        </p:nvSpPr>
        <p:spPr bwMode="auto">
          <a:xfrm>
            <a:off x="457200" y="5067300"/>
            <a:ext cx="41910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tabLst>
                <a:tab pos="177800" algn="l"/>
                <a:tab pos="406400" algn="l"/>
              </a:tabLst>
              <a:defRPr sz="2400">
                <a:solidFill>
                  <a:schemeClr val="tx1"/>
                </a:solidFill>
                <a:latin typeface="Times" charset="0"/>
                <a:ea typeface="ＭＳ Ｐゴシック" charset="0"/>
              </a:defRPr>
            </a:lvl1pPr>
            <a:lvl2pPr>
              <a:tabLst>
                <a:tab pos="177800" algn="l"/>
                <a:tab pos="406400" algn="l"/>
              </a:tabLst>
              <a:defRPr sz="2400">
                <a:solidFill>
                  <a:schemeClr val="tx1"/>
                </a:solidFill>
                <a:latin typeface="Times" charset="0"/>
                <a:ea typeface="ＭＳ Ｐゴシック" charset="0"/>
              </a:defRPr>
            </a:lvl2pPr>
            <a:lvl3pPr>
              <a:tabLst>
                <a:tab pos="177800" algn="l"/>
                <a:tab pos="406400" algn="l"/>
              </a:tabLst>
              <a:defRPr sz="2400">
                <a:solidFill>
                  <a:schemeClr val="tx1"/>
                </a:solidFill>
                <a:latin typeface="Times" charset="0"/>
                <a:ea typeface="ＭＳ Ｐゴシック" charset="0"/>
              </a:defRPr>
            </a:lvl3pPr>
            <a:lvl4pPr>
              <a:tabLst>
                <a:tab pos="177800" algn="l"/>
                <a:tab pos="406400" algn="l"/>
              </a:tabLst>
              <a:defRPr sz="2400">
                <a:solidFill>
                  <a:schemeClr val="tx1"/>
                </a:solidFill>
                <a:latin typeface="Times" charset="0"/>
                <a:ea typeface="ＭＳ Ｐゴシック" charset="0"/>
              </a:defRPr>
            </a:lvl4pPr>
            <a:lvl5pPr>
              <a:tabLst>
                <a:tab pos="177800" algn="l"/>
                <a:tab pos="406400" algn="l"/>
              </a:tabLst>
              <a:defRPr sz="2400">
                <a:solidFill>
                  <a:schemeClr val="tx1"/>
                </a:solidFill>
                <a:latin typeface="Times" charset="0"/>
                <a:ea typeface="ＭＳ Ｐゴシック" charset="0"/>
              </a:defRPr>
            </a:lvl5pPr>
            <a:lvl6pPr eaLnBrk="0" fontAlgn="base" hangingPunct="0">
              <a:spcBef>
                <a:spcPct val="0"/>
              </a:spcBef>
              <a:spcAft>
                <a:spcPct val="0"/>
              </a:spcAft>
              <a:tabLst>
                <a:tab pos="177800" algn="l"/>
                <a:tab pos="406400" algn="l"/>
              </a:tabLst>
              <a:defRPr sz="2400">
                <a:solidFill>
                  <a:schemeClr val="tx1"/>
                </a:solidFill>
                <a:latin typeface="Times" charset="0"/>
                <a:ea typeface="ＭＳ Ｐゴシック" charset="0"/>
              </a:defRPr>
            </a:lvl6pPr>
            <a:lvl7pPr eaLnBrk="0" fontAlgn="base" hangingPunct="0">
              <a:spcBef>
                <a:spcPct val="0"/>
              </a:spcBef>
              <a:spcAft>
                <a:spcPct val="0"/>
              </a:spcAft>
              <a:tabLst>
                <a:tab pos="177800" algn="l"/>
                <a:tab pos="406400" algn="l"/>
              </a:tabLst>
              <a:defRPr sz="2400">
                <a:solidFill>
                  <a:schemeClr val="tx1"/>
                </a:solidFill>
                <a:latin typeface="Times" charset="0"/>
                <a:ea typeface="ＭＳ Ｐゴシック" charset="0"/>
              </a:defRPr>
            </a:lvl7pPr>
            <a:lvl8pPr eaLnBrk="0" fontAlgn="base" hangingPunct="0">
              <a:spcBef>
                <a:spcPct val="0"/>
              </a:spcBef>
              <a:spcAft>
                <a:spcPct val="0"/>
              </a:spcAft>
              <a:tabLst>
                <a:tab pos="177800" algn="l"/>
                <a:tab pos="406400" algn="l"/>
              </a:tabLst>
              <a:defRPr sz="2400">
                <a:solidFill>
                  <a:schemeClr val="tx1"/>
                </a:solidFill>
                <a:latin typeface="Times" charset="0"/>
                <a:ea typeface="ＭＳ Ｐゴシック" charset="0"/>
              </a:defRPr>
            </a:lvl8pPr>
            <a:lvl9pPr eaLnBrk="0" fontAlgn="base" hangingPunct="0">
              <a:spcBef>
                <a:spcPct val="0"/>
              </a:spcBef>
              <a:spcAft>
                <a:spcPct val="0"/>
              </a:spcAft>
              <a:tabLst>
                <a:tab pos="177800" algn="l"/>
                <a:tab pos="406400" algn="l"/>
              </a:tabLst>
              <a:defRPr sz="2400">
                <a:solidFill>
                  <a:schemeClr val="tx1"/>
                </a:solidFill>
                <a:latin typeface="Times" charset="0"/>
                <a:ea typeface="ＭＳ Ｐゴシック" charset="0"/>
              </a:defRPr>
            </a:lvl9pPr>
          </a:lstStyle>
          <a:p>
            <a:r>
              <a:rPr lang="en-US" sz="1600" dirty="0">
                <a:latin typeface="Arial" charset="0"/>
              </a:rPr>
              <a:t>The </a:t>
            </a:r>
            <a:r>
              <a:rPr lang="en-US" sz="1600" dirty="0">
                <a:solidFill>
                  <a:srgbClr val="FF0000"/>
                </a:solidFill>
                <a:latin typeface="Arial" charset="0"/>
              </a:rPr>
              <a:t>proton distribution </a:t>
            </a:r>
            <a:r>
              <a:rPr lang="en-US" sz="1600" dirty="0">
                <a:latin typeface="Arial" charset="0"/>
              </a:rPr>
              <a:t>has four components</a:t>
            </a:r>
          </a:p>
          <a:p>
            <a:r>
              <a:rPr lang="en-US" sz="1600" dirty="0">
                <a:latin typeface="Arial" charset="0"/>
              </a:rPr>
              <a:t>	</a:t>
            </a:r>
            <a:r>
              <a:rPr lang="en-US" sz="1400" dirty="0">
                <a:latin typeface="Arial" charset="0"/>
              </a:rPr>
              <a:t>•	Bulk solar wind (</a:t>
            </a:r>
            <a:r>
              <a:rPr lang="en-US" sz="1400" dirty="0" err="1">
                <a:latin typeface="Arial" charset="0"/>
              </a:rPr>
              <a:t>maxwellian</a:t>
            </a:r>
            <a:r>
              <a:rPr lang="en-US" sz="1400" dirty="0">
                <a:latin typeface="Arial" charset="0"/>
              </a:rPr>
              <a:t>)</a:t>
            </a:r>
          </a:p>
          <a:p>
            <a:r>
              <a:rPr lang="en-US" sz="1400" dirty="0">
                <a:latin typeface="Arial" charset="0"/>
              </a:rPr>
              <a:t>	•	Halo solar wind (kappa function, </a:t>
            </a:r>
            <a:r>
              <a:rPr lang="en-US" sz="1600" i="1" dirty="0" err="1" smtClean="0">
                <a:latin typeface="Symbol" charset="0"/>
              </a:rPr>
              <a:t>κ</a:t>
            </a:r>
            <a:r>
              <a:rPr lang="en-US" sz="1400" dirty="0" smtClean="0">
                <a:latin typeface="Arial" charset="0"/>
              </a:rPr>
              <a:t> </a:t>
            </a:r>
            <a:r>
              <a:rPr lang="en-US" sz="1400" dirty="0">
                <a:latin typeface="Arial" charset="0"/>
              </a:rPr>
              <a:t>= 3)</a:t>
            </a:r>
          </a:p>
          <a:p>
            <a:r>
              <a:rPr lang="en-US" sz="1400" dirty="0">
                <a:latin typeface="Arial" charset="0"/>
              </a:rPr>
              <a:t>	•	Interstellar pickup protons</a:t>
            </a:r>
          </a:p>
          <a:p>
            <a:r>
              <a:rPr lang="en-US" sz="1400" dirty="0">
                <a:latin typeface="Arial" charset="0"/>
              </a:rPr>
              <a:t>	•	Suprathermal tail (power law</a:t>
            </a:r>
            <a:r>
              <a:rPr lang="en-US" sz="1400" dirty="0" smtClean="0">
                <a:latin typeface="Arial" charset="0"/>
              </a:rPr>
              <a:t>,</a:t>
            </a:r>
            <a:r>
              <a:rPr lang="en-US" sz="1400" i="1" dirty="0">
                <a:latin typeface="Symbol" charset="0"/>
              </a:rPr>
              <a:t> </a:t>
            </a:r>
            <a:r>
              <a:rPr lang="en-US" sz="1400" i="1" dirty="0" err="1">
                <a:latin typeface="Symbol" charset="0"/>
              </a:rPr>
              <a:t>γ</a:t>
            </a:r>
            <a:r>
              <a:rPr lang="en-US" sz="1400" dirty="0">
                <a:latin typeface="Arial" charset="0"/>
              </a:rPr>
              <a:t> </a:t>
            </a:r>
            <a:r>
              <a:rPr lang="en-US" sz="1400" dirty="0" smtClean="0">
                <a:latin typeface="Arial" charset="0"/>
              </a:rPr>
              <a:t> = </a:t>
            </a:r>
            <a:r>
              <a:rPr lang="en-US" sz="1400" dirty="0">
                <a:latin typeface="Arial" charset="0"/>
              </a:rPr>
              <a:t>-</a:t>
            </a:r>
            <a:r>
              <a:rPr lang="en-US" sz="1400" dirty="0" smtClean="0">
                <a:latin typeface="Arial" charset="0"/>
              </a:rPr>
              <a:t>5 in solar</a:t>
            </a:r>
          </a:p>
          <a:p>
            <a:r>
              <a:rPr lang="en-US" sz="1400" dirty="0">
                <a:latin typeface="Arial" charset="0"/>
              </a:rPr>
              <a:t> </a:t>
            </a:r>
            <a:r>
              <a:rPr lang="en-US" sz="1400" dirty="0" smtClean="0">
                <a:latin typeface="Arial" charset="0"/>
              </a:rPr>
              <a:t>       wind frame)</a:t>
            </a:r>
            <a:endParaRPr lang="en-US" sz="1400" dirty="0">
              <a:latin typeface="Arial" charset="0"/>
            </a:endParaRPr>
          </a:p>
        </p:txBody>
      </p:sp>
      <p:sp>
        <p:nvSpPr>
          <p:cNvPr id="9" name="Text Box 20"/>
          <p:cNvSpPr txBox="1">
            <a:spLocks noChangeArrowheads="1"/>
          </p:cNvSpPr>
          <p:nvPr/>
        </p:nvSpPr>
        <p:spPr bwMode="auto">
          <a:xfrm>
            <a:off x="4800600" y="4962713"/>
            <a:ext cx="4191000"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tabLst>
                <a:tab pos="177800" algn="l"/>
                <a:tab pos="406400" algn="l"/>
              </a:tabLst>
              <a:defRPr sz="2400">
                <a:solidFill>
                  <a:schemeClr val="tx1"/>
                </a:solidFill>
                <a:latin typeface="Times" charset="0"/>
                <a:ea typeface="ＭＳ Ｐゴシック" charset="0"/>
              </a:defRPr>
            </a:lvl1pPr>
            <a:lvl2pPr>
              <a:tabLst>
                <a:tab pos="177800" algn="l"/>
                <a:tab pos="406400" algn="l"/>
              </a:tabLst>
              <a:defRPr sz="2400">
                <a:solidFill>
                  <a:schemeClr val="tx1"/>
                </a:solidFill>
                <a:latin typeface="Times" charset="0"/>
                <a:ea typeface="ＭＳ Ｐゴシック" charset="0"/>
              </a:defRPr>
            </a:lvl2pPr>
            <a:lvl3pPr>
              <a:tabLst>
                <a:tab pos="177800" algn="l"/>
                <a:tab pos="406400" algn="l"/>
              </a:tabLst>
              <a:defRPr sz="2400">
                <a:solidFill>
                  <a:schemeClr val="tx1"/>
                </a:solidFill>
                <a:latin typeface="Times" charset="0"/>
                <a:ea typeface="ＭＳ Ｐゴシック" charset="0"/>
              </a:defRPr>
            </a:lvl3pPr>
            <a:lvl4pPr>
              <a:tabLst>
                <a:tab pos="177800" algn="l"/>
                <a:tab pos="406400" algn="l"/>
              </a:tabLst>
              <a:defRPr sz="2400">
                <a:solidFill>
                  <a:schemeClr val="tx1"/>
                </a:solidFill>
                <a:latin typeface="Times" charset="0"/>
                <a:ea typeface="ＭＳ Ｐゴシック" charset="0"/>
              </a:defRPr>
            </a:lvl4pPr>
            <a:lvl5pPr>
              <a:tabLst>
                <a:tab pos="177800" algn="l"/>
                <a:tab pos="406400" algn="l"/>
              </a:tabLst>
              <a:defRPr sz="2400">
                <a:solidFill>
                  <a:schemeClr val="tx1"/>
                </a:solidFill>
                <a:latin typeface="Times" charset="0"/>
                <a:ea typeface="ＭＳ Ｐゴシック" charset="0"/>
              </a:defRPr>
            </a:lvl5pPr>
            <a:lvl6pPr eaLnBrk="0" fontAlgn="base" hangingPunct="0">
              <a:spcBef>
                <a:spcPct val="0"/>
              </a:spcBef>
              <a:spcAft>
                <a:spcPct val="0"/>
              </a:spcAft>
              <a:tabLst>
                <a:tab pos="177800" algn="l"/>
                <a:tab pos="406400" algn="l"/>
              </a:tabLst>
              <a:defRPr sz="2400">
                <a:solidFill>
                  <a:schemeClr val="tx1"/>
                </a:solidFill>
                <a:latin typeface="Times" charset="0"/>
                <a:ea typeface="ＭＳ Ｐゴシック" charset="0"/>
              </a:defRPr>
            </a:lvl6pPr>
            <a:lvl7pPr eaLnBrk="0" fontAlgn="base" hangingPunct="0">
              <a:spcBef>
                <a:spcPct val="0"/>
              </a:spcBef>
              <a:spcAft>
                <a:spcPct val="0"/>
              </a:spcAft>
              <a:tabLst>
                <a:tab pos="177800" algn="l"/>
                <a:tab pos="406400" algn="l"/>
              </a:tabLst>
              <a:defRPr sz="2400">
                <a:solidFill>
                  <a:schemeClr val="tx1"/>
                </a:solidFill>
                <a:latin typeface="Times" charset="0"/>
                <a:ea typeface="ＭＳ Ｐゴシック" charset="0"/>
              </a:defRPr>
            </a:lvl7pPr>
            <a:lvl8pPr eaLnBrk="0" fontAlgn="base" hangingPunct="0">
              <a:spcBef>
                <a:spcPct val="0"/>
              </a:spcBef>
              <a:spcAft>
                <a:spcPct val="0"/>
              </a:spcAft>
              <a:tabLst>
                <a:tab pos="177800" algn="l"/>
                <a:tab pos="406400" algn="l"/>
              </a:tabLst>
              <a:defRPr sz="2400">
                <a:solidFill>
                  <a:schemeClr val="tx1"/>
                </a:solidFill>
                <a:latin typeface="Times" charset="0"/>
                <a:ea typeface="ＭＳ Ｐゴシック" charset="0"/>
              </a:defRPr>
            </a:lvl8pPr>
            <a:lvl9pPr eaLnBrk="0" fontAlgn="base" hangingPunct="0">
              <a:spcBef>
                <a:spcPct val="0"/>
              </a:spcBef>
              <a:spcAft>
                <a:spcPct val="0"/>
              </a:spcAft>
              <a:tabLst>
                <a:tab pos="177800" algn="l"/>
                <a:tab pos="406400" algn="l"/>
              </a:tabLst>
              <a:defRPr sz="2400">
                <a:solidFill>
                  <a:schemeClr val="tx1"/>
                </a:solidFill>
                <a:latin typeface="Times" charset="0"/>
                <a:ea typeface="ＭＳ Ｐゴシック" charset="0"/>
              </a:defRPr>
            </a:lvl9pPr>
          </a:lstStyle>
          <a:p>
            <a:r>
              <a:rPr lang="en-US" sz="1600" dirty="0">
                <a:latin typeface="Arial" charset="0"/>
              </a:rPr>
              <a:t>The </a:t>
            </a:r>
            <a:r>
              <a:rPr lang="en-US" sz="1600" dirty="0">
                <a:solidFill>
                  <a:srgbClr val="FF0000"/>
                </a:solidFill>
                <a:latin typeface="Arial" charset="0"/>
              </a:rPr>
              <a:t>He</a:t>
            </a:r>
            <a:r>
              <a:rPr lang="en-US" sz="1800" baseline="30000" dirty="0">
                <a:solidFill>
                  <a:srgbClr val="FF0000"/>
                </a:solidFill>
                <a:latin typeface="Arial" charset="0"/>
              </a:rPr>
              <a:t>+</a:t>
            </a:r>
            <a:r>
              <a:rPr lang="en-US" sz="1600" dirty="0">
                <a:solidFill>
                  <a:srgbClr val="FF0000"/>
                </a:solidFill>
                <a:latin typeface="Arial" charset="0"/>
              </a:rPr>
              <a:t> distribution </a:t>
            </a:r>
            <a:r>
              <a:rPr lang="en-US" sz="1600" dirty="0">
                <a:latin typeface="Arial" charset="0"/>
              </a:rPr>
              <a:t>has three components</a:t>
            </a:r>
          </a:p>
          <a:p>
            <a:r>
              <a:rPr lang="en-US" sz="1600" dirty="0">
                <a:latin typeface="Arial" charset="0"/>
              </a:rPr>
              <a:t>	</a:t>
            </a:r>
            <a:r>
              <a:rPr lang="en-US" sz="1400" dirty="0">
                <a:latin typeface="Arial" charset="0"/>
              </a:rPr>
              <a:t>•	Interstellar He</a:t>
            </a:r>
            <a:r>
              <a:rPr lang="en-US" sz="1600" baseline="30000" dirty="0">
                <a:latin typeface="Arial" charset="0"/>
              </a:rPr>
              <a:t>+</a:t>
            </a:r>
            <a:endParaRPr lang="en-US" sz="1400" dirty="0">
              <a:latin typeface="Arial" charset="0"/>
            </a:endParaRPr>
          </a:p>
          <a:p>
            <a:r>
              <a:rPr lang="en-US" sz="1400" dirty="0">
                <a:latin typeface="Arial" charset="0"/>
              </a:rPr>
              <a:t>	•	He</a:t>
            </a:r>
            <a:r>
              <a:rPr lang="en-US" sz="1600" baseline="30000" dirty="0">
                <a:latin typeface="Arial" charset="0"/>
              </a:rPr>
              <a:t>+</a:t>
            </a:r>
            <a:r>
              <a:rPr lang="en-US" sz="1400" dirty="0">
                <a:latin typeface="Arial" charset="0"/>
              </a:rPr>
              <a:t> from charge exchange of neutral 			hydrogen with solar wind He</a:t>
            </a:r>
            <a:r>
              <a:rPr lang="en-US" sz="1600" baseline="30000" dirty="0">
                <a:latin typeface="Arial" charset="0"/>
              </a:rPr>
              <a:t>++</a:t>
            </a:r>
            <a:r>
              <a:rPr lang="en-US" sz="1400" dirty="0">
                <a:latin typeface="Arial" charset="0"/>
              </a:rPr>
              <a:t> </a:t>
            </a:r>
            <a:r>
              <a:rPr lang="en-US" sz="1400" dirty="0" smtClean="0">
                <a:latin typeface="Arial" charset="0"/>
              </a:rPr>
              <a:t>and some 	     Inner Source He</a:t>
            </a:r>
            <a:r>
              <a:rPr lang="en-US" sz="1600" baseline="30000" dirty="0">
                <a:latin typeface="Arial" charset="0"/>
              </a:rPr>
              <a:t>+</a:t>
            </a:r>
            <a:endParaRPr lang="en-US" sz="1400" dirty="0">
              <a:latin typeface="Arial" charset="0"/>
            </a:endParaRPr>
          </a:p>
          <a:p>
            <a:r>
              <a:rPr lang="en-US" sz="1400" dirty="0">
                <a:latin typeface="Arial" charset="0"/>
              </a:rPr>
              <a:t>	•	Suprathermal tail </a:t>
            </a:r>
            <a:r>
              <a:rPr lang="en-US" sz="1400" dirty="0" smtClean="0">
                <a:latin typeface="Arial" charset="0"/>
              </a:rPr>
              <a:t>is not observed </a:t>
            </a:r>
            <a:r>
              <a:rPr lang="en-US" sz="1400" dirty="0">
                <a:latin typeface="Arial" charset="0"/>
              </a:rPr>
              <a:t>because </a:t>
            </a:r>
            <a:r>
              <a:rPr lang="en-US" sz="1400" dirty="0" smtClean="0">
                <a:latin typeface="Arial" charset="0"/>
              </a:rPr>
              <a:t>	     the </a:t>
            </a:r>
            <a:r>
              <a:rPr lang="en-US" sz="1400" dirty="0">
                <a:latin typeface="Arial" charset="0"/>
              </a:rPr>
              <a:t>upper </a:t>
            </a:r>
            <a:r>
              <a:rPr lang="en-US" sz="1400" dirty="0" smtClean="0">
                <a:latin typeface="Arial" charset="0"/>
              </a:rPr>
              <a:t>energy </a:t>
            </a:r>
            <a:r>
              <a:rPr lang="en-US" sz="1400" dirty="0">
                <a:latin typeface="Arial" charset="0"/>
              </a:rPr>
              <a:t>limit </a:t>
            </a:r>
            <a:r>
              <a:rPr lang="en-US" sz="1400" dirty="0" smtClean="0">
                <a:latin typeface="Arial" charset="0"/>
              </a:rPr>
              <a:t>of </a:t>
            </a:r>
            <a:r>
              <a:rPr lang="en-US" sz="1400" dirty="0">
                <a:latin typeface="Arial" charset="0"/>
              </a:rPr>
              <a:t>SWICS </a:t>
            </a:r>
            <a:r>
              <a:rPr lang="en-US" sz="1400" dirty="0" smtClean="0">
                <a:latin typeface="Arial" charset="0"/>
              </a:rPr>
              <a:t>in the </a:t>
            </a:r>
            <a:r>
              <a:rPr lang="en-US" sz="1400" dirty="0">
                <a:latin typeface="Arial" charset="0"/>
              </a:rPr>
              <a:t>high </a:t>
            </a:r>
            <a:r>
              <a:rPr lang="en-US" sz="1400" dirty="0" smtClean="0">
                <a:latin typeface="Arial" charset="0"/>
              </a:rPr>
              <a:t>	     speed </a:t>
            </a:r>
            <a:r>
              <a:rPr lang="en-US" sz="1400" dirty="0">
                <a:latin typeface="Arial" charset="0"/>
              </a:rPr>
              <a:t>solar wind is </a:t>
            </a:r>
            <a:r>
              <a:rPr lang="en-US" sz="1400" dirty="0" smtClean="0">
                <a:latin typeface="Arial" charset="0"/>
              </a:rPr>
              <a:t>just above </a:t>
            </a:r>
            <a:r>
              <a:rPr lang="en-US" sz="1400" i="1" dirty="0" smtClean="0">
                <a:latin typeface="Arial" charset="0"/>
              </a:rPr>
              <a:t>W</a:t>
            </a:r>
            <a:r>
              <a:rPr lang="en-US" sz="1400" dirty="0" smtClean="0">
                <a:latin typeface="Arial" charset="0"/>
              </a:rPr>
              <a:t>=2</a:t>
            </a:r>
            <a:endParaRPr lang="en-US" sz="1400" dirty="0">
              <a:latin typeface="Arial" charset="0"/>
            </a:endParaRPr>
          </a:p>
        </p:txBody>
      </p:sp>
    </p:spTree>
    <p:extLst>
      <p:ext uri="{BB962C8B-B14F-4D97-AF65-F5344CB8AC3E}">
        <p14:creationId xmlns:p14="http://schemas.microsoft.com/office/powerpoint/2010/main" val="341394366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04589"/>
            <a:ext cx="9144000" cy="584776"/>
          </a:xfrm>
          <a:prstGeom prst="rect">
            <a:avLst/>
          </a:prstGeom>
          <a:noFill/>
        </p:spPr>
        <p:txBody>
          <a:bodyPr wrap="square" rtlCol="0">
            <a:spAutoFit/>
          </a:bodyPr>
          <a:lstStyle/>
          <a:p>
            <a:pPr algn="ctr"/>
            <a:r>
              <a:rPr lang="en-US" sz="3200" dirty="0" smtClean="0"/>
              <a:t>Phase Space Density in the Solar Wind Frame</a:t>
            </a:r>
          </a:p>
        </p:txBody>
      </p:sp>
      <p:sp>
        <p:nvSpPr>
          <p:cNvPr id="4" name="Rectangle 3"/>
          <p:cNvSpPr/>
          <p:nvPr/>
        </p:nvSpPr>
        <p:spPr>
          <a:xfrm>
            <a:off x="9054197" y="5006891"/>
            <a:ext cx="500339" cy="3976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5"/>
          <p:cNvGrpSpPr/>
          <p:nvPr/>
        </p:nvGrpSpPr>
        <p:grpSpPr>
          <a:xfrm>
            <a:off x="-168828" y="765861"/>
            <a:ext cx="6143293" cy="5222041"/>
            <a:chOff x="159874" y="750920"/>
            <a:chExt cx="6143293" cy="5222041"/>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874" y="750920"/>
              <a:ext cx="6143293" cy="5222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 name="Rectangle 4"/>
            <p:cNvSpPr/>
            <p:nvPr/>
          </p:nvSpPr>
          <p:spPr>
            <a:xfrm>
              <a:off x="3514014" y="1214824"/>
              <a:ext cx="2385746" cy="5183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8" name="Straight Connector 7"/>
          <p:cNvCxnSpPr/>
          <p:nvPr/>
        </p:nvCxnSpPr>
        <p:spPr>
          <a:xfrm>
            <a:off x="9696824" y="4478843"/>
            <a:ext cx="3227294" cy="2988235"/>
          </a:xfrm>
          <a:prstGeom prst="line">
            <a:avLst/>
          </a:prstGeom>
          <a:ln w="9525" cmpd="sng">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9" name="Text Box 7"/>
          <p:cNvSpPr txBox="1">
            <a:spLocks noChangeArrowheads="1"/>
          </p:cNvSpPr>
          <p:nvPr/>
        </p:nvSpPr>
        <p:spPr bwMode="auto">
          <a:xfrm>
            <a:off x="5989921" y="1039743"/>
            <a:ext cx="3048000" cy="5027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90000"/>
              </a:lnSpc>
            </a:pPr>
            <a:r>
              <a:rPr lang="en-US" sz="2000" dirty="0" smtClean="0">
                <a:latin typeface="+mj-lt"/>
              </a:rPr>
              <a:t>Different shapes below the cutoff speed (</a:t>
            </a:r>
            <a:r>
              <a:rPr lang="en-US" sz="2000" i="1" dirty="0" smtClean="0">
                <a:latin typeface="+mj-lt"/>
              </a:rPr>
              <a:t>w</a:t>
            </a:r>
            <a:r>
              <a:rPr lang="en-US" sz="2000" dirty="0" smtClean="0">
                <a:latin typeface="+mj-lt"/>
              </a:rPr>
              <a:t> ≈ 1) reflect the different radial profiles of interstellar neutral H and He caused by different ionization rates</a:t>
            </a:r>
            <a:endParaRPr lang="en-US" sz="2000" dirty="0">
              <a:latin typeface="+mj-lt"/>
            </a:endParaRPr>
          </a:p>
          <a:p>
            <a:pPr>
              <a:lnSpc>
                <a:spcPct val="90000"/>
              </a:lnSpc>
            </a:pPr>
            <a:endParaRPr lang="en-US" sz="1800" dirty="0">
              <a:latin typeface="Helvetica" charset="0"/>
            </a:endParaRPr>
          </a:p>
          <a:p>
            <a:pPr>
              <a:lnSpc>
                <a:spcPct val="90000"/>
              </a:lnSpc>
            </a:pPr>
            <a:r>
              <a:rPr lang="en-US" sz="1800" dirty="0" smtClean="0">
                <a:latin typeface="Helvetica" charset="0"/>
              </a:rPr>
              <a:t>The </a:t>
            </a:r>
            <a:r>
              <a:rPr lang="en-US" sz="1800" dirty="0">
                <a:latin typeface="Helvetica" charset="0"/>
              </a:rPr>
              <a:t>tail spectrum has the form</a:t>
            </a:r>
          </a:p>
          <a:p>
            <a:pPr>
              <a:lnSpc>
                <a:spcPct val="90000"/>
              </a:lnSpc>
            </a:pPr>
            <a:endParaRPr lang="en-US" sz="800" dirty="0">
              <a:latin typeface="Helvetica" charset="0"/>
            </a:endParaRPr>
          </a:p>
          <a:p>
            <a:pPr>
              <a:lnSpc>
                <a:spcPct val="90000"/>
              </a:lnSpc>
            </a:pPr>
            <a:r>
              <a:rPr lang="en-US" i="1" dirty="0" smtClean="0">
                <a:latin typeface="Helvetica" charset="0"/>
              </a:rPr>
              <a:t>f</a:t>
            </a:r>
            <a:r>
              <a:rPr lang="en-US" dirty="0" smtClean="0">
                <a:latin typeface="Helvetica" charset="0"/>
              </a:rPr>
              <a:t>(</a:t>
            </a:r>
            <a:r>
              <a:rPr lang="en-US" i="1" dirty="0" smtClean="0">
                <a:latin typeface="Helvetica" charset="0"/>
              </a:rPr>
              <a:t>v</a:t>
            </a:r>
            <a:r>
              <a:rPr lang="en-US" dirty="0" smtClean="0">
                <a:latin typeface="Helvetica" charset="0"/>
              </a:rPr>
              <a:t>) = </a:t>
            </a:r>
            <a:r>
              <a:rPr lang="en-US" i="1" dirty="0" err="1" smtClean="0">
                <a:latin typeface="Helvetica" charset="0"/>
              </a:rPr>
              <a:t>f</a:t>
            </a:r>
            <a:r>
              <a:rPr lang="en-US" baseline="-25000" dirty="0" err="1" smtClean="0">
                <a:latin typeface="Helvetica" charset="0"/>
              </a:rPr>
              <a:t>o</a:t>
            </a:r>
            <a:r>
              <a:rPr lang="en-US" i="1" dirty="0" err="1" smtClean="0">
                <a:latin typeface="Helvetica" charset="0"/>
              </a:rPr>
              <a:t>v</a:t>
            </a:r>
            <a:r>
              <a:rPr lang="en-US" dirty="0" smtClean="0">
                <a:latin typeface="Helvetica" charset="0"/>
              </a:rPr>
              <a:t> </a:t>
            </a:r>
            <a:r>
              <a:rPr lang="en-US" sz="2000" baseline="30000" dirty="0" smtClean="0">
                <a:latin typeface="Helvetica" charset="0"/>
              </a:rPr>
              <a:t>–5</a:t>
            </a:r>
            <a:r>
              <a:rPr lang="en-US" dirty="0" smtClean="0">
                <a:latin typeface="Helvetica" charset="0"/>
              </a:rPr>
              <a:t>exp</a:t>
            </a:r>
            <a:r>
              <a:rPr lang="en-US" sz="2000" dirty="0" smtClean="0">
                <a:latin typeface="Helvetica" charset="0"/>
              </a:rPr>
              <a:t>[</a:t>
            </a:r>
            <a:r>
              <a:rPr lang="en-US" dirty="0" smtClean="0">
                <a:latin typeface="Helvetica" charset="0"/>
              </a:rPr>
              <a:t>–(</a:t>
            </a:r>
            <a:r>
              <a:rPr lang="en-US" i="1" dirty="0" smtClean="0">
                <a:latin typeface="Helvetica" charset="0"/>
              </a:rPr>
              <a:t>v/</a:t>
            </a:r>
            <a:r>
              <a:rPr lang="en-US" i="1" dirty="0" err="1" smtClean="0">
                <a:latin typeface="Helvetica" charset="0"/>
              </a:rPr>
              <a:t>v</a:t>
            </a:r>
            <a:r>
              <a:rPr lang="en-US" baseline="-25000" dirty="0" err="1" smtClean="0">
                <a:latin typeface="Helvetica" charset="0"/>
              </a:rPr>
              <a:t>o</a:t>
            </a:r>
            <a:r>
              <a:rPr lang="en-US" dirty="0" smtClean="0">
                <a:latin typeface="Helvetica" charset="0"/>
              </a:rPr>
              <a:t>)</a:t>
            </a:r>
            <a:r>
              <a:rPr lang="en-US" sz="2400" i="1" baseline="30000" dirty="0" smtClean="0">
                <a:latin typeface="Times New Roman"/>
                <a:cs typeface="Times New Roman"/>
              </a:rPr>
              <a:t>α</a:t>
            </a:r>
            <a:r>
              <a:rPr lang="en-US" sz="2000" dirty="0" smtClean="0">
                <a:latin typeface="Helvetica" charset="0"/>
              </a:rPr>
              <a:t>]</a:t>
            </a:r>
          </a:p>
          <a:p>
            <a:pPr>
              <a:lnSpc>
                <a:spcPct val="90000"/>
              </a:lnSpc>
            </a:pPr>
            <a:endParaRPr lang="en-US" sz="800" dirty="0">
              <a:latin typeface="Helvetica" charset="0"/>
            </a:endParaRPr>
          </a:p>
          <a:p>
            <a:pPr>
              <a:lnSpc>
                <a:spcPct val="90000"/>
              </a:lnSpc>
            </a:pPr>
            <a:r>
              <a:rPr lang="en-US" dirty="0" smtClean="0">
                <a:latin typeface="Helvetica" charset="0"/>
              </a:rPr>
              <a:t>with the exponential rollover parameters </a:t>
            </a:r>
            <a:r>
              <a:rPr lang="en-US" i="1" dirty="0" err="1" smtClean="0">
                <a:latin typeface="Helvetica" charset="0"/>
              </a:rPr>
              <a:t>v</a:t>
            </a:r>
            <a:r>
              <a:rPr lang="en-US" baseline="-25000" dirty="0" err="1" smtClean="0">
                <a:latin typeface="Helvetica" charset="0"/>
              </a:rPr>
              <a:t>o</a:t>
            </a:r>
            <a:r>
              <a:rPr lang="en-US" baseline="-25000" dirty="0" smtClean="0">
                <a:latin typeface="Helvetica" charset="0"/>
              </a:rPr>
              <a:t>  </a:t>
            </a:r>
            <a:r>
              <a:rPr lang="en-US" dirty="0" smtClean="0">
                <a:latin typeface="Helvetica" charset="0"/>
              </a:rPr>
              <a:t>and </a:t>
            </a:r>
            <a:r>
              <a:rPr lang="en-US" sz="2000" i="1" dirty="0" smtClean="0">
                <a:latin typeface="Times New Roman"/>
                <a:cs typeface="Times New Roman"/>
              </a:rPr>
              <a:t>α </a:t>
            </a:r>
            <a:r>
              <a:rPr lang="en-US" dirty="0" smtClean="0">
                <a:latin typeface="Helvetica" charset="0"/>
              </a:rPr>
              <a:t>determined by ambient solar wind conditions, e.g. spatial diffusion coefficient and its dependence on rigidity  </a:t>
            </a:r>
            <a:endParaRPr lang="en-US" i="1" dirty="0" smtClean="0">
              <a:latin typeface="Times New Roman"/>
              <a:cs typeface="Times New Roman"/>
            </a:endParaRPr>
          </a:p>
          <a:p>
            <a:pPr>
              <a:lnSpc>
                <a:spcPct val="90000"/>
              </a:lnSpc>
            </a:pPr>
            <a:r>
              <a:rPr lang="en-US" sz="1800" dirty="0" smtClean="0">
                <a:latin typeface="Helvetica" charset="0"/>
              </a:rPr>
              <a:t> </a:t>
            </a:r>
            <a:endParaRPr lang="en-US" sz="1800" dirty="0">
              <a:latin typeface="Helvetica" charset="0"/>
            </a:endParaRPr>
          </a:p>
        </p:txBody>
      </p:sp>
    </p:spTree>
    <p:extLst>
      <p:ext uri="{BB962C8B-B14F-4D97-AF65-F5344CB8AC3E}">
        <p14:creationId xmlns:p14="http://schemas.microsoft.com/office/powerpoint/2010/main" val="232760817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847911" y="1295400"/>
            <a:ext cx="6324600" cy="5486400"/>
            <a:chOff x="1143000" y="762000"/>
            <a:chExt cx="6324600" cy="5486400"/>
          </a:xfrm>
        </p:grpSpPr>
        <p:grpSp>
          <p:nvGrpSpPr>
            <p:cNvPr id="2" name="Group 5"/>
            <p:cNvGrpSpPr>
              <a:grpSpLocks/>
            </p:cNvGrpSpPr>
            <p:nvPr/>
          </p:nvGrpSpPr>
          <p:grpSpPr bwMode="auto">
            <a:xfrm>
              <a:off x="1143000" y="762000"/>
              <a:ext cx="6324600" cy="5486400"/>
              <a:chOff x="0" y="400"/>
              <a:chExt cx="4320" cy="3608"/>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t="3137"/>
              <a:stretch>
                <a:fillRect/>
              </a:stretch>
            </p:blipFill>
            <p:spPr bwMode="auto">
              <a:xfrm>
                <a:off x="0" y="451"/>
                <a:ext cx="4320" cy="3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 name="Rectangle 4"/>
              <p:cNvSpPr>
                <a:spLocks noChangeArrowheads="1"/>
              </p:cNvSpPr>
              <p:nvPr/>
            </p:nvSpPr>
            <p:spPr bwMode="auto">
              <a:xfrm>
                <a:off x="1000" y="400"/>
                <a:ext cx="2880" cy="1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6" name="Rectangle 7"/>
            <p:cNvSpPr>
              <a:spLocks noChangeArrowheads="1"/>
            </p:cNvSpPr>
            <p:nvPr/>
          </p:nvSpPr>
          <p:spPr bwMode="auto">
            <a:xfrm>
              <a:off x="4876800" y="1066800"/>
              <a:ext cx="2133600" cy="1066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 name="Rectangle 8"/>
            <p:cNvSpPr>
              <a:spLocks noChangeArrowheads="1"/>
            </p:cNvSpPr>
            <p:nvPr/>
          </p:nvSpPr>
          <p:spPr bwMode="auto">
            <a:xfrm>
              <a:off x="2362200" y="4267200"/>
              <a:ext cx="2133600" cy="1066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 name="Text Box 6"/>
            <p:cNvSpPr txBox="1">
              <a:spLocks noChangeArrowheads="1"/>
            </p:cNvSpPr>
            <p:nvPr/>
          </p:nvSpPr>
          <p:spPr bwMode="auto">
            <a:xfrm>
              <a:off x="5867400" y="1295400"/>
              <a:ext cx="84613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400">
                  <a:latin typeface="Helvetica" charset="0"/>
                </a:rPr>
                <a:t>~3.7 AU</a:t>
              </a:r>
            </a:p>
            <a:p>
              <a:r>
                <a:rPr lang="en-US" sz="1400">
                  <a:latin typeface="Helvetica" charset="0"/>
                </a:rPr>
                <a:t>–50° Lat</a:t>
              </a:r>
              <a:endParaRPr lang="en-US"/>
            </a:p>
          </p:txBody>
        </p:sp>
      </p:grpSp>
      <p:sp>
        <p:nvSpPr>
          <p:cNvPr id="11" name="TextBox 10"/>
          <p:cNvSpPr txBox="1"/>
          <p:nvPr/>
        </p:nvSpPr>
        <p:spPr>
          <a:xfrm>
            <a:off x="0" y="104589"/>
            <a:ext cx="9144000" cy="896656"/>
          </a:xfrm>
          <a:prstGeom prst="rect">
            <a:avLst/>
          </a:prstGeom>
          <a:noFill/>
        </p:spPr>
        <p:txBody>
          <a:bodyPr wrap="square" rtlCol="0">
            <a:spAutoFit/>
          </a:bodyPr>
          <a:lstStyle/>
          <a:p>
            <a:pPr algn="ctr">
              <a:lnSpc>
                <a:spcPct val="80000"/>
              </a:lnSpc>
            </a:pPr>
            <a:r>
              <a:rPr lang="en-US" sz="3200" dirty="0" smtClean="0"/>
              <a:t>Model Phase Space Densities of of H and He</a:t>
            </a:r>
          </a:p>
          <a:p>
            <a:pPr algn="ctr">
              <a:lnSpc>
                <a:spcPct val="80000"/>
              </a:lnSpc>
            </a:pPr>
            <a:r>
              <a:rPr lang="en-US" sz="3200" dirty="0" smtClean="0"/>
              <a:t>in the Solar Wind Frame</a:t>
            </a:r>
          </a:p>
        </p:txBody>
      </p:sp>
    </p:spTree>
    <p:extLst>
      <p:ext uri="{BB962C8B-B14F-4D97-AF65-F5344CB8AC3E}">
        <p14:creationId xmlns:p14="http://schemas.microsoft.com/office/powerpoint/2010/main" val="322269337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5679</TotalTime>
  <Words>2657</Words>
  <Application>Microsoft Macintosh PowerPoint</Application>
  <PresentationFormat>On-screen Show (4:3)</PresentationFormat>
  <Paragraphs>395</Paragraphs>
  <Slides>33</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33</vt:i4>
      </vt:variant>
    </vt:vector>
  </HeadingPairs>
  <TitlesOfParts>
    <vt:vector size="36" baseType="lpstr">
      <vt:lpstr>Office Theme</vt:lpstr>
      <vt:lpstr>Equation</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Gloeckler</dc:creator>
  <cp:lastModifiedBy>Gloeckler</cp:lastModifiedBy>
  <cp:revision>70</cp:revision>
  <dcterms:created xsi:type="dcterms:W3CDTF">2011-11-11T17:37:02Z</dcterms:created>
  <dcterms:modified xsi:type="dcterms:W3CDTF">2011-11-15T20:14:33Z</dcterms:modified>
</cp:coreProperties>
</file>