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34.xml" ContentType="application/vnd.openxmlformats-officedocument.presentationml.slide+xml"/>
  <Default Extension="jpeg" ContentType="image/jpeg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notesSlides/notesSlide14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embeddings/Microsoft_Equation1.bin" ContentType="application/vnd.openxmlformats-officedocument.oleObject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trictFirstAndLastChars="0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1051" r:id="rId2"/>
    <p:sldId id="1018" r:id="rId3"/>
    <p:sldId id="1043" r:id="rId4"/>
    <p:sldId id="1052" r:id="rId5"/>
    <p:sldId id="1044" r:id="rId6"/>
    <p:sldId id="990" r:id="rId7"/>
    <p:sldId id="1062" r:id="rId8"/>
    <p:sldId id="1087" r:id="rId9"/>
    <p:sldId id="893" r:id="rId10"/>
    <p:sldId id="1029" r:id="rId11"/>
    <p:sldId id="1088" r:id="rId12"/>
    <p:sldId id="1094" r:id="rId13"/>
    <p:sldId id="1097" r:id="rId14"/>
    <p:sldId id="1099" r:id="rId15"/>
    <p:sldId id="1078" r:id="rId16"/>
    <p:sldId id="1096" r:id="rId17"/>
    <p:sldId id="1079" r:id="rId18"/>
    <p:sldId id="1089" r:id="rId19"/>
    <p:sldId id="1093" r:id="rId20"/>
    <p:sldId id="1090" r:id="rId21"/>
    <p:sldId id="1091" r:id="rId22"/>
    <p:sldId id="1081" r:id="rId23"/>
    <p:sldId id="1092" r:id="rId24"/>
    <p:sldId id="1095" r:id="rId25"/>
    <p:sldId id="1003" r:id="rId26"/>
    <p:sldId id="1004" r:id="rId27"/>
    <p:sldId id="1084" r:id="rId28"/>
    <p:sldId id="1085" r:id="rId29"/>
    <p:sldId id="1086" r:id="rId30"/>
    <p:sldId id="1048" r:id="rId31"/>
    <p:sldId id="1039" r:id="rId32"/>
    <p:sldId id="983" r:id="rId33"/>
    <p:sldId id="1002" r:id="rId34"/>
    <p:sldId id="1050" r:id="rId35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5" charset="0"/>
        <a:ea typeface="ＭＳ Ｐゴシック" pitchFamily="-105" charset="-128"/>
        <a:cs typeface="ＭＳ Ｐゴシック" pitchFamily="-105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5" charset="0"/>
        <a:ea typeface="ＭＳ Ｐゴシック" pitchFamily="-105" charset="-128"/>
        <a:cs typeface="ＭＳ Ｐゴシック" pitchFamily="-105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5" charset="0"/>
        <a:ea typeface="ＭＳ Ｐゴシック" pitchFamily="-105" charset="-128"/>
        <a:cs typeface="ＭＳ Ｐゴシック" pitchFamily="-105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5" charset="0"/>
        <a:ea typeface="ＭＳ Ｐゴシック" pitchFamily="-105" charset="-128"/>
        <a:cs typeface="ＭＳ Ｐゴシック" pitchFamily="-105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5" charset="0"/>
        <a:ea typeface="ＭＳ Ｐゴシック" pitchFamily="-105" charset="-128"/>
        <a:cs typeface="ＭＳ Ｐゴシック" pitchFamily="-105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105" charset="0"/>
        <a:ea typeface="ＭＳ Ｐゴシック" pitchFamily="-105" charset="-128"/>
        <a:cs typeface="ＭＳ Ｐゴシック" pitchFamily="-105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105" charset="0"/>
        <a:ea typeface="ＭＳ Ｐゴシック" pitchFamily="-105" charset="-128"/>
        <a:cs typeface="ＭＳ Ｐゴシック" pitchFamily="-105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105" charset="0"/>
        <a:ea typeface="ＭＳ Ｐゴシック" pitchFamily="-105" charset="-128"/>
        <a:cs typeface="ＭＳ Ｐゴシック" pitchFamily="-105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105" charset="0"/>
        <a:ea typeface="ＭＳ Ｐゴシック" pitchFamily="-105" charset="-128"/>
        <a:cs typeface="ＭＳ Ｐゴシック" pitchFamily="-105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chemeClr val="tx1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"/>
      </p:ext>
    </p:extLst>
  </p:showPr>
  <p:clrMru>
    <a:srgbClr val="FFD40D"/>
    <a:srgbClr val="FFCC07"/>
    <a:srgbClr val="FF2A61"/>
    <a:srgbClr val="C1EFFF"/>
    <a:srgbClr val="FF0000"/>
    <a:srgbClr val="D3F3FF"/>
    <a:srgbClr val="B7ECFF"/>
    <a:srgbClr val="000082"/>
    <a:srgbClr val="000066"/>
    <a:srgbClr val="AAA0D0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>
        <p:scale>
          <a:sx n="145" d="100"/>
          <a:sy n="145" d="100"/>
        </p:scale>
        <p:origin x="-88" y="13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436"/>
    </p:cViewPr>
  </p:sorterViewPr>
  <p:notesViewPr>
    <p:cSldViewPr>
      <p:cViewPr varScale="1">
        <p:scale>
          <a:sx n="61" d="100"/>
          <a:sy n="61" d="100"/>
        </p:scale>
        <p:origin x="-1603" y="-67"/>
      </p:cViewPr>
      <p:guideLst>
        <p:guide orient="horz" pos="2904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8" tIns="46134" rIns="92268" bIns="46134" numCol="1" anchor="t" anchorCtr="0" compatLnSpc="1">
            <a:prstTxWarp prst="textNoShape">
              <a:avLst/>
            </a:prstTxWarp>
          </a:bodyPr>
          <a:lstStyle>
            <a:lvl1pPr defTabSz="923925" eaLnBrk="0" hangingPunct="0">
              <a:defRPr sz="1200">
                <a:latin typeface="Times New Roman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8" tIns="46134" rIns="92268" bIns="46134" numCol="1" anchor="t" anchorCtr="0" compatLnSpc="1">
            <a:prstTxWarp prst="textNoShape">
              <a:avLst/>
            </a:prstTxWarp>
          </a:bodyPr>
          <a:lstStyle>
            <a:lvl1pPr algn="r" defTabSz="923925" eaLnBrk="0" hangingPunct="0">
              <a:defRPr sz="1200">
                <a:latin typeface="Times New Roman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8" tIns="46134" rIns="92268" bIns="46134" numCol="1" anchor="b" anchorCtr="0" compatLnSpc="1">
            <a:prstTxWarp prst="textNoShape">
              <a:avLst/>
            </a:prstTxWarp>
          </a:bodyPr>
          <a:lstStyle>
            <a:lvl1pPr defTabSz="923925" eaLnBrk="0" hangingPunct="0">
              <a:defRPr sz="1200">
                <a:latin typeface="Times New Roman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58238"/>
            <a:ext cx="3005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8" tIns="46134" rIns="92268" bIns="46134" numCol="1" anchor="b" anchorCtr="0" compatLnSpc="1">
            <a:prstTxWarp prst="textNoShape">
              <a:avLst/>
            </a:prstTxWarp>
          </a:bodyPr>
          <a:lstStyle>
            <a:lvl1pPr algn="r" defTabSz="923925" eaLnBrk="0" hangingPunct="0">
              <a:defRPr sz="1200">
                <a:latin typeface="Times New Roman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340F582D-3CDD-FC40-8AD9-3F1AA005FF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131567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8" tIns="46134" rIns="92268" bIns="46134" numCol="1" anchor="t" anchorCtr="0" compatLnSpc="1">
            <a:prstTxWarp prst="textNoShape">
              <a:avLst/>
            </a:prstTxWarp>
          </a:bodyPr>
          <a:lstStyle>
            <a:lvl1pPr defTabSz="923925" eaLnBrk="0" hangingPunct="0">
              <a:defRPr sz="1200">
                <a:latin typeface="Times New Roman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3" y="0"/>
            <a:ext cx="3005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8" tIns="46134" rIns="92268" bIns="46134" numCol="1" anchor="t" anchorCtr="0" compatLnSpc="1">
            <a:prstTxWarp prst="textNoShape">
              <a:avLst/>
            </a:prstTxWarp>
          </a:bodyPr>
          <a:lstStyle>
            <a:lvl1pPr algn="r" defTabSz="923925" eaLnBrk="0" hangingPunct="0">
              <a:defRPr sz="1200">
                <a:latin typeface="Times New Roman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0563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2338" y="4379913"/>
            <a:ext cx="5089525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8" tIns="46134" rIns="92268" bIns="461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5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8" tIns="46134" rIns="92268" bIns="46134" numCol="1" anchor="b" anchorCtr="0" compatLnSpc="1">
            <a:prstTxWarp prst="textNoShape">
              <a:avLst/>
            </a:prstTxWarp>
          </a:bodyPr>
          <a:lstStyle>
            <a:lvl1pPr defTabSz="923925" eaLnBrk="0" hangingPunct="0">
              <a:defRPr sz="1200">
                <a:latin typeface="Times New Roman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3" y="8758238"/>
            <a:ext cx="3005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8" tIns="46134" rIns="92268" bIns="46134" numCol="1" anchor="b" anchorCtr="0" compatLnSpc="1">
            <a:prstTxWarp prst="textNoShape">
              <a:avLst/>
            </a:prstTxWarp>
          </a:bodyPr>
          <a:lstStyle>
            <a:lvl1pPr algn="r" defTabSz="923925" eaLnBrk="0" hangingPunct="0">
              <a:defRPr sz="1200">
                <a:latin typeface="Times New Roman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11B65792-AA33-BB4F-BC6D-A7331604C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20385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ＭＳ Ｐゴシック" pitchFamily="-11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D273AD-97D9-E44E-AD7F-176CF920FCAD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63638" y="692150"/>
            <a:ext cx="4611687" cy="3459163"/>
          </a:xfrm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9" y="4381500"/>
            <a:ext cx="5546725" cy="41465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results Saul &amp; </a:t>
            </a:r>
            <a:r>
              <a:rPr lang="en-US" dirty="0" err="1" smtClean="0"/>
              <a:t>Bochsler</a:t>
            </a:r>
            <a:r>
              <a:rPr lang="en-US" dirty="0" smtClean="0"/>
              <a:t> paper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B65792-AA33-BB4F-BC6D-A7331604C9A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7E3B05-0A33-894B-82BF-62BF7D58B417}" type="slidenum">
              <a:rPr lang="en-US">
                <a:latin typeface="Times New Roman" pitchFamily="-105" charset="0"/>
                <a:ea typeface="ＭＳ Ｐゴシック" pitchFamily="-105" charset="-128"/>
                <a:cs typeface="ＭＳ Ｐゴシック" pitchFamily="-105" charset="-128"/>
              </a:rPr>
              <a:pPr/>
              <a:t>14</a:t>
            </a:fld>
            <a:endParaRPr lang="en-US">
              <a:latin typeface="Times New Roman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53251" name="Rectangle 7"/>
          <p:cNvSpPr txBox="1">
            <a:spLocks noGrp="1" noChangeArrowheads="1"/>
          </p:cNvSpPr>
          <p:nvPr/>
        </p:nvSpPr>
        <p:spPr bwMode="auto">
          <a:xfrm>
            <a:off x="3929063" y="8759825"/>
            <a:ext cx="3005137" cy="4603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2309" tIns="46154" rIns="92309" bIns="46154" anchor="b">
            <a:prstTxWarp prst="textNoShape">
              <a:avLst/>
            </a:prstTxWarp>
          </a:bodyPr>
          <a:lstStyle/>
          <a:p>
            <a:pPr algn="r" defTabSz="922338" eaLnBrk="0" hangingPunct="0"/>
            <a:fld id="{63F8484C-3CBD-F446-941E-E0FA9E2AC6F5}" type="slidenum">
              <a:rPr lang="en-US" sz="1200" b="1"/>
              <a:pPr algn="r" defTabSz="922338" eaLnBrk="0" hangingPunct="0"/>
              <a:t>14</a:t>
            </a:fld>
            <a:endParaRPr lang="en-US" sz="1200" b="1"/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92150"/>
            <a:ext cx="4610100" cy="3457575"/>
          </a:xfrm>
          <a:ln/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79913"/>
            <a:ext cx="5086350" cy="414813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309" tIns="46154" rIns="92309" bIns="46154"/>
          <a:lstStyle/>
          <a:p>
            <a:r>
              <a:rPr lang="en-US">
                <a:latin typeface="Times New Roman" pitchFamily="-105" charset="0"/>
                <a:ea typeface="ＭＳ Ｐゴシック" pitchFamily="-105" charset="-128"/>
                <a:cs typeface="ＭＳ Ｐゴシック" pitchFamily="-105" charset="-128"/>
              </a:rPr>
              <a:t>Add Lallement et al. Website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C79AE9-6389-0743-95D8-AE03A8B579C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C79AE9-6389-0743-95D8-AE03A8B579C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C79AE9-6389-0743-95D8-AE03A8B579C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Check left figure!!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C79AE9-6389-0743-95D8-AE03A8B579C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Check figure!!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B65792-AA33-BB4F-BC6D-A7331604C9A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D31A12-BD50-0743-B4E6-0B83092B3931}" type="slidenum">
              <a:rPr lang="en-US">
                <a:latin typeface="Times New Roman" pitchFamily="-105" charset="0"/>
              </a:rPr>
              <a:pPr>
                <a:defRPr/>
              </a:pPr>
              <a:t>2</a:t>
            </a:fld>
            <a:endParaRPr lang="en-US">
              <a:latin typeface="Times New Roman" pitchFamily="-105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313A33-4664-FF43-A0F5-11FFECACF8BE}" type="slidenum">
              <a:rPr lang="en-US">
                <a:latin typeface="Times New Roman" pitchFamily="-105" charset="0"/>
              </a:rPr>
              <a:pPr>
                <a:defRPr/>
              </a:pPr>
              <a:t>3</a:t>
            </a:fld>
            <a:endParaRPr lang="en-US">
              <a:latin typeface="Times New Roman" pitchFamily="-105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Add AMPTE picture on the right!!</a:t>
            </a:r>
            <a:endParaRPr lang="en-US" dirty="0"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BA7C6D-5D5E-D949-B998-653D52212598}" type="slidenum">
              <a:rPr lang="en-US">
                <a:latin typeface="Times New Roman" pitchFamily="30" charset="0"/>
              </a:rPr>
              <a:pPr/>
              <a:t>4</a:t>
            </a:fld>
            <a:endParaRPr lang="en-US">
              <a:latin typeface="Times New Roman" pitchFamily="30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Arial" pitchFamily="30" charset="0"/>
              <a:ea typeface="ＭＳ Ｐゴシック" pitchFamily="30" charset="-128"/>
              <a:cs typeface="ＭＳ Ｐゴシック" pitchFamily="30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FF7244-0ED4-2343-AFAA-4D1D5E38C47E}" type="slidenum">
              <a:rPr lang="en-US">
                <a:latin typeface="Times New Roman" pitchFamily="-105" charset="0"/>
              </a:rPr>
              <a:pPr>
                <a:defRPr/>
              </a:pPr>
              <a:t>5</a:t>
            </a:fld>
            <a:endParaRPr lang="en-US">
              <a:latin typeface="Times New Roman" pitchFamily="-105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7E3B05-0A33-894B-82BF-62BF7D58B417}" type="slidenum">
              <a:rPr lang="en-US">
                <a:latin typeface="Times New Roman" pitchFamily="-105" charset="0"/>
                <a:ea typeface="ＭＳ Ｐゴシック" pitchFamily="-105" charset="-128"/>
                <a:cs typeface="ＭＳ Ｐゴシック" pitchFamily="-105" charset="-128"/>
              </a:rPr>
              <a:pPr/>
              <a:t>6</a:t>
            </a:fld>
            <a:endParaRPr lang="en-US">
              <a:latin typeface="Times New Roman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53251" name="Rectangle 7"/>
          <p:cNvSpPr txBox="1">
            <a:spLocks noGrp="1" noChangeArrowheads="1"/>
          </p:cNvSpPr>
          <p:nvPr/>
        </p:nvSpPr>
        <p:spPr bwMode="auto">
          <a:xfrm>
            <a:off x="3929063" y="8759825"/>
            <a:ext cx="3005137" cy="4603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2309" tIns="46154" rIns="92309" bIns="46154" anchor="b">
            <a:prstTxWarp prst="textNoShape">
              <a:avLst/>
            </a:prstTxWarp>
          </a:bodyPr>
          <a:lstStyle/>
          <a:p>
            <a:pPr algn="r" defTabSz="922338" eaLnBrk="0" hangingPunct="0"/>
            <a:fld id="{63F8484C-3CBD-F446-941E-E0FA9E2AC6F5}" type="slidenum">
              <a:rPr lang="en-US" sz="1200" b="1"/>
              <a:pPr algn="r" defTabSz="922338" eaLnBrk="0" hangingPunct="0"/>
              <a:t>6</a:t>
            </a:fld>
            <a:endParaRPr lang="en-US" sz="1200" b="1"/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92150"/>
            <a:ext cx="4610100" cy="3457575"/>
          </a:xfrm>
          <a:ln/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79913"/>
            <a:ext cx="5086350" cy="414813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309" tIns="46154" rIns="92309" bIns="46154"/>
          <a:lstStyle/>
          <a:p>
            <a:r>
              <a:rPr lang="en-US">
                <a:latin typeface="Times New Roman" pitchFamily="-105" charset="0"/>
                <a:ea typeface="ＭＳ Ｐゴシック" pitchFamily="-105" charset="-128"/>
                <a:cs typeface="ＭＳ Ｐゴシック" pitchFamily="-105" charset="-128"/>
              </a:rPr>
              <a:t>Add Lallement et al. Website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52AFA2-1192-0F42-A6D7-2FAE92DD20CF}" type="slidenum">
              <a:rPr lang="en-US">
                <a:latin typeface="Arial" pitchFamily="26" charset="0"/>
              </a:rPr>
              <a:pPr/>
              <a:t>7</a:t>
            </a:fld>
            <a:endParaRPr lang="en-US">
              <a:latin typeface="Arial" pitchFamily="26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CF303B-385D-994B-951D-4FB1047E101D}" type="slidenum">
              <a:rPr lang="en-US">
                <a:latin typeface="Times New Roman" pitchFamily="-105" charset="0"/>
                <a:ea typeface="ＭＳ Ｐゴシック" pitchFamily="-105" charset="-128"/>
                <a:cs typeface="ＭＳ Ｐゴシック" pitchFamily="-105" charset="-128"/>
              </a:rPr>
              <a:pPr/>
              <a:t>9</a:t>
            </a:fld>
            <a:endParaRPr lang="en-US">
              <a:latin typeface="Times New Roman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692150"/>
            <a:ext cx="4610100" cy="3457575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79913"/>
            <a:ext cx="5086350" cy="4148137"/>
          </a:xfrm>
          <a:noFill/>
          <a:ln/>
        </p:spPr>
        <p:txBody>
          <a:bodyPr/>
          <a:lstStyle/>
          <a:p>
            <a:r>
              <a:rPr lang="en-US">
                <a:latin typeface="Times New Roman" pitchFamily="-105" charset="0"/>
                <a:ea typeface="ＭＳ Ｐゴシック" pitchFamily="-105" charset="-128"/>
                <a:cs typeface="ＭＳ Ｐゴシック" pitchFamily="-105" charset="-128"/>
              </a:rPr>
              <a:t>Moore: Angle 95 degrees?</a:t>
            </a:r>
          </a:p>
          <a:p>
            <a:endParaRPr lang="en-US">
              <a:latin typeface="Times New Roman" pitchFamily="-105" charset="0"/>
              <a:ea typeface="ＭＳ Ｐゴシック" pitchFamily="-105" charset="-128"/>
              <a:cs typeface="ＭＳ Ｐゴシック" pitchFamily="-105" charset="-128"/>
            </a:endParaRPr>
          </a:p>
          <a:p>
            <a:r>
              <a:rPr lang="en-US">
                <a:latin typeface="Times New Roman" pitchFamily="-105" charset="0"/>
                <a:ea typeface="ＭＳ Ｐゴシック" pitchFamily="-105" charset="-128"/>
                <a:cs typeface="ＭＳ Ｐゴシック" pitchFamily="-105" charset="-128"/>
              </a:rPr>
              <a:t>Dave: Angle is not critical.  There is such gross oversampling at poles that that angle doesn’t matter.</a:t>
            </a:r>
          </a:p>
          <a:p>
            <a:endParaRPr lang="en-US">
              <a:latin typeface="Times New Roman" pitchFamily="-105" charset="0"/>
              <a:ea typeface="ＭＳ Ｐゴシック" pitchFamily="-105" charset="-128"/>
              <a:cs typeface="ＭＳ Ｐゴシック" pitchFamily="-105" charset="-128"/>
            </a:endParaRPr>
          </a:p>
          <a:p>
            <a:r>
              <a:rPr lang="en-US">
                <a:latin typeface="Times New Roman" pitchFamily="-105" charset="0"/>
                <a:ea typeface="ＭＳ Ｐゴシック" pitchFamily="-105" charset="-128"/>
                <a:cs typeface="ＭＳ Ｐゴシック" pitchFamily="-105" charset="-128"/>
              </a:rPr>
              <a:t>????Trying to not let sun energy into apertures?</a:t>
            </a:r>
          </a:p>
          <a:p>
            <a:endParaRPr lang="en-US">
              <a:latin typeface="Times New Roman" pitchFamily="-105" charset="0"/>
              <a:ea typeface="ＭＳ Ｐゴシック" pitchFamily="-105" charset="-128"/>
              <a:cs typeface="ＭＳ Ｐゴシック" pitchFamily="-105" charset="-128"/>
            </a:endParaRPr>
          </a:p>
          <a:p>
            <a:r>
              <a:rPr lang="en-US">
                <a:latin typeface="Times New Roman" pitchFamily="-105" charset="0"/>
                <a:ea typeface="ＭＳ Ｐゴシック" pitchFamily="-105" charset="-128"/>
                <a:cs typeface="ＭＳ Ｐゴシック" pitchFamily="-105" charset="-128"/>
              </a:rPr>
              <a:t>Dave: Don’t want sun to go into apertures.</a:t>
            </a:r>
          </a:p>
          <a:p>
            <a:endParaRPr lang="en-US">
              <a:latin typeface="Times New Roman" pitchFamily="-105" charset="0"/>
              <a:ea typeface="ＭＳ Ｐゴシック" pitchFamily="-105" charset="-128"/>
              <a:cs typeface="ＭＳ Ｐゴシック" pitchFamily="-105" charset="-128"/>
            </a:endParaRPr>
          </a:p>
          <a:p>
            <a:r>
              <a:rPr lang="en-US">
                <a:latin typeface="Times New Roman" pitchFamily="-105" charset="0"/>
                <a:ea typeface="ＭＳ Ｐゴシック" pitchFamily="-105" charset="-128"/>
                <a:cs typeface="ＭＳ Ｐゴシック" pitchFamily="-105" charset="-128"/>
              </a:rPr>
              <a:t>Susan: Baseline is sunshade, 90 with 8 sunshade.</a:t>
            </a:r>
          </a:p>
          <a:p>
            <a:endParaRPr lang="en-US">
              <a:latin typeface="Times New Roman" pitchFamily="-105" charset="0"/>
              <a:ea typeface="ＭＳ Ｐゴシック" pitchFamily="-105" charset="-128"/>
              <a:cs typeface="ＭＳ Ｐゴシック" pitchFamily="-105" charset="-128"/>
            </a:endParaRPr>
          </a:p>
          <a:p>
            <a:r>
              <a:rPr lang="en-US">
                <a:latin typeface="Times New Roman" pitchFamily="-105" charset="0"/>
                <a:ea typeface="ＭＳ Ｐゴシック" pitchFamily="-105" charset="-128"/>
                <a:cs typeface="ＭＳ Ｐゴシック" pitchFamily="-105" charset="-128"/>
              </a:rPr>
              <a:t>?????If pixels saw sun would they be damaged?</a:t>
            </a:r>
          </a:p>
          <a:p>
            <a:endParaRPr lang="en-US">
              <a:latin typeface="Times New Roman" pitchFamily="-105" charset="0"/>
              <a:ea typeface="ＭＳ Ｐゴシック" pitchFamily="-105" charset="-128"/>
              <a:cs typeface="ＭＳ Ｐゴシック" pitchFamily="-105" charset="-128"/>
            </a:endParaRPr>
          </a:p>
          <a:p>
            <a:r>
              <a:rPr lang="en-US">
                <a:latin typeface="Times New Roman" pitchFamily="-105" charset="0"/>
                <a:ea typeface="ＭＳ Ｐゴシック" pitchFamily="-105" charset="-128"/>
                <a:cs typeface="ＭＳ Ｐゴシック" pitchFamily="-105" charset="-128"/>
              </a:rPr>
              <a:t>No: but background might be higher, measurement not as good</a:t>
            </a:r>
          </a:p>
          <a:p>
            <a:endParaRPr lang="en-US">
              <a:latin typeface="Times New Roman" pitchFamily="-105" charset="0"/>
              <a:ea typeface="ＭＳ Ｐゴシック" pitchFamily="-105" charset="-128"/>
              <a:cs typeface="ＭＳ Ｐゴシック" pitchFamily="-105" charset="-128"/>
            </a:endParaRPr>
          </a:p>
          <a:p>
            <a:r>
              <a:rPr lang="en-US">
                <a:latin typeface="Times New Roman" pitchFamily="-105" charset="0"/>
                <a:ea typeface="ＭＳ Ｐゴシック" pitchFamily="-105" charset="-128"/>
                <a:cs typeface="ＭＳ Ｐゴシック" pitchFamily="-105" charset="-128"/>
              </a:rPr>
              <a:t>????Sunshades look canted</a:t>
            </a:r>
          </a:p>
          <a:p>
            <a:endParaRPr lang="en-US">
              <a:latin typeface="Times New Roman" pitchFamily="-105" charset="0"/>
              <a:ea typeface="ＭＳ Ｐゴシック" pitchFamily="-105" charset="-128"/>
              <a:cs typeface="ＭＳ Ｐゴシック" pitchFamily="-105" charset="-128"/>
            </a:endParaRPr>
          </a:p>
          <a:p>
            <a:r>
              <a:rPr lang="en-US">
                <a:latin typeface="Times New Roman" pitchFamily="-105" charset="0"/>
                <a:ea typeface="ＭＳ Ｐゴシック" pitchFamily="-105" charset="-128"/>
                <a:cs typeface="ＭＳ Ｐゴシック" pitchFamily="-105" charset="-128"/>
              </a:rPr>
              <a:t>Dave: that’s intentional</a:t>
            </a:r>
          </a:p>
          <a:p>
            <a:endParaRPr lang="en-US">
              <a:latin typeface="Times New Roman" pitchFamily="-105" charset="0"/>
              <a:ea typeface="ＭＳ Ｐゴシック" pitchFamily="-105" charset="-128"/>
              <a:cs typeface="ＭＳ Ｐゴシック" pitchFamily="-105" charset="-128"/>
            </a:endParaRPr>
          </a:p>
          <a:p>
            <a:endParaRPr lang="en-US">
              <a:latin typeface="Times New Roman" pitchFamily="-105" charset="0"/>
              <a:ea typeface="ＭＳ Ｐゴシック" pitchFamily="-105" charset="-128"/>
              <a:cs typeface="ＭＳ Ｐゴシック" pitchFamily="-105" charset="-128"/>
            </a:endParaRPr>
          </a:p>
          <a:p>
            <a:endParaRPr lang="en-US">
              <a:latin typeface="Times New Roman" pitchFamily="-105" charset="0"/>
              <a:ea typeface="ＭＳ Ｐゴシック" pitchFamily="-105" charset="-128"/>
              <a:cs typeface="ＭＳ Ｐゴシック" pitchFamily="-105" charset="-128"/>
            </a:endParaRPr>
          </a:p>
          <a:p>
            <a:endParaRPr lang="en-US">
              <a:latin typeface="Times New Roman" pitchFamily="-105" charset="0"/>
              <a:ea typeface="Times New Roman" pitchFamily="-105" charset="0"/>
              <a:cs typeface="Times New Roman" pitchFamily="-105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E25B62-E5B4-5B4A-B5BB-9CABF4EF228C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5939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460375">
              <a:spcBef>
                <a:spcPct val="0"/>
              </a:spcBef>
            </a:pPr>
            <a:r>
              <a:rPr lang="en-US">
                <a:latin typeface="Times New Roman" pitchFamily="-105" charset="0"/>
                <a:ea typeface="ＭＳ Ｐゴシック" pitchFamily="-105" charset="-128"/>
                <a:cs typeface="ＭＳ Ｐゴシック" pitchFamily="-105" charset="-128"/>
              </a:rPr>
              <a:t>I have asked Katy Goodrich and Jacob Siegel to turn the O 280 &amp; 600 eV Map into logarithmic scaling of the Count Rate, as the other 2 maps.</a:t>
            </a:r>
          </a:p>
        </p:txBody>
      </p:sp>
      <p:sp>
        <p:nvSpPr>
          <p:cNvPr id="59397" name="Slide Number Placeholder 3"/>
          <p:cNvSpPr txBox="1">
            <a:spLocks noGrp="1"/>
          </p:cNvSpPr>
          <p:nvPr/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9" tIns="46154" rIns="92309" bIns="46154" anchor="b">
            <a:prstTxWarp prst="textNoShape">
              <a:avLst/>
            </a:prstTxWarp>
          </a:bodyPr>
          <a:lstStyle/>
          <a:p>
            <a:pPr algn="r"/>
            <a:fld id="{8083D47C-4C62-2243-A6D4-4547FAD9CED6}" type="slidenum">
              <a:rPr lang="en-US" sz="1200"/>
              <a:pPr algn="r"/>
              <a:t>10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E. Möbius, UNH SSC &amp; LANL, for the IBEX Team           NESSC Mtg UNH, Nov 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76200"/>
            <a:ext cx="217170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36270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76200"/>
            <a:ext cx="8686800" cy="640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E. Möbius, UNH SSC &amp; LANL, for the IBEX Team           NESSC Mtg UNH, Nov 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80010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457200" y="1143000"/>
            <a:ext cx="4038600" cy="5334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143000"/>
            <a:ext cx="40386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E. Möbius, UNH SSC &amp; LANL, for the IBEX Team           NESSC Mtg UNH, Nov 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E. Möbius, UNH SSC &amp; LANL, for the IBEX Team           NESSC Mtg UNH, Nov 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E. Möbius, UNH SSC &amp; LANL, for the IBEX Team           NESSC Mtg UNH, Nov 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E. Möbius, UNH SSC &amp; LANL, for the IBEX Team           NESSC Mtg UNH, Nov 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E. Möbius, UNH SSC &amp; LANL, for the IBEX Team           NESSC Mtg UNH, Nov 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E. Möbius, UNH SSC &amp; LANL, for the IBEX Team           NESSC Mtg UNH, Nov 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E. Möbius, UNH SSC &amp; LANL, for the IBEX Team           NESSC Mtg UNH, Nov 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E. Möbius, UNH SSC &amp; LANL, for the IBEX Team           NESSC Mtg UNH, Nov 2011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7" descr="gamma"/>
          <p:cNvPicPr>
            <a:picLocks noChangeAspect="1" noChangeArrowheads="1"/>
          </p:cNvPicPr>
          <p:nvPr userDrawn="1"/>
        </p:nvPicPr>
        <p:blipFill>
          <a:blip r:embed="rId15">
            <a:lum bright="18000" contrast="-36000"/>
          </a:blip>
          <a:srcRect l="16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76200"/>
            <a:ext cx="800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 flipV="1">
            <a:off x="990600" y="725488"/>
            <a:ext cx="8153400" cy="635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8374BA"/>
              </a:gs>
            </a:gsLst>
            <a:lin ang="0" scaled="1"/>
          </a:gradFill>
          <a:ln w="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en-US">
              <a:latin typeface="Times New Roman" pitchFamily="-110" charset="0"/>
              <a:ea typeface="+mn-ea"/>
              <a:cs typeface="+mn-cs"/>
            </a:endParaRPr>
          </a:p>
        </p:txBody>
      </p:sp>
      <p:pic>
        <p:nvPicPr>
          <p:cNvPr id="1030" name="Picture 18" descr="ibex_goat2"/>
          <p:cNvPicPr>
            <a:picLocks noChangeAspect="1" noChangeArrowheads="1"/>
          </p:cNvPicPr>
          <p:nvPr userDrawn="1"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" y="58738"/>
            <a:ext cx="10858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822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r>
              <a:rPr lang="en-US" smtClean="0"/>
              <a:t>E. Möbius, UNH SSC &amp; LANL, for the IBEX Team           NESSC Mtg UNH, Nov 2011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Impact" pitchFamily="-110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Impact" pitchFamily="-110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Impact" pitchFamily="-110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Impact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Impact" pitchFamily="-110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Impact" pitchFamily="-110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Impact" pitchFamily="-110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Impact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82"/>
        </a:buClr>
        <a:buFont typeface="Arial" pitchFamily="-105" charset="0"/>
        <a:buChar char="■"/>
        <a:defRPr sz="2800" b="1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374BA"/>
        </a:buClr>
        <a:buFont typeface="Times New Roman" pitchFamily="-105" charset="0"/>
        <a:buChar char="●"/>
        <a:defRPr sz="24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 Unicode MS" pitchFamily="-105" charset="0"/>
        <a:buChar char="━"/>
        <a:defRPr sz="20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5" Type="http://schemas.openxmlformats.org/officeDocument/2006/relationships/hyperlink" Target="..%5C..%5C..%5CMission%20CDR%5CFinal%20Versions%5CDay%203%20Agenda.ppt" TargetMode="External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6" Type="http://schemas.openxmlformats.org/officeDocument/2006/relationships/image" Target="../media/image26.jpeg"/><Relationship Id="rId7" Type="http://schemas.openxmlformats.org/officeDocument/2006/relationships/oleObject" Target="../embeddings/Microsoft_Equation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4" Type="http://schemas.openxmlformats.org/officeDocument/2006/relationships/image" Target="../media/image33.jpeg"/><Relationship Id="rId5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5.jpeg"/><Relationship Id="rId3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5.jpeg"/><Relationship Id="rId3" Type="http://schemas.openxmlformats.org/officeDocument/2006/relationships/slide" Target="slide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38.jpeg"/><Relationship Id="rId5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0.emf"/><Relationship Id="rId3" Type="http://schemas.openxmlformats.org/officeDocument/2006/relationships/image" Target="../media/image41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4" Type="http://schemas.openxmlformats.org/officeDocument/2006/relationships/slide" Target="slide32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6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bex.swri.edu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IBEX-Team.pdf"/>
          <p:cNvPicPr>
            <a:picLocks noChangeAspect="1"/>
          </p:cNvPicPr>
          <p:nvPr/>
        </p:nvPicPr>
        <p:blipFill>
          <a:blip r:embed="rId3"/>
          <a:srcRect l="10960" t="71810" r="7949" b="19589"/>
          <a:stretch>
            <a:fillRect/>
          </a:stretch>
        </p:blipFill>
        <p:spPr>
          <a:xfrm>
            <a:off x="-747" y="6108545"/>
            <a:ext cx="9144747" cy="749455"/>
          </a:xfrm>
          <a:prstGeom prst="rect">
            <a:avLst/>
          </a:prstGeom>
        </p:spPr>
      </p:pic>
      <p:pic>
        <p:nvPicPr>
          <p:cNvPr id="14" name="Picture 13" descr="IBEX-Team.pdf"/>
          <p:cNvPicPr>
            <a:picLocks noChangeAspect="1"/>
          </p:cNvPicPr>
          <p:nvPr/>
        </p:nvPicPr>
        <p:blipFill>
          <a:blip r:embed="rId4"/>
          <a:srcRect l="10960" t="9363" r="7949" b="19589"/>
          <a:stretch>
            <a:fillRect/>
          </a:stretch>
        </p:blipFill>
        <p:spPr>
          <a:xfrm>
            <a:off x="0" y="0"/>
            <a:ext cx="9144747" cy="6100607"/>
          </a:xfrm>
          <a:prstGeom prst="rect">
            <a:avLst/>
          </a:prstGeom>
        </p:spPr>
      </p:pic>
      <p:sp>
        <p:nvSpPr>
          <p:cNvPr id="100358" name="Text Box 6"/>
          <p:cNvSpPr txBox="1">
            <a:spLocks noChangeArrowheads="1"/>
          </p:cNvSpPr>
          <p:nvPr/>
        </p:nvSpPr>
        <p:spPr bwMode="auto">
          <a:xfrm>
            <a:off x="0" y="4971871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7961" dir="2700000" algn="ctr" rotWithShape="0">
              <a:srgbClr val="CACAEE">
                <a:alpha val="74998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5D5DCB"/>
                </a:solidFill>
                <a:latin typeface="Arial" pitchFamily="-105" charset="0"/>
              </a:rPr>
              <a:t>Diagnosing the Neutral Interstellar Wind</a:t>
            </a:r>
            <a:br>
              <a:rPr lang="en-US" sz="3600" b="1" dirty="0" smtClean="0">
                <a:solidFill>
                  <a:srgbClr val="5D5DCB"/>
                </a:solidFill>
                <a:latin typeface="Arial" pitchFamily="-105" charset="0"/>
              </a:rPr>
            </a:br>
            <a:r>
              <a:rPr lang="en-US" sz="3600" b="1" dirty="0" smtClean="0">
                <a:solidFill>
                  <a:srgbClr val="5D5DCB"/>
                </a:solidFill>
                <a:latin typeface="Arial" pitchFamily="-105" charset="0"/>
              </a:rPr>
              <a:t>with the Interstellar Boundary Explorer</a:t>
            </a: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44450" y="6411656"/>
            <a:ext cx="909955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en-US" sz="2600" b="1" dirty="0" smtClean="0">
                <a:solidFill>
                  <a:schemeClr val="bg1"/>
                </a:solidFill>
                <a:latin typeface="Arial" pitchFamily="-105" charset="0"/>
              </a:rPr>
              <a:t>NESSC Meeting, UNH, Nov 15, 2011</a:t>
            </a:r>
            <a:endParaRPr lang="en-US" sz="2600" b="1" dirty="0">
              <a:solidFill>
                <a:schemeClr val="bg1"/>
              </a:solidFill>
              <a:latin typeface="Arial" pitchFamily="-105" charset="0"/>
            </a:endParaRPr>
          </a:p>
        </p:txBody>
      </p:sp>
      <p:pic>
        <p:nvPicPr>
          <p:cNvPr id="17413" name="Picture 4" descr="IBEXLOGO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77200" y="7938"/>
            <a:ext cx="9906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7924800" y="152400"/>
            <a:ext cx="99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361" name="Text Box 9"/>
          <p:cNvSpPr txBox="1">
            <a:spLocks noChangeArrowheads="1"/>
          </p:cNvSpPr>
          <p:nvPr/>
        </p:nvSpPr>
        <p:spPr bwMode="auto">
          <a:xfrm>
            <a:off x="2969574" y="0"/>
            <a:ext cx="516820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pitchFamily="-105" charset="0"/>
              </a:rPr>
              <a:t>Presented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pitchFamily="-105" charset="0"/>
              </a:rPr>
              <a:t> by </a:t>
            </a:r>
            <a:r>
              <a:rPr lang="en-US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pitchFamily="-105" charset="0"/>
              </a:rPr>
              <a:t>Eberhard </a:t>
            </a:r>
            <a:r>
              <a:rPr lang="en-US" sz="28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pitchFamily="-105" charset="0"/>
              </a:rPr>
              <a:t>M</a:t>
            </a:r>
            <a:r>
              <a:rPr lang="en-US" altLang="ja-JP" sz="28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pitchFamily="-105" charset="0"/>
                <a:ea typeface="ヒラギノ角ゴ Pro W3" pitchFamily="-105" charset="-128"/>
                <a:cs typeface="ヒラギノ角ゴ Pro W3" pitchFamily="-105" charset="-128"/>
              </a:rPr>
              <a:t>ö</a:t>
            </a:r>
            <a:r>
              <a:rPr lang="en-US" sz="28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pitchFamily="-105" charset="0"/>
              </a:rPr>
              <a:t>bius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pitchFamily="-105" charset="0"/>
              </a:rPr>
              <a:t>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pitchFamily="-105" charset="0"/>
              </a:rPr>
              <a:t/>
            </a:r>
            <a:b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pitchFamily="-105" charset="0"/>
              </a:rPr>
            </a:b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pitchFamily="-105" charset="0"/>
              </a:rPr>
              <a:t>UNH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pitchFamily="-105" charset="0"/>
              </a:rPr>
              <a:t> SSC &amp; Physics Dept.</a:t>
            </a:r>
            <a:b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pitchFamily="-105" charset="0"/>
              </a:rPr>
            </a:b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pitchFamily="-105" charset="0"/>
              </a:rPr>
              <a:t>and Los Alamos National Lab</a:t>
            </a:r>
            <a:endParaRPr lang="en-US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Helvetica" pitchFamily="-105" charset="0"/>
            </a:endParaRPr>
          </a:p>
          <a:p>
            <a:pPr algn="r"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pitchFamily="-105" charset="0"/>
              </a:rPr>
              <a:t>On Behalf of the IBEX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pitchFamily="-105" charset="0"/>
              </a:rPr>
              <a:t>Team 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Helvetica" pitchFamily="-105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3617577" y="1600200"/>
            <a:ext cx="55264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pitchFamily="-105" charset="0"/>
              </a:rPr>
              <a:t>Supported by NASA Small Explorers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Helvetica" pitchFamily="-105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85800" y="2438400"/>
            <a:ext cx="8458200" cy="2362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hangingPunct="0"/>
            <a:r>
              <a:rPr lang="en-US" b="1" dirty="0" smtClean="0">
                <a:solidFill>
                  <a:srgbClr val="FFFF00"/>
                </a:solidFill>
                <a:latin typeface="Helvetica"/>
                <a:cs typeface="Helvetica"/>
              </a:rPr>
              <a:t>Collaborators on this Set of Projects</a:t>
            </a:r>
            <a:r>
              <a:rPr lang="en-US" dirty="0" smtClean="0">
                <a:solidFill>
                  <a:srgbClr val="FFFF00"/>
                </a:solidFill>
                <a:latin typeface="Helvetica"/>
                <a:cs typeface="Helvetica"/>
              </a:rPr>
              <a:t>:</a:t>
            </a:r>
          </a:p>
          <a:p>
            <a:pPr algn="r" eaLnBrk="0" hangingPunct="0"/>
            <a:r>
              <a:rPr lang="en-US" dirty="0" smtClean="0">
                <a:solidFill>
                  <a:srgbClr val="FFFF00"/>
                </a:solidFill>
                <a:latin typeface="Helvetica"/>
                <a:cs typeface="Helvetica"/>
              </a:rPr>
              <a:t>P. </a:t>
            </a:r>
            <a:r>
              <a:rPr lang="en-US" dirty="0" err="1" smtClean="0">
                <a:solidFill>
                  <a:srgbClr val="FFFF00"/>
                </a:solidFill>
                <a:latin typeface="Helvetica"/>
                <a:cs typeface="Helvetica"/>
              </a:rPr>
              <a:t>Bochsler</a:t>
            </a:r>
            <a:r>
              <a:rPr lang="en-US" dirty="0" smtClean="0">
                <a:solidFill>
                  <a:srgbClr val="FFFF00"/>
                </a:solidFill>
                <a:latin typeface="Helvetica"/>
                <a:cs typeface="Helvetica"/>
              </a:rPr>
              <a:t>, M. </a:t>
            </a:r>
            <a:r>
              <a:rPr lang="en-US" dirty="0" err="1" smtClean="0">
                <a:solidFill>
                  <a:srgbClr val="FFFF00"/>
                </a:solidFill>
                <a:latin typeface="Helvetica"/>
                <a:cs typeface="Helvetica"/>
              </a:rPr>
              <a:t>Bzowski</a:t>
            </a:r>
            <a:r>
              <a:rPr lang="en-US" dirty="0" smtClean="0">
                <a:solidFill>
                  <a:srgbClr val="FFFF00"/>
                </a:solidFill>
                <a:latin typeface="Helvetica"/>
                <a:cs typeface="Helvetica"/>
              </a:rPr>
              <a:t>, D. </a:t>
            </a:r>
            <a:r>
              <a:rPr lang="en-US" dirty="0" err="1" smtClean="0">
                <a:solidFill>
                  <a:srgbClr val="FFFF00"/>
                </a:solidFill>
                <a:latin typeface="Helvetica"/>
                <a:cs typeface="Helvetica"/>
              </a:rPr>
              <a:t>Heirtzler</a:t>
            </a:r>
            <a:r>
              <a:rPr lang="en-US" dirty="0" smtClean="0">
                <a:solidFill>
                  <a:srgbClr val="FFFF00"/>
                </a:solidFill>
                <a:latin typeface="Helvetica"/>
                <a:cs typeface="Helvetica"/>
              </a:rPr>
              <a:t>, M. A. </a:t>
            </a:r>
            <a:r>
              <a:rPr lang="en-US" dirty="0" err="1" smtClean="0">
                <a:solidFill>
                  <a:srgbClr val="FFFF00"/>
                </a:solidFill>
                <a:latin typeface="Helvetica"/>
                <a:cs typeface="Helvetica"/>
              </a:rPr>
              <a:t>Kubiak</a:t>
            </a:r>
            <a:r>
              <a:rPr lang="en-US" dirty="0" smtClean="0">
                <a:solidFill>
                  <a:srgbClr val="FFFF00"/>
                </a:solidFill>
                <a:latin typeface="Helvetica"/>
                <a:cs typeface="Helvetica"/>
              </a:rPr>
              <a:t/>
            </a:r>
            <a:br>
              <a:rPr lang="en-US" dirty="0" smtClean="0">
                <a:solidFill>
                  <a:srgbClr val="FFFF00"/>
                </a:solidFill>
                <a:latin typeface="Helvetica"/>
                <a:cs typeface="Helvetica"/>
              </a:rPr>
            </a:br>
            <a:r>
              <a:rPr lang="en-US" dirty="0" smtClean="0">
                <a:solidFill>
                  <a:srgbClr val="FFFF00"/>
                </a:solidFill>
                <a:latin typeface="Helvetica"/>
                <a:cs typeface="Helvetica"/>
              </a:rPr>
              <a:t>H. </a:t>
            </a:r>
            <a:r>
              <a:rPr lang="en-US" dirty="0" err="1" smtClean="0">
                <a:solidFill>
                  <a:srgbClr val="FFFF00"/>
                </a:solidFill>
                <a:latin typeface="Helvetica"/>
                <a:cs typeface="Helvetica"/>
              </a:rPr>
              <a:t>Kucharek</a:t>
            </a:r>
            <a:r>
              <a:rPr lang="en-US" dirty="0" smtClean="0">
                <a:solidFill>
                  <a:srgbClr val="FFFF00"/>
                </a:solidFill>
                <a:latin typeface="Helvetica"/>
                <a:cs typeface="Helvetica"/>
              </a:rPr>
              <a:t>, M. A. Lee, T. Leonard, N. A. </a:t>
            </a:r>
            <a:r>
              <a:rPr lang="en-US" dirty="0" err="1" smtClean="0">
                <a:solidFill>
                  <a:srgbClr val="FFFF00"/>
                </a:solidFill>
                <a:latin typeface="Helvetica"/>
                <a:cs typeface="Helvetica"/>
              </a:rPr>
              <a:t>Schwadron</a:t>
            </a:r>
            <a:r>
              <a:rPr lang="en-US" dirty="0" smtClean="0">
                <a:solidFill>
                  <a:srgbClr val="FFFF00"/>
                </a:solidFill>
                <a:latin typeface="Helvetica"/>
                <a:cs typeface="Helvetica"/>
              </a:rPr>
              <a:t>, X. Wu </a:t>
            </a:r>
            <a:br>
              <a:rPr lang="en-US" dirty="0" smtClean="0">
                <a:solidFill>
                  <a:srgbClr val="FFFF00"/>
                </a:solidFill>
                <a:latin typeface="Helvetica"/>
                <a:cs typeface="Helvetica"/>
              </a:rPr>
            </a:br>
            <a:r>
              <a:rPr lang="en-US" dirty="0" smtClean="0">
                <a:solidFill>
                  <a:srgbClr val="FFFF00"/>
                </a:solidFill>
                <a:latin typeface="Helvetica"/>
                <a:cs typeface="Helvetica"/>
              </a:rPr>
              <a:t>S.A. </a:t>
            </a:r>
            <a:r>
              <a:rPr lang="en-US" dirty="0" err="1" smtClean="0">
                <a:solidFill>
                  <a:srgbClr val="FFFF00"/>
                </a:solidFill>
                <a:latin typeface="Helvetica"/>
                <a:cs typeface="Helvetica"/>
              </a:rPr>
              <a:t>Fuselier</a:t>
            </a:r>
            <a:r>
              <a:rPr lang="en-US" dirty="0" smtClean="0">
                <a:solidFill>
                  <a:srgbClr val="FFFF00"/>
                </a:solidFill>
                <a:latin typeface="Helvetica"/>
                <a:cs typeface="Helvetica"/>
              </a:rPr>
              <a:t>, G. Crew, D. J. </a:t>
            </a:r>
            <a:r>
              <a:rPr lang="en-US" dirty="0" err="1" smtClean="0">
                <a:solidFill>
                  <a:srgbClr val="FFFF00"/>
                </a:solidFill>
                <a:latin typeface="Helvetica"/>
                <a:cs typeface="Helvetica"/>
              </a:rPr>
              <a:t>McComas</a:t>
            </a:r>
            <a:r>
              <a:rPr lang="en-US" dirty="0" smtClean="0">
                <a:solidFill>
                  <a:srgbClr val="FFFF00"/>
                </a:solidFill>
                <a:latin typeface="Helvetica"/>
                <a:cs typeface="Helvetica"/>
              </a:rPr>
              <a:t>, L. Petersen,</a:t>
            </a:r>
            <a:r>
              <a:rPr lang="de-DE" dirty="0" smtClean="0">
                <a:solidFill>
                  <a:srgbClr val="FFFF00"/>
                </a:solidFill>
                <a:latin typeface="Helvetica"/>
                <a:cs typeface="Helvetica"/>
              </a:rPr>
              <a:t> L. Saul </a:t>
            </a:r>
            <a:br>
              <a:rPr lang="de-DE" dirty="0" smtClean="0">
                <a:solidFill>
                  <a:srgbClr val="FFFF00"/>
                </a:solidFill>
                <a:latin typeface="Helvetica"/>
                <a:cs typeface="Helvetica"/>
              </a:rPr>
            </a:br>
            <a:r>
              <a:rPr lang="en-US" dirty="0" smtClean="0">
                <a:solidFill>
                  <a:srgbClr val="FFFF00"/>
                </a:solidFill>
                <a:latin typeface="Helvetica"/>
                <a:cs typeface="Helvetica"/>
              </a:rPr>
              <a:t>D. </a:t>
            </a:r>
            <a:r>
              <a:rPr lang="en-US" dirty="0" err="1" smtClean="0">
                <a:solidFill>
                  <a:srgbClr val="FFFF00"/>
                </a:solidFill>
                <a:latin typeface="Helvetica"/>
                <a:cs typeface="Helvetica"/>
              </a:rPr>
              <a:t>Valovcin</a:t>
            </a:r>
            <a:r>
              <a:rPr lang="en-US" dirty="0" smtClean="0">
                <a:solidFill>
                  <a:srgbClr val="FFFF00"/>
                </a:solidFill>
                <a:latin typeface="Helvetica"/>
                <a:cs typeface="Helvetica"/>
              </a:rPr>
              <a:t>, R. </a:t>
            </a:r>
            <a:r>
              <a:rPr lang="en-US" dirty="0" err="1" smtClean="0">
                <a:solidFill>
                  <a:srgbClr val="FFFF00"/>
                </a:solidFill>
                <a:latin typeface="Helvetica"/>
                <a:cs typeface="Helvetica"/>
              </a:rPr>
              <a:t>Vanderspek</a:t>
            </a:r>
            <a:r>
              <a:rPr lang="en-US" dirty="0" smtClean="0">
                <a:solidFill>
                  <a:srgbClr val="FFFF00"/>
                </a:solidFill>
                <a:latin typeface="Helvetica"/>
                <a:cs typeface="Helvetica"/>
              </a:rPr>
              <a:t>, </a:t>
            </a:r>
            <a:r>
              <a:rPr lang="de-DE" dirty="0" smtClean="0">
                <a:solidFill>
                  <a:srgbClr val="FFFF00"/>
                </a:solidFill>
                <a:latin typeface="Helvetica"/>
                <a:cs typeface="Helvetica"/>
              </a:rPr>
              <a:t>P. Wurz</a:t>
            </a:r>
            <a:r>
              <a:rPr lang="en-US" dirty="0" smtClean="0">
                <a:solidFill>
                  <a:srgbClr val="FFFF00"/>
                </a:solidFill>
                <a:latin typeface="Helvetica"/>
                <a:cs typeface="Helvetica"/>
              </a:rPr>
              <a:t> </a:t>
            </a:r>
            <a:br>
              <a:rPr lang="en-US" dirty="0" smtClean="0">
                <a:solidFill>
                  <a:srgbClr val="FFFF00"/>
                </a:solidFill>
                <a:latin typeface="Helvetica"/>
                <a:cs typeface="Helvetica"/>
              </a:rPr>
            </a:br>
            <a:r>
              <a:rPr lang="en-US" dirty="0" smtClean="0">
                <a:solidFill>
                  <a:srgbClr val="FFFF00"/>
                </a:solidFill>
                <a:latin typeface="Helvetica"/>
                <a:cs typeface="Helvetica"/>
              </a:rPr>
              <a:t>M. </a:t>
            </a:r>
            <a:r>
              <a:rPr lang="en-US" dirty="0" err="1" smtClean="0">
                <a:solidFill>
                  <a:srgbClr val="FFFF00"/>
                </a:solidFill>
                <a:latin typeface="Helvetica"/>
                <a:cs typeface="Helvetica"/>
              </a:rPr>
              <a:t>Hlond</a:t>
            </a:r>
            <a:r>
              <a:rPr lang="en-US" dirty="0" smtClean="0">
                <a:solidFill>
                  <a:srgbClr val="FFFF00"/>
                </a:solidFill>
                <a:latin typeface="Helvetica"/>
                <a:cs typeface="Helvetica"/>
              </a:rPr>
              <a:t>, G. Clark, M. O’Neill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Helvetica"/>
              <a:cs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10" descr="Fig_1_ISM_Maps_2m_H&amp;O.jpg"/>
          <p:cNvPicPr>
            <a:picLocks noChangeAspect="1"/>
          </p:cNvPicPr>
          <p:nvPr/>
        </p:nvPicPr>
        <p:blipFill>
          <a:blip r:embed="rId3"/>
          <a:srcRect r="15417"/>
          <a:stretch>
            <a:fillRect/>
          </a:stretch>
        </p:blipFill>
        <p:spPr bwMode="auto">
          <a:xfrm>
            <a:off x="4932363" y="1157288"/>
            <a:ext cx="4059237" cy="545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1" name="Title 1"/>
          <p:cNvSpPr>
            <a:spLocks noGrp="1"/>
          </p:cNvSpPr>
          <p:nvPr>
            <p:ph type="title" idx="4294967295"/>
          </p:nvPr>
        </p:nvSpPr>
        <p:spPr>
          <a:xfrm>
            <a:off x="762000" y="0"/>
            <a:ext cx="7924800" cy="685800"/>
          </a:xfrm>
        </p:spPr>
        <p:txBody>
          <a:bodyPr/>
          <a:lstStyle/>
          <a:p>
            <a:r>
              <a:rPr lang="en-US">
                <a:ea typeface="ＭＳ Ｐゴシック" pitchFamily="-105" charset="-128"/>
                <a:cs typeface="ＭＳ Ｐゴシック" pitchFamily="-105" charset="-128"/>
              </a:rPr>
              <a:t>LISM Gas Flow in IBEX-Lo Maps</a:t>
            </a:r>
          </a:p>
        </p:txBody>
      </p:sp>
      <p:sp>
        <p:nvSpPr>
          <p:cNvPr id="58372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0" y="838200"/>
            <a:ext cx="5181600" cy="4876800"/>
          </a:xfrm>
        </p:spPr>
        <p:txBody>
          <a:bodyPr/>
          <a:lstStyle/>
          <a:p>
            <a:r>
              <a:rPr lang="en-US" sz="2400" dirty="0">
                <a:ea typeface="ＭＳ Ｐゴシック" pitchFamily="-105" charset="-128"/>
                <a:cs typeface="ＭＳ Ｐゴシック" pitchFamily="-105" charset="-128"/>
              </a:rPr>
              <a:t>Interstellar Gas flow </a:t>
            </a:r>
            <a:br>
              <a:rPr lang="en-US" sz="2400" dirty="0">
                <a:ea typeface="ＭＳ Ｐゴシック" pitchFamily="-105" charset="-128"/>
                <a:cs typeface="ＭＳ Ｐゴシック" pitchFamily="-105" charset="-128"/>
              </a:rPr>
            </a:br>
            <a:r>
              <a:rPr lang="en-US" sz="2400" dirty="0">
                <a:ea typeface="ＭＳ Ｐゴシック" pitchFamily="-105" charset="-128"/>
                <a:cs typeface="ＭＳ Ｐゴシック" pitchFamily="-105" charset="-128"/>
              </a:rPr>
              <a:t>clearly visible in IBEX-Lo Maps </a:t>
            </a:r>
            <a:br>
              <a:rPr lang="en-US" sz="2400" dirty="0">
                <a:ea typeface="ＭＳ Ｐゴシック" pitchFamily="-105" charset="-128"/>
                <a:cs typeface="ＭＳ Ｐゴシック" pitchFamily="-105" charset="-128"/>
              </a:rPr>
            </a:br>
            <a:r>
              <a:rPr lang="en-US" sz="2400" dirty="0">
                <a:ea typeface="ＭＳ Ｐゴシック" pitchFamily="-105" charset="-128"/>
                <a:cs typeface="ＭＳ Ｐゴシック" pitchFamily="-105" charset="-128"/>
              </a:rPr>
              <a:t>Orbit 9 – 28 at 15 </a:t>
            </a:r>
            <a:r>
              <a:rPr lang="en-US" sz="2400" dirty="0" err="1">
                <a:ea typeface="ＭＳ Ｐゴシック" pitchFamily="-105" charset="-128"/>
                <a:cs typeface="ＭＳ Ｐゴシック" pitchFamily="-105" charset="-128"/>
              </a:rPr>
              <a:t>eV</a:t>
            </a:r>
            <a:r>
              <a:rPr lang="en-US" sz="2400" dirty="0">
                <a:ea typeface="ＭＳ Ｐゴシック" pitchFamily="-105" charset="-128"/>
                <a:cs typeface="ＭＳ Ｐゴシック" pitchFamily="-105" charset="-128"/>
              </a:rPr>
              <a:t> </a:t>
            </a:r>
            <a:br>
              <a:rPr lang="en-US" sz="2400" dirty="0">
                <a:ea typeface="ＭＳ Ｐゴシック" pitchFamily="-105" charset="-128"/>
                <a:cs typeface="ＭＳ Ｐゴシック" pitchFamily="-105" charset="-128"/>
              </a:rPr>
            </a:br>
            <a:r>
              <a:rPr lang="en-US" sz="2400" dirty="0">
                <a:ea typeface="ＭＳ Ｐゴシック" pitchFamily="-105" charset="-128"/>
                <a:cs typeface="ＭＳ Ｐゴシック" pitchFamily="-105" charset="-128"/>
              </a:rPr>
              <a:t>Orbit 9 – 21 up to 110 </a:t>
            </a:r>
            <a:r>
              <a:rPr lang="en-US" sz="2400" dirty="0" err="1">
                <a:ea typeface="ＭＳ Ｐゴシック" pitchFamily="-105" charset="-128"/>
                <a:cs typeface="ＭＳ Ｐゴシック" pitchFamily="-105" charset="-128"/>
              </a:rPr>
              <a:t>eV</a:t>
            </a:r>
            <a:r>
              <a:rPr lang="en-US" sz="2400" dirty="0">
                <a:ea typeface="ＭＳ Ｐゴシック" pitchFamily="-105" charset="-128"/>
                <a:cs typeface="ＭＳ Ｐゴシック" pitchFamily="-105" charset="-128"/>
              </a:rPr>
              <a:t/>
            </a:r>
            <a:br>
              <a:rPr lang="en-US" sz="2400" dirty="0">
                <a:ea typeface="ＭＳ Ｐゴシック" pitchFamily="-105" charset="-128"/>
                <a:cs typeface="ＭＳ Ｐゴシック" pitchFamily="-105" charset="-128"/>
              </a:rPr>
            </a:br>
            <a:r>
              <a:rPr lang="en-US" sz="2400" dirty="0">
                <a:ea typeface="ＭＳ Ｐゴシック" pitchFamily="-105" charset="-128"/>
                <a:cs typeface="ＭＳ Ｐゴシック" pitchFamily="-105" charset="-128"/>
              </a:rPr>
              <a:t>Orbit 14 – 18 at 280 &amp; 600 </a:t>
            </a:r>
            <a:r>
              <a:rPr lang="en-US" sz="2400" dirty="0" err="1">
                <a:ea typeface="ＭＳ Ｐゴシック" pitchFamily="-105" charset="-128"/>
                <a:cs typeface="ＭＳ Ｐゴシック" pitchFamily="-105" charset="-128"/>
              </a:rPr>
              <a:t>eV</a:t>
            </a:r>
            <a:r>
              <a:rPr lang="en-US" sz="2400" dirty="0">
                <a:ea typeface="ＭＳ Ｐゴシック" pitchFamily="-105" charset="-128"/>
                <a:cs typeface="ＭＳ Ｐゴシック" pitchFamily="-105" charset="-128"/>
              </a:rPr>
              <a:t> </a:t>
            </a:r>
          </a:p>
          <a:p>
            <a:r>
              <a:rPr lang="en-US" sz="2400" dirty="0">
                <a:ea typeface="ＭＳ Ｐゴシック" pitchFamily="-105" charset="-128"/>
                <a:cs typeface="ＭＳ Ｐゴシック" pitchFamily="-105" charset="-128"/>
              </a:rPr>
              <a:t>Flow peak seen in Orbit 16</a:t>
            </a:r>
            <a:br>
              <a:rPr lang="en-US" sz="2400" dirty="0">
                <a:ea typeface="ＭＳ Ｐゴシック" pitchFamily="-105" charset="-128"/>
                <a:cs typeface="ＭＳ Ｐゴシック" pitchFamily="-105" charset="-128"/>
              </a:rPr>
            </a:br>
            <a:r>
              <a:rPr lang="en-US" sz="2400" dirty="0">
                <a:ea typeface="ＭＳ Ｐゴシック" pitchFamily="-105" charset="-128"/>
                <a:cs typeface="ＭＳ Ｐゴシック" pitchFamily="-105" charset="-128"/>
              </a:rPr>
              <a:t>from positive latitude</a:t>
            </a:r>
          </a:p>
          <a:p>
            <a:r>
              <a:rPr lang="en-US" sz="2400" dirty="0">
                <a:ea typeface="ＭＳ Ｐゴシック" pitchFamily="-105" charset="-128"/>
                <a:cs typeface="ＭＳ Ｐゴシック" pitchFamily="-105" charset="-128"/>
              </a:rPr>
              <a:t>- Flow at 15 </a:t>
            </a:r>
            <a:r>
              <a:rPr lang="en-US" sz="2400" dirty="0" err="1">
                <a:ea typeface="ＭＳ Ｐゴシック" pitchFamily="-105" charset="-128"/>
                <a:cs typeface="ＭＳ Ｐゴシック" pitchFamily="-105" charset="-128"/>
              </a:rPr>
              <a:t>eV</a:t>
            </a:r>
            <a:r>
              <a:rPr lang="en-US" sz="2400" dirty="0">
                <a:ea typeface="ＭＳ Ｐゴシック" pitchFamily="-105" charset="-128"/>
                <a:cs typeface="ＭＳ Ｐゴシック" pitchFamily="-105" charset="-128"/>
              </a:rPr>
              <a:t> up to Orbit 28</a:t>
            </a:r>
            <a:br>
              <a:rPr lang="en-US" sz="2400" dirty="0">
                <a:ea typeface="ＭＳ Ｐゴシック" pitchFamily="-105" charset="-128"/>
                <a:cs typeface="ＭＳ Ｐゴシック" pitchFamily="-105" charset="-128"/>
              </a:rPr>
            </a:br>
            <a:r>
              <a:rPr lang="en-US" sz="2400" dirty="0">
                <a:ea typeface="ＭＳ Ｐゴシック" pitchFamily="-105" charset="-128"/>
                <a:cs typeface="ＭＳ Ｐゴシック" pitchFamily="-105" charset="-128"/>
              </a:rPr>
              <a:t>consistent with LISM H </a:t>
            </a:r>
            <a:br>
              <a:rPr lang="en-US" sz="2400" dirty="0">
                <a:ea typeface="ＭＳ Ｐゴシック" pitchFamily="-105" charset="-128"/>
                <a:cs typeface="ＭＳ Ｐゴシック" pitchFamily="-105" charset="-128"/>
              </a:rPr>
            </a:br>
            <a:r>
              <a:rPr lang="en-US" sz="2400" dirty="0">
                <a:ea typeface="ＭＳ Ｐゴシック" pitchFamily="-105" charset="-128"/>
                <a:cs typeface="ＭＳ Ｐゴシック" pitchFamily="-105" charset="-128"/>
              </a:rPr>
              <a:t>- Up to 110 </a:t>
            </a:r>
            <a:r>
              <a:rPr lang="en-US" sz="2400" dirty="0" err="1">
                <a:ea typeface="ＭＳ Ｐゴシック" pitchFamily="-105" charset="-128"/>
                <a:cs typeface="ＭＳ Ｐゴシック" pitchFamily="-105" charset="-128"/>
              </a:rPr>
              <a:t>eV</a:t>
            </a:r>
            <a:r>
              <a:rPr lang="en-US" sz="2400" dirty="0">
                <a:ea typeface="ＭＳ Ｐゴシック" pitchFamily="-105" charset="-128"/>
                <a:cs typeface="ＭＳ Ｐゴシック" pitchFamily="-105" charset="-128"/>
              </a:rPr>
              <a:t> in Orbit 9-21</a:t>
            </a:r>
            <a:br>
              <a:rPr lang="en-US" sz="2400" dirty="0">
                <a:ea typeface="ＭＳ Ｐゴシック" pitchFamily="-105" charset="-128"/>
                <a:cs typeface="ＭＳ Ｐゴシック" pitchFamily="-105" charset="-128"/>
              </a:rPr>
            </a:br>
            <a:r>
              <a:rPr lang="en-US" sz="2400" dirty="0">
                <a:ea typeface="ＭＳ Ｐゴシック" pitchFamily="-105" charset="-128"/>
                <a:cs typeface="ＭＳ Ｐゴシック" pitchFamily="-105" charset="-128"/>
              </a:rPr>
              <a:t>consistent with LISM He</a:t>
            </a:r>
            <a:br>
              <a:rPr lang="en-US" sz="2400" dirty="0">
                <a:ea typeface="ＭＳ Ｐゴシック" pitchFamily="-105" charset="-128"/>
                <a:cs typeface="ＭＳ Ｐゴシック" pitchFamily="-105" charset="-128"/>
              </a:rPr>
            </a:br>
            <a:r>
              <a:rPr lang="en-US" sz="2400" dirty="0">
                <a:ea typeface="ＭＳ Ｐゴシック" pitchFamily="-105" charset="-128"/>
                <a:cs typeface="ＭＳ Ｐゴシック" pitchFamily="-105" charset="-128"/>
              </a:rPr>
              <a:t>- At 280 &amp; 600 </a:t>
            </a:r>
            <a:r>
              <a:rPr lang="en-US" sz="2400" dirty="0" err="1">
                <a:ea typeface="ＭＳ Ｐゴシック" pitchFamily="-105" charset="-128"/>
                <a:cs typeface="ＭＳ Ｐゴシック" pitchFamily="-105" charset="-128"/>
              </a:rPr>
              <a:t>eV</a:t>
            </a:r>
            <a:r>
              <a:rPr lang="en-US" sz="2400" dirty="0">
                <a:ea typeface="ＭＳ Ｐゴシック" pitchFamily="-105" charset="-128"/>
                <a:cs typeface="ＭＳ Ｐゴシック" pitchFamily="-105" charset="-128"/>
              </a:rPr>
              <a:t> in Orbit 14-18 consistent with LISM O</a:t>
            </a:r>
            <a:r>
              <a:rPr lang="en-US" sz="2400" dirty="0" smtClean="0">
                <a:ea typeface="ＭＳ Ｐゴシック" pitchFamily="-105" charset="-128"/>
                <a:cs typeface="ＭＳ Ｐゴシック" pitchFamily="-105" charset="-128"/>
              </a:rPr>
              <a:t/>
            </a:r>
            <a:br>
              <a:rPr lang="en-US" sz="2400" dirty="0" smtClean="0">
                <a:ea typeface="ＭＳ Ｐゴシック" pitchFamily="-105" charset="-128"/>
                <a:cs typeface="ＭＳ Ｐゴシック" pitchFamily="-105" charset="-128"/>
              </a:rPr>
            </a:br>
            <a:r>
              <a:rPr lang="en-US" sz="2400" dirty="0" smtClean="0">
                <a:ea typeface="ＭＳ Ｐゴシック" pitchFamily="-105" charset="-128"/>
                <a:cs typeface="ＭＳ Ｐゴシック" pitchFamily="-105" charset="-128"/>
              </a:rPr>
              <a:t>- Extension </a:t>
            </a:r>
            <a:r>
              <a:rPr lang="en-US" sz="2400" dirty="0">
                <a:ea typeface="ＭＳ Ｐゴシック" pitchFamily="-105" charset="-128"/>
                <a:cs typeface="ＭＳ Ｐゴシック" pitchFamily="-105" charset="-128"/>
              </a:rPr>
              <a:t>to higher latitude </a:t>
            </a:r>
            <a:br>
              <a:rPr lang="en-US" sz="2400" dirty="0">
                <a:ea typeface="ＭＳ Ｐゴシック" pitchFamily="-105" charset="-128"/>
                <a:cs typeface="ＭＳ Ｐゴシック" pitchFamily="-105" charset="-128"/>
              </a:rPr>
            </a:br>
            <a:r>
              <a:rPr lang="en-US" sz="2400" dirty="0">
                <a:ea typeface="ＭＳ Ｐゴシック" pitchFamily="-105" charset="-128"/>
                <a:cs typeface="ＭＳ Ｐゴシック" pitchFamily="-105" charset="-128"/>
              </a:rPr>
              <a:t>and smaller longitude</a:t>
            </a:r>
          </a:p>
          <a:p>
            <a:endParaRPr lang="en-US" dirty="0">
              <a:ea typeface="ＭＳ Ｐゴシック" pitchFamily="-105" charset="-128"/>
              <a:cs typeface="ＭＳ Ｐゴシック" pitchFamily="-105" charset="-128"/>
            </a:endParaRPr>
          </a:p>
          <a:p>
            <a:endParaRPr lang="en-US" dirty="0">
              <a:ea typeface="ＭＳ Ｐゴシック" pitchFamily="-105" charset="-128"/>
              <a:cs typeface="ＭＳ Ｐゴシック" pitchFamily="-105" charset="-128"/>
            </a:endParaRPr>
          </a:p>
        </p:txBody>
      </p: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 rot="16200000" flipH="1">
            <a:off x="6210300" y="3008313"/>
            <a:ext cx="144780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lg" len="lg"/>
          </a:ln>
        </p:spPr>
      </p:cxn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 rot="16200000" flipH="1">
            <a:off x="6477000" y="3429000"/>
            <a:ext cx="990602" cy="68580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lg" len="lg"/>
          </a:ln>
        </p:spPr>
      </p:cxn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 rot="5400000">
            <a:off x="6630194" y="3656806"/>
            <a:ext cx="836613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lg" len="lg"/>
          </a:ln>
        </p:spPr>
      </p:cxnSp>
      <p:cxnSp>
        <p:nvCxnSpPr>
          <p:cNvPr id="25" name="Straight Connector 24"/>
          <p:cNvCxnSpPr>
            <a:cxnSpLocks noChangeShapeType="1"/>
          </p:cNvCxnSpPr>
          <p:nvPr/>
        </p:nvCxnSpPr>
        <p:spPr bwMode="auto">
          <a:xfrm rot="5400000">
            <a:off x="6814344" y="5180806"/>
            <a:ext cx="1524000" cy="1588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7" name="Straight Connector 26"/>
          <p:cNvCxnSpPr>
            <a:cxnSpLocks noChangeShapeType="1"/>
          </p:cNvCxnSpPr>
          <p:nvPr/>
        </p:nvCxnSpPr>
        <p:spPr bwMode="auto">
          <a:xfrm rot="5400000">
            <a:off x="6552405" y="5026819"/>
            <a:ext cx="1524000" cy="1588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8" name="Straight Connector 27"/>
          <p:cNvCxnSpPr>
            <a:cxnSpLocks noChangeShapeType="1"/>
          </p:cNvCxnSpPr>
          <p:nvPr/>
        </p:nvCxnSpPr>
        <p:spPr bwMode="auto">
          <a:xfrm rot="5400000">
            <a:off x="6098382" y="5028406"/>
            <a:ext cx="1676400" cy="158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1" name="TextBox 10"/>
          <p:cNvSpPr txBox="1"/>
          <p:nvPr/>
        </p:nvSpPr>
        <p:spPr>
          <a:xfrm>
            <a:off x="5501807" y="762000"/>
            <a:ext cx="3642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Möbius</a:t>
            </a:r>
            <a:r>
              <a:rPr lang="en-US" i="1" dirty="0" smtClean="0"/>
              <a:t> et al.</a:t>
            </a:r>
            <a:r>
              <a:rPr lang="en-US" dirty="0" smtClean="0"/>
              <a:t>, Science 2009</a:t>
            </a:r>
            <a:endParaRPr lang="en-US" dirty="0"/>
          </a:p>
        </p:txBody>
      </p:sp>
      <p:sp>
        <p:nvSpPr>
          <p:cNvPr id="14" name="Parallelogram 13"/>
          <p:cNvSpPr/>
          <p:nvPr/>
        </p:nvSpPr>
        <p:spPr bwMode="auto">
          <a:xfrm rot="20582908">
            <a:off x="7391400" y="5486400"/>
            <a:ext cx="457200" cy="304800"/>
          </a:xfrm>
          <a:prstGeom prst="parallelogram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0" charset="0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 flipV="1">
            <a:off x="3657600" y="5638800"/>
            <a:ext cx="4114800" cy="762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5" name="Footer Placeholder 1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E. Möbius, UNH SSC &amp; LANL, for the IBEX Team           NESSC Mtg UNH, Nov 2011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6553200" y="3962400"/>
            <a:ext cx="685800" cy="533400"/>
          </a:xfrm>
          <a:prstGeom prst="ellipse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25400" dir="2700000" algn="tl" rotWithShape="0">
              <a:srgbClr val="000000">
                <a:alpha val="39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0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7010400" y="3962400"/>
            <a:ext cx="685800" cy="5334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25400" dir="2700000" algn="tl" rotWithShape="0">
              <a:srgbClr val="000000">
                <a:alpha val="39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0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7047524" y="5599724"/>
            <a:ext cx="533400" cy="381000"/>
          </a:xfrm>
          <a:prstGeom prst="ellips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25400" dir="2700000" algn="tl" rotWithShape="0">
              <a:srgbClr val="000000">
                <a:alpha val="39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0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53200" y="4038600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Helvetica"/>
                <a:cs typeface="Helvetica"/>
              </a:rPr>
              <a:t>H</a:t>
            </a:r>
            <a:endParaRPr lang="en-US" sz="2000" dirty="0">
              <a:solidFill>
                <a:srgbClr val="008000"/>
              </a:solidFill>
              <a:latin typeface="Helvetica"/>
              <a:cs typeface="Helvetic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67600" y="3733800"/>
            <a:ext cx="5125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Helvetica"/>
                <a:cs typeface="Helvetica"/>
              </a:rPr>
              <a:t>He</a:t>
            </a:r>
            <a:endParaRPr lang="en-US" sz="2000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58000" y="5257800"/>
            <a:ext cx="384165" cy="400110"/>
          </a:xfrm>
          <a:prstGeom prst="rect">
            <a:avLst/>
          </a:prstGeom>
          <a:solidFill>
            <a:schemeClr val="bg1">
              <a:alpha val="61000"/>
            </a:schemeClr>
          </a:solidFill>
          <a:effectLst>
            <a:outerShdw blurRad="50800" dist="38100" dir="2700000" algn="tl" rotWithShape="0">
              <a:schemeClr val="bg1">
                <a:alpha val="43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Helvetica"/>
                <a:cs typeface="Helvetica"/>
              </a:rPr>
              <a:t>O</a:t>
            </a:r>
            <a:endParaRPr lang="en-US" sz="2000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3810000" y="4114800"/>
            <a:ext cx="27432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9" name="Straight Connector 28"/>
          <p:cNvCxnSpPr>
            <a:endCxn id="19" idx="4"/>
          </p:cNvCxnSpPr>
          <p:nvPr/>
        </p:nvCxnSpPr>
        <p:spPr bwMode="auto">
          <a:xfrm flipV="1">
            <a:off x="3962400" y="4495800"/>
            <a:ext cx="3390900" cy="381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3" name="Straight Connector 32"/>
          <p:cNvCxnSpPr>
            <a:endCxn id="20" idx="1"/>
          </p:cNvCxnSpPr>
          <p:nvPr/>
        </p:nvCxnSpPr>
        <p:spPr bwMode="auto">
          <a:xfrm>
            <a:off x="3810000" y="5638800"/>
            <a:ext cx="3315639" cy="1672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5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 uiExpand="1" build="p"/>
      <p:bldP spid="14" grpId="0" animBg="1"/>
      <p:bldP spid="18" grpId="0" animBg="1"/>
      <p:bldP spid="19" grpId="0" animBg="1"/>
      <p:bldP spid="20" grpId="0" animBg="1"/>
      <p:bldP spid="21" grpId="0"/>
      <p:bldP spid="22" grpId="0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ISM Flow Observation in the 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90600"/>
            <a:ext cx="4419600" cy="5334000"/>
          </a:xfrm>
        </p:spPr>
        <p:txBody>
          <a:bodyPr/>
          <a:lstStyle/>
          <a:p>
            <a:r>
              <a:rPr lang="en-US" dirty="0" smtClean="0"/>
              <a:t>ISM Flow is observed again in Spring </a:t>
            </a:r>
          </a:p>
          <a:p>
            <a:r>
              <a:rPr lang="en-US" dirty="0" smtClean="0"/>
              <a:t>We see H, He, O &amp; Ne</a:t>
            </a:r>
          </a:p>
          <a:p>
            <a:r>
              <a:rPr lang="en-US" dirty="0" smtClean="0"/>
              <a:t>Now, we have Observations through the Focusing Cone</a:t>
            </a:r>
          </a:p>
          <a:p>
            <a:r>
              <a:rPr lang="en-US" dirty="0" smtClean="0"/>
              <a:t>“Extension” of the </a:t>
            </a:r>
            <a:br>
              <a:rPr lang="en-US" dirty="0" smtClean="0"/>
            </a:br>
            <a:r>
              <a:rPr lang="en-US" dirty="0" smtClean="0"/>
              <a:t>O Flow is persistent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But</a:t>
            </a:r>
            <a:r>
              <a:rPr lang="en-US" dirty="0" smtClean="0"/>
              <a:t>: He Flow Vector appeared to deviate from previous values!</a:t>
            </a:r>
            <a:endParaRPr lang="en-US" dirty="0"/>
          </a:p>
        </p:txBody>
      </p:sp>
      <p:pic>
        <p:nvPicPr>
          <p:cNvPr id="5" name="Content Placeholder 4" descr="Fig_3_Maps_only_0731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2059" b="-2059"/>
          <a:stretch>
            <a:fillRect/>
          </a:stretch>
        </p:blipFill>
        <p:spPr/>
      </p:pic>
      <p:sp>
        <p:nvSpPr>
          <p:cNvPr id="6" name="TextBox 5"/>
          <p:cNvSpPr txBox="1"/>
          <p:nvPr/>
        </p:nvSpPr>
        <p:spPr>
          <a:xfrm>
            <a:off x="4724400" y="838200"/>
            <a:ext cx="1621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IBEX-Lo 2010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48400" y="1752600"/>
            <a:ext cx="406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Helvetica"/>
                <a:cs typeface="Helvetica"/>
              </a:rPr>
              <a:t>H</a:t>
            </a:r>
            <a:endParaRPr lang="en-US" dirty="0">
              <a:solidFill>
                <a:srgbClr val="008000"/>
              </a:solidFill>
              <a:latin typeface="Helvetica"/>
              <a:cs typeface="Helvetic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34200" y="1600200"/>
            <a:ext cx="578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Helvetica"/>
                <a:cs typeface="Helvetica"/>
              </a:rPr>
              <a:t>He</a:t>
            </a:r>
            <a:endParaRPr lang="en-US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34200" y="3352800"/>
            <a:ext cx="578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Helvetica"/>
                <a:cs typeface="Helvetica"/>
              </a:rPr>
              <a:t>He</a:t>
            </a:r>
            <a:endParaRPr lang="en-US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53200" y="5562600"/>
            <a:ext cx="1168259" cy="461665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Helvetica"/>
                <a:cs typeface="Helvetica"/>
              </a:rPr>
              <a:t>O + Ne</a:t>
            </a:r>
            <a:endParaRPr lang="en-US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4400" y="1219200"/>
            <a:ext cx="2665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Helvetica"/>
                <a:cs typeface="Helvetica"/>
              </a:rPr>
              <a:t>E-Step 1  15 </a:t>
            </a:r>
            <a:r>
              <a:rPr lang="en-US" dirty="0" err="1" smtClean="0">
                <a:solidFill>
                  <a:schemeClr val="bg1"/>
                </a:solidFill>
                <a:latin typeface="Helvetica"/>
                <a:cs typeface="Helvetica"/>
              </a:rPr>
              <a:t>eV</a:t>
            </a:r>
            <a:r>
              <a:rPr lang="en-US" dirty="0" smtClean="0">
                <a:solidFill>
                  <a:schemeClr val="bg1"/>
                </a:solidFill>
                <a:latin typeface="Helvetica"/>
                <a:cs typeface="Helvetica"/>
              </a:rPr>
              <a:t> H</a:t>
            </a:r>
            <a:endParaRPr lang="en-US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8200" y="2895600"/>
            <a:ext cx="2813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Helvetica"/>
                <a:cs typeface="Helvetica"/>
              </a:rPr>
              <a:t>E-Step 4  110 </a:t>
            </a:r>
            <a:r>
              <a:rPr lang="en-US" dirty="0" err="1" smtClean="0">
                <a:solidFill>
                  <a:schemeClr val="bg1"/>
                </a:solidFill>
                <a:latin typeface="Helvetica"/>
                <a:cs typeface="Helvetica"/>
              </a:rPr>
              <a:t>eV</a:t>
            </a:r>
            <a:r>
              <a:rPr lang="en-US" dirty="0" smtClean="0">
                <a:solidFill>
                  <a:schemeClr val="bg1"/>
                </a:solidFill>
                <a:latin typeface="Helvetica"/>
                <a:cs typeface="Helvetica"/>
              </a:rPr>
              <a:t> H</a:t>
            </a:r>
            <a:endParaRPr lang="en-US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4567535"/>
            <a:ext cx="2853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Helvetica"/>
                <a:cs typeface="Helvetica"/>
              </a:rPr>
              <a:t>E-Step 6  600 </a:t>
            </a:r>
            <a:r>
              <a:rPr lang="en-US" dirty="0" err="1" smtClean="0">
                <a:solidFill>
                  <a:schemeClr val="bg1"/>
                </a:solidFill>
                <a:latin typeface="Helvetica"/>
                <a:cs typeface="Helvetica"/>
              </a:rPr>
              <a:t>eV</a:t>
            </a:r>
            <a:r>
              <a:rPr lang="en-US" dirty="0" smtClean="0">
                <a:solidFill>
                  <a:schemeClr val="bg1"/>
                </a:solidFill>
                <a:latin typeface="Helvetica"/>
                <a:cs typeface="Helvetica"/>
              </a:rPr>
              <a:t> O</a:t>
            </a:r>
            <a:endParaRPr lang="en-US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14" name="Arc 13"/>
          <p:cNvSpPr/>
          <p:nvPr/>
        </p:nvSpPr>
        <p:spPr bwMode="auto">
          <a:xfrm>
            <a:off x="5886938" y="1143000"/>
            <a:ext cx="1752600" cy="2057400"/>
          </a:xfrm>
          <a:prstGeom prst="arc">
            <a:avLst>
              <a:gd name="adj1" fmla="val 17810898"/>
              <a:gd name="adj2" fmla="val 3060756"/>
            </a:avLst>
          </a:prstGeom>
          <a:noFill/>
          <a:ln w="28575" cap="flat" cmpd="sng" algn="ctr">
            <a:solidFill>
              <a:srgbClr val="FF66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0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89206" y="838200"/>
            <a:ext cx="2254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  <a:latin typeface="Helvetica"/>
                <a:cs typeface="Helvetica"/>
              </a:rPr>
              <a:t>Focusing Cone</a:t>
            </a:r>
            <a:endParaRPr lang="en-US" dirty="0">
              <a:solidFill>
                <a:srgbClr val="FF6600"/>
              </a:solidFill>
              <a:latin typeface="Helvetica"/>
              <a:cs typeface="Helvetica"/>
            </a:endParaRPr>
          </a:p>
        </p:txBody>
      </p:sp>
      <p:cxnSp>
        <p:nvCxnSpPr>
          <p:cNvPr id="17" name="Straight Connector 16"/>
          <p:cNvCxnSpPr>
            <a:stCxn id="15" idx="2"/>
          </p:cNvCxnSpPr>
          <p:nvPr/>
        </p:nvCxnSpPr>
        <p:spPr bwMode="auto">
          <a:xfrm rot="5400000">
            <a:off x="7477635" y="1518431"/>
            <a:ext cx="757535" cy="32040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8" name="Parallelogram 17"/>
          <p:cNvSpPr/>
          <p:nvPr/>
        </p:nvSpPr>
        <p:spPr bwMode="auto">
          <a:xfrm rot="20582908">
            <a:off x="7086600" y="5165430"/>
            <a:ext cx="457200" cy="304800"/>
          </a:xfrm>
          <a:prstGeom prst="parallelogram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0" charset="0"/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3886200" y="4191000"/>
            <a:ext cx="3581400" cy="112683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1" name="Footer Placeholder 2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E. Möbius, UNH SSC &amp; LANL, for the IBEX Team           NESSC Mtg UNH, Nov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 Series on ISM Flow for </a:t>
            </a:r>
            <a:r>
              <a:rPr lang="en-US" dirty="0" err="1" smtClean="0"/>
              <a:t>ApJ</a:t>
            </a:r>
            <a:r>
              <a:rPr lang="en-US" dirty="0" smtClean="0"/>
              <a:t> </a:t>
            </a:r>
            <a:r>
              <a:rPr lang="en-US" dirty="0" err="1" smtClean="0"/>
              <a:t>Suppl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763000" cy="5562600"/>
          </a:xfrm>
        </p:spPr>
        <p:txBody>
          <a:bodyPr/>
          <a:lstStyle/>
          <a:p>
            <a:r>
              <a:rPr lang="en-US" sz="2000" dirty="0" smtClean="0"/>
              <a:t>An Analytical Model of Interstellar Gas in the </a:t>
            </a:r>
            <a:r>
              <a:rPr lang="en-US" sz="2000" dirty="0" err="1" smtClean="0"/>
              <a:t>Heliosphere</a:t>
            </a:r>
            <a:r>
              <a:rPr lang="en-US" sz="2000" dirty="0" smtClean="0"/>
              <a:t> Tailored to IBEX Observations     			</a:t>
            </a:r>
            <a:br>
              <a:rPr lang="en-US" sz="2000" dirty="0" smtClean="0"/>
            </a:br>
            <a:r>
              <a:rPr lang="en-US" sz="2000" dirty="0" smtClean="0"/>
              <a:t>				</a:t>
            </a:r>
            <a:r>
              <a:rPr lang="en-US" sz="2000" i="1" dirty="0" smtClean="0"/>
              <a:t>M. Lee et al. </a:t>
            </a:r>
            <a:r>
              <a:rPr lang="en-US" sz="2000" dirty="0" smtClean="0"/>
              <a:t>	  	In Press</a:t>
            </a:r>
          </a:p>
          <a:p>
            <a:r>
              <a:rPr lang="en-US" sz="2000" dirty="0" smtClean="0"/>
              <a:t>Interstellar Gas Flow Parameters Derived from IBEX-Lo Observations in 2009 and 2010 - Analytical Analysis</a:t>
            </a:r>
            <a:br>
              <a:rPr lang="en-US" sz="2000" dirty="0" smtClean="0"/>
            </a:br>
            <a:r>
              <a:rPr lang="en-US" sz="2000" dirty="0" smtClean="0"/>
              <a:t>				</a:t>
            </a:r>
            <a:r>
              <a:rPr lang="en-US" sz="2000" i="1" dirty="0" smtClean="0"/>
              <a:t>E. </a:t>
            </a:r>
            <a:r>
              <a:rPr lang="en-US" sz="2000" i="1" dirty="0" err="1" smtClean="0"/>
              <a:t>Möbius</a:t>
            </a:r>
            <a:r>
              <a:rPr lang="en-US" sz="2000" i="1" dirty="0" smtClean="0"/>
              <a:t> et al. </a:t>
            </a:r>
            <a:r>
              <a:rPr lang="en-US" sz="2000" dirty="0" smtClean="0"/>
              <a:t>	In Press</a:t>
            </a:r>
          </a:p>
          <a:p>
            <a:r>
              <a:rPr lang="en-US" sz="2000" dirty="0" smtClean="0"/>
              <a:t>Neutral Interstellar Helium Parameters Based on IBEX-Lo Observations and Test Particle Calculations	</a:t>
            </a:r>
            <a:br>
              <a:rPr lang="en-US" sz="2000" dirty="0" smtClean="0"/>
            </a:br>
            <a:r>
              <a:rPr lang="en-US" sz="2000" dirty="0" smtClean="0"/>
              <a:t>				</a:t>
            </a:r>
            <a:r>
              <a:rPr lang="en-US" sz="2000" i="1" dirty="0" smtClean="0"/>
              <a:t>M. </a:t>
            </a:r>
            <a:r>
              <a:rPr lang="en-US" sz="2000" i="1" dirty="0" err="1" smtClean="0"/>
              <a:t>Bzowski</a:t>
            </a:r>
            <a:r>
              <a:rPr lang="en-US" sz="2000" i="1" dirty="0" smtClean="0"/>
              <a:t> et al.</a:t>
            </a:r>
            <a:r>
              <a:rPr lang="en-US" sz="2000" dirty="0" smtClean="0"/>
              <a:t>	In Press</a:t>
            </a:r>
          </a:p>
          <a:p>
            <a:r>
              <a:rPr lang="en-US" sz="2000" dirty="0" smtClean="0"/>
              <a:t>Local Interstellar Neutral Hydrogen Sampled in-situ by IBEX</a:t>
            </a:r>
            <a:br>
              <a:rPr lang="en-US" sz="2000" dirty="0" smtClean="0"/>
            </a:br>
            <a:r>
              <a:rPr lang="en-US" sz="2000" dirty="0" smtClean="0"/>
              <a:t> 				</a:t>
            </a:r>
            <a:r>
              <a:rPr lang="en-US" sz="2000" i="1" dirty="0" smtClean="0"/>
              <a:t>L. Saul et al.</a:t>
            </a:r>
            <a:r>
              <a:rPr lang="en-US" sz="2000" dirty="0" smtClean="0"/>
              <a:t>	  	Revised</a:t>
            </a:r>
          </a:p>
          <a:p>
            <a:r>
              <a:rPr lang="en-US" sz="2000" dirty="0" smtClean="0"/>
              <a:t>Estimation of the Neon/Oxygen Abundance Ratio at the </a:t>
            </a:r>
            <a:r>
              <a:rPr lang="en-US" sz="2000" dirty="0" err="1" smtClean="0"/>
              <a:t>Heliospheric</a:t>
            </a:r>
            <a:r>
              <a:rPr lang="en-US" sz="2000" dirty="0" smtClean="0"/>
              <a:t> Termination Shock and in the Local Interstellar Medium from IBEX Observations		</a:t>
            </a:r>
            <a:br>
              <a:rPr lang="en-US" sz="2000" dirty="0" smtClean="0"/>
            </a:br>
            <a:r>
              <a:rPr lang="en-US" sz="2000" dirty="0" smtClean="0"/>
              <a:t>				</a:t>
            </a:r>
            <a:r>
              <a:rPr lang="en-US" sz="2000" i="1" dirty="0" smtClean="0"/>
              <a:t>P. </a:t>
            </a:r>
            <a:r>
              <a:rPr lang="en-US" sz="2000" i="1" dirty="0" err="1" smtClean="0"/>
              <a:t>Bochsler</a:t>
            </a:r>
            <a:r>
              <a:rPr lang="en-US" sz="2000" i="1" dirty="0" smtClean="0"/>
              <a:t> et al</a:t>
            </a:r>
            <a:r>
              <a:rPr lang="en-US" sz="2000" dirty="0" smtClean="0"/>
              <a:t>.  	In Press</a:t>
            </a:r>
          </a:p>
          <a:p>
            <a:r>
              <a:rPr lang="en-US" sz="2000" dirty="0" smtClean="0"/>
              <a:t>Precision Pointing of IBEX-Lo Observations</a:t>
            </a:r>
            <a:br>
              <a:rPr lang="en-US" sz="2000" dirty="0" smtClean="0"/>
            </a:br>
            <a:r>
              <a:rPr lang="en-US" sz="2000" dirty="0" smtClean="0"/>
              <a:t> 				</a:t>
            </a:r>
            <a:r>
              <a:rPr lang="en-US" sz="2000" i="1" dirty="0" smtClean="0"/>
              <a:t>M. </a:t>
            </a:r>
            <a:r>
              <a:rPr lang="en-US" sz="2000" i="1" dirty="0" err="1" smtClean="0"/>
              <a:t>Hlond</a:t>
            </a:r>
            <a:r>
              <a:rPr lang="en-US" sz="2000" i="1" dirty="0" smtClean="0"/>
              <a:t> et al.</a:t>
            </a:r>
            <a:r>
              <a:rPr lang="en-US" sz="2000" dirty="0" smtClean="0"/>
              <a:t>	  	In Press</a:t>
            </a:r>
          </a:p>
          <a:p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E. </a:t>
            </a:r>
            <a:r>
              <a:rPr lang="en-US" dirty="0" err="1" smtClean="0"/>
              <a:t>Möbius</a:t>
            </a:r>
            <a:r>
              <a:rPr lang="en-US" dirty="0" smtClean="0"/>
              <a:t>, UNH SSC &amp; LANL, for the IBEX Team           NESSC </a:t>
            </a:r>
            <a:r>
              <a:rPr lang="en-US" dirty="0" err="1" smtClean="0"/>
              <a:t>Mtg</a:t>
            </a:r>
            <a:r>
              <a:rPr lang="en-US" dirty="0" smtClean="0"/>
              <a:t> UNH, Nov 2011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44396" y="1219200"/>
            <a:ext cx="24579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  <a:latin typeface="Helvetica"/>
                <a:cs typeface="Helvetica"/>
              </a:rPr>
              <a:t>Talk by Martin Lee</a:t>
            </a:r>
            <a:endParaRPr lang="en-US" sz="2000" b="1" i="1" dirty="0">
              <a:latin typeface="Helvetica"/>
              <a:cs typeface="Helvetic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8800" y="5105400"/>
            <a:ext cx="2985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  <a:latin typeface="Helvetica"/>
                <a:cs typeface="Helvetica"/>
              </a:rPr>
              <a:t>Talk by Peter </a:t>
            </a:r>
            <a:r>
              <a:rPr lang="en-US" sz="2000" b="1" i="1" dirty="0" err="1" smtClean="0">
                <a:solidFill>
                  <a:srgbClr val="0000FF"/>
                </a:solidFill>
                <a:latin typeface="Helvetica"/>
                <a:cs typeface="Helvetica"/>
              </a:rPr>
              <a:t>Bochsler</a:t>
            </a:r>
            <a:endParaRPr lang="en-US" sz="2000" b="1" i="1" dirty="0">
              <a:latin typeface="Helvetica"/>
              <a:cs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A3BE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A3BE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E1F8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Interstellar He &amp; H Flow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Separating He sputter products from H</a:t>
            </a:r>
            <a:br>
              <a:rPr lang="en-US" dirty="0" smtClean="0"/>
            </a:br>
            <a:r>
              <a:rPr lang="en-US" dirty="0" smtClean="0"/>
              <a:t>allows to get the </a:t>
            </a:r>
            <a:br>
              <a:rPr lang="en-US" dirty="0" smtClean="0"/>
            </a:br>
            <a:r>
              <a:rPr lang="en-US" dirty="0" smtClean="0"/>
              <a:t>H flow distribution</a:t>
            </a:r>
            <a:br>
              <a:rPr lang="en-US" dirty="0" smtClean="0"/>
            </a:br>
            <a:r>
              <a:rPr lang="en-US" dirty="0" smtClean="0"/>
              <a:t>(with uncertainties)</a:t>
            </a:r>
          </a:p>
          <a:p>
            <a:r>
              <a:rPr lang="en-US" dirty="0" smtClean="0"/>
              <a:t>Neutral H ISM </a:t>
            </a:r>
            <a:br>
              <a:rPr lang="en-US" dirty="0" smtClean="0"/>
            </a:br>
            <a:r>
              <a:rPr lang="en-US" dirty="0" smtClean="0"/>
              <a:t>peaks at higher Ecliptic Longitude than He</a:t>
            </a:r>
            <a:br>
              <a:rPr lang="en-US" dirty="0" smtClean="0"/>
            </a:b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strong Radiation Pressure Effects</a:t>
            </a:r>
            <a:endParaRPr lang="en-US" dirty="0"/>
          </a:p>
        </p:txBody>
      </p:sp>
      <p:pic>
        <p:nvPicPr>
          <p:cNvPr id="6" name="Content Placeholder 5" descr="H-ISM_Saul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0652" b="-10652"/>
          <a:stretch>
            <a:fillRect/>
          </a:stretch>
        </p:blipFill>
        <p:spPr>
          <a:xfrm>
            <a:off x="4572000" y="539151"/>
            <a:ext cx="4495800" cy="5937849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E. Möbius, UNH SSC &amp; LANL, for the IBEX Team           NESSC Mtg UNH, Nov 2011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36283" y="6019800"/>
            <a:ext cx="3307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Saul et al.</a:t>
            </a:r>
            <a:r>
              <a:rPr lang="en-US" dirty="0" smtClean="0"/>
              <a:t>, Revised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 dirty="0" smtClean="0">
                <a:ea typeface="ＭＳ Ｐゴシック" pitchFamily="-105" charset="-128"/>
                <a:cs typeface="ＭＳ Ｐゴシック" pitchFamily="-105" charset="-128"/>
              </a:rPr>
              <a:t>How IBEX Observes the Interstellar Flow</a:t>
            </a:r>
          </a:p>
        </p:txBody>
      </p:sp>
      <p:sp>
        <p:nvSpPr>
          <p:cNvPr id="52228" name="Text Box 14"/>
          <p:cNvSpPr txBox="1">
            <a:spLocks noChangeArrowheads="1"/>
          </p:cNvSpPr>
          <p:nvPr/>
        </p:nvSpPr>
        <p:spPr bwMode="auto">
          <a:xfrm>
            <a:off x="4876800" y="1219200"/>
            <a:ext cx="990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kumimoji="1" lang="en-US" b="1">
                <a:latin typeface="Times" pitchFamily="-105" charset="0"/>
              </a:rPr>
              <a:t>IBEX</a:t>
            </a:r>
          </a:p>
        </p:txBody>
      </p:sp>
      <p:sp>
        <p:nvSpPr>
          <p:cNvPr id="52230" name="Text Box 7"/>
          <p:cNvSpPr txBox="1">
            <a:spLocks noChangeArrowheads="1"/>
          </p:cNvSpPr>
          <p:nvPr/>
        </p:nvSpPr>
        <p:spPr bwMode="auto">
          <a:xfrm>
            <a:off x="0" y="563880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b="1" dirty="0" smtClean="0">
                <a:solidFill>
                  <a:schemeClr val="accent2"/>
                </a:solidFill>
                <a:latin typeface="Helvetica" pitchFamily="-105" charset="0"/>
              </a:rPr>
              <a:t>IBEX is a Sun-Pointed Spinner with </a:t>
            </a:r>
            <a:r>
              <a:rPr lang="en-US" b="1" dirty="0" err="1" smtClean="0">
                <a:solidFill>
                  <a:schemeClr val="accent2"/>
                </a:solidFill>
                <a:latin typeface="Helvetica" pitchFamily="-105" charset="0"/>
              </a:rPr>
              <a:t>Radially</a:t>
            </a:r>
            <a:r>
              <a:rPr lang="en-US" b="1" dirty="0" smtClean="0">
                <a:solidFill>
                  <a:schemeClr val="accent2"/>
                </a:solidFill>
                <a:latin typeface="Helvetica" pitchFamily="-105" charset="0"/>
              </a:rPr>
              <a:t> Pointing Sensors </a:t>
            </a:r>
          </a:p>
          <a:p>
            <a:pPr algn="ctr" eaLnBrk="0" hangingPunct="0"/>
            <a:r>
              <a:rPr lang="en-US" b="1" dirty="0" smtClean="0">
                <a:solidFill>
                  <a:schemeClr val="accent2"/>
                </a:solidFill>
                <a:latin typeface="Helvetica" pitchFamily="-105" charset="0"/>
              </a:rPr>
              <a:t>that Observe the ISM Flow at its Perihelion</a:t>
            </a:r>
            <a:endParaRPr lang="en-US" b="1" dirty="0"/>
          </a:p>
        </p:txBody>
      </p:sp>
      <p:pic>
        <p:nvPicPr>
          <p:cNvPr id="9" name="Picture 8" descr="Fig_2_ISM-Flow-Schem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1" y="968788"/>
            <a:ext cx="7620000" cy="4670012"/>
          </a:xfrm>
          <a:prstGeom prst="rect">
            <a:avLst/>
          </a:prstGeom>
        </p:spPr>
      </p:pic>
      <p:sp>
        <p:nvSpPr>
          <p:cNvPr id="8" name="Footer Placeholder 25"/>
          <p:cNvSpPr>
            <a:spLocks noGrp="1"/>
          </p:cNvSpPr>
          <p:nvPr>
            <p:ph type="ftr" sz="quarter" idx="10"/>
          </p:nvPr>
        </p:nvSpPr>
        <p:spPr>
          <a:xfrm>
            <a:off x="457200" y="6492875"/>
            <a:ext cx="8229600" cy="365125"/>
          </a:xfrm>
        </p:spPr>
        <p:txBody>
          <a:bodyPr/>
          <a:lstStyle/>
          <a:p>
            <a:r>
              <a:rPr lang="en-US" dirty="0" smtClean="0"/>
              <a:t>E. </a:t>
            </a:r>
            <a:r>
              <a:rPr lang="en-US" dirty="0" err="1" smtClean="0"/>
              <a:t>Möbius</a:t>
            </a:r>
            <a:r>
              <a:rPr lang="en-US" dirty="0" smtClean="0"/>
              <a:t>, UNH SSC &amp; LANL, for the IBEX Team           NESSC </a:t>
            </a:r>
            <a:r>
              <a:rPr lang="en-US" dirty="0" err="1" smtClean="0"/>
              <a:t>Mtg</a:t>
            </a:r>
            <a:r>
              <a:rPr lang="en-US" dirty="0" smtClean="0"/>
              <a:t> UNH, Nov 2011</a:t>
            </a:r>
            <a:endParaRPr lang="en-US" dirty="0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yperbolOrbit_1.jpg"/>
          <p:cNvPicPr>
            <a:picLocks noChangeAspect="1"/>
          </p:cNvPicPr>
          <p:nvPr/>
        </p:nvPicPr>
        <p:blipFill>
          <a:blip r:embed="rId4"/>
          <a:srcRect t="13402" b="10996"/>
          <a:stretch>
            <a:fillRect/>
          </a:stretch>
        </p:blipFill>
        <p:spPr>
          <a:xfrm>
            <a:off x="990600" y="2438400"/>
            <a:ext cx="7520940" cy="4191000"/>
          </a:xfrm>
          <a:prstGeom prst="rect">
            <a:avLst/>
          </a:prstGeom>
        </p:spPr>
      </p:pic>
      <p:pic>
        <p:nvPicPr>
          <p:cNvPr id="4" name="Picture 3" descr="HyperbolOrbit_2.jpg"/>
          <p:cNvPicPr>
            <a:picLocks noChangeAspect="1"/>
          </p:cNvPicPr>
          <p:nvPr/>
        </p:nvPicPr>
        <p:blipFill>
          <a:blip r:embed="rId5"/>
          <a:srcRect t="12371" b="29897"/>
          <a:stretch>
            <a:fillRect/>
          </a:stretch>
        </p:blipFill>
        <p:spPr>
          <a:xfrm>
            <a:off x="990600" y="2362200"/>
            <a:ext cx="7520940" cy="3200400"/>
          </a:xfrm>
          <a:prstGeom prst="rect">
            <a:avLst/>
          </a:prstGeom>
        </p:spPr>
      </p:pic>
      <p:pic>
        <p:nvPicPr>
          <p:cNvPr id="5" name="Picture 4" descr="HyperbolOrbit_3.jpg"/>
          <p:cNvPicPr>
            <a:picLocks noChangeAspect="1"/>
          </p:cNvPicPr>
          <p:nvPr/>
        </p:nvPicPr>
        <p:blipFill>
          <a:blip r:embed="rId6"/>
          <a:srcRect t="13746" b="29897"/>
          <a:stretch>
            <a:fillRect/>
          </a:stretch>
        </p:blipFill>
        <p:spPr>
          <a:xfrm>
            <a:off x="990600" y="2438400"/>
            <a:ext cx="7520940" cy="3124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305800" cy="762000"/>
          </a:xfrm>
        </p:spPr>
        <p:txBody>
          <a:bodyPr/>
          <a:lstStyle/>
          <a:p>
            <a:r>
              <a:rPr lang="en-US" dirty="0" smtClean="0"/>
              <a:t>Strategy with Analytical Calculation 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90600" y="5791200"/>
            <a:ext cx="4674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3) Relations: V</a:t>
            </a:r>
            <a:r>
              <a:rPr lang="en-US" sz="2400" b="1" baseline="-25000" dirty="0" smtClean="0"/>
              <a:t>∞</a:t>
            </a:r>
            <a:r>
              <a:rPr lang="en-US" sz="2400" b="1" dirty="0" smtClean="0"/>
              <a:t>(</a:t>
            </a:r>
            <a:r>
              <a:rPr lang="en-US" sz="2400" b="1" dirty="0" err="1" smtClean="0">
                <a:latin typeface="Symbol" charset="2"/>
                <a:cs typeface="Symbol" charset="2"/>
              </a:rPr>
              <a:t>λ</a:t>
            </a:r>
            <a:r>
              <a:rPr lang="en-US" sz="2400" b="1" baseline="-25000" dirty="0" smtClean="0"/>
              <a:t>∞</a:t>
            </a:r>
            <a:r>
              <a:rPr lang="en-US" sz="2400" b="1" dirty="0" smtClean="0"/>
              <a:t>), </a:t>
            </a:r>
            <a:r>
              <a:rPr lang="en-US" sz="2400" b="1" dirty="0" smtClean="0">
                <a:latin typeface="Symbol" charset="2"/>
                <a:cs typeface="Symbol" charset="2"/>
              </a:rPr>
              <a:t>β</a:t>
            </a:r>
            <a:r>
              <a:rPr lang="en-US" sz="2400" b="1" baseline="-25000" dirty="0" smtClean="0"/>
              <a:t>∞</a:t>
            </a:r>
            <a:r>
              <a:rPr lang="en-US" sz="2400" b="1" dirty="0" smtClean="0"/>
              <a:t>(</a:t>
            </a:r>
            <a:r>
              <a:rPr lang="en-US" sz="2400" b="1" dirty="0" err="1" smtClean="0">
                <a:latin typeface="Symbol" charset="2"/>
                <a:cs typeface="Symbol" charset="2"/>
              </a:rPr>
              <a:t>λ</a:t>
            </a:r>
            <a:r>
              <a:rPr lang="en-US" sz="2400" b="1" baseline="-25000" dirty="0" smtClean="0"/>
              <a:t>∞</a:t>
            </a:r>
            <a:r>
              <a:rPr lang="en-US" sz="2400" b="1" dirty="0" smtClean="0"/>
              <a:t>), T(</a:t>
            </a:r>
            <a:r>
              <a:rPr lang="en-US" sz="2400" b="1" dirty="0" err="1" smtClean="0">
                <a:latin typeface="Symbol" charset="2"/>
                <a:cs typeface="Symbol" charset="2"/>
              </a:rPr>
              <a:t>λ</a:t>
            </a:r>
            <a:r>
              <a:rPr lang="en-US" sz="2400" b="1" baseline="-25000" dirty="0" smtClean="0"/>
              <a:t>∞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cxnSp>
        <p:nvCxnSpPr>
          <p:cNvPr id="12" name="Straight Connector 11"/>
          <p:cNvCxnSpPr/>
          <p:nvPr/>
        </p:nvCxnSpPr>
        <p:spPr>
          <a:xfrm rot="16200000" flipV="1">
            <a:off x="1562100" y="2857500"/>
            <a:ext cx="1828800" cy="685800"/>
          </a:xfrm>
          <a:prstGeom prst="line">
            <a:avLst/>
          </a:prstGeom>
          <a:ln>
            <a:solidFill>
              <a:srgbClr val="FF6600"/>
            </a:solidFill>
            <a:headEnd type="none"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0800000">
            <a:off x="1447800" y="3276600"/>
            <a:ext cx="1066800" cy="1588"/>
          </a:xfrm>
          <a:prstGeom prst="line">
            <a:avLst/>
          </a:prstGeom>
          <a:ln>
            <a:solidFill>
              <a:srgbClr val="0000F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362200" y="2438400"/>
            <a:ext cx="1750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Spring Equinox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57400" y="287649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Symbol" charset="2"/>
                <a:cs typeface="Symbol" charset="2"/>
              </a:rPr>
              <a:t>λ</a:t>
            </a:r>
            <a:r>
              <a:rPr lang="en-US" sz="2000" b="1" baseline="-25000" dirty="0" smtClean="0"/>
              <a:t>∞</a:t>
            </a:r>
            <a:endParaRPr lang="en-US" sz="2000" b="1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997016" y="5410200"/>
            <a:ext cx="7668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2) Establish V</a:t>
            </a:r>
            <a:r>
              <a:rPr lang="en-US" sz="2400" b="1" baseline="-25000" dirty="0" smtClean="0"/>
              <a:t>∞</a:t>
            </a:r>
            <a:r>
              <a:rPr lang="en-US" sz="2400" b="1" dirty="0" smtClean="0"/>
              <a:t>, </a:t>
            </a:r>
            <a:r>
              <a:rPr lang="en-US" sz="2400" b="1" dirty="0" smtClean="0">
                <a:latin typeface="Symbol" charset="2"/>
                <a:cs typeface="Symbol" charset="2"/>
              </a:rPr>
              <a:t>β</a:t>
            </a:r>
            <a:r>
              <a:rPr lang="en-US" sz="2400" b="1" baseline="-25000" dirty="0" smtClean="0"/>
              <a:t>∞</a:t>
            </a:r>
            <a:r>
              <a:rPr lang="en-US" sz="2400" b="1" dirty="0" smtClean="0"/>
              <a:t>, Mach# &amp; T from Peak Orbit 16 &amp; 64</a:t>
            </a:r>
            <a:endParaRPr lang="en-US" sz="2400" b="1" dirty="0"/>
          </a:p>
        </p:txBody>
      </p:sp>
      <p:sp>
        <p:nvSpPr>
          <p:cNvPr id="20" name="Isosceles Triangle 19"/>
          <p:cNvSpPr/>
          <p:nvPr/>
        </p:nvSpPr>
        <p:spPr>
          <a:xfrm rot="1951366">
            <a:off x="2162530" y="3244835"/>
            <a:ext cx="381149" cy="740007"/>
          </a:xfrm>
          <a:prstGeom prst="triangle">
            <a:avLst/>
          </a:prstGeom>
          <a:solidFill>
            <a:srgbClr val="FFFF00">
              <a:alpha val="42000"/>
            </a:srgbClr>
          </a:solidFill>
          <a:ln>
            <a:solidFill>
              <a:srgbClr val="FFFF00">
                <a:alpha val="36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998715" y="6120785"/>
            <a:ext cx="6265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</a:rPr>
              <a:t>4) Optimize V</a:t>
            </a:r>
            <a:r>
              <a:rPr lang="en-US" sz="2400" b="1" baseline="-25000" dirty="0" smtClean="0">
                <a:solidFill>
                  <a:srgbClr val="008000"/>
                </a:solidFill>
              </a:rPr>
              <a:t>∞</a:t>
            </a:r>
            <a:r>
              <a:rPr lang="en-US" sz="2400" b="1" dirty="0" smtClean="0">
                <a:solidFill>
                  <a:srgbClr val="008000"/>
                </a:solidFill>
              </a:rPr>
              <a:t>(</a:t>
            </a:r>
            <a:r>
              <a:rPr lang="en-US" sz="2400" b="1" dirty="0" err="1" smtClean="0">
                <a:solidFill>
                  <a:srgbClr val="008000"/>
                </a:solidFill>
                <a:latin typeface="Symbol" charset="2"/>
                <a:cs typeface="Symbol" charset="2"/>
              </a:rPr>
              <a:t>λ</a:t>
            </a:r>
            <a:r>
              <a:rPr lang="en-US" sz="2400" b="1" baseline="-25000" dirty="0" smtClean="0">
                <a:solidFill>
                  <a:srgbClr val="008000"/>
                </a:solidFill>
              </a:rPr>
              <a:t>∞</a:t>
            </a:r>
            <a:r>
              <a:rPr lang="en-US" sz="2400" b="1" dirty="0" smtClean="0">
                <a:solidFill>
                  <a:srgbClr val="008000"/>
                </a:solidFill>
              </a:rPr>
              <a:t>), </a:t>
            </a:r>
            <a:r>
              <a:rPr lang="en-US" sz="2400" b="1" dirty="0" smtClean="0">
                <a:solidFill>
                  <a:srgbClr val="008000"/>
                </a:solidFill>
                <a:latin typeface="Symbol" charset="2"/>
                <a:cs typeface="Symbol" charset="2"/>
              </a:rPr>
              <a:t>β</a:t>
            </a:r>
            <a:r>
              <a:rPr lang="en-US" sz="2400" b="1" baseline="-25000" dirty="0" smtClean="0">
                <a:solidFill>
                  <a:srgbClr val="008000"/>
                </a:solidFill>
              </a:rPr>
              <a:t>∞</a:t>
            </a:r>
            <a:r>
              <a:rPr lang="en-US" sz="2400" b="1" dirty="0" smtClean="0">
                <a:solidFill>
                  <a:srgbClr val="008000"/>
                </a:solidFill>
              </a:rPr>
              <a:t>(</a:t>
            </a:r>
            <a:r>
              <a:rPr lang="en-US" sz="2400" b="1" dirty="0" err="1" smtClean="0">
                <a:solidFill>
                  <a:srgbClr val="008000"/>
                </a:solidFill>
                <a:latin typeface="Symbol" charset="2"/>
                <a:cs typeface="Symbol" charset="2"/>
              </a:rPr>
              <a:t>λ</a:t>
            </a:r>
            <a:r>
              <a:rPr lang="en-US" sz="2400" b="1" baseline="-25000" dirty="0" smtClean="0">
                <a:solidFill>
                  <a:srgbClr val="008000"/>
                </a:solidFill>
              </a:rPr>
              <a:t>∞</a:t>
            </a:r>
            <a:r>
              <a:rPr lang="en-US" sz="2400" b="1" dirty="0" smtClean="0">
                <a:solidFill>
                  <a:srgbClr val="008000"/>
                </a:solidFill>
              </a:rPr>
              <a:t>),T(</a:t>
            </a:r>
            <a:r>
              <a:rPr lang="en-US" sz="2400" b="1" dirty="0" err="1" smtClean="0">
                <a:solidFill>
                  <a:srgbClr val="008000"/>
                </a:solidFill>
                <a:latin typeface="Symbol" charset="2"/>
                <a:cs typeface="Symbol" charset="2"/>
              </a:rPr>
              <a:t>λ</a:t>
            </a:r>
            <a:r>
              <a:rPr lang="en-US" sz="2400" b="1" baseline="-25000" dirty="0" smtClean="0">
                <a:solidFill>
                  <a:srgbClr val="008000"/>
                </a:solidFill>
              </a:rPr>
              <a:t>∞</a:t>
            </a:r>
            <a:r>
              <a:rPr lang="en-US" sz="2400" b="1" dirty="0" smtClean="0">
                <a:solidFill>
                  <a:srgbClr val="008000"/>
                </a:solidFill>
              </a:rPr>
              <a:t>) for all Orbits</a:t>
            </a:r>
            <a:endParaRPr lang="en-US" sz="2400" b="1" dirty="0">
              <a:solidFill>
                <a:srgbClr val="008000"/>
              </a:solidFill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6705600" y="4419601"/>
            <a:ext cx="750454" cy="762000"/>
          </a:xfrm>
          <a:custGeom>
            <a:avLst/>
            <a:gdLst>
              <a:gd name="connsiteX0" fmla="*/ 0 w 750454"/>
              <a:gd name="connsiteY0" fmla="*/ 0 h 877455"/>
              <a:gd name="connsiteX1" fmla="*/ 173182 w 750454"/>
              <a:gd name="connsiteY1" fmla="*/ 392546 h 877455"/>
              <a:gd name="connsiteX2" fmla="*/ 438727 w 750454"/>
              <a:gd name="connsiteY2" fmla="*/ 669637 h 877455"/>
              <a:gd name="connsiteX3" fmla="*/ 750454 w 750454"/>
              <a:gd name="connsiteY3" fmla="*/ 877455 h 877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0454" h="877455">
                <a:moveTo>
                  <a:pt x="0" y="0"/>
                </a:moveTo>
                <a:lnTo>
                  <a:pt x="173182" y="392546"/>
                </a:lnTo>
                <a:lnTo>
                  <a:pt x="438727" y="669637"/>
                </a:lnTo>
                <a:lnTo>
                  <a:pt x="750454" y="877455"/>
                </a:lnTo>
              </a:path>
            </a:pathLst>
          </a:cu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990600" y="762000"/>
            <a:ext cx="58841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1) Relation for Inflow Angle </a:t>
            </a:r>
            <a:r>
              <a:rPr lang="en-US" sz="2400" b="1" dirty="0" err="1" smtClean="0">
                <a:latin typeface="Symbol" charset="2"/>
                <a:cs typeface="Symbol" charset="2"/>
              </a:rPr>
              <a:t>λ</a:t>
            </a:r>
            <a:r>
              <a:rPr lang="en-US" sz="2400" b="1" baseline="-25000" dirty="0" smtClean="0"/>
              <a:t>∞</a:t>
            </a:r>
            <a:r>
              <a:rPr lang="en-US" sz="2400" b="1" dirty="0" smtClean="0"/>
              <a:t> &amp; Speed V</a:t>
            </a:r>
            <a:r>
              <a:rPr lang="en-US" sz="2400" b="1" baseline="-25000" dirty="0" smtClean="0"/>
              <a:t>∞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    from Peak Rates at  exact Sun Pointing!</a:t>
            </a:r>
            <a:endParaRPr lang="en-US" sz="2400" dirty="0"/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2895600" y="1524000"/>
          <a:ext cx="2720975" cy="924977"/>
        </p:xfrm>
        <a:graphic>
          <a:graphicData uri="http://schemas.openxmlformats.org/presentationml/2006/ole">
            <p:oleObj spid="_x0000_s183317" name="Equation" r:id="rId7" imgW="1270000" imgH="431800" progId="Equation.3">
              <p:embed/>
            </p:oleObj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762000" y="3429000"/>
            <a:ext cx="1172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Symbol" charset="2"/>
                <a:cs typeface="Symbol" charset="2"/>
              </a:rPr>
              <a:t>λ</a:t>
            </a:r>
            <a:r>
              <a:rPr lang="en-US" b="1" baseline="-25000" dirty="0" err="1" smtClean="0"/>
              <a:t>Observer</a:t>
            </a:r>
            <a:endParaRPr lang="en-US" b="1" baseline="-25000" dirty="0"/>
          </a:p>
        </p:txBody>
      </p:sp>
      <p:cxnSp>
        <p:nvCxnSpPr>
          <p:cNvPr id="25" name="Straight Connector 24"/>
          <p:cNvCxnSpPr>
            <a:stCxn id="20" idx="2"/>
          </p:cNvCxnSpPr>
          <p:nvPr/>
        </p:nvCxnSpPr>
        <p:spPr>
          <a:xfrm rot="5400000" flipH="1">
            <a:off x="1865866" y="3696734"/>
            <a:ext cx="90558" cy="16469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172200" y="1752600"/>
            <a:ext cx="2749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Symbol" charset="2"/>
                <a:cs typeface="Symbol" charset="2"/>
              </a:rPr>
              <a:t>θ</a:t>
            </a:r>
            <a:r>
              <a:rPr lang="en-US" sz="2000" b="1" baseline="-25000" dirty="0" smtClean="0"/>
              <a:t>∞</a:t>
            </a:r>
            <a:r>
              <a:rPr lang="en-US" sz="2000" b="1" dirty="0" smtClean="0"/>
              <a:t> = </a:t>
            </a:r>
            <a:r>
              <a:rPr lang="en-US" sz="2000" b="1" dirty="0" err="1" smtClean="0">
                <a:latin typeface="Symbol" charset="2"/>
                <a:cs typeface="Symbol" charset="2"/>
              </a:rPr>
              <a:t>λ</a:t>
            </a:r>
            <a:r>
              <a:rPr lang="en-US" sz="2000" b="1" baseline="-25000" dirty="0" smtClean="0"/>
              <a:t>∞</a:t>
            </a:r>
            <a:r>
              <a:rPr lang="en-US" sz="2000" b="1" dirty="0" smtClean="0"/>
              <a:t> </a:t>
            </a:r>
            <a:r>
              <a:rPr lang="en-US" sz="2000" b="1" dirty="0" smtClean="0"/>
              <a:t>+180</a:t>
            </a:r>
            <a:r>
              <a:rPr lang="en-US" sz="2000" b="1" baseline="30000" dirty="0" smtClean="0"/>
              <a:t>o</a:t>
            </a:r>
            <a:r>
              <a:rPr lang="en-US" sz="2000" b="1" dirty="0" smtClean="0"/>
              <a:t> - </a:t>
            </a:r>
            <a:r>
              <a:rPr lang="en-US" sz="2000" b="1" dirty="0" err="1" smtClean="0">
                <a:latin typeface="Symbol" charset="2"/>
                <a:cs typeface="Symbol" charset="2"/>
              </a:rPr>
              <a:t>λ</a:t>
            </a:r>
            <a:r>
              <a:rPr lang="en-US" sz="2000" b="1" baseline="-25000" dirty="0" err="1" smtClean="0"/>
              <a:t>Observer</a:t>
            </a:r>
            <a:endParaRPr lang="en-US" sz="2000" b="1" baseline="-25000" dirty="0"/>
          </a:p>
        </p:txBody>
      </p:sp>
      <p:sp>
        <p:nvSpPr>
          <p:cNvPr id="24" name="Freeform 23"/>
          <p:cNvSpPr/>
          <p:nvPr/>
        </p:nvSpPr>
        <p:spPr>
          <a:xfrm>
            <a:off x="6553200" y="4495801"/>
            <a:ext cx="838200" cy="761999"/>
          </a:xfrm>
          <a:custGeom>
            <a:avLst/>
            <a:gdLst>
              <a:gd name="connsiteX0" fmla="*/ 0 w 750454"/>
              <a:gd name="connsiteY0" fmla="*/ 0 h 877455"/>
              <a:gd name="connsiteX1" fmla="*/ 173182 w 750454"/>
              <a:gd name="connsiteY1" fmla="*/ 392546 h 877455"/>
              <a:gd name="connsiteX2" fmla="*/ 438727 w 750454"/>
              <a:gd name="connsiteY2" fmla="*/ 669637 h 877455"/>
              <a:gd name="connsiteX3" fmla="*/ 750454 w 750454"/>
              <a:gd name="connsiteY3" fmla="*/ 877455 h 877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0454" h="877455">
                <a:moveTo>
                  <a:pt x="0" y="0"/>
                </a:moveTo>
                <a:lnTo>
                  <a:pt x="173182" y="392546"/>
                </a:lnTo>
                <a:lnTo>
                  <a:pt x="438727" y="669637"/>
                </a:lnTo>
                <a:lnTo>
                  <a:pt x="750454" y="877455"/>
                </a:lnTo>
              </a:path>
            </a:pathLst>
          </a:cu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E. </a:t>
            </a:r>
            <a:r>
              <a:rPr lang="en-US" dirty="0" err="1" smtClean="0"/>
              <a:t>Möbius</a:t>
            </a:r>
            <a:r>
              <a:rPr lang="en-US" dirty="0" smtClean="0"/>
              <a:t>, UNH SSC &amp; LANL, for the IBEX Team           NESSC </a:t>
            </a:r>
            <a:r>
              <a:rPr lang="en-US" dirty="0" err="1" smtClean="0"/>
              <a:t>Mtg</a:t>
            </a:r>
            <a:r>
              <a:rPr lang="en-US" dirty="0" smtClean="0"/>
              <a:t> UNH, Nov 2011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010400" y="762000"/>
            <a:ext cx="18713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Lee et al.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Press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  <p:bldP spid="21" grpId="0"/>
      <p:bldP spid="32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Extrapolation to Sun-Pointing</a:t>
            </a:r>
            <a:endParaRPr lang="en-US" dirty="0"/>
          </a:p>
        </p:txBody>
      </p:sp>
      <p:pic>
        <p:nvPicPr>
          <p:cNvPr id="4" name="Content Placeholder 3" descr="Fig_4_ExtraP_Orb63&amp;65.jpg"/>
          <p:cNvPicPr>
            <a:picLocks noGrp="1" noChangeAspect="1"/>
          </p:cNvPicPr>
          <p:nvPr>
            <p:ph idx="1"/>
          </p:nvPr>
        </p:nvPicPr>
        <p:blipFill>
          <a:blip r:embed="rId2"/>
          <a:srcRect t="-7555" b="-7555"/>
          <a:stretch>
            <a:fillRect/>
          </a:stretch>
        </p:blipFill>
        <p:spPr>
          <a:xfrm>
            <a:off x="457200" y="609600"/>
            <a:ext cx="8229600" cy="5059363"/>
          </a:xfrm>
        </p:spPr>
      </p:pic>
      <p:sp>
        <p:nvSpPr>
          <p:cNvPr id="5" name="TextBox 4"/>
          <p:cNvSpPr txBox="1"/>
          <p:nvPr/>
        </p:nvSpPr>
        <p:spPr>
          <a:xfrm>
            <a:off x="0" y="52578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Helvetica"/>
                <a:cs typeface="Helvetica"/>
              </a:rPr>
              <a:t>Future Improvements</a:t>
            </a:r>
            <a:r>
              <a:rPr lang="en-US" sz="2000" dirty="0" smtClean="0">
                <a:latin typeface="Helvetica"/>
                <a:cs typeface="Helvetica"/>
              </a:rPr>
              <a:t>:  </a:t>
            </a:r>
            <a:br>
              <a:rPr lang="en-US" sz="2000" dirty="0" smtClean="0">
                <a:latin typeface="Helvetica"/>
                <a:cs typeface="Helvetica"/>
              </a:rPr>
            </a:br>
            <a:r>
              <a:rPr lang="en-US" sz="2000" dirty="0" smtClean="0">
                <a:latin typeface="Helvetica"/>
                <a:cs typeface="Helvetica"/>
              </a:rPr>
              <a:t> - Re-Pointing of Spin Axis at Apogee (no aberration, no extrapolation!)</a:t>
            </a:r>
            <a:br>
              <a:rPr lang="en-US" sz="2000" dirty="0" smtClean="0">
                <a:latin typeface="Helvetica"/>
                <a:cs typeface="Helvetica"/>
              </a:rPr>
            </a:br>
            <a:r>
              <a:rPr lang="en-US" sz="2000" dirty="0" smtClean="0">
                <a:latin typeface="Helvetica"/>
                <a:cs typeface="Helvetica"/>
              </a:rPr>
              <a:t> - Compute </a:t>
            </a:r>
            <a:r>
              <a:rPr lang="en-US" sz="2000" i="1" dirty="0" smtClean="0">
                <a:latin typeface="Helvetica"/>
                <a:cs typeface="Helvetica"/>
              </a:rPr>
              <a:t>R</a:t>
            </a:r>
            <a:r>
              <a:rPr lang="en-US" sz="2000" baseline="-25000" dirty="0" smtClean="0">
                <a:latin typeface="Helvetica"/>
                <a:cs typeface="Helvetica"/>
              </a:rPr>
              <a:t>P</a:t>
            </a:r>
            <a:r>
              <a:rPr lang="en-US" sz="2000" dirty="0" smtClean="0">
                <a:latin typeface="Helvetica"/>
                <a:cs typeface="Helvetica"/>
              </a:rPr>
              <a:t>, </a:t>
            </a:r>
            <a:r>
              <a:rPr lang="en-US" sz="2000" i="1" dirty="0" smtClean="0">
                <a:latin typeface="Symbol" charset="2"/>
                <a:cs typeface="Symbol" charset="2"/>
              </a:rPr>
              <a:t>Ψ</a:t>
            </a:r>
            <a:r>
              <a:rPr lang="en-US" sz="2000" baseline="-25000" dirty="0" smtClean="0">
                <a:latin typeface="Helvetica"/>
                <a:cs typeface="Helvetica"/>
              </a:rPr>
              <a:t>P</a:t>
            </a:r>
            <a:r>
              <a:rPr lang="en-US" sz="2000" dirty="0" smtClean="0">
                <a:latin typeface="Helvetica"/>
                <a:cs typeface="Helvetica"/>
              </a:rPr>
              <a:t> as function of longitude from Perihelion</a:t>
            </a:r>
            <a:br>
              <a:rPr lang="en-US" sz="2000" dirty="0" smtClean="0">
                <a:latin typeface="Helvetica"/>
                <a:cs typeface="Helvetica"/>
              </a:rPr>
            </a:br>
            <a:r>
              <a:rPr lang="en-US" sz="2000" dirty="0" smtClean="0">
                <a:latin typeface="Helvetica"/>
                <a:cs typeface="Helvetica"/>
              </a:rPr>
              <a:t>    </a:t>
            </a:r>
            <a:r>
              <a:rPr lang="en-US" sz="2000" dirty="0" smtClean="0">
                <a:latin typeface="Helvetica"/>
                <a:cs typeface="Helvetica"/>
                <a:sym typeface="Wingdings"/>
              </a:rPr>
              <a:t> Fit only 1 Parameter, no-extrapolation!  (all existing data!)</a:t>
            </a:r>
            <a:r>
              <a:rPr lang="en-US" sz="2000" dirty="0" smtClean="0">
                <a:latin typeface="Helvetica"/>
                <a:cs typeface="Helvetica"/>
              </a:rPr>
              <a:t> </a:t>
            </a:r>
            <a:endParaRPr lang="en-US" b="1" i="1" dirty="0"/>
          </a:p>
        </p:txBody>
      </p:sp>
      <p:sp>
        <p:nvSpPr>
          <p:cNvPr id="6" name="Freeform 5"/>
          <p:cNvSpPr/>
          <p:nvPr/>
        </p:nvSpPr>
        <p:spPr>
          <a:xfrm>
            <a:off x="1295400" y="1981200"/>
            <a:ext cx="3383935" cy="1106129"/>
          </a:xfrm>
          <a:custGeom>
            <a:avLst/>
            <a:gdLst>
              <a:gd name="connsiteX0" fmla="*/ 0 w 3383935"/>
              <a:gd name="connsiteY0" fmla="*/ 0 h 1106129"/>
              <a:gd name="connsiteX1" fmla="*/ 876710 w 3383935"/>
              <a:gd name="connsiteY1" fmla="*/ 352323 h 1106129"/>
              <a:gd name="connsiteX2" fmla="*/ 1564968 w 3383935"/>
              <a:gd name="connsiteY2" fmla="*/ 589936 h 1106129"/>
              <a:gd name="connsiteX3" fmla="*/ 2540000 w 3383935"/>
              <a:gd name="connsiteY3" fmla="*/ 884903 h 1106129"/>
              <a:gd name="connsiteX4" fmla="*/ 3383935 w 3383935"/>
              <a:gd name="connsiteY4" fmla="*/ 1106129 h 110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3935" h="1106129">
                <a:moveTo>
                  <a:pt x="0" y="0"/>
                </a:moveTo>
                <a:cubicBezTo>
                  <a:pt x="307941" y="127000"/>
                  <a:pt x="615882" y="254000"/>
                  <a:pt x="876710" y="352323"/>
                </a:cubicBezTo>
                <a:cubicBezTo>
                  <a:pt x="1137538" y="450646"/>
                  <a:pt x="1287753" y="501173"/>
                  <a:pt x="1564968" y="589936"/>
                </a:cubicBezTo>
                <a:cubicBezTo>
                  <a:pt x="1842183" y="678699"/>
                  <a:pt x="2236839" y="798871"/>
                  <a:pt x="2540000" y="884903"/>
                </a:cubicBezTo>
                <a:cubicBezTo>
                  <a:pt x="2843161" y="970935"/>
                  <a:pt x="3383935" y="1106129"/>
                  <a:pt x="3383935" y="1106129"/>
                </a:cubicBezTo>
              </a:path>
            </a:pathLst>
          </a:cu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1790700" y="3695700"/>
            <a:ext cx="2209800" cy="1588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E. Möbius, UNH SSC &amp; LANL, for the IBEX Team           NESSC Mtg UNH, Nov 2011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01480" y="5257800"/>
            <a:ext cx="30425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  <a:latin typeface="Helvetica"/>
                <a:cs typeface="Helvetica"/>
              </a:rPr>
              <a:t>Talk by Trevor Leonard</a:t>
            </a:r>
            <a:endParaRPr lang="en-US" sz="2000" b="1" i="1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467600" cy="762000"/>
          </a:xfrm>
        </p:spPr>
        <p:txBody>
          <a:bodyPr/>
          <a:lstStyle/>
          <a:p>
            <a:r>
              <a:rPr lang="en-US" dirty="0" smtClean="0"/>
              <a:t>Gaussian Fit to Peak Rates</a:t>
            </a:r>
            <a:br>
              <a:rPr lang="en-US" dirty="0" smtClean="0"/>
            </a:br>
            <a:r>
              <a:rPr lang="en-US" dirty="0" smtClean="0"/>
              <a:t>And 2009 &amp; 2010 Comparison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5228493"/>
            <a:ext cx="893923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Helvetica"/>
                <a:cs typeface="Helvetica"/>
              </a:rPr>
              <a:t>• Correct for: Ionization loss along trajectory</a:t>
            </a:r>
            <a:br>
              <a:rPr lang="en-US" sz="2000" b="1" dirty="0" smtClean="0">
                <a:latin typeface="Helvetica"/>
                <a:cs typeface="Helvetica"/>
              </a:rPr>
            </a:br>
            <a:r>
              <a:rPr lang="en-US" sz="2000" b="1" dirty="0" smtClean="0">
                <a:latin typeface="Helvetica"/>
                <a:cs typeface="Helvetica"/>
              </a:rPr>
              <a:t>                       </a:t>
            </a:r>
            <a:r>
              <a:rPr lang="en-US" sz="2000" b="1" i="1" dirty="0" smtClean="0">
                <a:latin typeface="Helvetica"/>
                <a:cs typeface="Helvetica"/>
              </a:rPr>
              <a:t>V</a:t>
            </a:r>
            <a:r>
              <a:rPr lang="en-US" sz="2000" b="1" baseline="-25000" dirty="0" smtClean="0">
                <a:latin typeface="Helvetica"/>
                <a:cs typeface="Helvetica"/>
              </a:rPr>
              <a:t>∞</a:t>
            </a:r>
            <a:r>
              <a:rPr lang="en-US" sz="2000" b="1" dirty="0" smtClean="0">
                <a:latin typeface="Helvetica"/>
                <a:cs typeface="Helvetica"/>
              </a:rPr>
              <a:t> is at Max of Phase Space Density, but observed is Flux!</a:t>
            </a:r>
            <a:br>
              <a:rPr lang="en-US" sz="2000" b="1" dirty="0" smtClean="0">
                <a:latin typeface="Helvetica"/>
                <a:cs typeface="Helvetica"/>
              </a:rPr>
            </a:br>
            <a:r>
              <a:rPr lang="en-US" sz="2000" b="1" dirty="0" smtClean="0">
                <a:latin typeface="Helvetica"/>
                <a:cs typeface="Helvetica"/>
              </a:rPr>
              <a:t>• Consider Aberration due to S/C Motion &amp; Elliptical Orbit the Earth</a:t>
            </a:r>
          </a:p>
          <a:p>
            <a:r>
              <a:rPr lang="en-US" sz="2000" b="1" dirty="0" smtClean="0">
                <a:latin typeface="Helvetica"/>
                <a:cs typeface="Helvetica"/>
              </a:rPr>
              <a:t>• -&gt; Establishes Relations: </a:t>
            </a:r>
            <a:r>
              <a:rPr lang="en-US" sz="2000" b="1" i="1" dirty="0" smtClean="0">
                <a:latin typeface="Helvetica"/>
                <a:cs typeface="Helvetica"/>
              </a:rPr>
              <a:t>V</a:t>
            </a:r>
            <a:r>
              <a:rPr lang="en-US" sz="2000" b="1" baseline="-25000" dirty="0" smtClean="0">
                <a:latin typeface="Helvetica"/>
                <a:cs typeface="Helvetica"/>
              </a:rPr>
              <a:t>∞</a:t>
            </a:r>
            <a:r>
              <a:rPr lang="en-US" sz="2000" b="1" dirty="0" smtClean="0">
                <a:latin typeface="Helvetica"/>
                <a:cs typeface="Helvetica"/>
              </a:rPr>
              <a:t>(</a:t>
            </a:r>
            <a:r>
              <a:rPr lang="en-US" sz="2000" b="1" i="1" dirty="0" err="1" smtClean="0">
                <a:latin typeface="Symbol" charset="2"/>
                <a:cs typeface="Symbol" charset="2"/>
              </a:rPr>
              <a:t>λ</a:t>
            </a:r>
            <a:r>
              <a:rPr lang="en-US" sz="2000" b="1" baseline="-25000" dirty="0" smtClean="0">
                <a:latin typeface="Helvetica"/>
                <a:cs typeface="Helvetica"/>
              </a:rPr>
              <a:t>∞</a:t>
            </a:r>
            <a:r>
              <a:rPr lang="en-US" sz="2000" b="1" dirty="0" smtClean="0">
                <a:latin typeface="Helvetica"/>
                <a:cs typeface="Helvetica"/>
              </a:rPr>
              <a:t>), </a:t>
            </a:r>
            <a:r>
              <a:rPr lang="en-US" sz="2000" b="1" i="1" dirty="0" smtClean="0">
                <a:latin typeface="Symbol" charset="2"/>
                <a:cs typeface="Symbol" charset="2"/>
              </a:rPr>
              <a:t>β</a:t>
            </a:r>
            <a:r>
              <a:rPr lang="en-US" sz="2000" b="1" baseline="-25000" dirty="0" smtClean="0">
                <a:latin typeface="Helvetica"/>
                <a:cs typeface="Helvetica"/>
              </a:rPr>
              <a:t>∞</a:t>
            </a:r>
            <a:r>
              <a:rPr lang="en-US" sz="2000" b="1" dirty="0" smtClean="0">
                <a:latin typeface="Helvetica"/>
                <a:cs typeface="Helvetica"/>
              </a:rPr>
              <a:t>(</a:t>
            </a:r>
            <a:r>
              <a:rPr lang="en-US" sz="2000" b="1" i="1" dirty="0" err="1" smtClean="0">
                <a:latin typeface="Symbol" charset="2"/>
                <a:cs typeface="Symbol" charset="2"/>
              </a:rPr>
              <a:t>λ</a:t>
            </a:r>
            <a:r>
              <a:rPr lang="en-US" sz="2000" b="1" baseline="-25000" dirty="0" smtClean="0"/>
              <a:t>∞</a:t>
            </a:r>
            <a:r>
              <a:rPr lang="en-US" sz="2000" b="1" dirty="0" smtClean="0">
                <a:latin typeface="Helvetica"/>
                <a:cs typeface="Helvetica"/>
              </a:rPr>
              <a:t>), </a:t>
            </a:r>
            <a:r>
              <a:rPr lang="en-US" sz="2000" b="1" i="1" dirty="0" smtClean="0">
                <a:latin typeface="Helvetica"/>
                <a:cs typeface="Helvetica"/>
              </a:rPr>
              <a:t>T</a:t>
            </a:r>
            <a:r>
              <a:rPr lang="en-US" sz="2000" b="1" dirty="0" smtClean="0">
                <a:latin typeface="Helvetica"/>
                <a:cs typeface="Helvetica"/>
              </a:rPr>
              <a:t>(</a:t>
            </a:r>
            <a:r>
              <a:rPr lang="en-US" sz="2000" b="1" i="1" dirty="0" err="1" smtClean="0">
                <a:latin typeface="Symbol" charset="2"/>
                <a:cs typeface="Symbol" charset="2"/>
              </a:rPr>
              <a:t>λ</a:t>
            </a:r>
            <a:r>
              <a:rPr lang="en-US" sz="2000" b="1" baseline="-25000" dirty="0" smtClean="0">
                <a:latin typeface="Helvetica"/>
                <a:cs typeface="Helvetica"/>
              </a:rPr>
              <a:t>∞</a:t>
            </a:r>
            <a:r>
              <a:rPr lang="en-US" sz="2000" b="1" dirty="0" smtClean="0">
                <a:latin typeface="Helvetica"/>
                <a:cs typeface="Helvetica"/>
              </a:rPr>
              <a:t>) </a:t>
            </a:r>
            <a:endParaRPr lang="en-US" sz="2000" b="1" dirty="0">
              <a:latin typeface="Helvetic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E. Möbius, UNH SSC &amp; LANL, for the IBEX Team           NESSC Mtg UNH, Nov 2011</a:t>
            </a:r>
            <a:endParaRPr lang="en-US" dirty="0"/>
          </a:p>
        </p:txBody>
      </p:sp>
      <p:pic>
        <p:nvPicPr>
          <p:cNvPr id="6" name="Picture 5" descr="Fig_6_ISM-Pk_09&amp;10_Long07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90" y="1175983"/>
            <a:ext cx="7813410" cy="41189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 with Analytical Calculation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838200"/>
            <a:ext cx="8229600" cy="685799"/>
          </a:xfrm>
        </p:spPr>
        <p:txBody>
          <a:bodyPr/>
          <a:lstStyle/>
          <a:p>
            <a:r>
              <a:rPr lang="en-US" dirty="0" smtClean="0"/>
              <a:t>2-4) Relation between </a:t>
            </a:r>
            <a:r>
              <a:rPr lang="en-US" i="1" dirty="0" err="1" smtClean="0">
                <a:latin typeface="Symbol" charset="2"/>
                <a:cs typeface="Symbol" charset="2"/>
              </a:rPr>
              <a:t>Ψ</a:t>
            </a:r>
            <a:r>
              <a:rPr lang="en-US" baseline="-25000" dirty="0" err="1" smtClean="0"/>
              <a:t>Peak</a:t>
            </a:r>
            <a:r>
              <a:rPr lang="en-US" dirty="0" smtClean="0"/>
              <a:t> and </a:t>
            </a:r>
            <a:r>
              <a:rPr lang="en-US" i="1" dirty="0" smtClean="0">
                <a:latin typeface="Symbol" charset="2"/>
                <a:cs typeface="Symbol" charset="2"/>
              </a:rPr>
              <a:t>β</a:t>
            </a:r>
            <a:r>
              <a:rPr lang="en-US" baseline="-25000" dirty="0" smtClean="0"/>
              <a:t>∞</a:t>
            </a:r>
            <a:endParaRPr lang="en-US" baseline="-25000" dirty="0"/>
          </a:p>
        </p:txBody>
      </p:sp>
      <p:pic>
        <p:nvPicPr>
          <p:cNvPr id="4" name="Picture 3" descr="ISM-Flow-Scheme_Psi_Be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5" y="1371600"/>
            <a:ext cx="7791450" cy="4432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48261" y="5422900"/>
            <a:ext cx="19719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  <a:latin typeface="Helvetica"/>
                <a:cs typeface="Helvetica"/>
              </a:rPr>
              <a:t>In Rest Frame</a:t>
            </a:r>
            <a:endParaRPr lang="en-US" sz="2200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5769096"/>
            <a:ext cx="83150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IBEX Observation requires Frame Transformation </a:t>
            </a:r>
            <a:r>
              <a:rPr lang="en-US" i="1" dirty="0" smtClean="0">
                <a:latin typeface="Symbol" charset="2"/>
                <a:cs typeface="Symbol" charset="2"/>
              </a:rPr>
              <a:t>Ψ</a:t>
            </a:r>
            <a:r>
              <a:rPr lang="en-US" baseline="-25000" dirty="0" smtClean="0">
                <a:latin typeface="Helvetica"/>
                <a:cs typeface="Helvetica"/>
              </a:rPr>
              <a:t>P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</a:t>
            </a:r>
            <a:r>
              <a:rPr lang="en-US" i="1" dirty="0" smtClean="0">
                <a:latin typeface="Symbol" charset="2"/>
                <a:cs typeface="Symbol" charset="2"/>
                <a:sym typeface="Wingdings"/>
              </a:rPr>
              <a:t>Ψ</a:t>
            </a:r>
            <a:r>
              <a:rPr lang="en-US" baseline="-25000" dirty="0" smtClean="0">
                <a:latin typeface="Helvetica"/>
                <a:cs typeface="Helvetica"/>
                <a:sym typeface="Wingdings"/>
              </a:rPr>
              <a:t>P</a:t>
            </a:r>
            <a:r>
              <a:rPr lang="en-US" dirty="0" smtClean="0">
                <a:latin typeface="Helvetica"/>
                <a:cs typeface="Helvetica"/>
                <a:sym typeface="Wingdings"/>
              </a:rPr>
              <a:t>’</a:t>
            </a:r>
            <a:br>
              <a:rPr lang="en-US" dirty="0" smtClean="0">
                <a:latin typeface="Helvetica"/>
                <a:cs typeface="Helvetica"/>
                <a:sym typeface="Wingdings"/>
              </a:rPr>
            </a:br>
            <a:r>
              <a:rPr lang="en-US" dirty="0" smtClean="0">
                <a:latin typeface="Helvetica"/>
                <a:cs typeface="Helvetica"/>
                <a:sym typeface="Wingdings"/>
              </a:rPr>
              <a:t>for Earth’s Motion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E. </a:t>
            </a:r>
            <a:r>
              <a:rPr lang="en-US" dirty="0" err="1" smtClean="0"/>
              <a:t>Möbius</a:t>
            </a:r>
            <a:r>
              <a:rPr lang="en-US" dirty="0" smtClean="0"/>
              <a:t>, UNH SSC &amp; LANL, for the IBEX Team           NESSC </a:t>
            </a:r>
            <a:r>
              <a:rPr lang="en-US" dirty="0" err="1" smtClean="0"/>
              <a:t>Mtg</a:t>
            </a:r>
            <a:r>
              <a:rPr lang="en-US" dirty="0" smtClean="0"/>
              <a:t> UNH, Nov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924800" cy="762000"/>
          </a:xfrm>
        </p:spPr>
        <p:txBody>
          <a:bodyPr/>
          <a:lstStyle/>
          <a:p>
            <a:r>
              <a:rPr lang="en-US" dirty="0" smtClean="0"/>
              <a:t>Latitude Peak Location &amp; Width</a:t>
            </a:r>
            <a:br>
              <a:rPr lang="en-US" dirty="0" smtClean="0"/>
            </a:br>
            <a:r>
              <a:rPr lang="en-US" dirty="0" smtClean="0"/>
              <a:t>at Flow Maximum (Orbit 16 &amp; 64 )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47800"/>
            <a:ext cx="7772400" cy="1676400"/>
          </a:xfrm>
        </p:spPr>
        <p:txBody>
          <a:bodyPr/>
          <a:lstStyle/>
          <a:p>
            <a:r>
              <a:rPr lang="en-US" sz="2600" dirty="0" smtClean="0"/>
              <a:t>Peak stable</a:t>
            </a:r>
            <a:br>
              <a:rPr lang="en-US" sz="2600" dirty="0" smtClean="0"/>
            </a:br>
            <a:r>
              <a:rPr lang="en-US" sz="2600" dirty="0" smtClean="0"/>
              <a:t> in Orbit 16&amp;64 </a:t>
            </a:r>
            <a:br>
              <a:rPr lang="en-US" sz="2600" dirty="0" smtClean="0"/>
            </a:br>
            <a:r>
              <a:rPr lang="en-US" sz="2600" dirty="0" err="1" smtClean="0">
                <a:sym typeface="Wingdings"/>
              </a:rPr>
              <a:t></a:t>
            </a:r>
            <a:r>
              <a:rPr lang="en-US" sz="2600" dirty="0" smtClean="0">
                <a:sym typeface="Wingdings"/>
              </a:rPr>
              <a:t> Average</a:t>
            </a:r>
          </a:p>
          <a:p>
            <a:r>
              <a:rPr lang="en-US" sz="2600" dirty="0" smtClean="0">
                <a:sym typeface="Wingdings"/>
              </a:rPr>
              <a:t>O &amp; He Peak same </a:t>
            </a:r>
            <a:br>
              <a:rPr lang="en-US" sz="2600" dirty="0" smtClean="0">
                <a:sym typeface="Wingdings"/>
              </a:rPr>
            </a:br>
            <a:r>
              <a:rPr lang="en-US" sz="2600" dirty="0" smtClean="0">
                <a:sym typeface="Wingdings"/>
              </a:rPr>
              <a:t>within </a:t>
            </a:r>
            <a:br>
              <a:rPr lang="en-US" sz="2600" dirty="0" smtClean="0">
                <a:sym typeface="Wingdings"/>
              </a:rPr>
            </a:br>
            <a:r>
              <a:rPr lang="en-US" sz="2600" dirty="0" smtClean="0">
                <a:sym typeface="Wingdings"/>
              </a:rPr>
              <a:t>uncertainties</a:t>
            </a:r>
            <a:br>
              <a:rPr lang="en-US" sz="2600" dirty="0" smtClean="0">
                <a:sym typeface="Wingdings"/>
              </a:rPr>
            </a:br>
            <a:r>
              <a:rPr lang="en-US" sz="2600" dirty="0" smtClean="0">
                <a:sym typeface="Wingdings"/>
              </a:rPr>
              <a:t>O </a:t>
            </a:r>
            <a:r>
              <a:rPr lang="en-US" sz="2600" dirty="0" err="1" smtClean="0">
                <a:sym typeface="Wingdings"/>
              </a:rPr>
              <a:t>uncert</a:t>
            </a:r>
            <a:r>
              <a:rPr lang="en-US" sz="2600" dirty="0" smtClean="0">
                <a:sym typeface="Wingdings"/>
              </a:rPr>
              <a:t>. ±0.32</a:t>
            </a:r>
            <a:r>
              <a:rPr lang="en-US" sz="2600" baseline="30000" dirty="0" smtClean="0">
                <a:sym typeface="Wingdings"/>
              </a:rPr>
              <a:t>o</a:t>
            </a:r>
            <a:r>
              <a:rPr lang="en-US" sz="2600" dirty="0" smtClean="0">
                <a:sym typeface="Wingdings"/>
              </a:rPr>
              <a:t> </a:t>
            </a:r>
            <a:br>
              <a:rPr lang="en-US" sz="2600" dirty="0" smtClean="0">
                <a:sym typeface="Wingdings"/>
              </a:rPr>
            </a:br>
            <a:r>
              <a:rPr lang="en-US" sz="2600" dirty="0" smtClean="0">
                <a:sym typeface="Wingdings"/>
              </a:rPr>
              <a:t>incl. 0.2</a:t>
            </a:r>
            <a:r>
              <a:rPr lang="en-US" sz="2600" baseline="30000" dirty="0" smtClean="0">
                <a:sym typeface="Wingdings"/>
              </a:rPr>
              <a:t>o</a:t>
            </a:r>
            <a:r>
              <a:rPr lang="en-US" sz="2600" dirty="0" smtClean="0">
                <a:sym typeface="Wingdings"/>
              </a:rPr>
              <a:t> </a:t>
            </a:r>
            <a:br>
              <a:rPr lang="en-US" sz="2600" dirty="0" smtClean="0">
                <a:sym typeface="Wingdings"/>
              </a:rPr>
            </a:br>
            <a:r>
              <a:rPr lang="en-US" sz="2600" dirty="0" smtClean="0">
                <a:sym typeface="Wingdings"/>
              </a:rPr>
              <a:t>for </a:t>
            </a:r>
            <a:r>
              <a:rPr lang="en-US" sz="2600" dirty="0" err="1" smtClean="0">
                <a:sym typeface="Wingdings"/>
              </a:rPr>
              <a:t>Despun</a:t>
            </a:r>
            <a:r>
              <a:rPr lang="en-US" sz="2600" dirty="0" smtClean="0">
                <a:sym typeface="Wingdings"/>
              </a:rPr>
              <a:t> data</a:t>
            </a:r>
            <a:br>
              <a:rPr lang="en-US" sz="2600" dirty="0" smtClean="0">
                <a:sym typeface="Wingdings"/>
              </a:rPr>
            </a:br>
            <a:r>
              <a:rPr lang="en-US" sz="2600" dirty="0" smtClean="0">
                <a:sym typeface="Wingdings"/>
              </a:rPr>
              <a:t>(Star Tracker</a:t>
            </a:r>
            <a:r>
              <a:rPr lang="en-US" sz="2600" dirty="0">
                <a:sym typeface="Wingdings"/>
              </a:rPr>
              <a:t/>
            </a:r>
            <a:br>
              <a:rPr lang="en-US" sz="2600" dirty="0">
                <a:sym typeface="Wingdings"/>
              </a:rPr>
            </a:br>
            <a:r>
              <a:rPr lang="en-US" sz="2600" dirty="0" smtClean="0">
                <a:sym typeface="Wingdings"/>
              </a:rPr>
              <a:t>gets blinded </a:t>
            </a:r>
            <a:br>
              <a:rPr lang="en-US" sz="2600" dirty="0" smtClean="0">
                <a:sym typeface="Wingdings"/>
              </a:rPr>
            </a:br>
            <a:r>
              <a:rPr lang="en-US" sz="2600" dirty="0" smtClean="0">
                <a:sym typeface="Wingdings"/>
              </a:rPr>
              <a:t>by Earth &amp; Moon)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E. Möbius, UNH SSC &amp; LANL, for the IBEX Team           NESSC Mtg UNH, Nov 2011</a:t>
            </a:r>
            <a:endParaRPr lang="en-US" dirty="0"/>
          </a:p>
        </p:txBody>
      </p:sp>
      <p:pic>
        <p:nvPicPr>
          <p:cNvPr id="8" name="Picture 7" descr="Fig_7_He&amp;O_Pks_O16&amp;64_0924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272262"/>
            <a:ext cx="5486400" cy="53011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86800" cy="1143000"/>
          </a:xfrm>
        </p:spPr>
        <p:txBody>
          <a:bodyPr/>
          <a:lstStyle/>
          <a:p>
            <a:r>
              <a:rPr lang="en-US">
                <a:ea typeface="ＭＳ Ｐゴシック" pitchFamily="-105" charset="-128"/>
                <a:cs typeface="ＭＳ Ｐゴシック" pitchFamily="-105" charset="-128"/>
              </a:rPr>
              <a:t>If We Could See Our Heliosphere</a:t>
            </a:r>
            <a:br>
              <a:rPr lang="en-US">
                <a:ea typeface="ＭＳ Ｐゴシック" pitchFamily="-105" charset="-128"/>
                <a:cs typeface="ＭＳ Ｐゴシック" pitchFamily="-105" charset="-128"/>
              </a:rPr>
            </a:br>
            <a:r>
              <a:rPr lang="en-US">
                <a:ea typeface="ＭＳ Ｐゴシック" pitchFamily="-105" charset="-128"/>
                <a:cs typeface="ＭＳ Ｐゴシック" pitchFamily="-105" charset="-128"/>
              </a:rPr>
              <a:t>from Outside …</a:t>
            </a:r>
          </a:p>
        </p:txBody>
      </p:sp>
      <p:pic>
        <p:nvPicPr>
          <p:cNvPr id="29699" name="Picture 3" descr="Macintosh HD:Users:emoebius:Documents:Möbius:Talks:2005:IBEX-PR-Pres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371600"/>
            <a:ext cx="7391400" cy="470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2" name="AutoShape 4"/>
          <p:cNvSpPr>
            <a:spLocks noChangeArrowheads="1"/>
          </p:cNvSpPr>
          <p:nvPr/>
        </p:nvSpPr>
        <p:spPr bwMode="auto">
          <a:xfrm rot="109124">
            <a:off x="2058988" y="1600200"/>
            <a:ext cx="3429000" cy="2054225"/>
          </a:xfrm>
          <a:prstGeom prst="triangle">
            <a:avLst>
              <a:gd name="adj" fmla="val 65806"/>
            </a:avLst>
          </a:prstGeom>
          <a:solidFill>
            <a:schemeClr val="accent1">
              <a:alpha val="32941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3493" name="Picture 5" descr="Macintosh HD:Users:emoebius:Documents:Möbius:Talks:2005:IBEX-PR-Pres:"/>
          <p:cNvPicPr>
            <a:picLocks noChangeAspect="1" noChangeArrowheads="1"/>
          </p:cNvPicPr>
          <p:nvPr/>
        </p:nvPicPr>
        <p:blipFill>
          <a:blip r:embed="rId4"/>
          <a:srcRect t="15459" r="30556"/>
          <a:stretch>
            <a:fillRect/>
          </a:stretch>
        </p:blipFill>
        <p:spPr bwMode="auto">
          <a:xfrm flipH="1">
            <a:off x="2058988" y="1598613"/>
            <a:ext cx="2286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4" name="Line 6"/>
          <p:cNvSpPr>
            <a:spLocks noChangeShapeType="1"/>
          </p:cNvSpPr>
          <p:nvPr/>
        </p:nvSpPr>
        <p:spPr bwMode="auto">
          <a:xfrm>
            <a:off x="4343400" y="4038600"/>
            <a:ext cx="1143000" cy="533400"/>
          </a:xfrm>
          <a:prstGeom prst="line">
            <a:avLst/>
          </a:prstGeom>
          <a:noFill/>
          <a:ln w="19050">
            <a:solidFill>
              <a:srgbClr val="FFFF00"/>
            </a:solidFill>
            <a:prstDash val="dash"/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5" name="Line 7"/>
          <p:cNvSpPr>
            <a:spLocks noChangeShapeType="1"/>
          </p:cNvSpPr>
          <p:nvPr/>
        </p:nvSpPr>
        <p:spPr bwMode="auto">
          <a:xfrm>
            <a:off x="1752600" y="1905000"/>
            <a:ext cx="1143000" cy="5334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6" name="Text Box 8"/>
          <p:cNvSpPr txBox="1">
            <a:spLocks noChangeArrowheads="1"/>
          </p:cNvSpPr>
          <p:nvPr/>
        </p:nvSpPr>
        <p:spPr bwMode="auto">
          <a:xfrm rot="1379914">
            <a:off x="1490663" y="1663700"/>
            <a:ext cx="155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FFF00"/>
                </a:solidFill>
                <a:latin typeface="Helvetica" pitchFamily="-105" charset="0"/>
              </a:rPr>
              <a:t>ISM Wind</a:t>
            </a:r>
            <a:endParaRPr lang="en-US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38200" y="5257800"/>
            <a:ext cx="736516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We have to Image this from Inside, but not with Light</a:t>
            </a:r>
            <a:r>
              <a:rPr lang="en-US" b="1" dirty="0" smtClean="0">
                <a:solidFill>
                  <a:srgbClr val="FFFF00"/>
                </a:solidFill>
              </a:rPr>
              <a:t>!</a:t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And we can Catch the Wind</a:t>
            </a:r>
            <a:r>
              <a:rPr lang="en-US" b="1" dirty="0" smtClean="0">
                <a:solidFill>
                  <a:srgbClr val="FFFF00"/>
                </a:solidFill>
              </a:rPr>
              <a:t>!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E. Möbius, UNH SSC &amp; LANL, for the IBEX Team           NESSC Mtg UNH, Nov 2011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486400" y="5638800"/>
            <a:ext cx="2677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Courtesy </a:t>
            </a:r>
            <a:r>
              <a:rPr lang="en-US" b="1" i="1" dirty="0" smtClean="0">
                <a:solidFill>
                  <a:schemeClr val="bg1"/>
                </a:solidFill>
              </a:rPr>
              <a:t>P. Frisch</a:t>
            </a:r>
            <a:endParaRPr lang="en-US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 animBg="1"/>
      <p:bldP spid="63494" grpId="0" animBg="1"/>
      <p:bldP spid="63495" grpId="0" animBg="1"/>
      <p:bldP spid="63496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Fig8_V_B_M_T-Lam_0924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25" y="770432"/>
            <a:ext cx="7000875" cy="5836987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0" y="1905000"/>
            <a:ext cx="1752600" cy="1524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762000"/>
          </a:xfrm>
        </p:spPr>
        <p:txBody>
          <a:bodyPr/>
          <a:lstStyle/>
          <a:p>
            <a:r>
              <a:rPr lang="en-US" b="1" dirty="0" smtClean="0"/>
              <a:t>Consistent LISM Parameter Range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0" y="762000"/>
            <a:ext cx="3379326" cy="120032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Helvetica"/>
                <a:cs typeface="Helvetica"/>
              </a:rPr>
              <a:t>Narrow bands </a:t>
            </a:r>
            <a:r>
              <a:rPr lang="en-US" sz="1800" i="1" dirty="0" smtClean="0">
                <a:latin typeface="Helvetica"/>
                <a:cs typeface="Helvetica"/>
              </a:rPr>
              <a:t>V</a:t>
            </a:r>
            <a:r>
              <a:rPr lang="en-US" sz="1800" baseline="-25000" dirty="0" smtClean="0">
                <a:latin typeface="Helvetica"/>
                <a:cs typeface="Helvetica"/>
              </a:rPr>
              <a:t>ISM∞</a:t>
            </a:r>
            <a:r>
              <a:rPr lang="en-US" sz="1800" dirty="0" smtClean="0">
                <a:latin typeface="Helvetica"/>
                <a:cs typeface="Helvetica"/>
              </a:rPr>
              <a:t>,</a:t>
            </a:r>
            <a:r>
              <a:rPr lang="en-US" sz="1800" i="1" dirty="0" smtClean="0">
                <a:latin typeface="Symbol" charset="2"/>
                <a:cs typeface="Symbol" charset="2"/>
              </a:rPr>
              <a:t>β</a:t>
            </a:r>
            <a:r>
              <a:rPr lang="en-US" sz="1800" baseline="-25000" dirty="0" smtClean="0">
                <a:latin typeface="Helvetica"/>
                <a:cs typeface="Helvetica"/>
              </a:rPr>
              <a:t>∞</a:t>
            </a:r>
            <a:r>
              <a:rPr lang="en-US" sz="1800" dirty="0" smtClean="0"/>
              <a:t>,</a:t>
            </a:r>
            <a:r>
              <a:rPr lang="en-US" sz="1800" i="1" dirty="0" smtClean="0">
                <a:latin typeface="Helvetica"/>
                <a:cs typeface="Helvetica"/>
              </a:rPr>
              <a:t>T</a:t>
            </a:r>
            <a:r>
              <a:rPr lang="en-US" sz="1800" dirty="0" smtClean="0">
                <a:latin typeface="Helvetica"/>
                <a:cs typeface="Helvetica"/>
              </a:rPr>
              <a:t>(</a:t>
            </a:r>
            <a:r>
              <a:rPr lang="en-US" sz="1800" i="1" dirty="0" err="1" smtClean="0">
                <a:latin typeface="Symbol" charset="2"/>
                <a:cs typeface="Symbol" charset="2"/>
              </a:rPr>
              <a:t>λ</a:t>
            </a:r>
            <a:r>
              <a:rPr lang="en-US" sz="1800" baseline="-25000" dirty="0" smtClean="0">
                <a:latin typeface="Helvetica"/>
                <a:cs typeface="Helvetica"/>
              </a:rPr>
              <a:t>∞</a:t>
            </a:r>
            <a:r>
              <a:rPr lang="en-US" sz="1800" dirty="0" smtClean="0">
                <a:latin typeface="Helvetica"/>
                <a:cs typeface="Helvetica"/>
              </a:rPr>
              <a:t>)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>
                <a:latin typeface="Helvetica"/>
                <a:cs typeface="Helvetica"/>
              </a:rPr>
              <a:t>based on:</a:t>
            </a:r>
          </a:p>
          <a:p>
            <a:r>
              <a:rPr lang="en-US" sz="1800" dirty="0" smtClean="0">
                <a:latin typeface="Helvetica"/>
                <a:cs typeface="Helvetica"/>
              </a:rPr>
              <a:t>- Longitude of Flux Maximum</a:t>
            </a:r>
            <a:br>
              <a:rPr lang="en-US" sz="1800" dirty="0" smtClean="0">
                <a:latin typeface="Helvetica"/>
                <a:cs typeface="Helvetica"/>
              </a:rPr>
            </a:br>
            <a:r>
              <a:rPr lang="en-US" sz="1800" dirty="0" smtClean="0">
                <a:latin typeface="Helvetica"/>
                <a:cs typeface="Helvetica"/>
              </a:rPr>
              <a:t>- Peak Latitude &amp; Width at Max</a:t>
            </a:r>
            <a:endParaRPr lang="en-US" sz="1800" dirty="0">
              <a:latin typeface="Helvetica"/>
              <a:cs typeface="Helvetica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rot="10800000">
            <a:off x="3124200" y="1143002"/>
            <a:ext cx="4038600" cy="33527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0" y="1951672"/>
            <a:ext cx="1761833" cy="1477328"/>
          </a:xfrm>
          <a:prstGeom prst="rect">
            <a:avLst/>
          </a:prstGeom>
          <a:noFill/>
          <a:ln w="12700" cmpd="sng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i="1" dirty="0" smtClean="0">
                <a:latin typeface="Helvetica"/>
                <a:cs typeface="Helvetica"/>
              </a:rPr>
              <a:t>Witte 2004</a:t>
            </a:r>
            <a:r>
              <a:rPr lang="en-US" sz="1800" b="1" dirty="0" smtClean="0">
                <a:latin typeface="Helvetica"/>
                <a:cs typeface="Helvetica"/>
              </a:rPr>
              <a:t>:</a:t>
            </a:r>
          </a:p>
          <a:p>
            <a:r>
              <a:rPr lang="en-US" sz="1800" b="1" dirty="0" err="1" smtClean="0">
                <a:latin typeface="Symbol" charset="2"/>
                <a:cs typeface="Symbol" charset="2"/>
              </a:rPr>
              <a:t>λ</a:t>
            </a:r>
            <a:r>
              <a:rPr lang="en-US" sz="1800" b="1" baseline="-25000" dirty="0" smtClean="0">
                <a:latin typeface="Helvetica"/>
                <a:cs typeface="Helvetica"/>
              </a:rPr>
              <a:t>∞</a:t>
            </a:r>
            <a:r>
              <a:rPr lang="en-US" sz="1800" b="1" dirty="0" smtClean="0">
                <a:latin typeface="Helvetica"/>
                <a:cs typeface="Helvetica"/>
              </a:rPr>
              <a:t> = 75.4</a:t>
            </a:r>
            <a:r>
              <a:rPr lang="en-US" sz="1800" b="1" baseline="30000" dirty="0" smtClean="0">
                <a:latin typeface="Helvetica"/>
                <a:cs typeface="Helvetica"/>
              </a:rPr>
              <a:t>o</a:t>
            </a:r>
          </a:p>
          <a:p>
            <a:r>
              <a:rPr lang="en-US" sz="1800" b="1" dirty="0" smtClean="0">
                <a:latin typeface="Symbol" charset="2"/>
                <a:cs typeface="Symbol" charset="2"/>
              </a:rPr>
              <a:t>β</a:t>
            </a:r>
            <a:r>
              <a:rPr lang="en-US" sz="1800" b="1" baseline="-25000" dirty="0" smtClean="0">
                <a:latin typeface="Helvetica"/>
                <a:cs typeface="Helvetica"/>
              </a:rPr>
              <a:t>∞</a:t>
            </a:r>
            <a:r>
              <a:rPr lang="en-US" sz="1800" b="1" dirty="0" smtClean="0">
                <a:latin typeface="Helvetica"/>
                <a:cs typeface="Helvetica"/>
              </a:rPr>
              <a:t> = -5.3</a:t>
            </a:r>
            <a:r>
              <a:rPr lang="en-US" sz="1800" b="1" baseline="30000" dirty="0" smtClean="0">
                <a:latin typeface="Helvetica"/>
                <a:cs typeface="Helvetica"/>
              </a:rPr>
              <a:t>o</a:t>
            </a:r>
          </a:p>
          <a:p>
            <a:r>
              <a:rPr lang="en-US" sz="1800" b="1" dirty="0" smtClean="0">
                <a:latin typeface="Helvetica"/>
                <a:cs typeface="Helvetica"/>
              </a:rPr>
              <a:t>V</a:t>
            </a:r>
            <a:r>
              <a:rPr lang="en-US" sz="1800" b="1" baseline="-25000" dirty="0" smtClean="0">
                <a:latin typeface="Helvetica"/>
                <a:cs typeface="Helvetica"/>
              </a:rPr>
              <a:t>∞</a:t>
            </a:r>
            <a:r>
              <a:rPr lang="en-US" sz="1800" b="1" dirty="0" smtClean="0">
                <a:latin typeface="Helvetica"/>
                <a:cs typeface="Helvetica"/>
              </a:rPr>
              <a:t> = 26.4 km/</a:t>
            </a:r>
            <a:r>
              <a:rPr lang="en-US" sz="1800" b="1" dirty="0" err="1" smtClean="0">
                <a:latin typeface="Helvetica"/>
                <a:cs typeface="Helvetica"/>
              </a:rPr>
              <a:t>s</a:t>
            </a:r>
            <a:endParaRPr lang="en-US" sz="1800" b="1" dirty="0" smtClean="0">
              <a:latin typeface="Helvetica"/>
              <a:cs typeface="Helvetica"/>
            </a:endParaRPr>
          </a:p>
          <a:p>
            <a:r>
              <a:rPr lang="en-US" sz="1800" b="1" dirty="0" err="1" smtClean="0">
                <a:latin typeface="Helvetica"/>
                <a:cs typeface="Helvetica"/>
              </a:rPr>
              <a:t>T</a:t>
            </a:r>
            <a:r>
              <a:rPr lang="en-US" sz="1800" b="1" baseline="-25000" dirty="0" err="1" smtClean="0">
                <a:latin typeface="Helvetica"/>
                <a:cs typeface="Helvetica"/>
              </a:rPr>
              <a:t>He</a:t>
            </a:r>
            <a:r>
              <a:rPr lang="en-US" sz="1800" b="1" dirty="0" smtClean="0">
                <a:latin typeface="Helvetica"/>
                <a:cs typeface="Helvetica"/>
              </a:rPr>
              <a:t> = 6300 K</a:t>
            </a:r>
            <a:endParaRPr lang="en-US" sz="1800" b="1" dirty="0">
              <a:latin typeface="Helvetica"/>
              <a:cs typeface="Helvetica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733062" y="2706076"/>
            <a:ext cx="1981200" cy="1752600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0800000">
            <a:off x="2514600" y="1066800"/>
            <a:ext cx="1219200" cy="1143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6200000" flipV="1">
            <a:off x="1143000" y="2057400"/>
            <a:ext cx="3962400" cy="1981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3810000"/>
            <a:ext cx="2172390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solidFill>
                  <a:srgbClr val="0000FF"/>
                </a:solidFill>
                <a:latin typeface="Helvetica"/>
                <a:cs typeface="Helvetica"/>
              </a:rPr>
              <a:t>O&amp;Ne</a:t>
            </a:r>
            <a:r>
              <a:rPr lang="en-US" sz="1800" dirty="0" smtClean="0">
                <a:solidFill>
                  <a:srgbClr val="0000FF"/>
                </a:solidFill>
                <a:latin typeface="Helvetica"/>
                <a:cs typeface="Helvetica"/>
              </a:rPr>
              <a:t> Temperature</a:t>
            </a:r>
            <a:br>
              <a:rPr lang="en-US" sz="1800" dirty="0" smtClean="0">
                <a:solidFill>
                  <a:srgbClr val="0000FF"/>
                </a:solidFill>
                <a:latin typeface="Helvetica"/>
                <a:cs typeface="Helvetica"/>
              </a:rPr>
            </a:br>
            <a:r>
              <a:rPr lang="en-US" sz="1800" dirty="0" smtClean="0">
                <a:solidFill>
                  <a:srgbClr val="0000FF"/>
                </a:solidFill>
                <a:latin typeface="Helvetica"/>
                <a:cs typeface="Helvetica"/>
              </a:rPr>
              <a:t>compatible with</a:t>
            </a:r>
            <a:br>
              <a:rPr lang="en-US" sz="1800" dirty="0" smtClean="0">
                <a:solidFill>
                  <a:srgbClr val="0000FF"/>
                </a:solidFill>
                <a:latin typeface="Helvetica"/>
                <a:cs typeface="Helvetica"/>
              </a:rPr>
            </a:br>
            <a:r>
              <a:rPr lang="en-US" sz="1800" dirty="0" smtClean="0">
                <a:solidFill>
                  <a:srgbClr val="0000FF"/>
                </a:solidFill>
                <a:latin typeface="Helvetica"/>
                <a:cs typeface="Helvetica"/>
              </a:rPr>
              <a:t>isothermal LISM</a:t>
            </a:r>
            <a:br>
              <a:rPr lang="en-US" sz="1800" dirty="0" smtClean="0">
                <a:solidFill>
                  <a:srgbClr val="0000FF"/>
                </a:solidFill>
                <a:latin typeface="Helvetica"/>
                <a:cs typeface="Helvetica"/>
              </a:rPr>
            </a:br>
            <a:r>
              <a:rPr lang="en-US" sz="1800" dirty="0" smtClean="0">
                <a:solidFill>
                  <a:srgbClr val="0000FF"/>
                </a:solidFill>
                <a:latin typeface="Helvetica"/>
                <a:cs typeface="Helvetica"/>
              </a:rPr>
              <a:t>if data transfer loss</a:t>
            </a:r>
            <a:br>
              <a:rPr lang="en-US" sz="1800" dirty="0" smtClean="0">
                <a:solidFill>
                  <a:srgbClr val="0000FF"/>
                </a:solidFill>
                <a:latin typeface="Helvetica"/>
                <a:cs typeface="Helvetica"/>
              </a:rPr>
            </a:br>
            <a:r>
              <a:rPr lang="en-US" sz="1800" dirty="0" smtClean="0">
                <a:solidFill>
                  <a:srgbClr val="0000FF"/>
                </a:solidFill>
                <a:latin typeface="Helvetica"/>
                <a:cs typeface="Helvetica"/>
              </a:rPr>
              <a:t>is hardware limit</a:t>
            </a:r>
            <a:br>
              <a:rPr lang="en-US" sz="1800" dirty="0" smtClean="0">
                <a:solidFill>
                  <a:srgbClr val="0000FF"/>
                </a:solidFill>
                <a:latin typeface="Helvetica"/>
                <a:cs typeface="Helvetica"/>
              </a:rPr>
            </a:br>
            <a:r>
              <a:rPr lang="en-US" sz="1800" dirty="0" smtClean="0">
                <a:solidFill>
                  <a:srgbClr val="0000FF"/>
                </a:solidFill>
                <a:latin typeface="Helvetica"/>
                <a:cs typeface="Helvetica"/>
              </a:rPr>
              <a:t>O temperature</a:t>
            </a:r>
            <a:br>
              <a:rPr lang="en-US" sz="1800" dirty="0" smtClean="0">
                <a:solidFill>
                  <a:srgbClr val="0000FF"/>
                </a:solidFill>
                <a:latin typeface="Helvetica"/>
                <a:cs typeface="Helvetica"/>
              </a:rPr>
            </a:br>
            <a:r>
              <a:rPr lang="en-US" sz="1800" dirty="0" smtClean="0">
                <a:solidFill>
                  <a:srgbClr val="0000FF"/>
                </a:solidFill>
                <a:latin typeface="Helvetica"/>
                <a:cs typeface="Helvetica"/>
              </a:rPr>
              <a:t>could be higher??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486400" y="838200"/>
            <a:ext cx="3520352" cy="923330"/>
          </a:xfrm>
          <a:prstGeom prst="rect">
            <a:avLst/>
          </a:prstGeom>
          <a:solidFill>
            <a:schemeClr val="accent1">
              <a:alpha val="67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Helvetica"/>
                <a:cs typeface="Helvetica"/>
              </a:rPr>
              <a:t>Currently, large uncertainty</a:t>
            </a:r>
            <a:br>
              <a:rPr lang="en-US" sz="1800" dirty="0" smtClean="0">
                <a:latin typeface="Helvetica"/>
                <a:cs typeface="Helvetica"/>
              </a:rPr>
            </a:br>
            <a:r>
              <a:rPr lang="en-US" sz="1800" dirty="0" smtClean="0">
                <a:latin typeface="Helvetica"/>
                <a:cs typeface="Helvetica"/>
              </a:rPr>
              <a:t>in He Temperature due to</a:t>
            </a:r>
            <a:br>
              <a:rPr lang="en-US" sz="1800" dirty="0" smtClean="0">
                <a:latin typeface="Helvetica"/>
                <a:cs typeface="Helvetica"/>
              </a:rPr>
            </a:br>
            <a:r>
              <a:rPr lang="en-US" sz="1800" dirty="0" smtClean="0">
                <a:latin typeface="Helvetica"/>
                <a:cs typeface="Helvetica"/>
              </a:rPr>
              <a:t>Data Transfer loss at High Rates</a:t>
            </a:r>
            <a:endParaRPr lang="en-US" sz="1800" dirty="0">
              <a:latin typeface="Helvetica"/>
              <a:cs typeface="Helvetic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62600" y="2971800"/>
            <a:ext cx="3075594" cy="369332"/>
          </a:xfrm>
          <a:prstGeom prst="rect">
            <a:avLst/>
          </a:prstGeom>
          <a:solidFill>
            <a:schemeClr val="accent1">
              <a:alpha val="73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latin typeface="Helvetica"/>
                <a:cs typeface="Helvetica"/>
                <a:sym typeface="Wingdings"/>
              </a:rPr>
              <a:t></a:t>
            </a:r>
            <a:r>
              <a:rPr lang="en-US" sz="1800" dirty="0" smtClean="0">
                <a:latin typeface="Helvetica"/>
                <a:cs typeface="Helvetica"/>
                <a:sym typeface="Wingdings"/>
              </a:rPr>
              <a:t> To be narrowed next year</a:t>
            </a:r>
            <a:endParaRPr lang="en-US" sz="1800" dirty="0">
              <a:latin typeface="Helvetica"/>
              <a:cs typeface="Helvetica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133600" y="4038600"/>
            <a:ext cx="4800600" cy="15240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H="1">
            <a:off x="6705600" y="1752600"/>
            <a:ext cx="609600" cy="609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6200000" flipH="1">
            <a:off x="5486400" y="2971800"/>
            <a:ext cx="3048000" cy="609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Footer Placeholder 2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E. Möbius, UNH SSC &amp; LANL, for the IBEX Team           NESSC Mtg UNH, Nov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1" grpId="0" animBg="1"/>
      <p:bldP spid="31" grpId="0" animBg="1"/>
      <p:bldP spid="14" grpId="0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V_B_T-Lambda_Chi2_Comp07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1004812"/>
            <a:ext cx="6858000" cy="56245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r>
              <a:rPr lang="en-US" sz="3200" b="1" dirty="0" smtClean="0"/>
              <a:t>Comparison with Test Particle Model</a:t>
            </a:r>
            <a:endParaRPr lang="en-US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0" y="762000"/>
            <a:ext cx="2507192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Helvetica"/>
                <a:cs typeface="Helvetica"/>
              </a:rPr>
              <a:t>Identical narrow bands </a:t>
            </a:r>
            <a:br>
              <a:rPr lang="en-US" sz="1800" dirty="0" smtClean="0">
                <a:latin typeface="Helvetica"/>
                <a:cs typeface="Helvetica"/>
              </a:rPr>
            </a:br>
            <a:r>
              <a:rPr lang="en-US" sz="1800" dirty="0" smtClean="0">
                <a:latin typeface="Helvetica"/>
                <a:cs typeface="Helvetica"/>
              </a:rPr>
              <a:t>in </a:t>
            </a:r>
            <a:r>
              <a:rPr lang="en-US" sz="1800" i="1" dirty="0" smtClean="0">
                <a:latin typeface="Helvetica"/>
                <a:cs typeface="Helvetica"/>
              </a:rPr>
              <a:t>V</a:t>
            </a:r>
            <a:r>
              <a:rPr lang="en-US" sz="1800" baseline="-25000" dirty="0" smtClean="0">
                <a:latin typeface="Helvetica"/>
                <a:cs typeface="Helvetica"/>
              </a:rPr>
              <a:t>ISM∞</a:t>
            </a:r>
            <a:r>
              <a:rPr lang="en-US" sz="1800" dirty="0" smtClean="0">
                <a:latin typeface="Helvetica"/>
                <a:cs typeface="Helvetica"/>
              </a:rPr>
              <a:t>,</a:t>
            </a:r>
            <a:r>
              <a:rPr lang="en-US" sz="1800" i="1" dirty="0" smtClean="0">
                <a:latin typeface="Symbol" charset="2"/>
                <a:cs typeface="Symbol" charset="2"/>
              </a:rPr>
              <a:t>β</a:t>
            </a:r>
            <a:r>
              <a:rPr lang="en-US" sz="1800" baseline="-25000" dirty="0" smtClean="0">
                <a:latin typeface="Helvetica"/>
                <a:cs typeface="Helvetica"/>
              </a:rPr>
              <a:t>∞</a:t>
            </a:r>
            <a:r>
              <a:rPr lang="en-US" sz="1800" dirty="0" smtClean="0">
                <a:latin typeface="Helvetica"/>
                <a:cs typeface="Helvetica"/>
              </a:rPr>
              <a:t>,</a:t>
            </a:r>
            <a:r>
              <a:rPr lang="en-US" sz="1800" i="1" dirty="0" smtClean="0">
                <a:latin typeface="Helvetica"/>
                <a:cs typeface="Helvetica"/>
              </a:rPr>
              <a:t>T</a:t>
            </a:r>
            <a:r>
              <a:rPr lang="en-US" sz="1800" dirty="0" smtClean="0">
                <a:latin typeface="Helvetica"/>
                <a:cs typeface="Helvetica"/>
              </a:rPr>
              <a:t>(</a:t>
            </a:r>
            <a:r>
              <a:rPr lang="en-US" sz="1800" i="1" dirty="0" err="1" smtClean="0">
                <a:latin typeface="Symbol" charset="2"/>
                <a:cs typeface="Symbol" charset="2"/>
              </a:rPr>
              <a:t>λ</a:t>
            </a:r>
            <a:r>
              <a:rPr lang="en-US" sz="1800" baseline="-25000" dirty="0" smtClean="0">
                <a:latin typeface="Helvetica"/>
                <a:cs typeface="Helvetica"/>
              </a:rPr>
              <a:t>∞</a:t>
            </a:r>
            <a:r>
              <a:rPr lang="en-US" sz="1800" dirty="0" smtClean="0">
                <a:latin typeface="Helvetica"/>
                <a:cs typeface="Helvetica"/>
              </a:rPr>
              <a:t>)</a:t>
            </a:r>
            <a:endParaRPr lang="en-US" sz="1800" dirty="0">
              <a:latin typeface="Helvetica"/>
              <a:cs typeface="Helvetica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rot="10800000">
            <a:off x="1828800" y="1219200"/>
            <a:ext cx="5486400" cy="3276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0800000">
            <a:off x="1828800" y="1143000"/>
            <a:ext cx="2514600" cy="1143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6200000" flipV="1">
            <a:off x="1219200" y="1905000"/>
            <a:ext cx="3505200" cy="2286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0" y="2159675"/>
            <a:ext cx="258235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Red: Analytical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As shown before</a:t>
            </a:r>
          </a:p>
          <a:p>
            <a:r>
              <a:rPr lang="en-US" i="1" dirty="0" err="1" smtClean="0"/>
              <a:t>Möbius</a:t>
            </a:r>
            <a:r>
              <a:rPr lang="en-US" i="1" dirty="0" smtClean="0"/>
              <a:t> et al </a:t>
            </a:r>
            <a:r>
              <a:rPr lang="en-US" dirty="0" smtClean="0"/>
              <a:t>2011</a:t>
            </a:r>
            <a:br>
              <a:rPr lang="en-US" dirty="0" smtClean="0"/>
            </a:br>
            <a:r>
              <a:rPr lang="en-US" dirty="0" smtClean="0"/>
              <a:t>(In Press)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0000FF"/>
                </a:solidFill>
              </a:rPr>
              <a:t>Blue: Test Particle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Optimized for Chi</a:t>
            </a:r>
            <a:r>
              <a:rPr lang="en-US" baseline="30000" dirty="0" smtClean="0">
                <a:solidFill>
                  <a:srgbClr val="0000FF"/>
                </a:solidFill>
              </a:rPr>
              <a:t>2</a:t>
            </a:r>
          </a:p>
          <a:p>
            <a:r>
              <a:rPr lang="en-US" i="1" dirty="0" err="1" smtClean="0"/>
              <a:t>Bzowski</a:t>
            </a:r>
            <a:r>
              <a:rPr lang="en-US" i="1" dirty="0" smtClean="0"/>
              <a:t> et al </a:t>
            </a:r>
            <a:r>
              <a:rPr lang="en-US" dirty="0" smtClean="0"/>
              <a:t>2011</a:t>
            </a:r>
            <a:br>
              <a:rPr lang="en-US" dirty="0" smtClean="0"/>
            </a:br>
            <a:r>
              <a:rPr lang="en-US" dirty="0" smtClean="0"/>
              <a:t>(In Press)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7483988" y="1066800"/>
            <a:ext cx="685800" cy="2590800"/>
          </a:xfrm>
          <a:prstGeom prst="rect">
            <a:avLst/>
          </a:prstGeom>
          <a:solidFill>
            <a:srgbClr val="CCFFCC">
              <a:alpha val="35000"/>
            </a:srgbClr>
          </a:solidFill>
          <a:ln>
            <a:solidFill>
              <a:schemeClr val="accent1">
                <a:shade val="95000"/>
                <a:satMod val="105000"/>
                <a:alpha val="54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E. Möbius, UNH SSC &amp; LANL, for the IBEX Team           NESSC Mtg UNH, Nov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Homing in on Inflow Longitude</a:t>
            </a:r>
            <a:endParaRPr lang="en-US" b="1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0" y="4724401"/>
            <a:ext cx="8991600" cy="1904999"/>
          </a:xfrm>
        </p:spPr>
        <p:txBody>
          <a:bodyPr/>
          <a:lstStyle/>
          <a:p>
            <a:r>
              <a:rPr lang="en-US" sz="2400" dirty="0" smtClean="0"/>
              <a:t>Variation of Peak Location in Latitude with Observer Longitude </a:t>
            </a:r>
            <a:r>
              <a:rPr lang="en-US" sz="2400" i="1" dirty="0" err="1" smtClean="0">
                <a:latin typeface="Symbol" charset="2"/>
                <a:cs typeface="Symbol" charset="2"/>
              </a:rPr>
              <a:t>Ψ</a:t>
            </a:r>
            <a:r>
              <a:rPr lang="en-US" sz="2400" baseline="-25000" dirty="0" err="1" smtClean="0"/>
              <a:t>p</a:t>
            </a:r>
            <a:r>
              <a:rPr lang="en-US" sz="2400" dirty="0" smtClean="0"/>
              <a:t>’(</a:t>
            </a:r>
            <a:r>
              <a:rPr lang="en-US" sz="2400" dirty="0" err="1" smtClean="0">
                <a:latin typeface="Symbol" charset="2"/>
                <a:cs typeface="Symbol" charset="2"/>
              </a:rPr>
              <a:t>λ</a:t>
            </a:r>
            <a:r>
              <a:rPr lang="en-US" sz="2400" baseline="-25000" dirty="0" err="1" smtClean="0"/>
              <a:t>Obs</a:t>
            </a:r>
            <a:r>
              <a:rPr lang="en-US" sz="2400" dirty="0" smtClean="0"/>
              <a:t>) is sensitive to Inflow Longitude </a:t>
            </a:r>
            <a:r>
              <a:rPr lang="en-US" sz="2400" i="1" dirty="0" err="1" smtClean="0">
                <a:latin typeface="Symbol" charset="2"/>
                <a:cs typeface="Symbol" charset="2"/>
              </a:rPr>
              <a:t>λ</a:t>
            </a:r>
            <a:r>
              <a:rPr lang="en-US" sz="2400" baseline="-25000" dirty="0" smtClean="0"/>
              <a:t>∞</a:t>
            </a:r>
          </a:p>
          <a:p>
            <a:r>
              <a:rPr lang="en-US" sz="2400" dirty="0" smtClean="0"/>
              <a:t>Need to include exact Spin Axis pointing in Latitude</a:t>
            </a:r>
          </a:p>
          <a:p>
            <a:r>
              <a:rPr lang="en-US" sz="2400" dirty="0" smtClean="0"/>
              <a:t>Provides mild constraint on </a:t>
            </a:r>
            <a:r>
              <a:rPr lang="en-US" sz="2400" i="1" dirty="0" err="1" smtClean="0">
                <a:latin typeface="Symbol" charset="2"/>
                <a:cs typeface="Symbol" charset="2"/>
              </a:rPr>
              <a:t>λ</a:t>
            </a:r>
            <a:r>
              <a:rPr lang="en-US" sz="2400" baseline="-25000" dirty="0" smtClean="0"/>
              <a:t>∞</a:t>
            </a:r>
            <a:endParaRPr lang="en-US" sz="2400" dirty="0"/>
          </a:p>
        </p:txBody>
      </p:sp>
      <p:sp>
        <p:nvSpPr>
          <p:cNvPr id="12" name="Content Placeholder 10"/>
          <p:cNvSpPr txBox="1">
            <a:spLocks/>
          </p:cNvSpPr>
          <p:nvPr/>
        </p:nvSpPr>
        <p:spPr bwMode="auto">
          <a:xfrm>
            <a:off x="533400" y="3048000"/>
            <a:ext cx="8229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3" name="Content Placeholder 10"/>
          <p:cNvSpPr txBox="1">
            <a:spLocks/>
          </p:cNvSpPr>
          <p:nvPr/>
        </p:nvSpPr>
        <p:spPr bwMode="auto">
          <a:xfrm>
            <a:off x="304800" y="990600"/>
            <a:ext cx="8229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990600"/>
            <a:ext cx="566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Symbol" charset="2"/>
                <a:cs typeface="Symbol" charset="2"/>
              </a:rPr>
              <a:t>y</a:t>
            </a:r>
            <a:r>
              <a:rPr lang="en-US" sz="2400" baseline="-25000" dirty="0" err="1" smtClean="0"/>
              <a:t>p</a:t>
            </a:r>
            <a:r>
              <a:rPr lang="en-US" sz="2400" dirty="0" smtClean="0"/>
              <a:t>’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6705600" y="3962400"/>
            <a:ext cx="609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020275" y="3810000"/>
            <a:ext cx="4473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Symbol" charset="2"/>
                <a:cs typeface="Symbol" charset="2"/>
              </a:rPr>
              <a:t>l</a:t>
            </a:r>
            <a:r>
              <a:rPr lang="en-US" sz="2000" baseline="-25000" dirty="0" smtClean="0"/>
              <a:t>∞</a:t>
            </a:r>
            <a:endParaRPr lang="en-US" sz="2000" dirty="0"/>
          </a:p>
        </p:txBody>
      </p:sp>
      <p:sp>
        <p:nvSpPr>
          <p:cNvPr id="14" name="Action Button: Custom 13">
            <a:hlinkClick r:id="rId3" action="ppaction://hlinksldjump" highlightClick="1"/>
          </p:cNvPr>
          <p:cNvSpPr/>
          <p:nvPr/>
        </p:nvSpPr>
        <p:spPr>
          <a:xfrm>
            <a:off x="8229600" y="5791200"/>
            <a:ext cx="533400" cy="533400"/>
          </a:xfrm>
          <a:prstGeom prst="actionButtonBlank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41275" dist="508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E. Möbius, UNH SSC &amp; LANL, for the IBEX Team           NESSC Mtg UNH, Nov 2011</a:t>
            </a:r>
            <a:endParaRPr lang="en-US" dirty="0"/>
          </a:p>
        </p:txBody>
      </p:sp>
      <p:pic>
        <p:nvPicPr>
          <p:cNvPr id="16" name="Picture 15" descr="Psi_vs_Lambda_07&amp;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806451"/>
            <a:ext cx="7879080" cy="3806825"/>
          </a:xfrm>
          <a:prstGeom prst="rect">
            <a:avLst/>
          </a:prstGeom>
        </p:spPr>
      </p:pic>
      <p:pic>
        <p:nvPicPr>
          <p:cNvPr id="17" name="Picture 16" descr="Psi_vs_Lambda&amp;Chi^2-Lambda∞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1" y="801076"/>
            <a:ext cx="7858125" cy="380682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961592" y="4495800"/>
            <a:ext cx="21824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  <a:latin typeface="Helvetica"/>
                <a:cs typeface="Helvetica"/>
              </a:rPr>
              <a:t>Talk by Xian Wu</a:t>
            </a:r>
            <a:endParaRPr lang="en-US" sz="2000" b="1" i="1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Fig13_V_IS-L∞_Cstr_1007I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838199"/>
            <a:ext cx="4190999" cy="397909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14400"/>
            <a:ext cx="9144000" cy="5562600"/>
          </a:xfrm>
        </p:spPr>
        <p:txBody>
          <a:bodyPr/>
          <a:lstStyle/>
          <a:p>
            <a:r>
              <a:rPr lang="en-US" sz="2600" dirty="0" smtClean="0"/>
              <a:t>Location of </a:t>
            </a:r>
            <a:r>
              <a:rPr lang="en-US" sz="2600" b="1" dirty="0" smtClean="0"/>
              <a:t>ISM Flow Peak 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Provides narrow </a:t>
            </a:r>
            <a:r>
              <a:rPr lang="en-US" sz="2600" i="1" dirty="0" smtClean="0"/>
              <a:t>V</a:t>
            </a:r>
            <a:r>
              <a:rPr lang="en-US" sz="2600" baseline="-25000" dirty="0" smtClean="0"/>
              <a:t>ISM∞</a:t>
            </a:r>
            <a:r>
              <a:rPr lang="en-US" sz="2600" dirty="0" smtClean="0"/>
              <a:t>(</a:t>
            </a:r>
            <a:r>
              <a:rPr lang="en-US" sz="2600" dirty="0" err="1" smtClean="0">
                <a:latin typeface="Symbol" charset="2"/>
                <a:cs typeface="Symbol" charset="2"/>
              </a:rPr>
              <a:t>λ</a:t>
            </a:r>
            <a:r>
              <a:rPr lang="en-US" sz="2600" baseline="-25000" dirty="0" smtClean="0"/>
              <a:t>∞</a:t>
            </a:r>
            <a:r>
              <a:rPr lang="en-US" sz="2600" dirty="0" smtClean="0"/>
              <a:t>)</a:t>
            </a:r>
          </a:p>
          <a:p>
            <a:r>
              <a:rPr lang="en-US" sz="2600" b="1" dirty="0" smtClean="0"/>
              <a:t>2 Constraints on </a:t>
            </a:r>
            <a:r>
              <a:rPr lang="en-US" sz="2600" b="1" i="1" dirty="0" smtClean="0"/>
              <a:t>V</a:t>
            </a:r>
            <a:r>
              <a:rPr lang="en-US" sz="2600" b="1" baseline="-25000" dirty="0" smtClean="0"/>
              <a:t>ISM∞</a:t>
            </a:r>
            <a:r>
              <a:rPr lang="en-US" sz="2600" b="1" dirty="0" smtClean="0"/>
              <a:t> &amp; </a:t>
            </a:r>
            <a:r>
              <a:rPr lang="en-US" sz="2600" b="1" dirty="0" err="1" smtClean="0">
                <a:latin typeface="Symbol" charset="2"/>
                <a:cs typeface="Symbol" charset="2"/>
              </a:rPr>
              <a:t>λ</a:t>
            </a:r>
            <a:r>
              <a:rPr lang="en-US" sz="2600" b="1" baseline="-25000" dirty="0" smtClean="0"/>
              <a:t>∞</a:t>
            </a:r>
            <a:r>
              <a:rPr lang="en-US" sz="2600" baseline="-25000" dirty="0" smtClean="0"/>
              <a:t/>
            </a:r>
            <a:br>
              <a:rPr lang="en-US" sz="2600" baseline="-25000" dirty="0" smtClean="0"/>
            </a:br>
            <a:r>
              <a:rPr lang="en-US" sz="2600" dirty="0" smtClean="0"/>
              <a:t>- </a:t>
            </a:r>
            <a:r>
              <a:rPr lang="en-US" sz="2600" i="1" dirty="0" err="1" smtClean="0">
                <a:latin typeface="Symbol" charset="2"/>
                <a:cs typeface="Symbol" charset="2"/>
              </a:rPr>
              <a:t>Ψ</a:t>
            </a:r>
            <a:r>
              <a:rPr lang="en-US" sz="2600" baseline="-25000" dirty="0" err="1" smtClean="0"/>
              <a:t>p</a:t>
            </a:r>
            <a:r>
              <a:rPr lang="en-US" sz="2600" dirty="0" smtClean="0"/>
              <a:t>’(</a:t>
            </a:r>
            <a:r>
              <a:rPr lang="en-US" sz="2600" i="1" dirty="0" err="1" smtClean="0">
                <a:latin typeface="Symbol" charset="2"/>
                <a:cs typeface="Symbol" charset="2"/>
              </a:rPr>
              <a:t>λ</a:t>
            </a:r>
            <a:r>
              <a:rPr lang="en-US" sz="2600" baseline="-25000" dirty="0" err="1" smtClean="0"/>
              <a:t>Obs</a:t>
            </a:r>
            <a:r>
              <a:rPr lang="en-US" sz="2600" dirty="0" smtClean="0"/>
              <a:t>) ≈±3.5</a:t>
            </a:r>
            <a:r>
              <a:rPr lang="en-US" sz="2600" baseline="30000" dirty="0" smtClean="0"/>
              <a:t>o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- </a:t>
            </a:r>
            <a:r>
              <a:rPr lang="en-US" sz="2600" i="1" dirty="0" err="1" smtClean="0">
                <a:latin typeface="Symbol" charset="2"/>
                <a:cs typeface="Symbol" charset="2"/>
              </a:rPr>
              <a:t>σ</a:t>
            </a:r>
            <a:r>
              <a:rPr lang="en-US" sz="2600" baseline="-25000" dirty="0" err="1" smtClean="0">
                <a:latin typeface="Symbol" charset="2"/>
                <a:cs typeface="Symbol" charset="2"/>
              </a:rPr>
              <a:t>Ψ</a:t>
            </a:r>
            <a:r>
              <a:rPr lang="en-US" sz="2600" dirty="0" smtClean="0"/>
              <a:t>/</a:t>
            </a:r>
            <a:r>
              <a:rPr lang="en-US" sz="2600" i="1" dirty="0" err="1" smtClean="0">
                <a:latin typeface="Symbol" charset="2"/>
                <a:cs typeface="Symbol" charset="2"/>
              </a:rPr>
              <a:t>σ</a:t>
            </a:r>
            <a:r>
              <a:rPr lang="en-US" sz="2600" baseline="-25000" dirty="0" err="1" smtClean="0">
                <a:latin typeface="Symbol" charset="2"/>
                <a:cs typeface="Symbol" charset="2"/>
              </a:rPr>
              <a:t>λ</a:t>
            </a:r>
            <a:r>
              <a:rPr lang="en-US" sz="2600" dirty="0" smtClean="0"/>
              <a:t> at ISM Flow Peak</a:t>
            </a:r>
            <a:br>
              <a:rPr lang="en-US" sz="2600" dirty="0" smtClean="0"/>
            </a:br>
            <a:r>
              <a:rPr lang="en-US" sz="2600" dirty="0" smtClean="0"/>
              <a:t>currently mild constraints</a:t>
            </a:r>
            <a:br>
              <a:rPr lang="en-US" sz="2600" dirty="0" smtClean="0"/>
            </a:br>
            <a:r>
              <a:rPr lang="en-US" sz="2600" dirty="0" smtClean="0"/>
              <a:t>overlapping &amp; consistent</a:t>
            </a:r>
          </a:p>
          <a:p>
            <a:r>
              <a:rPr lang="en-US" sz="2600" i="1" dirty="0" smtClean="0"/>
              <a:t>Witte </a:t>
            </a:r>
            <a:r>
              <a:rPr lang="en-US" sz="2600" dirty="0" smtClean="0"/>
              <a:t>&amp; </a:t>
            </a:r>
            <a:r>
              <a:rPr lang="en-US" sz="2600" i="1" dirty="0" err="1" smtClean="0"/>
              <a:t>Möbius</a:t>
            </a:r>
            <a:r>
              <a:rPr lang="en-US" sz="2600" i="1" dirty="0" smtClean="0"/>
              <a:t> et al </a:t>
            </a:r>
            <a:r>
              <a:rPr lang="en-US" sz="2600" dirty="0" smtClean="0"/>
              <a:t>2004</a:t>
            </a:r>
            <a:br>
              <a:rPr lang="en-US" sz="2600" dirty="0" smtClean="0"/>
            </a:br>
            <a:r>
              <a:rPr lang="en-US" sz="2600" dirty="0" smtClean="0"/>
              <a:t>at edge of current error bar</a:t>
            </a:r>
          </a:p>
          <a:p>
            <a:r>
              <a:rPr lang="en-US" sz="2600" dirty="0" smtClean="0"/>
              <a:t>IBEX observations appear </a:t>
            </a:r>
            <a:br>
              <a:rPr lang="en-US" sz="2600" dirty="0" smtClean="0"/>
            </a:br>
            <a:r>
              <a:rPr lang="en-US" sz="2600" dirty="0" smtClean="0"/>
              <a:t>to indicate </a:t>
            </a:r>
            <a:r>
              <a:rPr lang="en-US" sz="2600" i="1" dirty="0" smtClean="0"/>
              <a:t>V</a:t>
            </a:r>
            <a:r>
              <a:rPr lang="en-US" sz="2600" baseline="-25000" dirty="0" smtClean="0"/>
              <a:t>ISM</a:t>
            </a:r>
            <a:r>
              <a:rPr lang="en-US" sz="2600" dirty="0" smtClean="0"/>
              <a:t> consistent with </a:t>
            </a:r>
            <a:r>
              <a:rPr lang="en-US" sz="2600" dirty="0" smtClean="0">
                <a:solidFill>
                  <a:srgbClr val="FFCC07"/>
                </a:solidFill>
              </a:rPr>
              <a:t>LIC</a:t>
            </a:r>
            <a:r>
              <a:rPr lang="en-US" sz="2600" dirty="0" smtClean="0"/>
              <a:t> value rather than between </a:t>
            </a:r>
            <a:r>
              <a:rPr lang="en-US" sz="2600" dirty="0" smtClean="0">
                <a:solidFill>
                  <a:srgbClr val="FFCC07"/>
                </a:solidFill>
              </a:rPr>
              <a:t>LIC</a:t>
            </a:r>
            <a:r>
              <a:rPr lang="en-US" sz="2600" dirty="0" smtClean="0"/>
              <a:t> and </a:t>
            </a:r>
            <a:r>
              <a:rPr lang="en-US" sz="2600" dirty="0" smtClean="0">
                <a:solidFill>
                  <a:srgbClr val="FF6600"/>
                </a:solidFill>
              </a:rPr>
              <a:t>G-Cloud </a:t>
            </a:r>
            <a:r>
              <a:rPr lang="en-US" sz="2600" dirty="0" smtClean="0"/>
              <a:t>(</a:t>
            </a:r>
            <a:r>
              <a:rPr lang="en-US" sz="2600" i="1" dirty="0" smtClean="0"/>
              <a:t>Redfield &amp; </a:t>
            </a:r>
            <a:r>
              <a:rPr lang="en-US" sz="2600" i="1" dirty="0" err="1" smtClean="0"/>
              <a:t>Linsky</a:t>
            </a:r>
            <a:r>
              <a:rPr lang="en-US" sz="2600" i="1" dirty="0" smtClean="0"/>
              <a:t> </a:t>
            </a:r>
            <a:r>
              <a:rPr lang="en-US" sz="2600" dirty="0" smtClean="0"/>
              <a:t>2008)  </a:t>
            </a:r>
            <a:endParaRPr lang="en-US" sz="2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620000" cy="762000"/>
          </a:xfrm>
        </p:spPr>
        <p:txBody>
          <a:bodyPr/>
          <a:lstStyle/>
          <a:p>
            <a:r>
              <a:rPr lang="en-US" dirty="0" smtClean="0"/>
              <a:t>Constraining </a:t>
            </a:r>
            <a:r>
              <a:rPr lang="en-US" dirty="0" err="1" smtClean="0">
                <a:latin typeface="Symbol" charset="2"/>
                <a:cs typeface="Symbol" charset="2"/>
              </a:rPr>
              <a:t>λ</a:t>
            </a:r>
            <a:r>
              <a:rPr lang="en-US" baseline="-25000" dirty="0" smtClean="0"/>
              <a:t>∞</a:t>
            </a:r>
            <a:r>
              <a:rPr lang="en-US" dirty="0" smtClean="0"/>
              <a:t> as Remaining Value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724400" y="1219200"/>
            <a:ext cx="175260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24400" y="1295400"/>
            <a:ext cx="2590800" cy="1143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819400" y="1905000"/>
            <a:ext cx="4876800" cy="685800"/>
          </a:xfrm>
          <a:prstGeom prst="line">
            <a:avLst/>
          </a:prstGeom>
          <a:ln>
            <a:solidFill>
              <a:srgbClr val="008000"/>
            </a:solidFill>
            <a:headEnd type="none"/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524000" y="2971800"/>
            <a:ext cx="5562600" cy="381000"/>
          </a:xfrm>
          <a:prstGeom prst="line">
            <a:avLst/>
          </a:prstGeom>
          <a:ln>
            <a:solidFill>
              <a:srgbClr val="0000FF"/>
            </a:solidFill>
            <a:headEnd type="none"/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724400" y="1905000"/>
            <a:ext cx="2209800" cy="2532186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Footer Placeholder 1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E. Möbius, UNH SSC &amp; LANL, for the IBEX Team           NESSC Mtg UNH, Nov 2011</a:t>
            </a:r>
            <a:endParaRPr lang="en-US" dirty="0"/>
          </a:p>
        </p:txBody>
      </p:sp>
      <p:sp>
        <p:nvSpPr>
          <p:cNvPr id="20" name="Action Button: Custom 19">
            <a:hlinkClick r:id="rId3" action="ppaction://hlinksldjump" highlightClick="1"/>
          </p:cNvPr>
          <p:cNvSpPr/>
          <p:nvPr/>
        </p:nvSpPr>
        <p:spPr bwMode="auto">
          <a:xfrm>
            <a:off x="8382000" y="5943600"/>
            <a:ext cx="609600" cy="609600"/>
          </a:xfrm>
          <a:prstGeom prst="actionButtonBlank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0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2362200" y="2667000"/>
            <a:ext cx="3581400" cy="2971800"/>
          </a:xfrm>
          <a:prstGeom prst="line">
            <a:avLst/>
          </a:prstGeom>
          <a:ln>
            <a:solidFill>
              <a:srgbClr val="FFD40D"/>
            </a:solidFill>
            <a:headEnd type="none"/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267200" y="1066800"/>
            <a:ext cx="3962400" cy="4572000"/>
          </a:xfrm>
          <a:prstGeom prst="line">
            <a:avLst/>
          </a:prstGeom>
          <a:ln>
            <a:solidFill>
              <a:srgbClr val="FF6600"/>
            </a:solidFill>
            <a:headEnd type="none"/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14400"/>
            <a:ext cx="9144000" cy="5562600"/>
          </a:xfrm>
        </p:spPr>
        <p:txBody>
          <a:bodyPr/>
          <a:lstStyle/>
          <a:p>
            <a:r>
              <a:rPr lang="en-US" sz="2600" dirty="0" smtClean="0"/>
              <a:t>Location of </a:t>
            </a:r>
            <a:r>
              <a:rPr lang="en-US" sz="2600" b="1" dirty="0" smtClean="0"/>
              <a:t>ISM Flow Peak 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Provides narrow </a:t>
            </a:r>
            <a:r>
              <a:rPr lang="en-US" sz="2600" i="1" dirty="0" smtClean="0"/>
              <a:t>V</a:t>
            </a:r>
            <a:r>
              <a:rPr lang="en-US" sz="2600" baseline="-25000" dirty="0" smtClean="0"/>
              <a:t>ISM∞</a:t>
            </a:r>
            <a:r>
              <a:rPr lang="en-US" sz="2600" dirty="0" smtClean="0"/>
              <a:t>(</a:t>
            </a:r>
            <a:r>
              <a:rPr lang="en-US" sz="2600" dirty="0" err="1" smtClean="0">
                <a:latin typeface="Symbol" charset="2"/>
                <a:cs typeface="Symbol" charset="2"/>
              </a:rPr>
              <a:t>λ</a:t>
            </a:r>
            <a:r>
              <a:rPr lang="en-US" sz="2600" baseline="-25000" dirty="0" smtClean="0"/>
              <a:t>∞</a:t>
            </a:r>
            <a:r>
              <a:rPr lang="en-US" sz="2600" dirty="0" smtClean="0"/>
              <a:t>)</a:t>
            </a:r>
          </a:p>
          <a:p>
            <a:r>
              <a:rPr lang="en-US" sz="2600" b="1" dirty="0" smtClean="0"/>
              <a:t>2 Constraints on </a:t>
            </a:r>
            <a:r>
              <a:rPr lang="en-US" sz="2600" b="1" i="1" dirty="0" smtClean="0"/>
              <a:t>V</a:t>
            </a:r>
            <a:r>
              <a:rPr lang="en-US" sz="2600" b="1" baseline="-25000" dirty="0" smtClean="0"/>
              <a:t>ISM∞</a:t>
            </a:r>
            <a:r>
              <a:rPr lang="en-US" sz="2600" b="1" dirty="0" smtClean="0"/>
              <a:t> &amp; </a:t>
            </a:r>
            <a:r>
              <a:rPr lang="en-US" sz="2600" b="1" dirty="0" err="1" smtClean="0">
                <a:latin typeface="Symbol" charset="2"/>
                <a:cs typeface="Symbol" charset="2"/>
              </a:rPr>
              <a:t>λ</a:t>
            </a:r>
            <a:r>
              <a:rPr lang="en-US" sz="2600" b="1" baseline="-25000" dirty="0" smtClean="0"/>
              <a:t>∞</a:t>
            </a:r>
            <a:r>
              <a:rPr lang="en-US" sz="2600" baseline="-25000" dirty="0" smtClean="0"/>
              <a:t/>
            </a:r>
            <a:br>
              <a:rPr lang="en-US" sz="2600" baseline="-25000" dirty="0" smtClean="0"/>
            </a:br>
            <a:r>
              <a:rPr lang="en-US" sz="2600" dirty="0" smtClean="0"/>
              <a:t>- </a:t>
            </a:r>
            <a:r>
              <a:rPr lang="en-US" sz="2600" i="1" dirty="0" err="1" smtClean="0">
                <a:latin typeface="Symbol" charset="2"/>
                <a:cs typeface="Symbol" charset="2"/>
              </a:rPr>
              <a:t>Ψ</a:t>
            </a:r>
            <a:r>
              <a:rPr lang="en-US" sz="2600" baseline="-25000" dirty="0" err="1" smtClean="0"/>
              <a:t>p</a:t>
            </a:r>
            <a:r>
              <a:rPr lang="en-US" sz="2600" dirty="0" smtClean="0"/>
              <a:t>’(</a:t>
            </a:r>
            <a:r>
              <a:rPr lang="en-US" sz="2600" i="1" dirty="0" err="1" smtClean="0">
                <a:latin typeface="Symbol" charset="2"/>
                <a:cs typeface="Symbol" charset="2"/>
              </a:rPr>
              <a:t>λ</a:t>
            </a:r>
            <a:r>
              <a:rPr lang="en-US" sz="2600" baseline="-25000" dirty="0" err="1" smtClean="0"/>
              <a:t>Obs</a:t>
            </a:r>
            <a:r>
              <a:rPr lang="en-US" sz="2600" dirty="0" smtClean="0"/>
              <a:t>) ≈±3.5</a:t>
            </a:r>
            <a:r>
              <a:rPr lang="en-US" sz="2600" baseline="30000" dirty="0" smtClean="0"/>
              <a:t>o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- </a:t>
            </a:r>
            <a:r>
              <a:rPr lang="en-US" sz="2600" i="1" dirty="0" err="1" smtClean="0">
                <a:latin typeface="Symbol" charset="2"/>
                <a:cs typeface="Symbol" charset="2"/>
              </a:rPr>
              <a:t>σ</a:t>
            </a:r>
            <a:r>
              <a:rPr lang="en-US" sz="2600" baseline="-25000" dirty="0" err="1" smtClean="0">
                <a:latin typeface="Symbol" charset="2"/>
                <a:cs typeface="Symbol" charset="2"/>
              </a:rPr>
              <a:t>Ψ</a:t>
            </a:r>
            <a:r>
              <a:rPr lang="en-US" sz="2600" dirty="0" smtClean="0"/>
              <a:t>/</a:t>
            </a:r>
            <a:r>
              <a:rPr lang="en-US" sz="2600" i="1" dirty="0" err="1" smtClean="0">
                <a:latin typeface="Symbol" charset="2"/>
                <a:cs typeface="Symbol" charset="2"/>
              </a:rPr>
              <a:t>σ</a:t>
            </a:r>
            <a:r>
              <a:rPr lang="en-US" sz="2600" baseline="-25000" dirty="0" err="1" smtClean="0">
                <a:latin typeface="Symbol" charset="2"/>
                <a:cs typeface="Symbol" charset="2"/>
              </a:rPr>
              <a:t>λ</a:t>
            </a:r>
            <a:r>
              <a:rPr lang="en-US" sz="2600" dirty="0" smtClean="0"/>
              <a:t> at ISM Flow Peak</a:t>
            </a:r>
            <a:br>
              <a:rPr lang="en-US" sz="2600" dirty="0" smtClean="0"/>
            </a:br>
            <a:r>
              <a:rPr lang="en-US" sz="2600" dirty="0" smtClean="0"/>
              <a:t>currently mild constraints</a:t>
            </a:r>
          </a:p>
          <a:p>
            <a:r>
              <a:rPr lang="en-US" sz="2600" i="1" dirty="0" smtClean="0"/>
              <a:t>Witte </a:t>
            </a:r>
            <a:r>
              <a:rPr lang="en-US" sz="2600" dirty="0" smtClean="0"/>
              <a:t>&amp; </a:t>
            </a:r>
            <a:r>
              <a:rPr lang="en-US" sz="2600" i="1" dirty="0" err="1" smtClean="0"/>
              <a:t>Möbius</a:t>
            </a:r>
            <a:r>
              <a:rPr lang="en-US" sz="2600" i="1" dirty="0" smtClean="0"/>
              <a:t> et al </a:t>
            </a:r>
            <a:r>
              <a:rPr lang="en-US" sz="2600" dirty="0" smtClean="0"/>
              <a:t>2004</a:t>
            </a:r>
            <a:br>
              <a:rPr lang="en-US" sz="2600" dirty="0" smtClean="0"/>
            </a:br>
            <a:r>
              <a:rPr lang="en-US" sz="2600" dirty="0" smtClean="0"/>
              <a:t>at edge of current error bar</a:t>
            </a:r>
          </a:p>
          <a:p>
            <a:r>
              <a:rPr lang="en-US" sz="2600" dirty="0" smtClean="0">
                <a:solidFill>
                  <a:srgbClr val="0000FF"/>
                </a:solidFill>
              </a:rPr>
              <a:t>Future Improvements:</a:t>
            </a:r>
            <a:br>
              <a:rPr lang="en-US" sz="2600" dirty="0" smtClean="0">
                <a:solidFill>
                  <a:srgbClr val="0000FF"/>
                </a:solidFill>
              </a:rPr>
            </a:br>
            <a:r>
              <a:rPr lang="en-US" sz="2600" dirty="0" smtClean="0">
                <a:solidFill>
                  <a:srgbClr val="0000FF"/>
                </a:solidFill>
              </a:rPr>
              <a:t>- Expansions of analytical method will allow fits</a:t>
            </a:r>
            <a:br>
              <a:rPr lang="en-US" sz="2600" dirty="0" smtClean="0">
                <a:solidFill>
                  <a:srgbClr val="0000FF"/>
                </a:solidFill>
              </a:rPr>
            </a:br>
            <a:r>
              <a:rPr lang="en-US" sz="2600" dirty="0" smtClean="0">
                <a:solidFill>
                  <a:srgbClr val="0000FF"/>
                </a:solidFill>
              </a:rPr>
              <a:t>- Improved </a:t>
            </a:r>
            <a:r>
              <a:rPr lang="en-US" sz="2600" dirty="0" err="1" smtClean="0">
                <a:solidFill>
                  <a:srgbClr val="0000FF"/>
                </a:solidFill>
              </a:rPr>
              <a:t>despinning</a:t>
            </a:r>
            <a:r>
              <a:rPr lang="en-US" sz="2600" dirty="0" smtClean="0">
                <a:solidFill>
                  <a:srgbClr val="0000FF"/>
                </a:solidFill>
              </a:rPr>
              <a:t> with Star Sensor doubles data</a:t>
            </a:r>
            <a:br>
              <a:rPr lang="en-US" sz="2600" dirty="0" smtClean="0">
                <a:solidFill>
                  <a:srgbClr val="0000FF"/>
                </a:solidFill>
              </a:rPr>
            </a:br>
            <a:r>
              <a:rPr lang="en-US" sz="2600" dirty="0" smtClean="0">
                <a:solidFill>
                  <a:srgbClr val="0000FF"/>
                </a:solidFill>
              </a:rPr>
              <a:t>- CEU tests and new mode narrows </a:t>
            </a:r>
            <a:r>
              <a:rPr lang="en-US" sz="2600" i="1" dirty="0" smtClean="0">
                <a:solidFill>
                  <a:srgbClr val="0000FF"/>
                </a:solidFill>
              </a:rPr>
              <a:t>T</a:t>
            </a:r>
            <a:r>
              <a:rPr lang="en-US" sz="2600" dirty="0" smtClean="0">
                <a:solidFill>
                  <a:srgbClr val="0000FF"/>
                </a:solidFill>
              </a:rPr>
              <a:t> measurements</a:t>
            </a:r>
            <a:br>
              <a:rPr lang="en-US" sz="2600" dirty="0" smtClean="0">
                <a:solidFill>
                  <a:srgbClr val="0000FF"/>
                </a:solidFill>
              </a:rPr>
            </a:br>
            <a:r>
              <a:rPr lang="en-US" sz="2600" dirty="0" smtClean="0">
                <a:solidFill>
                  <a:srgbClr val="0000FF"/>
                </a:solidFill>
              </a:rPr>
              <a:t>- Variable spin axis pointing improves </a:t>
            </a:r>
            <a:r>
              <a:rPr lang="en-US" sz="2600" i="1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Ψ</a:t>
            </a:r>
            <a:r>
              <a:rPr lang="en-US" sz="2600" baseline="-25000" dirty="0" err="1" smtClean="0">
                <a:solidFill>
                  <a:srgbClr val="0000FF"/>
                </a:solidFill>
              </a:rPr>
              <a:t>p</a:t>
            </a:r>
            <a:r>
              <a:rPr lang="en-US" sz="2600" baseline="30000" dirty="0" smtClean="0">
                <a:solidFill>
                  <a:srgbClr val="0000FF"/>
                </a:solidFill>
              </a:rPr>
              <a:t>’</a:t>
            </a:r>
            <a:r>
              <a:rPr lang="en-US" sz="2600" dirty="0" smtClean="0">
                <a:solidFill>
                  <a:srgbClr val="0000FF"/>
                </a:solidFill>
              </a:rPr>
              <a:t>(</a:t>
            </a:r>
            <a:r>
              <a:rPr lang="en-US" sz="2600" i="1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λ</a:t>
            </a:r>
            <a:r>
              <a:rPr lang="en-US" sz="2600" baseline="-25000" dirty="0" smtClean="0">
                <a:solidFill>
                  <a:srgbClr val="0000FF"/>
                </a:solidFill>
              </a:rPr>
              <a:t>∞</a:t>
            </a:r>
            <a:r>
              <a:rPr lang="en-US" sz="2600" dirty="0" smtClean="0">
                <a:solidFill>
                  <a:srgbClr val="0000FF"/>
                </a:solidFill>
              </a:rPr>
              <a:t>) sensing </a:t>
            </a:r>
            <a:endParaRPr lang="en-US" sz="2600" dirty="0">
              <a:solidFill>
                <a:srgbClr val="0000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620000" cy="762000"/>
          </a:xfrm>
        </p:spPr>
        <p:txBody>
          <a:bodyPr/>
          <a:lstStyle/>
          <a:p>
            <a:r>
              <a:rPr lang="en-US" dirty="0" smtClean="0"/>
              <a:t>Constraining </a:t>
            </a:r>
            <a:r>
              <a:rPr lang="en-US" dirty="0" err="1" smtClean="0">
                <a:latin typeface="Symbol" charset="2"/>
                <a:cs typeface="Symbol" charset="2"/>
              </a:rPr>
              <a:t>λ</a:t>
            </a:r>
            <a:r>
              <a:rPr lang="en-US" baseline="-25000" dirty="0" smtClean="0"/>
              <a:t>∞</a:t>
            </a:r>
            <a:r>
              <a:rPr lang="en-US" dirty="0" smtClean="0"/>
              <a:t> as Remaining Value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E. Möbius, UNH SSC &amp; LANL, for the IBEX Team           NESSC Mtg UNH, Nov 2011</a:t>
            </a:r>
            <a:endParaRPr lang="en-US" dirty="0"/>
          </a:p>
        </p:txBody>
      </p:sp>
      <p:pic>
        <p:nvPicPr>
          <p:cNvPr id="7" name="Picture 6" descr="Fig13_V_IS-L∞_Cstr_1007I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842053"/>
            <a:ext cx="4190999" cy="3979095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0" y="914400"/>
            <a:ext cx="9144000" cy="5562600"/>
          </a:xfrm>
        </p:spPr>
        <p:txBody>
          <a:bodyPr/>
          <a:lstStyle/>
          <a:p>
            <a:r>
              <a:rPr lang="en-US" sz="2600" dirty="0" smtClean="0"/>
              <a:t>Location of </a:t>
            </a:r>
            <a:r>
              <a:rPr lang="en-US" sz="2600" b="1" dirty="0" smtClean="0"/>
              <a:t>ISM Flow Peak 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Provides narrow </a:t>
            </a:r>
            <a:r>
              <a:rPr lang="en-US" sz="2600" i="1" dirty="0" smtClean="0"/>
              <a:t>V</a:t>
            </a:r>
            <a:r>
              <a:rPr lang="en-US" sz="2600" baseline="-25000" dirty="0" smtClean="0"/>
              <a:t>ISM∞</a:t>
            </a:r>
            <a:r>
              <a:rPr lang="en-US" sz="2600" dirty="0" smtClean="0"/>
              <a:t>(</a:t>
            </a:r>
            <a:r>
              <a:rPr lang="en-US" sz="2600" dirty="0" err="1" smtClean="0">
                <a:latin typeface="Symbol" charset="2"/>
                <a:cs typeface="Symbol" charset="2"/>
              </a:rPr>
              <a:t>λ</a:t>
            </a:r>
            <a:r>
              <a:rPr lang="en-US" sz="2600" baseline="-25000" dirty="0" smtClean="0"/>
              <a:t>∞</a:t>
            </a:r>
            <a:r>
              <a:rPr lang="en-US" sz="2600" dirty="0" smtClean="0"/>
              <a:t>)</a:t>
            </a:r>
          </a:p>
          <a:p>
            <a:r>
              <a:rPr lang="en-US" sz="2600" b="1" dirty="0" smtClean="0"/>
              <a:t>2 Constraints on </a:t>
            </a:r>
            <a:r>
              <a:rPr lang="en-US" sz="2600" b="1" i="1" dirty="0" smtClean="0"/>
              <a:t>V</a:t>
            </a:r>
            <a:r>
              <a:rPr lang="en-US" sz="2600" b="1" baseline="-25000" dirty="0" smtClean="0"/>
              <a:t>ISM∞</a:t>
            </a:r>
            <a:r>
              <a:rPr lang="en-US" sz="2600" b="1" dirty="0" smtClean="0"/>
              <a:t> &amp; </a:t>
            </a:r>
            <a:r>
              <a:rPr lang="en-US" sz="2600" b="1" dirty="0" err="1" smtClean="0">
                <a:latin typeface="Symbol" charset="2"/>
                <a:cs typeface="Symbol" charset="2"/>
              </a:rPr>
              <a:t>λ</a:t>
            </a:r>
            <a:r>
              <a:rPr lang="en-US" sz="2600" b="1" baseline="-25000" dirty="0" smtClean="0"/>
              <a:t>∞</a:t>
            </a:r>
            <a:r>
              <a:rPr lang="en-US" sz="2600" baseline="-25000" dirty="0" smtClean="0"/>
              <a:t/>
            </a:r>
            <a:br>
              <a:rPr lang="en-US" sz="2600" baseline="-25000" dirty="0" smtClean="0"/>
            </a:br>
            <a:r>
              <a:rPr lang="en-US" sz="2600" dirty="0" smtClean="0"/>
              <a:t>- </a:t>
            </a:r>
            <a:r>
              <a:rPr lang="en-US" sz="2600" i="1" dirty="0" err="1" smtClean="0">
                <a:latin typeface="Symbol" charset="2"/>
                <a:cs typeface="Symbol" charset="2"/>
              </a:rPr>
              <a:t>Ψ</a:t>
            </a:r>
            <a:r>
              <a:rPr lang="en-US" sz="2600" baseline="-25000" dirty="0" err="1" smtClean="0"/>
              <a:t>p</a:t>
            </a:r>
            <a:r>
              <a:rPr lang="en-US" sz="2600" dirty="0" smtClean="0"/>
              <a:t>’(</a:t>
            </a:r>
            <a:r>
              <a:rPr lang="en-US" sz="2600" i="1" dirty="0" err="1" smtClean="0">
                <a:latin typeface="Symbol" charset="2"/>
                <a:cs typeface="Symbol" charset="2"/>
              </a:rPr>
              <a:t>λ</a:t>
            </a:r>
            <a:r>
              <a:rPr lang="en-US" sz="2600" baseline="-25000" dirty="0" err="1" smtClean="0"/>
              <a:t>Obs</a:t>
            </a:r>
            <a:r>
              <a:rPr lang="en-US" sz="2600" dirty="0" smtClean="0"/>
              <a:t>) ≈±3.5</a:t>
            </a:r>
            <a:r>
              <a:rPr lang="en-US" sz="2600" baseline="30000" dirty="0" smtClean="0"/>
              <a:t>o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- </a:t>
            </a:r>
            <a:r>
              <a:rPr lang="en-US" sz="2600" i="1" dirty="0" err="1" smtClean="0">
                <a:latin typeface="Symbol" charset="2"/>
                <a:cs typeface="Symbol" charset="2"/>
              </a:rPr>
              <a:t>σ</a:t>
            </a:r>
            <a:r>
              <a:rPr lang="en-US" sz="2600" baseline="-25000" dirty="0" err="1" smtClean="0">
                <a:latin typeface="Symbol" charset="2"/>
                <a:cs typeface="Symbol" charset="2"/>
              </a:rPr>
              <a:t>Ψ</a:t>
            </a:r>
            <a:r>
              <a:rPr lang="en-US" sz="2600" dirty="0" smtClean="0"/>
              <a:t>/</a:t>
            </a:r>
            <a:r>
              <a:rPr lang="en-US" sz="2600" i="1" dirty="0" err="1" smtClean="0">
                <a:latin typeface="Symbol" charset="2"/>
                <a:cs typeface="Symbol" charset="2"/>
              </a:rPr>
              <a:t>σ</a:t>
            </a:r>
            <a:r>
              <a:rPr lang="en-US" sz="2600" baseline="-25000" dirty="0" err="1" smtClean="0">
                <a:latin typeface="Symbol" charset="2"/>
                <a:cs typeface="Symbol" charset="2"/>
              </a:rPr>
              <a:t>λ</a:t>
            </a:r>
            <a:r>
              <a:rPr lang="en-US" sz="2600" dirty="0" smtClean="0"/>
              <a:t> at ISM Flow Peak</a:t>
            </a:r>
            <a:br>
              <a:rPr lang="en-US" sz="2600" dirty="0" smtClean="0"/>
            </a:br>
            <a:r>
              <a:rPr lang="en-US" sz="2600" dirty="0" smtClean="0"/>
              <a:t>currently mild constraints</a:t>
            </a:r>
          </a:p>
          <a:p>
            <a:r>
              <a:rPr lang="en-US" sz="2600" i="1" dirty="0" smtClean="0"/>
              <a:t>Witte </a:t>
            </a:r>
            <a:r>
              <a:rPr lang="en-US" sz="2600" dirty="0" smtClean="0"/>
              <a:t>&amp; </a:t>
            </a:r>
            <a:r>
              <a:rPr lang="en-US" sz="2600" i="1" dirty="0" err="1" smtClean="0"/>
              <a:t>Möbius</a:t>
            </a:r>
            <a:r>
              <a:rPr lang="en-US" sz="2600" i="1" dirty="0" smtClean="0"/>
              <a:t> et al </a:t>
            </a:r>
            <a:r>
              <a:rPr lang="en-US" sz="2600" dirty="0" smtClean="0"/>
              <a:t>2004</a:t>
            </a:r>
            <a:br>
              <a:rPr lang="en-US" sz="2600" dirty="0" smtClean="0"/>
            </a:br>
            <a:r>
              <a:rPr lang="en-US" sz="2600" dirty="0" smtClean="0"/>
              <a:t>at edge of current error bar</a:t>
            </a:r>
          </a:p>
          <a:p>
            <a:r>
              <a:rPr lang="en-US" sz="2600" dirty="0" smtClean="0">
                <a:solidFill>
                  <a:srgbClr val="0000FF"/>
                </a:solidFill>
              </a:rPr>
              <a:t>And now a Look </a:t>
            </a:r>
            <a:br>
              <a:rPr lang="en-US" sz="2600" dirty="0" smtClean="0">
                <a:solidFill>
                  <a:srgbClr val="0000FF"/>
                </a:solidFill>
              </a:rPr>
            </a:br>
            <a:r>
              <a:rPr lang="en-US" sz="2600" dirty="0" smtClean="0">
                <a:solidFill>
                  <a:srgbClr val="0000FF"/>
                </a:solidFill>
              </a:rPr>
              <a:t>at the Secondary O Component!</a:t>
            </a:r>
            <a:br>
              <a:rPr lang="en-US" sz="2600" dirty="0" smtClean="0">
                <a:solidFill>
                  <a:srgbClr val="0000FF"/>
                </a:solidFill>
              </a:rPr>
            </a:br>
            <a:r>
              <a:rPr lang="en-US" sz="2600" dirty="0" smtClean="0">
                <a:solidFill>
                  <a:srgbClr val="0000FF"/>
                </a:solidFill>
              </a:rPr>
              <a:t>Where Does it Come from</a:t>
            </a:r>
            <a:r>
              <a:rPr lang="en-US" sz="2600" dirty="0" smtClean="0">
                <a:solidFill>
                  <a:srgbClr val="0000FF"/>
                </a:solidFill>
              </a:rPr>
              <a:t>?</a:t>
            </a:r>
          </a:p>
          <a:p>
            <a:r>
              <a:rPr lang="en-US" sz="2600" dirty="0" smtClean="0">
                <a:solidFill>
                  <a:srgbClr val="0000FF"/>
                </a:solidFill>
              </a:rPr>
              <a:t>Remember the “Hot Spot” of the IS Plasma Flow!</a:t>
            </a:r>
            <a:endParaRPr lang="en-US" sz="2600" dirty="0">
              <a:solidFill>
                <a:srgbClr val="0000FF"/>
              </a:solidFill>
            </a:endParaRPr>
          </a:p>
        </p:txBody>
      </p:sp>
      <p:sp>
        <p:nvSpPr>
          <p:cNvPr id="8" name="Action Button: Custom 7">
            <a:hlinkClick r:id="rId3" action="ppaction://hlinksldjump" highlightClick="1"/>
          </p:cNvPr>
          <p:cNvSpPr/>
          <p:nvPr/>
        </p:nvSpPr>
        <p:spPr bwMode="auto">
          <a:xfrm>
            <a:off x="8534400" y="6324600"/>
            <a:ext cx="609600" cy="533400"/>
          </a:xfrm>
          <a:prstGeom prst="actionButtonBlank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build="p"/>
      <p:bldP spid="6" grpId="0" build="p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8"/>
          <p:cNvSpPr>
            <a:spLocks noGrp="1"/>
          </p:cNvSpPr>
          <p:nvPr>
            <p:ph type="title"/>
          </p:nvPr>
        </p:nvSpPr>
        <p:spPr>
          <a:xfrm>
            <a:off x="762000" y="0"/>
            <a:ext cx="8382000" cy="685800"/>
          </a:xfrm>
        </p:spPr>
        <p:txBody>
          <a:bodyPr/>
          <a:lstStyle/>
          <a:p>
            <a:r>
              <a:rPr lang="en-US" smtClean="0">
                <a:ea typeface="ＭＳ Ｐゴシック" pitchFamily="-105" charset="-128"/>
                <a:cs typeface="ＭＳ Ｐゴシック" pitchFamily="-105" charset="-128"/>
              </a:rPr>
              <a:t>Energetic Neutral Atom (ENA) Observation</a:t>
            </a:r>
          </a:p>
        </p:txBody>
      </p:sp>
      <p:pic>
        <p:nvPicPr>
          <p:cNvPr id="31748" name="Content Placeholder 15" descr="ChargeEx_orig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8971" b="-18971"/>
          <a:stretch>
            <a:fillRect/>
          </a:stretch>
        </p:blipFill>
        <p:spPr>
          <a:xfrm>
            <a:off x="4495800" y="838200"/>
            <a:ext cx="4648200" cy="4953000"/>
          </a:xfrm>
        </p:spPr>
      </p:pic>
      <p:pic>
        <p:nvPicPr>
          <p:cNvPr id="17" name="Picture 16" descr="ChargeEx_InterAc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524000"/>
            <a:ext cx="464820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ChargeEx_After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1524000"/>
            <a:ext cx="464820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Straight Connector 19"/>
          <p:cNvCxnSpPr>
            <a:cxnSpLocks noChangeShapeType="1"/>
          </p:cNvCxnSpPr>
          <p:nvPr/>
        </p:nvCxnSpPr>
        <p:spPr bwMode="auto">
          <a:xfrm rot="10800000" flipV="1">
            <a:off x="228600" y="3429000"/>
            <a:ext cx="4648200" cy="83820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ash"/>
            <a:round/>
            <a:headEnd type="none" w="sm" len="sm"/>
            <a:tailEnd type="none" w="sm" len="sm"/>
          </a:ln>
        </p:spPr>
      </p:cxnSp>
      <p:cxnSp>
        <p:nvCxnSpPr>
          <p:cNvPr id="23" name="Straight Connector 22"/>
          <p:cNvCxnSpPr>
            <a:cxnSpLocks noChangeShapeType="1"/>
          </p:cNvCxnSpPr>
          <p:nvPr/>
        </p:nvCxnSpPr>
        <p:spPr bwMode="auto">
          <a:xfrm rot="5400000">
            <a:off x="5181600" y="5257800"/>
            <a:ext cx="1295400" cy="53340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ash"/>
            <a:round/>
            <a:headEnd type="none" w="sm" len="sm"/>
            <a:tailEnd type="none" w="sm" len="sm"/>
          </a:ln>
        </p:spPr>
      </p:cxnSp>
      <p:cxnSp>
        <p:nvCxnSpPr>
          <p:cNvPr id="26" name="Straight Connector 25"/>
          <p:cNvCxnSpPr>
            <a:cxnSpLocks noChangeShapeType="1"/>
          </p:cNvCxnSpPr>
          <p:nvPr/>
        </p:nvCxnSpPr>
        <p:spPr bwMode="auto">
          <a:xfrm rot="16200000" flipV="1">
            <a:off x="4267200" y="838200"/>
            <a:ext cx="1524000" cy="121920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ash"/>
            <a:round/>
            <a:headEnd type="none" w="sm" len="sm"/>
            <a:tailEnd type="none" w="sm" len="sm"/>
          </a:ln>
        </p:spPr>
      </p:cxnSp>
      <p:cxnSp>
        <p:nvCxnSpPr>
          <p:cNvPr id="29" name="Straight Connector 28"/>
          <p:cNvCxnSpPr>
            <a:cxnSpLocks noChangeShapeType="1"/>
          </p:cNvCxnSpPr>
          <p:nvPr/>
        </p:nvCxnSpPr>
        <p:spPr bwMode="auto">
          <a:xfrm rot="10800000" flipV="1">
            <a:off x="228600" y="3429000"/>
            <a:ext cx="5715000" cy="106680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ash"/>
            <a:round/>
            <a:headEnd type="none" w="sm" len="sm"/>
            <a:tailEnd type="none" w="sm" len="sm"/>
          </a:ln>
        </p:spPr>
      </p:cxnSp>
      <p:sp>
        <p:nvSpPr>
          <p:cNvPr id="31755" name="TextBox 13"/>
          <p:cNvSpPr txBox="1">
            <a:spLocks noChangeArrowheads="1"/>
          </p:cNvSpPr>
          <p:nvPr/>
        </p:nvSpPr>
        <p:spPr bwMode="auto">
          <a:xfrm>
            <a:off x="4876800" y="685800"/>
            <a:ext cx="42799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>
                <a:solidFill>
                  <a:srgbClr val="FF0000"/>
                </a:solidFill>
              </a:rPr>
              <a:t>We want the Ion Distribution,</a:t>
            </a:r>
            <a:br>
              <a:rPr lang="en-US">
                <a:solidFill>
                  <a:srgbClr val="FF0000"/>
                </a:solidFill>
              </a:rPr>
            </a:br>
            <a:r>
              <a:rPr lang="en-US">
                <a:solidFill>
                  <a:srgbClr val="FF0000"/>
                </a:solidFill>
              </a:rPr>
              <a:t>but they don’t make it to 1 AU!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101600" y="838200"/>
            <a:ext cx="4699000" cy="5257800"/>
          </a:xfrm>
        </p:spPr>
        <p:txBody>
          <a:bodyPr/>
          <a:lstStyle/>
          <a:p>
            <a:r>
              <a:rPr lang="en-US" dirty="0" smtClean="0">
                <a:ea typeface="ＭＳ Ｐゴシック" pitchFamily="-105" charset="-128"/>
                <a:cs typeface="ＭＳ Ｐゴシック" pitchFamily="-105" charset="-128"/>
              </a:rPr>
              <a:t>Ions (e.g. inner &amp; outer </a:t>
            </a:r>
            <a:r>
              <a:rPr lang="en-US" dirty="0" err="1" smtClean="0">
                <a:ea typeface="ＭＳ Ｐゴシック" pitchFamily="-105" charset="-128"/>
                <a:cs typeface="ＭＳ Ｐゴシック" pitchFamily="-105" charset="-128"/>
              </a:rPr>
              <a:t>Heliosheath</a:t>
            </a:r>
            <a:r>
              <a:rPr lang="en-US" dirty="0" smtClean="0">
                <a:ea typeface="ＭＳ Ｐゴシック" pitchFamily="-105" charset="-128"/>
                <a:cs typeface="ＭＳ Ｐゴシック" pitchFamily="-105" charset="-128"/>
              </a:rPr>
              <a:t> Plasma) </a:t>
            </a:r>
            <a:br>
              <a:rPr lang="en-US" dirty="0" smtClean="0">
                <a:ea typeface="ＭＳ Ｐゴシック" pitchFamily="-105" charset="-128"/>
                <a:cs typeface="ＭＳ Ｐゴシック" pitchFamily="-105" charset="-128"/>
              </a:rPr>
            </a:br>
            <a:r>
              <a:rPr lang="en-US" dirty="0" smtClean="0">
                <a:ea typeface="ＭＳ Ｐゴシック" pitchFamily="-105" charset="-128"/>
                <a:cs typeface="ＭＳ Ｐゴシック" pitchFamily="-105" charset="-128"/>
              </a:rPr>
              <a:t>are immersed </a:t>
            </a:r>
            <a:br>
              <a:rPr lang="en-US" dirty="0" smtClean="0">
                <a:ea typeface="ＭＳ Ｐゴシック" pitchFamily="-105" charset="-128"/>
                <a:cs typeface="ＭＳ Ｐゴシック" pitchFamily="-105" charset="-128"/>
              </a:rPr>
            </a:br>
            <a:r>
              <a:rPr lang="en-US" dirty="0" smtClean="0">
                <a:ea typeface="ＭＳ Ｐゴシック" pitchFamily="-105" charset="-128"/>
                <a:cs typeface="ＭＳ Ｐゴシック" pitchFamily="-105" charset="-128"/>
              </a:rPr>
              <a:t>in Neutral Atoms (ISM)</a:t>
            </a:r>
          </a:p>
          <a:p>
            <a:r>
              <a:rPr lang="en-US" dirty="0" smtClean="0">
                <a:ea typeface="ＭＳ Ｐゴシック" pitchFamily="-105" charset="-128"/>
                <a:cs typeface="ＭＳ Ｐゴシック" pitchFamily="-105" charset="-128"/>
              </a:rPr>
              <a:t>In collisions, Ions can take an electron and move on as Neutrals </a:t>
            </a:r>
            <a:br>
              <a:rPr lang="en-US" dirty="0" smtClean="0">
                <a:ea typeface="ＭＳ Ｐゴシック" pitchFamily="-105" charset="-128"/>
                <a:cs typeface="ＭＳ Ｐゴシック" pitchFamily="-105" charset="-128"/>
              </a:rPr>
            </a:br>
            <a:r>
              <a:rPr lang="en-US" dirty="0" smtClean="0">
                <a:ea typeface="ＭＳ Ｐゴシック" pitchFamily="-105" charset="-128"/>
                <a:cs typeface="ＭＳ Ｐゴシック" pitchFamily="-105" charset="-128"/>
              </a:rPr>
              <a:t>at their </a:t>
            </a:r>
            <a:r>
              <a:rPr lang="en-US" dirty="0" smtClean="0">
                <a:solidFill>
                  <a:srgbClr val="FF0000"/>
                </a:solidFill>
                <a:ea typeface="ＭＳ Ｐゴシック" pitchFamily="-105" charset="-128"/>
                <a:cs typeface="ＭＳ Ｐゴシック" pitchFamily="-105" charset="-128"/>
              </a:rPr>
              <a:t>Original Velocity</a:t>
            </a:r>
          </a:p>
          <a:p>
            <a:r>
              <a:rPr lang="en-US" dirty="0" smtClean="0">
                <a:ea typeface="ＭＳ Ｐゴシック" pitchFamily="-105" charset="-128"/>
                <a:cs typeface="ＭＳ Ｐゴシック" pitchFamily="-105" charset="-128"/>
              </a:rPr>
              <a:t>These </a:t>
            </a:r>
            <a:r>
              <a:rPr lang="en-US" dirty="0" err="1" smtClean="0">
                <a:ea typeface="ＭＳ Ｐゴシック" pitchFamily="-105" charset="-128"/>
                <a:cs typeface="ＭＳ Ｐゴシック" pitchFamily="-105" charset="-128"/>
              </a:rPr>
              <a:t>ENAs</a:t>
            </a:r>
            <a:r>
              <a:rPr lang="en-US" dirty="0" smtClean="0">
                <a:ea typeface="ＭＳ Ｐゴシック" pitchFamily="-105" charset="-128"/>
                <a:cs typeface="ＭＳ Ｐゴシック" pitchFamily="-105" charset="-128"/>
              </a:rPr>
              <a:t> continue on </a:t>
            </a:r>
            <a:r>
              <a:rPr lang="en-US" dirty="0" smtClean="0">
                <a:solidFill>
                  <a:srgbClr val="FF0000"/>
                </a:solidFill>
                <a:ea typeface="ＭＳ Ｐゴシック" pitchFamily="-105" charset="-128"/>
                <a:cs typeface="ＭＳ Ｐゴシック" pitchFamily="-105" charset="-128"/>
              </a:rPr>
              <a:t>Straight Trajectories </a:t>
            </a:r>
            <a:r>
              <a:rPr lang="en-US" dirty="0" smtClean="0">
                <a:ea typeface="ＭＳ Ｐゴシック" pitchFamily="-105" charset="-128"/>
                <a:cs typeface="ＭＳ Ｐゴシック" pitchFamily="-105" charset="-128"/>
              </a:rPr>
              <a:t/>
            </a:r>
            <a:br>
              <a:rPr lang="en-US" dirty="0" smtClean="0">
                <a:ea typeface="ＭＳ Ｐゴシック" pitchFamily="-105" charset="-128"/>
                <a:cs typeface="ＭＳ Ｐゴシック" pitchFamily="-105" charset="-128"/>
              </a:rPr>
            </a:br>
            <a:r>
              <a:rPr lang="en-US" dirty="0" smtClean="0">
                <a:ea typeface="ＭＳ Ｐゴシック" pitchFamily="-105" charset="-128"/>
                <a:cs typeface="ＭＳ Ｐゴシック" pitchFamily="-105" charset="-128"/>
              </a:rPr>
              <a:t>like Photons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E. Möbius, UNH SSC &amp; LANL, for the IBEX Team           NESSC Mtg UNH, Nov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8"/>
          <p:cNvSpPr>
            <a:spLocks noGrp="1"/>
          </p:cNvSpPr>
          <p:nvPr>
            <p:ph type="title"/>
          </p:nvPr>
        </p:nvSpPr>
        <p:spPr>
          <a:xfrm>
            <a:off x="762000" y="0"/>
            <a:ext cx="8382000" cy="685800"/>
          </a:xfrm>
        </p:spPr>
        <p:txBody>
          <a:bodyPr/>
          <a:lstStyle/>
          <a:p>
            <a:r>
              <a:rPr lang="en-US" smtClean="0">
                <a:ea typeface="ＭＳ Ｐゴシック" pitchFamily="-105" charset="-128"/>
                <a:cs typeface="ＭＳ Ｐゴシック" pitchFamily="-105" charset="-128"/>
              </a:rPr>
              <a:t>Energetic Neutral Atom (ENA) Observation</a:t>
            </a:r>
          </a:p>
        </p:txBody>
      </p:sp>
      <p:sp>
        <p:nvSpPr>
          <p:cNvPr id="32771" name="Content Placeholder 9"/>
          <p:cNvSpPr>
            <a:spLocks noGrp="1"/>
          </p:cNvSpPr>
          <p:nvPr>
            <p:ph sz="half" idx="1"/>
          </p:nvPr>
        </p:nvSpPr>
        <p:spPr>
          <a:xfrm>
            <a:off x="101600" y="838200"/>
            <a:ext cx="9042400" cy="990600"/>
          </a:xfrm>
        </p:spPr>
        <p:txBody>
          <a:bodyPr/>
          <a:lstStyle/>
          <a:p>
            <a:r>
              <a:rPr lang="en-US" dirty="0" err="1" smtClean="0">
                <a:ea typeface="ＭＳ Ｐゴシック" pitchFamily="-105" charset="-128"/>
                <a:cs typeface="ＭＳ Ｐゴシック" pitchFamily="-105" charset="-128"/>
              </a:rPr>
              <a:t>ENAs</a:t>
            </a:r>
            <a:r>
              <a:rPr lang="en-US" dirty="0" smtClean="0">
                <a:ea typeface="ＭＳ Ｐゴシック" pitchFamily="-105" charset="-128"/>
                <a:cs typeface="ＭＳ Ｐゴシック" pitchFamily="-105" charset="-128"/>
              </a:rPr>
              <a:t> carry Info of the Ions to the Observer </a:t>
            </a:r>
          </a:p>
        </p:txBody>
      </p:sp>
      <p:pic>
        <p:nvPicPr>
          <p:cNvPr id="32772" name="Content Placeholder 15" descr="ChargeEx_orig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8971" b="-18971"/>
          <a:stretch>
            <a:fillRect/>
          </a:stretch>
        </p:blipFill>
        <p:spPr>
          <a:xfrm>
            <a:off x="4495800" y="838200"/>
            <a:ext cx="4648200" cy="4953000"/>
          </a:xfrm>
        </p:spPr>
      </p:pic>
      <p:pic>
        <p:nvPicPr>
          <p:cNvPr id="32773" name="Picture 16" descr="ChargeEx_InterAc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524000"/>
            <a:ext cx="464820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17" descr="ChargeEx_After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1524000"/>
            <a:ext cx="464820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ChargeEx_Meas.jpg"/>
          <p:cNvPicPr>
            <a:picLocks noChangeAspect="1"/>
          </p:cNvPicPr>
          <p:nvPr/>
        </p:nvPicPr>
        <p:blipFill>
          <a:blip r:embed="rId5"/>
          <a:srcRect t="12840" r="2020"/>
          <a:stretch>
            <a:fillRect/>
          </a:stretch>
        </p:blipFill>
        <p:spPr bwMode="auto">
          <a:xfrm>
            <a:off x="1600200" y="1676400"/>
            <a:ext cx="7391400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2776" name="Straight Connector 19"/>
          <p:cNvCxnSpPr>
            <a:cxnSpLocks noChangeShapeType="1"/>
          </p:cNvCxnSpPr>
          <p:nvPr/>
        </p:nvCxnSpPr>
        <p:spPr bwMode="auto">
          <a:xfrm rot="10800000" flipV="1">
            <a:off x="228600" y="3429000"/>
            <a:ext cx="4648200" cy="83820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ash"/>
            <a:round/>
            <a:headEnd type="none" w="sm" len="sm"/>
            <a:tailEnd type="none" w="sm" len="sm"/>
          </a:ln>
        </p:spPr>
      </p:cxnSp>
      <p:cxnSp>
        <p:nvCxnSpPr>
          <p:cNvPr id="32777" name="Straight Connector 20"/>
          <p:cNvCxnSpPr>
            <a:cxnSpLocks noChangeShapeType="1"/>
          </p:cNvCxnSpPr>
          <p:nvPr/>
        </p:nvCxnSpPr>
        <p:spPr bwMode="auto">
          <a:xfrm rot="10800000" flipV="1">
            <a:off x="381000" y="4114800"/>
            <a:ext cx="4800600" cy="114300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ash"/>
            <a:round/>
            <a:headEnd type="none" w="sm" len="sm"/>
            <a:tailEnd type="none" w="sm" len="sm"/>
          </a:ln>
        </p:spPr>
      </p:cxnSp>
      <p:cxnSp>
        <p:nvCxnSpPr>
          <p:cNvPr id="32778" name="Straight Connector 22"/>
          <p:cNvCxnSpPr>
            <a:cxnSpLocks noChangeShapeType="1"/>
          </p:cNvCxnSpPr>
          <p:nvPr/>
        </p:nvCxnSpPr>
        <p:spPr bwMode="auto">
          <a:xfrm rot="5400000">
            <a:off x="5181600" y="5257800"/>
            <a:ext cx="1295400" cy="53340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ash"/>
            <a:round/>
            <a:headEnd type="none" w="sm" len="sm"/>
            <a:tailEnd type="none" w="sm" len="sm"/>
          </a:ln>
        </p:spPr>
      </p:cxnSp>
      <p:cxnSp>
        <p:nvCxnSpPr>
          <p:cNvPr id="32779" name="Straight Connector 25"/>
          <p:cNvCxnSpPr>
            <a:cxnSpLocks noChangeShapeType="1"/>
          </p:cNvCxnSpPr>
          <p:nvPr/>
        </p:nvCxnSpPr>
        <p:spPr bwMode="auto">
          <a:xfrm rot="16200000" flipV="1">
            <a:off x="4267200" y="838200"/>
            <a:ext cx="1524000" cy="121920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ash"/>
            <a:round/>
            <a:headEnd type="none" w="sm" len="sm"/>
            <a:tailEnd type="none" w="sm" len="sm"/>
          </a:ln>
        </p:spPr>
      </p:cxnSp>
      <p:cxnSp>
        <p:nvCxnSpPr>
          <p:cNvPr id="32780" name="Straight Connector 28"/>
          <p:cNvCxnSpPr>
            <a:cxnSpLocks noChangeShapeType="1"/>
          </p:cNvCxnSpPr>
          <p:nvPr/>
        </p:nvCxnSpPr>
        <p:spPr bwMode="auto">
          <a:xfrm rot="10800000" flipV="1">
            <a:off x="228600" y="3429000"/>
            <a:ext cx="5715000" cy="106680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ash"/>
            <a:round/>
            <a:headEnd type="none" w="sm" len="sm"/>
            <a:tailEnd type="none" w="sm" len="sm"/>
          </a:ln>
        </p:spPr>
      </p:cxnSp>
      <p:cxnSp>
        <p:nvCxnSpPr>
          <p:cNvPr id="19" name="Straight Connector 18"/>
          <p:cNvCxnSpPr>
            <a:cxnSpLocks noChangeShapeType="1"/>
          </p:cNvCxnSpPr>
          <p:nvPr/>
        </p:nvCxnSpPr>
        <p:spPr bwMode="auto">
          <a:xfrm flipV="1">
            <a:off x="2057400" y="3505200"/>
            <a:ext cx="9144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24" name="Straight Connector 23"/>
          <p:cNvCxnSpPr>
            <a:cxnSpLocks noChangeShapeType="1"/>
          </p:cNvCxnSpPr>
          <p:nvPr/>
        </p:nvCxnSpPr>
        <p:spPr bwMode="auto">
          <a:xfrm flipV="1">
            <a:off x="2133600" y="4191000"/>
            <a:ext cx="9144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pic>
        <p:nvPicPr>
          <p:cNvPr id="17" name="Picture 16" descr="ChargeEx_Meas.jpg"/>
          <p:cNvPicPr>
            <a:picLocks noChangeAspect="1"/>
          </p:cNvPicPr>
          <p:nvPr/>
        </p:nvPicPr>
        <p:blipFill>
          <a:blip r:embed="rId5"/>
          <a:srcRect l="-294" t="70969" r="45749" b="9164"/>
          <a:stretch>
            <a:fillRect/>
          </a:stretch>
        </p:blipFill>
        <p:spPr bwMode="auto">
          <a:xfrm>
            <a:off x="43635" y="4572000"/>
            <a:ext cx="59848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 rot="4427520">
            <a:off x="3124200" y="1905000"/>
            <a:ext cx="18145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dirty="0"/>
              <a:t>Termination</a:t>
            </a:r>
            <a:br>
              <a:rPr lang="en-US" dirty="0"/>
            </a:br>
            <a:r>
              <a:rPr lang="en-US" dirty="0"/>
              <a:t>Shock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 rot="4427520">
            <a:off x="7479507" y="1839118"/>
            <a:ext cx="1638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dirty="0" err="1"/>
              <a:t>Heliopause</a:t>
            </a:r>
            <a:endParaRPr lang="en-US" dirty="0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 rot="-598474">
            <a:off x="1100138" y="3430588"/>
            <a:ext cx="936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/>
              <a:t>IBEX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5638800" y="4572000"/>
            <a:ext cx="228600" cy="152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638800" y="4648200"/>
            <a:ext cx="12668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>
                <a:solidFill>
                  <a:schemeClr val="accent1"/>
                </a:solidFill>
              </a:rPr>
              <a:t>Voyager</a:t>
            </a:r>
          </a:p>
        </p:txBody>
      </p:sp>
      <p:cxnSp>
        <p:nvCxnSpPr>
          <p:cNvPr id="26" name="Straight Connector 25"/>
          <p:cNvCxnSpPr>
            <a:cxnSpLocks noChangeShapeType="1"/>
          </p:cNvCxnSpPr>
          <p:nvPr/>
        </p:nvCxnSpPr>
        <p:spPr bwMode="auto">
          <a:xfrm rot="10800000" flipV="1">
            <a:off x="4343400" y="4724400"/>
            <a:ext cx="1295400" cy="531812"/>
          </a:xfrm>
          <a:prstGeom prst="line">
            <a:avLst/>
          </a:prstGeom>
          <a:noFill/>
          <a:ln w="12700">
            <a:solidFill>
              <a:srgbClr val="339933"/>
            </a:solidFill>
            <a:round/>
            <a:headEnd type="none" w="sm" len="sm"/>
            <a:tailEnd type="none" w="sm" len="sm"/>
          </a:ln>
        </p:spPr>
      </p:cxnSp>
      <p:sp>
        <p:nvSpPr>
          <p:cNvPr id="27" name="Left Arrow 26"/>
          <p:cNvSpPr/>
          <p:nvPr/>
        </p:nvSpPr>
        <p:spPr bwMode="auto">
          <a:xfrm rot="20646404">
            <a:off x="2841434" y="2623683"/>
            <a:ext cx="5943600" cy="990600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rPr>
              <a:t>                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rPr>
              <a:t>Interstellar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rPr>
              <a:t> Wind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-110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4267200" y="3429000"/>
            <a:ext cx="152400" cy="152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0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7772400" y="2362200"/>
            <a:ext cx="152400" cy="152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0" charset="0"/>
            </a:endParaRPr>
          </a:p>
        </p:txBody>
      </p:sp>
      <p:sp>
        <p:nvSpPr>
          <p:cNvPr id="30" name="Content Placeholder 9"/>
          <p:cNvSpPr txBox="1">
            <a:spLocks/>
          </p:cNvSpPr>
          <p:nvPr/>
        </p:nvSpPr>
        <p:spPr bwMode="auto">
          <a:xfrm>
            <a:off x="101600" y="5867400"/>
            <a:ext cx="904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82"/>
              </a:buClr>
              <a:buSzTx/>
              <a:buFont typeface="Arial" pitchFamily="-105" charset="0"/>
              <a:buChar char="■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ＭＳ Ｐゴシック" pitchFamily="-105" charset="-128"/>
              </a:rPr>
              <a:t>Of course, the Interstellar Wind is Seen Directly</a:t>
            </a:r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E. Möbius, UNH SSC &amp; LANL, for the IBEX Team           NESSC Mtg UNH, Nov 2011</a:t>
            </a:r>
            <a:endParaRPr lang="en-US" dirty="0"/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 rot="4427520">
            <a:off x="3422933" y="2034820"/>
            <a:ext cx="15692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dirty="0" err="1" smtClean="0"/>
              <a:t>Heliopause</a:t>
            </a:r>
            <a:endParaRPr lang="en-US" dirty="0"/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 rot="4427520">
            <a:off x="7439819" y="1892588"/>
            <a:ext cx="17490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dirty="0" smtClean="0"/>
              <a:t>Bow Shock?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20" grpId="0"/>
      <p:bldP spid="20" grpId="1"/>
      <p:bldP spid="21" grpId="0"/>
      <p:bldP spid="22" grpId="0" animBg="1"/>
      <p:bldP spid="23" grpId="0"/>
      <p:bldP spid="27" grpId="0" animBg="1"/>
      <p:bldP spid="28" grpId="0" animBg="1"/>
      <p:bldP spid="29" grpId="0" animBg="1"/>
      <p:bldP spid="30" grpId="0"/>
      <p:bldP spid="33" grpId="0"/>
      <p:bldP spid="3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114800" y="1066800"/>
            <a:ext cx="5029200" cy="51816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8001000" cy="609600"/>
          </a:xfrm>
        </p:spPr>
        <p:txBody>
          <a:bodyPr/>
          <a:lstStyle/>
          <a:p>
            <a:r>
              <a:rPr lang="en-US" dirty="0" err="1" smtClean="0"/>
              <a:t>O+Ne</a:t>
            </a:r>
            <a:r>
              <a:rPr lang="en-US" dirty="0" smtClean="0"/>
              <a:t> ISM Flow &amp; Secondary Component</a:t>
            </a:r>
            <a:endParaRPr lang="en-US" dirty="0"/>
          </a:p>
        </p:txBody>
      </p:sp>
      <p:pic>
        <p:nvPicPr>
          <p:cNvPr id="3" name="Picture 2" descr="O59-66_E5&amp;6_O_Tr_desL_.pdf"/>
          <p:cNvPicPr>
            <a:picLocks noChangeAspect="1"/>
          </p:cNvPicPr>
          <p:nvPr/>
        </p:nvPicPr>
        <p:blipFill>
          <a:blip r:embed="rId2"/>
          <a:srcRect l="19091" t="16667" r="24242" b="8889"/>
          <a:stretch>
            <a:fillRect/>
          </a:stretch>
        </p:blipFill>
        <p:spPr>
          <a:xfrm>
            <a:off x="4038600" y="1143000"/>
            <a:ext cx="5029200" cy="51054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114800" y="1066800"/>
            <a:ext cx="5029200" cy="51816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O59-66_E5&amp;6_O_Al_desL_sm.pdf"/>
          <p:cNvPicPr>
            <a:picLocks noChangeAspect="1"/>
          </p:cNvPicPr>
          <p:nvPr/>
        </p:nvPicPr>
        <p:blipFill>
          <a:blip r:embed="rId3"/>
          <a:srcRect l="19949" t="16667" r="23384" b="7778"/>
          <a:stretch>
            <a:fillRect/>
          </a:stretch>
        </p:blipFill>
        <p:spPr>
          <a:xfrm>
            <a:off x="4114800" y="1066800"/>
            <a:ext cx="5029200" cy="51816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3733800" y="4038600"/>
            <a:ext cx="2590800" cy="76200"/>
          </a:xfrm>
          <a:prstGeom prst="line">
            <a:avLst/>
          </a:prstGeom>
          <a:ln>
            <a:solidFill>
              <a:srgbClr val="0000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Freeform 16"/>
          <p:cNvSpPr/>
          <p:nvPr/>
        </p:nvSpPr>
        <p:spPr>
          <a:xfrm>
            <a:off x="4836160" y="2103120"/>
            <a:ext cx="1930400" cy="3024293"/>
          </a:xfrm>
          <a:custGeom>
            <a:avLst/>
            <a:gdLst>
              <a:gd name="connsiteX0" fmla="*/ 0 w 1930400"/>
              <a:gd name="connsiteY0" fmla="*/ 3007360 h 3024293"/>
              <a:gd name="connsiteX1" fmla="*/ 1209040 w 1930400"/>
              <a:gd name="connsiteY1" fmla="*/ 3007360 h 3024293"/>
              <a:gd name="connsiteX2" fmla="*/ 1463040 w 1930400"/>
              <a:gd name="connsiteY2" fmla="*/ 3007360 h 3024293"/>
              <a:gd name="connsiteX3" fmla="*/ 1605280 w 1930400"/>
              <a:gd name="connsiteY3" fmla="*/ 2956560 h 3024293"/>
              <a:gd name="connsiteX4" fmla="*/ 1676400 w 1930400"/>
              <a:gd name="connsiteY4" fmla="*/ 2600960 h 3024293"/>
              <a:gd name="connsiteX5" fmla="*/ 1706880 w 1930400"/>
              <a:gd name="connsiteY5" fmla="*/ 2113280 h 3024293"/>
              <a:gd name="connsiteX6" fmla="*/ 1747520 w 1930400"/>
              <a:gd name="connsiteY6" fmla="*/ 1422400 h 3024293"/>
              <a:gd name="connsiteX7" fmla="*/ 1778000 w 1930400"/>
              <a:gd name="connsiteY7" fmla="*/ 924560 h 3024293"/>
              <a:gd name="connsiteX8" fmla="*/ 1828800 w 1930400"/>
              <a:gd name="connsiteY8" fmla="*/ 497840 h 3024293"/>
              <a:gd name="connsiteX9" fmla="*/ 1879600 w 1930400"/>
              <a:gd name="connsiteY9" fmla="*/ 142240 h 3024293"/>
              <a:gd name="connsiteX10" fmla="*/ 1889760 w 1930400"/>
              <a:gd name="connsiteY10" fmla="*/ 60960 h 3024293"/>
              <a:gd name="connsiteX11" fmla="*/ 1930400 w 1930400"/>
              <a:gd name="connsiteY11" fmla="*/ 0 h 3024293"/>
              <a:gd name="connsiteX12" fmla="*/ 1930400 w 1930400"/>
              <a:gd name="connsiteY12" fmla="*/ 0 h 3024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30400" h="3024293">
                <a:moveTo>
                  <a:pt x="0" y="3007360"/>
                </a:moveTo>
                <a:lnTo>
                  <a:pt x="1209040" y="3007360"/>
                </a:lnTo>
                <a:cubicBezTo>
                  <a:pt x="1452880" y="3007360"/>
                  <a:pt x="1397000" y="3015827"/>
                  <a:pt x="1463040" y="3007360"/>
                </a:cubicBezTo>
                <a:cubicBezTo>
                  <a:pt x="1529080" y="2998893"/>
                  <a:pt x="1569720" y="3024293"/>
                  <a:pt x="1605280" y="2956560"/>
                </a:cubicBezTo>
                <a:cubicBezTo>
                  <a:pt x="1640840" y="2888827"/>
                  <a:pt x="1659467" y="2741507"/>
                  <a:pt x="1676400" y="2600960"/>
                </a:cubicBezTo>
                <a:cubicBezTo>
                  <a:pt x="1693333" y="2460413"/>
                  <a:pt x="1695027" y="2309707"/>
                  <a:pt x="1706880" y="2113280"/>
                </a:cubicBezTo>
                <a:cubicBezTo>
                  <a:pt x="1718733" y="1916853"/>
                  <a:pt x="1735667" y="1620520"/>
                  <a:pt x="1747520" y="1422400"/>
                </a:cubicBezTo>
                <a:cubicBezTo>
                  <a:pt x="1759373" y="1224280"/>
                  <a:pt x="1764453" y="1078653"/>
                  <a:pt x="1778000" y="924560"/>
                </a:cubicBezTo>
                <a:cubicBezTo>
                  <a:pt x="1791547" y="770467"/>
                  <a:pt x="1811867" y="628227"/>
                  <a:pt x="1828800" y="497840"/>
                </a:cubicBezTo>
                <a:cubicBezTo>
                  <a:pt x="1845733" y="367453"/>
                  <a:pt x="1869440" y="215053"/>
                  <a:pt x="1879600" y="142240"/>
                </a:cubicBezTo>
                <a:cubicBezTo>
                  <a:pt x="1889760" y="69427"/>
                  <a:pt x="1881293" y="84667"/>
                  <a:pt x="1889760" y="60960"/>
                </a:cubicBezTo>
                <a:cubicBezTo>
                  <a:pt x="1898227" y="37253"/>
                  <a:pt x="1930400" y="0"/>
                  <a:pt x="1930400" y="0"/>
                </a:cubicBezTo>
                <a:lnTo>
                  <a:pt x="1930400" y="0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 flipH="1">
            <a:off x="6791960" y="2103120"/>
            <a:ext cx="1930400" cy="3024293"/>
          </a:xfrm>
          <a:custGeom>
            <a:avLst/>
            <a:gdLst>
              <a:gd name="connsiteX0" fmla="*/ 0 w 1930400"/>
              <a:gd name="connsiteY0" fmla="*/ 3007360 h 3024293"/>
              <a:gd name="connsiteX1" fmla="*/ 1209040 w 1930400"/>
              <a:gd name="connsiteY1" fmla="*/ 3007360 h 3024293"/>
              <a:gd name="connsiteX2" fmla="*/ 1463040 w 1930400"/>
              <a:gd name="connsiteY2" fmla="*/ 3007360 h 3024293"/>
              <a:gd name="connsiteX3" fmla="*/ 1605280 w 1930400"/>
              <a:gd name="connsiteY3" fmla="*/ 2956560 h 3024293"/>
              <a:gd name="connsiteX4" fmla="*/ 1676400 w 1930400"/>
              <a:gd name="connsiteY4" fmla="*/ 2600960 h 3024293"/>
              <a:gd name="connsiteX5" fmla="*/ 1706880 w 1930400"/>
              <a:gd name="connsiteY5" fmla="*/ 2113280 h 3024293"/>
              <a:gd name="connsiteX6" fmla="*/ 1747520 w 1930400"/>
              <a:gd name="connsiteY6" fmla="*/ 1422400 h 3024293"/>
              <a:gd name="connsiteX7" fmla="*/ 1778000 w 1930400"/>
              <a:gd name="connsiteY7" fmla="*/ 924560 h 3024293"/>
              <a:gd name="connsiteX8" fmla="*/ 1828800 w 1930400"/>
              <a:gd name="connsiteY8" fmla="*/ 497840 h 3024293"/>
              <a:gd name="connsiteX9" fmla="*/ 1879600 w 1930400"/>
              <a:gd name="connsiteY9" fmla="*/ 142240 h 3024293"/>
              <a:gd name="connsiteX10" fmla="*/ 1889760 w 1930400"/>
              <a:gd name="connsiteY10" fmla="*/ 60960 h 3024293"/>
              <a:gd name="connsiteX11" fmla="*/ 1930400 w 1930400"/>
              <a:gd name="connsiteY11" fmla="*/ 0 h 3024293"/>
              <a:gd name="connsiteX12" fmla="*/ 1930400 w 1930400"/>
              <a:gd name="connsiteY12" fmla="*/ 0 h 3024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30400" h="3024293">
                <a:moveTo>
                  <a:pt x="0" y="3007360"/>
                </a:moveTo>
                <a:lnTo>
                  <a:pt x="1209040" y="3007360"/>
                </a:lnTo>
                <a:cubicBezTo>
                  <a:pt x="1452880" y="3007360"/>
                  <a:pt x="1397000" y="3015827"/>
                  <a:pt x="1463040" y="3007360"/>
                </a:cubicBezTo>
                <a:cubicBezTo>
                  <a:pt x="1529080" y="2998893"/>
                  <a:pt x="1569720" y="3024293"/>
                  <a:pt x="1605280" y="2956560"/>
                </a:cubicBezTo>
                <a:cubicBezTo>
                  <a:pt x="1640840" y="2888827"/>
                  <a:pt x="1659467" y="2741507"/>
                  <a:pt x="1676400" y="2600960"/>
                </a:cubicBezTo>
                <a:cubicBezTo>
                  <a:pt x="1693333" y="2460413"/>
                  <a:pt x="1695027" y="2309707"/>
                  <a:pt x="1706880" y="2113280"/>
                </a:cubicBezTo>
                <a:cubicBezTo>
                  <a:pt x="1718733" y="1916853"/>
                  <a:pt x="1735667" y="1620520"/>
                  <a:pt x="1747520" y="1422400"/>
                </a:cubicBezTo>
                <a:cubicBezTo>
                  <a:pt x="1759373" y="1224280"/>
                  <a:pt x="1764453" y="1078653"/>
                  <a:pt x="1778000" y="924560"/>
                </a:cubicBezTo>
                <a:cubicBezTo>
                  <a:pt x="1791547" y="770467"/>
                  <a:pt x="1811867" y="628227"/>
                  <a:pt x="1828800" y="497840"/>
                </a:cubicBezTo>
                <a:cubicBezTo>
                  <a:pt x="1845733" y="367453"/>
                  <a:pt x="1869440" y="215053"/>
                  <a:pt x="1879600" y="142240"/>
                </a:cubicBezTo>
                <a:cubicBezTo>
                  <a:pt x="1889760" y="69427"/>
                  <a:pt x="1881293" y="84667"/>
                  <a:pt x="1889760" y="60960"/>
                </a:cubicBezTo>
                <a:cubicBezTo>
                  <a:pt x="1898227" y="37253"/>
                  <a:pt x="1930400" y="0"/>
                  <a:pt x="1930400" y="0"/>
                </a:cubicBezTo>
                <a:lnTo>
                  <a:pt x="1930400" y="0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>
            <a:off x="8620760" y="5115560"/>
            <a:ext cx="304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1066800"/>
            <a:ext cx="8382000" cy="5486400"/>
          </a:xfrm>
        </p:spPr>
        <p:txBody>
          <a:bodyPr/>
          <a:lstStyle/>
          <a:p>
            <a:r>
              <a:rPr lang="en-US" dirty="0" smtClean="0"/>
              <a:t>Primary </a:t>
            </a:r>
            <a:r>
              <a:rPr lang="en-US" dirty="0" err="1" smtClean="0"/>
              <a:t>O+Ne</a:t>
            </a:r>
            <a:r>
              <a:rPr lang="en-US" dirty="0" smtClean="0"/>
              <a:t> stable </a:t>
            </a:r>
            <a:br>
              <a:rPr lang="en-US" dirty="0" smtClean="0"/>
            </a:br>
            <a:r>
              <a:rPr lang="en-US" dirty="0" smtClean="0"/>
              <a:t>in Latitude and Width</a:t>
            </a:r>
            <a:br>
              <a:rPr lang="en-US" dirty="0" smtClean="0"/>
            </a:br>
            <a:r>
              <a:rPr lang="en-US" dirty="0" smtClean="0"/>
              <a:t>from 2009 – 2011</a:t>
            </a:r>
          </a:p>
          <a:p>
            <a:r>
              <a:rPr lang="en-US" dirty="0" smtClean="0"/>
              <a:t>Rate stable 2009, 2010</a:t>
            </a:r>
            <a:br>
              <a:rPr lang="en-US" dirty="0" smtClean="0"/>
            </a:br>
            <a:r>
              <a:rPr lang="en-US" dirty="0" smtClean="0"/>
              <a:t>at ≈2/3 in 2011: </a:t>
            </a:r>
            <a:r>
              <a:rPr lang="en-US" i="1" dirty="0" err="1" smtClean="0">
                <a:latin typeface="Symbol" charset="2"/>
                <a:cs typeface="Symbol" charset="2"/>
              </a:rPr>
              <a:t>ν</a:t>
            </a:r>
            <a:r>
              <a:rPr lang="en-US" baseline="-25000" dirty="0" err="1" smtClean="0"/>
              <a:t>Ion</a:t>
            </a:r>
            <a:r>
              <a:rPr lang="en-US" dirty="0" smtClean="0"/>
              <a:t> up</a:t>
            </a:r>
          </a:p>
          <a:p>
            <a:r>
              <a:rPr lang="en-US" dirty="0" smtClean="0"/>
              <a:t>Asymmetry of Peak</a:t>
            </a:r>
            <a:br>
              <a:rPr lang="en-US" dirty="0" smtClean="0"/>
            </a:br>
            <a:r>
              <a:rPr lang="en-US" dirty="0" smtClean="0"/>
              <a:t>Seen Clearly as Foot</a:t>
            </a:r>
          </a:p>
          <a:p>
            <a:r>
              <a:rPr lang="en-US" dirty="0" smtClean="0"/>
              <a:t>Best in 2010 </a:t>
            </a:r>
            <a:br>
              <a:rPr lang="en-US" dirty="0" smtClean="0"/>
            </a:br>
            <a:r>
              <a:rPr lang="en-US" dirty="0" smtClean="0"/>
              <a:t>with Improved Statistics</a:t>
            </a:r>
            <a:br>
              <a:rPr lang="en-US" dirty="0" smtClean="0"/>
            </a:br>
            <a:r>
              <a:rPr lang="en-US" dirty="0" smtClean="0"/>
              <a:t>Using Doubles</a:t>
            </a:r>
          </a:p>
          <a:p>
            <a:r>
              <a:rPr lang="en-US" dirty="0" smtClean="0"/>
              <a:t>Primary Flow in 2011 </a:t>
            </a:r>
            <a:br>
              <a:rPr lang="en-US" dirty="0" smtClean="0"/>
            </a:br>
            <a:r>
              <a:rPr lang="en-US" dirty="0" smtClean="0"/>
              <a:t>Not comparable due to Hi-Res Mode</a:t>
            </a:r>
            <a:endParaRPr lang="en-US" dirty="0"/>
          </a:p>
        </p:txBody>
      </p:sp>
      <p:sp>
        <p:nvSpPr>
          <p:cNvPr id="12" name="Action Button: Custom 11">
            <a:hlinkClick r:id="" action="ppaction://noaction" highlightClick="1"/>
          </p:cNvPr>
          <p:cNvSpPr/>
          <p:nvPr/>
        </p:nvSpPr>
        <p:spPr>
          <a:xfrm>
            <a:off x="8382000" y="5943600"/>
            <a:ext cx="609600" cy="533400"/>
          </a:xfrm>
          <a:prstGeom prst="actionButtonBlank">
            <a:avLst/>
          </a:prstGeom>
          <a:solidFill>
            <a:srgbClr val="FFFF00"/>
          </a:solidFill>
          <a:effectLst>
            <a:outerShdw blurRad="152400" dist="889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E. Möbius, UNH SSC &amp; LANL, for the IBEX Team           NESSC Mtg UNH, Nov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18" grpId="0" animBg="1"/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Years O Secondary Component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14400"/>
            <a:ext cx="4953000" cy="5211763"/>
          </a:xfrm>
        </p:spPr>
        <p:txBody>
          <a:bodyPr/>
          <a:lstStyle/>
          <a:p>
            <a:r>
              <a:rPr lang="en-US" dirty="0" smtClean="0"/>
              <a:t>Let’s concentrate on the Secondary Component</a:t>
            </a:r>
            <a:br>
              <a:rPr lang="en-US" dirty="0" smtClean="0"/>
            </a:br>
            <a:r>
              <a:rPr lang="en-US" dirty="0" smtClean="0"/>
              <a:t>Orb 11-13, 59-61, 107-109</a:t>
            </a:r>
          </a:p>
          <a:p>
            <a:r>
              <a:rPr lang="en-US" dirty="0" smtClean="0"/>
              <a:t>Accumulation of 3 years indicates significant separate peak that is</a:t>
            </a:r>
            <a:br>
              <a:rPr lang="en-US" dirty="0" smtClean="0"/>
            </a:br>
            <a:r>
              <a:rPr lang="en-US" dirty="0" smtClean="0"/>
              <a:t>at Lower Latitude relative </a:t>
            </a:r>
            <a:br>
              <a:rPr lang="en-US" dirty="0" smtClean="0"/>
            </a:br>
            <a:r>
              <a:rPr lang="en-US" dirty="0" smtClean="0"/>
              <a:t>to Primary </a:t>
            </a:r>
            <a:r>
              <a:rPr lang="en-US" dirty="0" err="1" smtClean="0"/>
              <a:t>O+Ne</a:t>
            </a:r>
            <a:r>
              <a:rPr lang="en-US" dirty="0" smtClean="0"/>
              <a:t> ISM Flow</a:t>
            </a:r>
          </a:p>
          <a:p>
            <a:r>
              <a:rPr lang="en-US" dirty="0" smtClean="0"/>
              <a:t>Also at Lower Longitude</a:t>
            </a:r>
            <a:br>
              <a:rPr lang="en-US" dirty="0" smtClean="0"/>
            </a:br>
            <a:r>
              <a:rPr lang="en-US" dirty="0" smtClean="0">
                <a:sym typeface="Wingdings"/>
              </a:rPr>
              <a:t> Slower </a:t>
            </a:r>
            <a:r>
              <a:rPr lang="en-US" i="1" dirty="0" smtClean="0">
                <a:sym typeface="Wingdings"/>
              </a:rPr>
              <a:t>V</a:t>
            </a:r>
            <a:r>
              <a:rPr lang="en-US" baseline="-25000" dirty="0" smtClean="0">
                <a:sym typeface="Wingdings"/>
              </a:rPr>
              <a:t>∞</a:t>
            </a:r>
            <a:r>
              <a:rPr lang="en-US" dirty="0" smtClean="0">
                <a:sym typeface="Wingdings"/>
              </a:rPr>
              <a:t> and/or </a:t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>    Lower Inflow </a:t>
            </a:r>
            <a:r>
              <a:rPr lang="en-US" i="1" dirty="0" err="1" smtClean="0">
                <a:latin typeface="Symbol" charset="2"/>
                <a:cs typeface="Symbol" charset="2"/>
                <a:sym typeface="Wingdings"/>
              </a:rPr>
              <a:t>λ</a:t>
            </a:r>
            <a:r>
              <a:rPr lang="en-US" baseline="-25000" dirty="0" smtClean="0">
                <a:sym typeface="Wingdings"/>
              </a:rPr>
              <a:t>∞</a:t>
            </a:r>
            <a:r>
              <a:rPr lang="en-US" dirty="0" smtClean="0">
                <a:sym typeface="Wingdings"/>
              </a:rPr>
              <a:t>  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5" name="Content Placeholder 4" descr="O_Secondary_3Y_Gd&amp;Dou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4049" r="-4049"/>
          <a:stretch>
            <a:fillRect/>
          </a:stretch>
        </p:blipFill>
        <p:spPr>
          <a:xfrm>
            <a:off x="4648200" y="875882"/>
            <a:ext cx="4410226" cy="5524918"/>
          </a:xfrm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E. Möbius, UNH SSC &amp; LANL, for the IBEX Team           NESSC Mtg UNH, Nov 2011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61592" y="6305490"/>
            <a:ext cx="21824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  <a:latin typeface="Helvetica"/>
                <a:cs typeface="Helvetica"/>
              </a:rPr>
              <a:t>Talk by Xian Wu</a:t>
            </a:r>
            <a:endParaRPr lang="en-US" sz="2000" b="1" i="1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Years O Secondary Component</a:t>
            </a:r>
            <a:endParaRPr lang="en-US" dirty="0"/>
          </a:p>
        </p:txBody>
      </p:sp>
      <p:pic>
        <p:nvPicPr>
          <p:cNvPr id="7" name="Content Placeholder 6" descr="Psi'-Lam_w-OSec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14374" b="-14374"/>
          <a:stretch>
            <a:fillRect/>
          </a:stretch>
        </p:blipFill>
        <p:spPr>
          <a:xfrm>
            <a:off x="4648200" y="609600"/>
            <a:ext cx="4380148" cy="5487238"/>
          </a:xfrm>
        </p:spPr>
      </p:pic>
      <p:sp>
        <p:nvSpPr>
          <p:cNvPr id="5" name="TextBox 4"/>
          <p:cNvSpPr txBox="1"/>
          <p:nvPr/>
        </p:nvSpPr>
        <p:spPr>
          <a:xfrm>
            <a:off x="6172200" y="1828800"/>
            <a:ext cx="2183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Also Applicable to O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38200"/>
            <a:ext cx="8763000" cy="55626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Secondary O Peak shifted</a:t>
            </a:r>
            <a:br>
              <a:rPr lang="en-US" dirty="0" smtClean="0"/>
            </a:br>
            <a:r>
              <a:rPr lang="en-US" dirty="0" smtClean="0"/>
              <a:t>so far in Latitude </a:t>
            </a:r>
            <a:br>
              <a:rPr lang="en-US" dirty="0" smtClean="0"/>
            </a:br>
            <a:r>
              <a:rPr lang="en-US" dirty="0" smtClean="0"/>
              <a:t>that lower speed </a:t>
            </a:r>
            <a:br>
              <a:rPr lang="en-US" dirty="0" smtClean="0"/>
            </a:br>
            <a:r>
              <a:rPr lang="en-US" dirty="0" smtClean="0"/>
              <a:t>doesn’t explain location!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Incoming flow vector </a:t>
            </a:r>
            <a:br>
              <a:rPr lang="en-US" dirty="0" smtClean="0"/>
            </a:br>
            <a:r>
              <a:rPr lang="en-US" dirty="0" smtClean="0"/>
              <a:t>at more negative latitude </a:t>
            </a:r>
            <a:br>
              <a:rPr lang="en-US" dirty="0" smtClean="0"/>
            </a:br>
            <a:r>
              <a:rPr lang="en-US" dirty="0" smtClean="0"/>
              <a:t>of order 5-8</a:t>
            </a:r>
            <a:r>
              <a:rPr lang="en-US" baseline="30000" dirty="0" smtClean="0"/>
              <a:t>o</a:t>
            </a:r>
            <a:r>
              <a:rPr lang="en-US" dirty="0" smtClean="0"/>
              <a:t>! 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Direction consistent </a:t>
            </a:r>
            <a:br>
              <a:rPr lang="en-US" dirty="0" smtClean="0"/>
            </a:br>
            <a:r>
              <a:rPr lang="en-US" dirty="0" smtClean="0"/>
              <a:t>with that of H in Ly</a:t>
            </a:r>
            <a:r>
              <a:rPr lang="en-US" dirty="0" smtClean="0">
                <a:latin typeface="Symbol" charset="2"/>
                <a:cs typeface="Symbol" charset="2"/>
              </a:rPr>
              <a:t>α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i="1" dirty="0" err="1" smtClean="0"/>
              <a:t>Lallement</a:t>
            </a:r>
            <a:r>
              <a:rPr lang="en-US" i="1" dirty="0" smtClean="0"/>
              <a:t> et al</a:t>
            </a:r>
            <a:r>
              <a:rPr lang="en-US" dirty="0" smtClean="0"/>
              <a:t>. 2005</a:t>
            </a:r>
          </a:p>
          <a:p>
            <a:r>
              <a:rPr lang="en-US" dirty="0" smtClean="0"/>
              <a:t>H is mix of components;    O is separable</a:t>
            </a:r>
            <a:br>
              <a:rPr lang="en-US" dirty="0" smtClean="0"/>
            </a:b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Excellent diagnostics for IS Magnetic Field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419600" y="3505200"/>
            <a:ext cx="1219200" cy="114300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E. Möbius, UNH SSC &amp; LANL, for the IBEX Team           NESSC Mtg UNH, Nov 2011</a:t>
            </a:r>
            <a:endParaRPr lang="en-US" dirty="0"/>
          </a:p>
        </p:txBody>
      </p:sp>
      <p:sp>
        <p:nvSpPr>
          <p:cNvPr id="10" name="Action Button: Custom 9">
            <a:hlinkClick r:id="rId4" action="ppaction://hlinksldjump" highlightClick="1"/>
          </p:cNvPr>
          <p:cNvSpPr/>
          <p:nvPr/>
        </p:nvSpPr>
        <p:spPr bwMode="auto">
          <a:xfrm>
            <a:off x="8305800" y="5715000"/>
            <a:ext cx="609600" cy="685800"/>
          </a:xfrm>
          <a:prstGeom prst="actionButtonBlank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362" name="Picture 2" descr="Macintosh HD:Users:emoebius:Documents:Möbius:Talks:2005:Seminar-BU:"/>
          <p:cNvPicPr>
            <a:picLocks noChangeAspect="1" noChangeArrowheads="1"/>
          </p:cNvPicPr>
          <p:nvPr/>
        </p:nvPicPr>
        <p:blipFill>
          <a:blip r:embed="rId3"/>
          <a:srcRect l="9129" r="22821" b="23444"/>
          <a:stretch>
            <a:fillRect/>
          </a:stretch>
        </p:blipFill>
        <p:spPr bwMode="auto">
          <a:xfrm>
            <a:off x="4724400" y="2055813"/>
            <a:ext cx="4114800" cy="347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1363" name="Text Box 3"/>
          <p:cNvSpPr txBox="1">
            <a:spLocks noChangeArrowheads="1"/>
          </p:cNvSpPr>
          <p:nvPr/>
        </p:nvSpPr>
        <p:spPr bwMode="auto">
          <a:xfrm>
            <a:off x="5089525" y="2117725"/>
            <a:ext cx="21732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Rosetta Nebula</a:t>
            </a:r>
          </a:p>
        </p:txBody>
      </p:sp>
      <p:pic>
        <p:nvPicPr>
          <p:cNvPr id="27136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4724400" y="1600200"/>
            <a:ext cx="4195763" cy="4572000"/>
          </a:xfrm>
          <a:noFill/>
        </p:spPr>
      </p:pic>
      <p:pic>
        <p:nvPicPr>
          <p:cNvPr id="48133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938" y="1600200"/>
            <a:ext cx="4030662" cy="457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271367" name="Text Box 7"/>
          <p:cNvSpPr txBox="1">
            <a:spLocks noChangeArrowheads="1"/>
          </p:cNvSpPr>
          <p:nvPr/>
        </p:nvSpPr>
        <p:spPr bwMode="auto">
          <a:xfrm>
            <a:off x="762000" y="5638800"/>
            <a:ext cx="3335338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/>
              <a:t>“Strömgren Sphere”</a:t>
            </a:r>
            <a:endParaRPr lang="en-US"/>
          </a:p>
        </p:txBody>
      </p:sp>
      <p:sp>
        <p:nvSpPr>
          <p:cNvPr id="271368" name="Text Box 8"/>
          <p:cNvSpPr txBox="1">
            <a:spLocks noChangeArrowheads="1"/>
          </p:cNvSpPr>
          <p:nvPr/>
        </p:nvSpPr>
        <p:spPr bwMode="auto">
          <a:xfrm>
            <a:off x="7086600" y="4814888"/>
            <a:ext cx="1735138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i="1"/>
              <a:t>Fahr</a:t>
            </a:r>
            <a:r>
              <a:rPr lang="en-US" sz="2800"/>
              <a:t> 1967</a:t>
            </a:r>
            <a:endParaRPr lang="en-US"/>
          </a:p>
        </p:txBody>
      </p:sp>
      <p:sp>
        <p:nvSpPr>
          <p:cNvPr id="48137" name="Rectangle 18"/>
          <p:cNvSpPr>
            <a:spLocks noChangeArrowheads="1"/>
          </p:cNvSpPr>
          <p:nvPr/>
        </p:nvSpPr>
        <p:spPr bwMode="auto">
          <a:xfrm>
            <a:off x="3441700" y="2286000"/>
            <a:ext cx="914400" cy="381000"/>
          </a:xfrm>
          <a:prstGeom prst="rect">
            <a:avLst/>
          </a:prstGeom>
          <a:solidFill>
            <a:srgbClr val="00BFC3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1379" name="Text Box 19"/>
          <p:cNvSpPr txBox="1">
            <a:spLocks noChangeArrowheads="1"/>
          </p:cNvSpPr>
          <p:nvPr/>
        </p:nvSpPr>
        <p:spPr bwMode="auto">
          <a:xfrm>
            <a:off x="3352800" y="2209800"/>
            <a:ext cx="974725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-110" charset="0"/>
              </a:rPr>
              <a:t>1967</a:t>
            </a:r>
            <a:endParaRPr lang="en-US" sz="2800">
              <a:effectLst>
                <a:outerShdw blurRad="38100" dist="38100" dir="2700000" algn="tl">
                  <a:srgbClr val="FFFFFF"/>
                </a:outerShdw>
              </a:effectLst>
              <a:latin typeface="Times" pitchFamily="-110" charset="0"/>
            </a:endParaRPr>
          </a:p>
        </p:txBody>
      </p:sp>
      <p:sp>
        <p:nvSpPr>
          <p:cNvPr id="271380" name="Line 20"/>
          <p:cNvSpPr>
            <a:spLocks noChangeShapeType="1"/>
          </p:cNvSpPr>
          <p:nvPr/>
        </p:nvSpPr>
        <p:spPr bwMode="auto">
          <a:xfrm flipH="1">
            <a:off x="990600" y="3886200"/>
            <a:ext cx="137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1381" name="Text Box 21"/>
          <p:cNvSpPr txBox="1">
            <a:spLocks noChangeArrowheads="1"/>
          </p:cNvSpPr>
          <p:nvPr/>
        </p:nvSpPr>
        <p:spPr bwMode="auto">
          <a:xfrm>
            <a:off x="863600" y="3886200"/>
            <a:ext cx="132556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≈700 AU</a:t>
            </a:r>
          </a:p>
        </p:txBody>
      </p:sp>
      <p:sp>
        <p:nvSpPr>
          <p:cNvPr id="48141" name="Title 15"/>
          <p:cNvSpPr>
            <a:spLocks noGrp="1"/>
          </p:cNvSpPr>
          <p:nvPr>
            <p:ph type="title"/>
          </p:nvPr>
        </p:nvSpPr>
        <p:spPr>
          <a:xfrm>
            <a:off x="1143000" y="424424"/>
            <a:ext cx="8001000" cy="609600"/>
          </a:xfrm>
        </p:spPr>
        <p:txBody>
          <a:bodyPr/>
          <a:lstStyle/>
          <a:p>
            <a:r>
              <a:rPr lang="en-US" dirty="0" smtClean="0">
                <a:ea typeface="ＭＳ Ｐゴシック" pitchFamily="-105" charset="-128"/>
                <a:cs typeface="ＭＳ Ｐゴシック" pitchFamily="-105" charset="-128"/>
              </a:rPr>
              <a:t>Observation of Interstellar Wind at 1 AU</a:t>
            </a:r>
            <a:br>
              <a:rPr lang="en-US" dirty="0" smtClean="0">
                <a:ea typeface="ＭＳ Ｐゴシック" pitchFamily="-105" charset="-128"/>
                <a:cs typeface="ＭＳ Ｐゴシック" pitchFamily="-105" charset="-128"/>
              </a:rPr>
            </a:br>
            <a:r>
              <a:rPr lang="en-US" dirty="0" smtClean="0">
                <a:ea typeface="ＭＳ Ｐゴシック" pitchFamily="-105" charset="-128"/>
                <a:cs typeface="ＭＳ Ｐゴシック" pitchFamily="-105" charset="-128"/>
              </a:rPr>
              <a:t>How Come we can Catch the Wind here?</a:t>
            </a:r>
          </a:p>
        </p:txBody>
      </p:sp>
      <p:pic>
        <p:nvPicPr>
          <p:cNvPr id="14" name="Picture 17" descr="Macintosh HD:Users:emoebius:Documents:Möbius:Talks:2005:IBEX-PR-Pres: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4400" y="4114800"/>
            <a:ext cx="199548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1377" name="Text Box 17"/>
          <p:cNvSpPr txBox="1">
            <a:spLocks noChangeArrowheads="1"/>
          </p:cNvSpPr>
          <p:nvPr/>
        </p:nvSpPr>
        <p:spPr bwMode="auto">
          <a:xfrm>
            <a:off x="4572000" y="5334000"/>
            <a:ext cx="4348163" cy="830263"/>
          </a:xfrm>
          <a:prstGeom prst="rect">
            <a:avLst/>
          </a:prstGeom>
          <a:solidFill>
            <a:schemeClr val="accent1">
              <a:lumMod val="20000"/>
              <a:lumOff val="80000"/>
              <a:alpha val="57000"/>
            </a:scheme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Showed that in-situ observation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of the LISM is possible at 1 AU!</a:t>
            </a:r>
            <a:endParaRPr lang="en-US" b="1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E. Möbius, UNH SSC &amp; LANL, for the IBEX Team           NESSC Mtg UNH, Nov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3" presetClass="entr" presetSubtype="52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1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1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3" grpId="0" autoUpdateAnimBg="0"/>
      <p:bldP spid="271365" grpId="0" autoUpdateAnimBg="0"/>
      <p:bldP spid="271367" grpId="0" autoUpdateAnimBg="0"/>
      <p:bldP spid="271368" grpId="0" autoUpdateAnimBg="0"/>
      <p:bldP spid="271380" grpId="0" animBg="1"/>
      <p:bldP spid="271381" grpId="0"/>
      <p:bldP spid="27137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2" descr="B_ISM_ISS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521325" cy="676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Text Box 6"/>
          <p:cNvSpPr txBox="1">
            <a:spLocks noChangeArrowheads="1"/>
          </p:cNvSpPr>
          <p:nvPr/>
        </p:nvSpPr>
        <p:spPr bwMode="auto">
          <a:xfrm>
            <a:off x="2362200" y="1981200"/>
            <a:ext cx="2486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Dec 2004    94 AU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52230" name="Text Box 7"/>
          <p:cNvSpPr txBox="1">
            <a:spLocks noChangeArrowheads="1"/>
          </p:cNvSpPr>
          <p:nvPr/>
        </p:nvSpPr>
        <p:spPr bwMode="auto">
          <a:xfrm>
            <a:off x="2895600" y="4038600"/>
            <a:ext cx="2462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Aug 2007   83 AU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52231" name="Line 9"/>
          <p:cNvSpPr>
            <a:spLocks noChangeShapeType="1"/>
          </p:cNvSpPr>
          <p:nvPr/>
        </p:nvSpPr>
        <p:spPr bwMode="auto">
          <a:xfrm>
            <a:off x="76200" y="4572000"/>
            <a:ext cx="1752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2" name="Text Box 10"/>
          <p:cNvSpPr txBox="1">
            <a:spLocks noChangeArrowheads="1"/>
          </p:cNvSpPr>
          <p:nvPr/>
        </p:nvSpPr>
        <p:spPr bwMode="auto">
          <a:xfrm>
            <a:off x="288925" y="4014788"/>
            <a:ext cx="720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v</a:t>
            </a:r>
            <a:r>
              <a:rPr lang="en-US" b="1" baseline="-25000"/>
              <a:t>ISM</a:t>
            </a:r>
            <a:endParaRPr lang="en-US" b="1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334000" y="1110224"/>
            <a:ext cx="38100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r"/>
            <a:r>
              <a:rPr lang="en-US" sz="2800" dirty="0">
                <a:latin typeface="Arial" pitchFamily="-105" charset="0"/>
              </a:rPr>
              <a:t>After a journey </a:t>
            </a:r>
            <a:br>
              <a:rPr lang="en-US" sz="2800" dirty="0">
                <a:latin typeface="Arial" pitchFamily="-105" charset="0"/>
              </a:rPr>
            </a:br>
            <a:r>
              <a:rPr lang="en-US" sz="2800" dirty="0">
                <a:latin typeface="Arial" pitchFamily="-105" charset="0"/>
              </a:rPr>
              <a:t>of ≈30 years </a:t>
            </a:r>
            <a:br>
              <a:rPr lang="en-US" sz="2800" dirty="0">
                <a:latin typeface="Arial" pitchFamily="-105" charset="0"/>
              </a:rPr>
            </a:br>
            <a:r>
              <a:rPr lang="en-US" sz="2800" dirty="0">
                <a:latin typeface="Arial" pitchFamily="-105" charset="0"/>
              </a:rPr>
              <a:t>the Voyagers reached </a:t>
            </a:r>
            <a:br>
              <a:rPr lang="en-US" sz="2800" dirty="0">
                <a:latin typeface="Arial" pitchFamily="-105" charset="0"/>
              </a:rPr>
            </a:br>
            <a:r>
              <a:rPr lang="en-US" sz="2800" dirty="0">
                <a:latin typeface="Arial" pitchFamily="-105" charset="0"/>
              </a:rPr>
              <a:t>the Termination Shock.</a:t>
            </a:r>
            <a:br>
              <a:rPr lang="en-US" sz="2800" dirty="0">
                <a:latin typeface="Arial" pitchFamily="-105" charset="0"/>
              </a:rPr>
            </a:br>
            <a:endParaRPr lang="en-US" sz="2800" dirty="0">
              <a:latin typeface="Arial" pitchFamily="-105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 flipH="1">
            <a:off x="5943600" y="4274403"/>
            <a:ext cx="3200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r"/>
            <a:r>
              <a:rPr lang="en-US" b="1" dirty="0">
                <a:solidFill>
                  <a:srgbClr val="0000FF"/>
                </a:solidFill>
                <a:latin typeface="Helvetica" pitchFamily="-105" charset="0"/>
                <a:ea typeface="Helvetica" pitchFamily="-105" charset="0"/>
                <a:cs typeface="Helvetica" pitchFamily="-105" charset="0"/>
              </a:rPr>
              <a:t>Strength</a:t>
            </a:r>
            <a:r>
              <a:rPr lang="en-US" b="1" dirty="0" smtClean="0">
                <a:solidFill>
                  <a:srgbClr val="0000FF"/>
                </a:solidFill>
                <a:latin typeface="Helvetica" pitchFamily="-105" charset="0"/>
                <a:ea typeface="Helvetica" pitchFamily="-105" charset="0"/>
                <a:cs typeface="Helvetica" pitchFamily="-105" charset="0"/>
              </a:rPr>
              <a:t>: 1.8</a:t>
            </a:r>
            <a:r>
              <a:rPr lang="en-US" b="1" dirty="0">
                <a:solidFill>
                  <a:srgbClr val="0000FF"/>
                </a:solidFill>
                <a:latin typeface="Helvetica" pitchFamily="-105" charset="0"/>
                <a:ea typeface="Helvetica" pitchFamily="-105" charset="0"/>
                <a:cs typeface="Helvetica" pitchFamily="-105" charset="0"/>
              </a:rPr>
              <a:t>-2.5 </a:t>
            </a:r>
            <a:r>
              <a:rPr lang="en-US" b="1" dirty="0" smtClean="0">
                <a:solidFill>
                  <a:srgbClr val="0000FF"/>
                </a:solidFill>
                <a:latin typeface="Helvetica" pitchFamily="-105" charset="0"/>
                <a:ea typeface="Helvetica" pitchFamily="-105" charset="0"/>
                <a:cs typeface="Helvetica" pitchFamily="-105" charset="0"/>
                <a:sym typeface="Symbol" pitchFamily="-105" charset="2"/>
              </a:rPr>
              <a:t>µ</a:t>
            </a:r>
            <a:r>
              <a:rPr lang="en-US" b="1" dirty="0" smtClean="0">
                <a:solidFill>
                  <a:srgbClr val="0000FF"/>
                </a:solidFill>
                <a:latin typeface="Helvetica" pitchFamily="-105" charset="0"/>
                <a:ea typeface="Helvetica" pitchFamily="-105" charset="0"/>
                <a:cs typeface="Helvetica" pitchFamily="-105" charset="0"/>
              </a:rPr>
              <a:t>G</a:t>
            </a:r>
            <a:br>
              <a:rPr lang="en-US" b="1" dirty="0" smtClean="0">
                <a:solidFill>
                  <a:srgbClr val="0000FF"/>
                </a:solidFill>
                <a:latin typeface="Helvetica" pitchFamily="-105" charset="0"/>
                <a:ea typeface="Helvetica" pitchFamily="-105" charset="0"/>
                <a:cs typeface="Helvetica" pitchFamily="-105" charset="0"/>
              </a:rPr>
            </a:br>
            <a:r>
              <a:rPr lang="en-US" b="1" dirty="0" smtClean="0">
                <a:solidFill>
                  <a:srgbClr val="0000FF"/>
                </a:solidFill>
                <a:latin typeface="Helvetica" pitchFamily="-105" charset="0"/>
                <a:ea typeface="Helvetica" pitchFamily="-105" charset="0"/>
                <a:cs typeface="Helvetica" pitchFamily="-105" charset="0"/>
              </a:rPr>
              <a:t>Direction: 30</a:t>
            </a:r>
            <a:r>
              <a:rPr lang="en-US" b="1" baseline="30000" dirty="0" smtClean="0">
                <a:solidFill>
                  <a:srgbClr val="0000FF"/>
                </a:solidFill>
                <a:latin typeface="Helvetica" pitchFamily="-105" charset="0"/>
                <a:ea typeface="Helvetica" pitchFamily="-105" charset="0"/>
                <a:cs typeface="Helvetica" pitchFamily="-105" charset="0"/>
              </a:rPr>
              <a:t>o</a:t>
            </a:r>
            <a:r>
              <a:rPr lang="en-US" b="1" dirty="0" smtClean="0">
                <a:solidFill>
                  <a:srgbClr val="0000FF"/>
                </a:solidFill>
                <a:latin typeface="Helvetica" pitchFamily="-105" charset="0"/>
                <a:ea typeface="Helvetica" pitchFamily="-105" charset="0"/>
                <a:cs typeface="Helvetica" pitchFamily="-105" charset="0"/>
              </a:rPr>
              <a:t>-60</a:t>
            </a:r>
            <a:r>
              <a:rPr lang="en-US" b="1" baseline="30000" dirty="0" smtClean="0">
                <a:solidFill>
                  <a:srgbClr val="0000FF"/>
                </a:solidFill>
                <a:latin typeface="Helvetica" pitchFamily="-105" charset="0"/>
                <a:ea typeface="Helvetica" pitchFamily="-105" charset="0"/>
                <a:cs typeface="Helvetica" pitchFamily="-105" charset="0"/>
              </a:rPr>
              <a:t>o</a:t>
            </a:r>
            <a:endParaRPr lang="en-US" b="1" baseline="30000" dirty="0">
              <a:solidFill>
                <a:srgbClr val="0000FF"/>
              </a:solidFill>
              <a:latin typeface="Helvetica" pitchFamily="-105" charset="0"/>
              <a:ea typeface="Helvetica" pitchFamily="-105" charset="0"/>
              <a:cs typeface="Helvetica" pitchFamily="-105" charset="0"/>
            </a:endParaRP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76200" y="4648200"/>
            <a:ext cx="1295400" cy="1371600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 rot="2772125">
            <a:off x="376237" y="4805363"/>
            <a:ext cx="771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33CC"/>
                </a:solidFill>
              </a:rPr>
              <a:t>B</a:t>
            </a:r>
            <a:r>
              <a:rPr lang="en-US" b="1" baseline="-25000">
                <a:solidFill>
                  <a:srgbClr val="0033CC"/>
                </a:solidFill>
              </a:rPr>
              <a:t>ISM</a:t>
            </a:r>
            <a:endParaRPr lang="en-US" b="1">
              <a:solidFill>
                <a:srgbClr val="0033CC"/>
              </a:solidFill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4800600" y="2895600"/>
            <a:ext cx="4343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r"/>
            <a:r>
              <a:rPr lang="en-US" sz="2800" dirty="0">
                <a:latin typeface="Arial" pitchFamily="-105" charset="0"/>
              </a:rPr>
              <a:t>Our </a:t>
            </a:r>
            <a:r>
              <a:rPr lang="en-US" sz="2800" dirty="0" err="1">
                <a:latin typeface="Arial" pitchFamily="-105" charset="0"/>
              </a:rPr>
              <a:t>Heliosphere</a:t>
            </a:r>
            <a:r>
              <a:rPr lang="en-US" sz="2800" dirty="0">
                <a:latin typeface="Arial" pitchFamily="-105" charset="0"/>
              </a:rPr>
              <a:t> </a:t>
            </a:r>
            <a:br>
              <a:rPr lang="en-US" sz="2800" dirty="0">
                <a:latin typeface="Arial" pitchFamily="-105" charset="0"/>
              </a:rPr>
            </a:br>
            <a:r>
              <a:rPr lang="en-US" sz="2800" dirty="0">
                <a:latin typeface="Arial" pitchFamily="-105" charset="0"/>
              </a:rPr>
              <a:t>is squashed by</a:t>
            </a:r>
            <a:br>
              <a:rPr lang="en-US" sz="2800" dirty="0">
                <a:latin typeface="Arial" pitchFamily="-105" charset="0"/>
              </a:rPr>
            </a:br>
            <a:r>
              <a:rPr lang="en-US" sz="2800" dirty="0">
                <a:latin typeface="Arial" pitchFamily="-105" charset="0"/>
              </a:rPr>
              <a:t>Interstellar</a:t>
            </a:r>
            <a:r>
              <a:rPr lang="en-US" sz="2800" dirty="0" smtClean="0">
                <a:latin typeface="Arial" pitchFamily="-105" charset="0"/>
              </a:rPr>
              <a:t> Magnetic </a:t>
            </a:r>
            <a:r>
              <a:rPr lang="en-US" sz="2800" dirty="0">
                <a:latin typeface="Arial" pitchFamily="-105" charset="0"/>
              </a:rPr>
              <a:t>Field</a:t>
            </a:r>
          </a:p>
        </p:txBody>
      </p:sp>
      <p:sp>
        <p:nvSpPr>
          <p:cNvPr id="52227" name="Rectangle 8"/>
          <p:cNvSpPr txBox="1">
            <a:spLocks noChangeArrowheads="1"/>
          </p:cNvSpPr>
          <p:nvPr/>
        </p:nvSpPr>
        <p:spPr bwMode="auto">
          <a:xfrm>
            <a:off x="4572000" y="381000"/>
            <a:ext cx="457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r"/>
            <a:r>
              <a:rPr lang="en-US" sz="2800" b="1" dirty="0" smtClean="0">
                <a:solidFill>
                  <a:schemeClr val="tx2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Voyagers Reveal</a:t>
            </a:r>
            <a:br>
              <a:rPr lang="en-US" sz="2800" b="1" dirty="0" smtClean="0">
                <a:solidFill>
                  <a:schemeClr val="tx2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</a:br>
            <a:r>
              <a:rPr lang="en-US" sz="2800" b="1" dirty="0" smtClean="0">
                <a:solidFill>
                  <a:schemeClr val="tx2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Asymmetric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Heliosphere</a:t>
            </a:r>
            <a:endParaRPr lang="en-US" sz="2800" b="1" dirty="0">
              <a:solidFill>
                <a:schemeClr val="tx2"/>
              </a:solidFill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E. Möbius, UNH SSC &amp; LANL, for the IBEX Team           NESSC Mtg UNH, Nov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-105" charset="-128"/>
                <a:cs typeface="ＭＳ Ｐゴシック" pitchFamily="-105" charset="-128"/>
              </a:rPr>
              <a:t>The View with IBEX - 2009</a:t>
            </a:r>
          </a:p>
        </p:txBody>
      </p:sp>
      <p:pic>
        <p:nvPicPr>
          <p:cNvPr id="77827" name="Picture 3" descr="Ta006660_IBEX_Map&amp;Heliosphere_sm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779463"/>
            <a:ext cx="7848600" cy="607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8" name="TextBox 4"/>
          <p:cNvSpPr txBox="1">
            <a:spLocks noChangeArrowheads="1"/>
          </p:cNvSpPr>
          <p:nvPr/>
        </p:nvSpPr>
        <p:spPr bwMode="auto">
          <a:xfrm>
            <a:off x="6757988" y="6473825"/>
            <a:ext cx="20431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i="1">
                <a:solidFill>
                  <a:schemeClr val="bg1"/>
                </a:solidFill>
              </a:rPr>
              <a:t>SWRI/Adler Planetarium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E. Möbius, UNH SSC &amp; LANL, for the IBEX Team           NESSC Mtg UNH, Nov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05" charset="-128"/>
                <a:cs typeface="ＭＳ Ｐゴシック" pitchFamily="-105" charset="-128"/>
              </a:rPr>
              <a:t>Summary &amp; Outlook</a:t>
            </a:r>
            <a:endParaRPr lang="en-US" dirty="0"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>
                <a:ea typeface="ＭＳ Ｐゴシック" pitchFamily="-105" charset="-128"/>
                <a:cs typeface="ＭＳ Ｐゴシック" pitchFamily="-105" charset="-128"/>
              </a:rPr>
              <a:t>IBEX observed for the first time simultaneously</a:t>
            </a:r>
            <a:br>
              <a:rPr lang="en-US" sz="2400" dirty="0" smtClean="0">
                <a:ea typeface="ＭＳ Ｐゴシック" pitchFamily="-105" charset="-128"/>
                <a:cs typeface="ＭＳ Ｐゴシック" pitchFamily="-105" charset="-128"/>
              </a:rPr>
            </a:br>
            <a:r>
              <a:rPr lang="en-US" sz="2400" dirty="0" smtClean="0">
                <a:ea typeface="ＭＳ Ｐゴシック" pitchFamily="-105" charset="-128"/>
                <a:cs typeface="ＭＳ Ｐゴシック" pitchFamily="-105" charset="-128"/>
              </a:rPr>
              <a:t>the interstellar neutral H, He, O flow, and even Ne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ea typeface="ＭＳ Ｐゴシック" pitchFamily="-105" charset="-128"/>
                <a:cs typeface="ＭＳ Ｐゴシック" pitchFamily="-105" charset="-128"/>
              </a:rPr>
              <a:t>H flow peak offset </a:t>
            </a:r>
            <a:r>
              <a:rPr lang="en-US" sz="2400" dirty="0" err="1" smtClean="0">
                <a:ea typeface="ＭＳ Ｐゴシック" pitchFamily="-105" charset="-128"/>
                <a:cs typeface="ＭＳ Ｐゴシック" pitchFamily="-105" charset="-128"/>
                <a:sym typeface="Wingdings"/>
              </a:rPr>
              <a:t></a:t>
            </a:r>
            <a:r>
              <a:rPr lang="en-US" sz="2400" dirty="0" smtClean="0">
                <a:ea typeface="ＭＳ Ｐゴシック" pitchFamily="-105" charset="-128"/>
                <a:cs typeface="ＭＳ Ｐゴシック" pitchFamily="-105" charset="-128"/>
                <a:sym typeface="Wingdings"/>
              </a:rPr>
              <a:t> </a:t>
            </a:r>
            <a:r>
              <a:rPr lang="en-US" sz="2400" dirty="0" smtClean="0">
                <a:ea typeface="ＭＳ Ｐゴシック" pitchFamily="-105" charset="-128"/>
                <a:cs typeface="ＭＳ Ｐゴシック" pitchFamily="-105" charset="-128"/>
              </a:rPr>
              <a:t>strong radiation pressure effects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ea typeface="ＭＳ Ｐゴシック" pitchFamily="-105" charset="-128"/>
                <a:cs typeface="ＭＳ Ｐゴシック" pitchFamily="-105" charset="-128"/>
              </a:rPr>
              <a:t>Based on analytical and test particle analysis</a:t>
            </a:r>
            <a:br>
              <a:rPr lang="en-US" sz="2400" dirty="0" smtClean="0">
                <a:ea typeface="ＭＳ Ｐゴシック" pitchFamily="-105" charset="-128"/>
                <a:cs typeface="ＭＳ Ｐゴシック" pitchFamily="-105" charset="-128"/>
              </a:rPr>
            </a:br>
            <a:r>
              <a:rPr lang="en-US" sz="2400" dirty="0" smtClean="0">
                <a:ea typeface="ＭＳ Ｐゴシック" pitchFamily="-105" charset="-128"/>
                <a:cs typeface="ＭＳ Ｐゴシック" pitchFamily="-105" charset="-128"/>
              </a:rPr>
              <a:t>- He ISM parameters show a narrow </a:t>
            </a:r>
            <a:r>
              <a:rPr lang="en-US" sz="2400" i="1" dirty="0" smtClean="0">
                <a:ea typeface="ＭＳ Ｐゴシック" pitchFamily="-105" charset="-128"/>
                <a:cs typeface="ＭＳ Ｐゴシック" pitchFamily="-105" charset="-128"/>
              </a:rPr>
              <a:t>V</a:t>
            </a:r>
            <a:r>
              <a:rPr lang="en-US" sz="2400" baseline="-25000" dirty="0" smtClean="0">
                <a:ea typeface="ＭＳ Ｐゴシック" pitchFamily="-105" charset="-128"/>
                <a:cs typeface="ＭＳ Ｐゴシック" pitchFamily="-105" charset="-128"/>
              </a:rPr>
              <a:t>∞</a:t>
            </a:r>
            <a:r>
              <a:rPr lang="en-US" sz="2400" dirty="0" smtClean="0">
                <a:ea typeface="ＭＳ Ｐゴシック" pitchFamily="-105" charset="-128"/>
                <a:cs typeface="ＭＳ Ｐゴシック" pitchFamily="-105" charset="-128"/>
              </a:rPr>
              <a:t> &amp; </a:t>
            </a:r>
            <a:r>
              <a:rPr lang="en-US" sz="2400" i="1" dirty="0" smtClean="0">
                <a:latin typeface="Symbol" charset="2"/>
                <a:ea typeface="ＭＳ Ｐゴシック" pitchFamily="-105" charset="-128"/>
                <a:cs typeface="Symbol" charset="2"/>
              </a:rPr>
              <a:t>β</a:t>
            </a:r>
            <a:r>
              <a:rPr lang="en-US" sz="2400" baseline="-25000" dirty="0" smtClean="0">
                <a:ea typeface="ＭＳ Ｐゴシック" pitchFamily="-105" charset="-128"/>
                <a:cs typeface="ＭＳ Ｐゴシック" pitchFamily="-105" charset="-128"/>
              </a:rPr>
              <a:t>∞</a:t>
            </a:r>
            <a:r>
              <a:rPr lang="en-US" sz="2400" dirty="0" smtClean="0">
                <a:ea typeface="ＭＳ Ｐゴシック" pitchFamily="-105" charset="-128"/>
                <a:cs typeface="ＭＳ Ｐゴシック" pitchFamily="-105" charset="-128"/>
              </a:rPr>
              <a:t>(</a:t>
            </a:r>
            <a:r>
              <a:rPr lang="en-US" sz="2400" i="1" dirty="0" err="1" smtClean="0">
                <a:latin typeface="Symbol" charset="2"/>
                <a:ea typeface="ＭＳ Ｐゴシック" pitchFamily="-105" charset="-128"/>
                <a:cs typeface="Symbol" charset="2"/>
              </a:rPr>
              <a:t>λ</a:t>
            </a:r>
            <a:r>
              <a:rPr lang="en-US" sz="2400" baseline="-25000" dirty="0" smtClean="0">
                <a:ea typeface="ＭＳ Ｐゴシック" pitchFamily="-105" charset="-128"/>
                <a:cs typeface="ＭＳ Ｐゴシック" pitchFamily="-105" charset="-128"/>
              </a:rPr>
              <a:t>∞</a:t>
            </a:r>
            <a:r>
              <a:rPr lang="en-US" sz="2400" dirty="0" smtClean="0">
                <a:ea typeface="ＭＳ Ｐゴシック" pitchFamily="-105" charset="-128"/>
                <a:cs typeface="ＭＳ Ｐゴシック" pitchFamily="-105" charset="-128"/>
              </a:rPr>
              <a:t>) relation</a:t>
            </a:r>
            <a:br>
              <a:rPr lang="en-US" sz="2400" dirty="0" smtClean="0">
                <a:ea typeface="ＭＳ Ｐゴシック" pitchFamily="-105" charset="-128"/>
                <a:cs typeface="ＭＳ Ｐゴシック" pitchFamily="-105" charset="-128"/>
              </a:rPr>
            </a:br>
            <a:r>
              <a:rPr lang="en-US" sz="2400" dirty="0" smtClean="0">
                <a:ea typeface="ＭＳ Ｐゴシック" pitchFamily="-105" charset="-128"/>
                <a:cs typeface="ＭＳ Ｐゴシック" pitchFamily="-105" charset="-128"/>
              </a:rPr>
              <a:t>- ISM flow vector, marginally compatible with </a:t>
            </a:r>
            <a:r>
              <a:rPr lang="en-US" sz="2400" i="1" dirty="0" smtClean="0">
                <a:ea typeface="ＭＳ Ｐゴシック" pitchFamily="-105" charset="-128"/>
                <a:cs typeface="ＭＳ Ｐゴシック" pitchFamily="-105" charset="-128"/>
              </a:rPr>
              <a:t>Witte &amp; </a:t>
            </a:r>
            <a:r>
              <a:rPr lang="en-US" sz="2400" i="1" dirty="0" err="1" smtClean="0">
                <a:ea typeface="ＭＳ Ｐゴシック" pitchFamily="-105" charset="-128"/>
                <a:cs typeface="ＭＳ Ｐゴシック" pitchFamily="-105" charset="-128"/>
              </a:rPr>
              <a:t>Möbius</a:t>
            </a:r>
            <a:r>
              <a:rPr lang="en-US" sz="2400" i="1" dirty="0" smtClean="0">
                <a:ea typeface="ＭＳ Ｐゴシック" pitchFamily="-105" charset="-128"/>
                <a:cs typeface="ＭＳ Ｐゴシック" pitchFamily="-105" charset="-128"/>
              </a:rPr>
              <a:t> et al</a:t>
            </a:r>
            <a:r>
              <a:rPr lang="en-US" sz="2400" dirty="0" smtClean="0">
                <a:ea typeface="ＭＳ Ｐゴシック" pitchFamily="-105" charset="-128"/>
                <a:cs typeface="ＭＳ Ｐゴシック" pitchFamily="-105" charset="-128"/>
              </a:rPr>
              <a:t>. 2004, appears to favor higher </a:t>
            </a:r>
            <a:r>
              <a:rPr lang="en-US" sz="2400" i="1" dirty="0" err="1" smtClean="0">
                <a:latin typeface="Symbol" charset="2"/>
                <a:ea typeface="ＭＳ Ｐゴシック" pitchFamily="-105" charset="-128"/>
                <a:cs typeface="Symbol" charset="2"/>
              </a:rPr>
              <a:t>λ</a:t>
            </a:r>
            <a:r>
              <a:rPr lang="en-US" sz="2400" baseline="-25000" dirty="0" smtClean="0">
                <a:ea typeface="ＭＳ Ｐゴシック" pitchFamily="-105" charset="-128"/>
                <a:cs typeface="ＭＳ Ｐゴシック" pitchFamily="-105" charset="-128"/>
              </a:rPr>
              <a:t>∞</a:t>
            </a:r>
            <a:r>
              <a:rPr lang="en-US" sz="2400" dirty="0" smtClean="0">
                <a:ea typeface="ＭＳ Ｐゴシック" pitchFamily="-105" charset="-128"/>
                <a:cs typeface="ＭＳ Ｐゴシック" pitchFamily="-105" charset="-128"/>
              </a:rPr>
              <a:t> and lower </a:t>
            </a:r>
            <a:r>
              <a:rPr lang="en-US" sz="2400" i="1" dirty="0" smtClean="0">
                <a:ea typeface="ＭＳ Ｐゴシック" pitchFamily="-105" charset="-128"/>
                <a:cs typeface="ＭＳ Ｐゴシック" pitchFamily="-105" charset="-128"/>
              </a:rPr>
              <a:t>V</a:t>
            </a:r>
            <a:r>
              <a:rPr lang="en-US" sz="2400" baseline="-25000" dirty="0" smtClean="0">
                <a:ea typeface="ＭＳ Ｐゴシック" pitchFamily="-105" charset="-128"/>
                <a:cs typeface="ＭＳ Ｐゴシック" pitchFamily="-105" charset="-128"/>
              </a:rPr>
              <a:t>∞</a:t>
            </a:r>
            <a:r>
              <a:rPr lang="en-US" sz="2400" dirty="0" smtClean="0">
                <a:ea typeface="ＭＳ Ｐゴシック" pitchFamily="-105" charset="-128"/>
                <a:cs typeface="ＭＳ Ｐゴシック" pitchFamily="-105" charset="-128"/>
              </a:rPr>
              <a:t>   </a:t>
            </a:r>
            <a:r>
              <a:rPr lang="en-US" sz="2400" dirty="0" smtClean="0">
                <a:ea typeface="ＭＳ Ｐゴシック" pitchFamily="-105" charset="-128"/>
                <a:cs typeface="ＭＳ Ｐゴシック" pitchFamily="-105" charset="-128"/>
                <a:sym typeface="Wingdings"/>
              </a:rPr>
              <a:t> Consistent with Sun still in LIC (</a:t>
            </a:r>
            <a:r>
              <a:rPr lang="en-US" sz="2400" i="1" dirty="0" smtClean="0">
                <a:ea typeface="ＭＳ Ｐゴシック" pitchFamily="-105" charset="-128"/>
                <a:cs typeface="ＭＳ Ｐゴシック" pitchFamily="-105" charset="-128"/>
                <a:sym typeface="Wingdings"/>
              </a:rPr>
              <a:t>Redfield &amp; </a:t>
            </a:r>
            <a:r>
              <a:rPr lang="en-US" sz="2400" i="1" dirty="0" err="1" smtClean="0">
                <a:ea typeface="ＭＳ Ｐゴシック" pitchFamily="-105" charset="-128"/>
                <a:cs typeface="ＭＳ Ｐゴシック" pitchFamily="-105" charset="-128"/>
                <a:sym typeface="Wingdings"/>
              </a:rPr>
              <a:t>Linsky</a:t>
            </a:r>
            <a:r>
              <a:rPr lang="en-US" sz="2400" i="1" dirty="0" smtClean="0">
                <a:ea typeface="ＭＳ Ｐゴシック" pitchFamily="-105" charset="-128"/>
                <a:cs typeface="ＭＳ Ｐゴシック" pitchFamily="-105" charset="-128"/>
                <a:sym typeface="Wingdings"/>
              </a:rPr>
              <a:t> </a:t>
            </a:r>
            <a:r>
              <a:rPr lang="en-US" sz="2400" dirty="0" smtClean="0">
                <a:ea typeface="ＭＳ Ｐゴシック" pitchFamily="-105" charset="-128"/>
                <a:cs typeface="ＭＳ Ｐゴシック" pitchFamily="-105" charset="-128"/>
                <a:sym typeface="Wingdings"/>
              </a:rPr>
              <a:t>2008)</a:t>
            </a:r>
            <a:endParaRPr lang="en-US" sz="2400" baseline="30000" dirty="0" smtClean="0">
              <a:ea typeface="ＭＳ Ｐゴシック" pitchFamily="-105" charset="-128"/>
              <a:cs typeface="ＭＳ Ｐゴシック" pitchFamily="-105" charset="-128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ea typeface="ＭＳ Ｐゴシック" pitchFamily="-105" charset="-128"/>
                <a:cs typeface="ＭＳ Ｐゴシック" pitchFamily="-105" charset="-128"/>
              </a:rPr>
              <a:t>He and </a:t>
            </a:r>
            <a:r>
              <a:rPr lang="en-US" sz="2400" dirty="0" err="1" smtClean="0">
                <a:ea typeface="ＭＳ Ｐゴシック" pitchFamily="-105" charset="-128"/>
                <a:cs typeface="ＭＳ Ｐゴシック" pitchFamily="-105" charset="-128"/>
              </a:rPr>
              <a:t>O+Ne</a:t>
            </a:r>
            <a:r>
              <a:rPr lang="en-US" sz="2400" dirty="0" smtClean="0">
                <a:ea typeface="ＭＳ Ｐゴシック" pitchFamily="-105" charset="-128"/>
                <a:cs typeface="ＭＳ Ｐゴシック" pitchFamily="-105" charset="-128"/>
              </a:rPr>
              <a:t> consistent with isothermal, </a:t>
            </a:r>
            <a:r>
              <a:rPr lang="en-US" sz="2400" i="1" dirty="0" smtClean="0">
                <a:ea typeface="ＭＳ Ｐゴシック" pitchFamily="-105" charset="-128"/>
                <a:cs typeface="ＭＳ Ｐゴシック" pitchFamily="-105" charset="-128"/>
              </a:rPr>
              <a:t>T</a:t>
            </a:r>
            <a:r>
              <a:rPr lang="en-US" sz="2400" baseline="-25000" dirty="0" smtClean="0">
                <a:ea typeface="ＭＳ Ｐゴシック" pitchFamily="-105" charset="-128"/>
                <a:cs typeface="ＭＳ Ｐゴシック" pitchFamily="-105" charset="-128"/>
              </a:rPr>
              <a:t>O</a:t>
            </a:r>
            <a:r>
              <a:rPr lang="en-US" sz="2400" dirty="0" smtClean="0">
                <a:ea typeface="ＭＳ Ｐゴシック" pitchFamily="-105" charset="-128"/>
                <a:cs typeface="ＭＳ Ｐゴシック" pitchFamily="-105" charset="-128"/>
              </a:rPr>
              <a:t> maybe higher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ea typeface="ＭＳ Ｐゴシック" pitchFamily="-105" charset="-128"/>
                <a:cs typeface="ＭＳ Ｐゴシック" pitchFamily="-105" charset="-128"/>
              </a:rPr>
              <a:t>Ne/O ratio consistent with earlier PUI observations </a:t>
            </a:r>
            <a:br>
              <a:rPr lang="en-US" sz="2400" dirty="0" smtClean="0">
                <a:ea typeface="ＭＳ Ｐゴシック" pitchFamily="-105" charset="-128"/>
                <a:cs typeface="ＭＳ Ｐゴシック" pitchFamily="-105" charset="-128"/>
              </a:rPr>
            </a:br>
            <a:r>
              <a:rPr lang="en-US" sz="2400" dirty="0" smtClean="0">
                <a:ea typeface="ＭＳ Ｐゴシック" pitchFamily="-105" charset="-128"/>
                <a:cs typeface="ＭＳ Ｐゴシック" pitchFamily="-105" charset="-128"/>
              </a:rPr>
              <a:t>higher than solar abundance </a:t>
            </a:r>
            <a:r>
              <a:rPr lang="en-US" sz="2400" dirty="0" err="1" smtClean="0">
                <a:ea typeface="ＭＳ Ｐゴシック" pitchFamily="-105" charset="-128"/>
                <a:cs typeface="ＭＳ Ｐゴシック" pitchFamily="-105" charset="-128"/>
                <a:sym typeface="Wingdings"/>
              </a:rPr>
              <a:t></a:t>
            </a:r>
            <a:r>
              <a:rPr lang="en-US" sz="2400" dirty="0" smtClean="0">
                <a:ea typeface="ＭＳ Ｐゴシック" pitchFamily="-105" charset="-128"/>
                <a:cs typeface="ＭＳ Ｐゴシック" pitchFamily="-105" charset="-128"/>
                <a:sym typeface="Wingdings"/>
              </a:rPr>
              <a:t> O maybe in grains</a:t>
            </a:r>
            <a:r>
              <a:rPr lang="en-US" sz="2400" dirty="0" smtClean="0">
                <a:ea typeface="ＭＳ Ｐゴシック" pitchFamily="-105" charset="-128"/>
                <a:cs typeface="ＭＳ Ｐゴシック" pitchFamily="-105" charset="-128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ea typeface="ＭＳ Ｐゴシック" pitchFamily="-105" charset="-128"/>
                <a:cs typeface="ＭＳ Ｐゴシック" pitchFamily="-105" charset="-128"/>
              </a:rPr>
              <a:t>O shows substantial secondary component</a:t>
            </a:r>
            <a:br>
              <a:rPr lang="en-US" sz="2400" dirty="0" smtClean="0">
                <a:ea typeface="ＭＳ Ｐゴシック" pitchFamily="-105" charset="-128"/>
                <a:cs typeface="ＭＳ Ｐゴシック" pitchFamily="-105" charset="-128"/>
              </a:rPr>
            </a:br>
            <a:r>
              <a:rPr lang="en-US" sz="2400" dirty="0" smtClean="0">
                <a:ea typeface="ＭＳ Ｐゴシック" pitchFamily="-105" charset="-128"/>
                <a:cs typeface="ＭＳ Ｐゴシック" pitchFamily="-105" charset="-128"/>
              </a:rPr>
              <a:t>latitude offset consistent with Ly</a:t>
            </a:r>
            <a:r>
              <a:rPr lang="en-US" sz="2400" dirty="0" smtClean="0">
                <a:latin typeface="Symbol" charset="2"/>
                <a:ea typeface="ＭＳ Ｐゴシック" pitchFamily="-105" charset="-128"/>
                <a:cs typeface="Symbol" charset="2"/>
              </a:rPr>
              <a:t>α</a:t>
            </a:r>
            <a:r>
              <a:rPr lang="en-US" sz="2400" dirty="0" smtClean="0">
                <a:ea typeface="ＭＳ Ｐゴシック" pitchFamily="-105" charset="-128"/>
                <a:cs typeface="ＭＳ Ｐゴシック" pitchFamily="-105" charset="-128"/>
              </a:rPr>
              <a:t> direction, but stronger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ea typeface="ＭＳ Ｐゴシック" pitchFamily="-105" charset="-128"/>
                <a:cs typeface="ＭＳ Ｐゴシック" pitchFamily="-105" charset="-128"/>
              </a:rPr>
              <a:t>≥10 Year IBEX Mission possible with existing fuel!</a:t>
            </a:r>
            <a:br>
              <a:rPr lang="en-US" sz="2400" dirty="0" smtClean="0">
                <a:ea typeface="ＭＳ Ｐゴシック" pitchFamily="-105" charset="-128"/>
                <a:cs typeface="ＭＳ Ｐゴシック" pitchFamily="-105" charset="-128"/>
              </a:rPr>
            </a:br>
            <a:r>
              <a:rPr lang="en-US" sz="2400" dirty="0" smtClean="0">
                <a:ea typeface="ＭＳ Ｐゴシック" pitchFamily="-105" charset="-128"/>
                <a:cs typeface="ＭＳ Ｐゴシック" pitchFamily="-105" charset="-128"/>
              </a:rPr>
              <a:t>New IBEX orbit doubles ISM flow observation points</a:t>
            </a:r>
            <a:br>
              <a:rPr lang="en-US" sz="2400" dirty="0" smtClean="0">
                <a:ea typeface="ＭＳ Ｐゴシック" pitchFamily="-105" charset="-128"/>
                <a:cs typeface="ＭＳ Ｐゴシック" pitchFamily="-105" charset="-128"/>
              </a:rPr>
            </a:br>
            <a:r>
              <a:rPr lang="en-US" sz="2400" dirty="0" smtClean="0">
                <a:ea typeface="ＭＳ Ｐゴシック" pitchFamily="-105" charset="-128"/>
                <a:cs typeface="ＭＳ Ｐゴシック" pitchFamily="-105" charset="-128"/>
              </a:rPr>
              <a:t>Parameter variations allow huge accuracy improvements </a:t>
            </a:r>
          </a:p>
          <a:p>
            <a:pPr>
              <a:lnSpc>
                <a:spcPct val="90000"/>
              </a:lnSpc>
            </a:pPr>
            <a:endParaRPr lang="en-US" sz="2400" dirty="0" smtClean="0">
              <a:ea typeface="ＭＳ Ｐゴシック" pitchFamily="-105" charset="-128"/>
              <a:cs typeface="ＭＳ Ｐゴシック" pitchFamily="-105" charset="-128"/>
            </a:endParaRPr>
          </a:p>
          <a:p>
            <a:pPr>
              <a:lnSpc>
                <a:spcPct val="90000"/>
              </a:lnSpc>
              <a:buFont typeface="Arial" pitchFamily="-105" charset="0"/>
              <a:buNone/>
            </a:pPr>
            <a:endParaRPr lang="en-US" sz="2400" dirty="0"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E. Möbius, UNH SSC &amp; LANL, for the IBEX Team           NESSC Mtg UNH, Nov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05" charset="-128"/>
                <a:cs typeface="ＭＳ Ｐゴシック" pitchFamily="-105" charset="-128"/>
              </a:rPr>
              <a:t>Thank you!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7200" y="990600"/>
            <a:ext cx="8229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82"/>
              </a:buClr>
              <a:buSzTx/>
              <a:buFont typeface="Arial" pitchFamily="-105" charset="0"/>
              <a:buChar char="■"/>
              <a:tabLst/>
              <a:defRPr/>
            </a:pPr>
            <a:r>
              <a:rPr lang="en-US" sz="2800" b="1" kern="0" dirty="0" smtClean="0">
                <a:latin typeface="+mn-lt"/>
              </a:rPr>
              <a:t>We thank all the many individuals at the various institutions for their tremendous effort and dedication that made this program such a success.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82"/>
              </a:buClr>
              <a:buSzTx/>
              <a:buFont typeface="Arial" pitchFamily="-105" charset="0"/>
              <a:buChar char="■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ＭＳ Ｐゴシック" pitchFamily="-105" charset="-128"/>
              </a:rPr>
              <a:t>Funding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ＭＳ Ｐゴシック" pitchFamily="-105" charset="-128"/>
              </a:rPr>
              <a:t> is Gratefully Acknowledged by: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5" charset="-128"/>
              <a:cs typeface="ＭＳ Ｐゴシック" pitchFamily="-105" charset="-128"/>
            </a:endParaRPr>
          </a:p>
          <a:p>
            <a:pPr marL="800100" lvl="1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000082"/>
              </a:buClr>
              <a:buFont typeface="Arial" pitchFamily="-105" charset="0"/>
              <a:buChar char="■"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ＭＳ Ｐゴシック" pitchFamily="-105" charset="-128"/>
              </a:rPr>
              <a:t>NASA Explorer Program</a:t>
            </a:r>
          </a:p>
          <a:p>
            <a:pPr marL="800100" lvl="1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000082"/>
              </a:buClr>
              <a:buFont typeface="Arial" pitchFamily="-105" charset="0"/>
              <a:buChar char="■"/>
              <a:defRPr/>
            </a:pPr>
            <a:r>
              <a:rPr lang="en-US" sz="2800" b="1" kern="0" dirty="0" smtClean="0">
                <a:latin typeface="+mn-lt"/>
              </a:rPr>
              <a:t>Swiss PRODEX &amp; </a:t>
            </a:r>
            <a:r>
              <a:rPr lang="en-US" sz="2800" b="1" kern="0" dirty="0" err="1" smtClean="0">
                <a:latin typeface="+mn-lt"/>
              </a:rPr>
              <a:t>Nationalfonds</a:t>
            </a:r>
            <a:endParaRPr lang="en-US" sz="2800" b="1" kern="0" dirty="0" smtClean="0">
              <a:latin typeface="+mn-lt"/>
            </a:endParaRPr>
          </a:p>
          <a:p>
            <a:pPr marL="800100" lvl="1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000082"/>
              </a:buClr>
              <a:buFont typeface="Arial" pitchFamily="-105" charset="0"/>
              <a:buChar char="■"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ＭＳ Ｐゴシック" pitchFamily="-105" charset="-128"/>
              </a:rPr>
              <a:t>Polish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ＭＳ Ｐゴシック" pitchFamily="-105" charset="-128"/>
              </a:rPr>
              <a:t> Academy of Sciences</a:t>
            </a:r>
          </a:p>
          <a:p>
            <a:pPr marL="800100" lvl="1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000082"/>
              </a:buClr>
              <a:buFont typeface="Arial" pitchFamily="-105" charset="0"/>
              <a:buChar char="■"/>
              <a:defRPr/>
            </a:pPr>
            <a:r>
              <a:rPr lang="en-US" sz="2800" b="1" kern="0" noProof="0" dirty="0" smtClean="0">
                <a:latin typeface="+mn-lt"/>
              </a:rPr>
              <a:t>Russian Academy of Sciences</a:t>
            </a:r>
          </a:p>
          <a:p>
            <a:pPr marL="800100" lvl="1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000082"/>
              </a:buClr>
              <a:buFont typeface="Arial" pitchFamily="-105" charset="0"/>
              <a:buChar char="■"/>
              <a:defRPr/>
            </a:pPr>
            <a:r>
              <a:rPr kumimoji="0" lang="en-US" sz="2800" b="1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ＭＳ Ｐゴシック" pitchFamily="-105" charset="-128"/>
              </a:rPr>
              <a:t>German</a:t>
            </a:r>
            <a:r>
              <a:rPr kumimoji="0" lang="en-US" sz="2800" b="1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ＭＳ Ｐゴシック" pitchFamily="-105" charset="-128"/>
              </a:rPr>
              <a:t> Ministry of Science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5" charset="-128"/>
              <a:cs typeface="ＭＳ Ｐゴシック" pitchFamily="-105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82"/>
              </a:buClr>
              <a:buSzTx/>
              <a:buFont typeface="Arial" pitchFamily="-105" charset="0"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5410200"/>
            <a:ext cx="45961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IBEX Website</a:t>
            </a:r>
            <a:r>
              <a:rPr lang="en-US" dirty="0" smtClean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</a:rPr>
              <a:t>: </a:t>
            </a:r>
            <a:r>
              <a:rPr lang="en-US" dirty="0" smtClean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hlinkClick r:id="rId2"/>
              </a:rPr>
              <a:t>www.ibex.swri.edu</a:t>
            </a:r>
            <a:endParaRPr lang="en-US" dirty="0" smtClean="0">
              <a:ln>
                <a:solidFill>
                  <a:srgbClr val="FF0000"/>
                </a:solidFill>
              </a:ln>
              <a:solidFill>
                <a:srgbClr val="0000FF"/>
              </a:solidFill>
            </a:endParaRPr>
          </a:p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E. Möbius, UNH SSC &amp; LANL, for the IBEX Team           NESSC Mtg UNH, Nov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IBEX goes on!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E. Möbius, UNH SSC &amp; LANL, for the IBEX Team           NESSC Mtg UNH, Nov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066800"/>
            <a:ext cx="6608763" cy="496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8212" name="AutoShape 4"/>
          <p:cNvSpPr>
            <a:spLocks noChangeArrowheads="1"/>
          </p:cNvSpPr>
          <p:nvPr/>
        </p:nvSpPr>
        <p:spPr bwMode="auto">
          <a:xfrm>
            <a:off x="3352800" y="4803775"/>
            <a:ext cx="381000" cy="2286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accent1">
              <a:alpha val="56078"/>
            </a:schemeClr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478213" name="Rectangle 5"/>
          <p:cNvSpPr>
            <a:spLocks noChangeArrowheads="1"/>
          </p:cNvSpPr>
          <p:nvPr/>
        </p:nvSpPr>
        <p:spPr bwMode="auto">
          <a:xfrm>
            <a:off x="5715000" y="685800"/>
            <a:ext cx="27384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0" i="1">
                <a:latin typeface="Arial" pitchFamily="30" charset="0"/>
              </a:rPr>
              <a:t>Blue &amp; Green Solar Wind</a:t>
            </a:r>
          </a:p>
          <a:p>
            <a:endParaRPr lang="en-US" sz="1800" b="0" i="1">
              <a:latin typeface="Arial" pitchFamily="30" charset="0"/>
            </a:endParaRPr>
          </a:p>
        </p:txBody>
      </p:sp>
      <p:sp>
        <p:nvSpPr>
          <p:cNvPr id="478214" name="Rectangle 6"/>
          <p:cNvSpPr>
            <a:spLocks noChangeArrowheads="1"/>
          </p:cNvSpPr>
          <p:nvPr/>
        </p:nvSpPr>
        <p:spPr bwMode="auto">
          <a:xfrm>
            <a:off x="1219200" y="669925"/>
            <a:ext cx="3049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 i="1" dirty="0">
                <a:latin typeface="Arial" pitchFamily="30" charset="0"/>
              </a:rPr>
              <a:t>Plasma Density Contours</a:t>
            </a:r>
            <a:endParaRPr lang="en-US" sz="1800" b="0" i="1" dirty="0">
              <a:latin typeface="Arial" pitchFamily="30" charset="0"/>
            </a:endParaRPr>
          </a:p>
        </p:txBody>
      </p:sp>
      <p:sp>
        <p:nvSpPr>
          <p:cNvPr id="37896" name="Rectangle 7"/>
          <p:cNvSpPr>
            <a:spLocks noChangeArrowheads="1"/>
          </p:cNvSpPr>
          <p:nvPr/>
        </p:nvSpPr>
        <p:spPr bwMode="auto">
          <a:xfrm>
            <a:off x="5105400" y="5946775"/>
            <a:ext cx="358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0" i="1">
                <a:latin typeface="Arial" pitchFamily="30" charset="0"/>
              </a:rPr>
              <a:t> </a:t>
            </a:r>
            <a:r>
              <a:rPr lang="en-US" sz="1800" b="0" i="1">
                <a:latin typeface="Helvetica" pitchFamily="30" charset="0"/>
              </a:rPr>
              <a:t>3D MHD Model  T. Linde, Thesis</a:t>
            </a:r>
          </a:p>
        </p:txBody>
      </p:sp>
      <p:sp>
        <p:nvSpPr>
          <p:cNvPr id="478216" name="Rectangle 8"/>
          <p:cNvSpPr>
            <a:spLocks noChangeArrowheads="1"/>
          </p:cNvSpPr>
          <p:nvPr/>
        </p:nvSpPr>
        <p:spPr bwMode="auto">
          <a:xfrm>
            <a:off x="685800" y="5638800"/>
            <a:ext cx="2971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i="1">
                <a:latin typeface="Helvetica" pitchFamily="30" charset="0"/>
              </a:rPr>
              <a:t>Orange - Pristine ISM</a:t>
            </a:r>
          </a:p>
          <a:p>
            <a:r>
              <a:rPr lang="en-US" sz="1800" i="1">
                <a:latin typeface="Helvetica" pitchFamily="30" charset="0"/>
              </a:rPr>
              <a:t>Red - Decelerated ISM</a:t>
            </a:r>
          </a:p>
        </p:txBody>
      </p:sp>
      <p:sp>
        <p:nvSpPr>
          <p:cNvPr id="478217" name="Text Box 9"/>
          <p:cNvSpPr txBox="1">
            <a:spLocks noChangeArrowheads="1"/>
          </p:cNvSpPr>
          <p:nvPr/>
        </p:nvSpPr>
        <p:spPr bwMode="auto">
          <a:xfrm>
            <a:off x="1905000" y="1331913"/>
            <a:ext cx="1555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Helvetica" pitchFamily="30" charset="0"/>
              </a:rPr>
              <a:t>Bow Shock?</a:t>
            </a:r>
          </a:p>
        </p:txBody>
      </p:sp>
      <p:sp>
        <p:nvSpPr>
          <p:cNvPr id="478218" name="Text Box 10"/>
          <p:cNvSpPr txBox="1">
            <a:spLocks noChangeArrowheads="1"/>
          </p:cNvSpPr>
          <p:nvPr/>
        </p:nvSpPr>
        <p:spPr bwMode="auto">
          <a:xfrm>
            <a:off x="4114800" y="4803775"/>
            <a:ext cx="1403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Helvetica" pitchFamily="30" charset="0"/>
              </a:rPr>
              <a:t>Heliopause</a:t>
            </a:r>
          </a:p>
        </p:txBody>
      </p:sp>
      <p:sp>
        <p:nvSpPr>
          <p:cNvPr id="478219" name="Text Box 11"/>
          <p:cNvSpPr txBox="1">
            <a:spLocks noChangeArrowheads="1"/>
          </p:cNvSpPr>
          <p:nvPr/>
        </p:nvSpPr>
        <p:spPr bwMode="auto">
          <a:xfrm>
            <a:off x="1752600" y="4989513"/>
            <a:ext cx="590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Helvetica" pitchFamily="30" charset="0"/>
              </a:rPr>
              <a:t>ISM</a:t>
            </a:r>
            <a:endParaRPr lang="en-US" b="0">
              <a:latin typeface="Arial" pitchFamily="30" charset="0"/>
            </a:endParaRPr>
          </a:p>
        </p:txBody>
      </p:sp>
      <p:sp>
        <p:nvSpPr>
          <p:cNvPr id="478220" name="Text Box 12"/>
          <p:cNvSpPr txBox="1">
            <a:spLocks noChangeArrowheads="1"/>
          </p:cNvSpPr>
          <p:nvPr/>
        </p:nvSpPr>
        <p:spPr bwMode="auto">
          <a:xfrm>
            <a:off x="4343400" y="2449513"/>
            <a:ext cx="2241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Helvetica" pitchFamily="30" charset="0"/>
              </a:rPr>
              <a:t>Termination Shock</a:t>
            </a:r>
          </a:p>
        </p:txBody>
      </p:sp>
      <p:sp>
        <p:nvSpPr>
          <p:cNvPr id="478221" name="Line 13"/>
          <p:cNvSpPr>
            <a:spLocks noChangeShapeType="1"/>
          </p:cNvSpPr>
          <p:nvPr/>
        </p:nvSpPr>
        <p:spPr bwMode="auto">
          <a:xfrm flipH="1">
            <a:off x="4876800" y="28194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8222" name="Line 14"/>
          <p:cNvSpPr>
            <a:spLocks noChangeShapeType="1"/>
          </p:cNvSpPr>
          <p:nvPr/>
        </p:nvSpPr>
        <p:spPr bwMode="auto">
          <a:xfrm>
            <a:off x="2362200" y="16764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04" name="Line 15"/>
          <p:cNvSpPr>
            <a:spLocks noChangeShapeType="1"/>
          </p:cNvSpPr>
          <p:nvPr/>
        </p:nvSpPr>
        <p:spPr bwMode="auto">
          <a:xfrm>
            <a:off x="304800" y="3429000"/>
            <a:ext cx="914400" cy="0"/>
          </a:xfrm>
          <a:prstGeom prst="line">
            <a:avLst/>
          </a:prstGeom>
          <a:noFill/>
          <a:ln w="38100">
            <a:solidFill>
              <a:srgbClr val="CC66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05" name="Text Box 16"/>
          <p:cNvSpPr txBox="1">
            <a:spLocks noChangeArrowheads="1"/>
          </p:cNvSpPr>
          <p:nvPr/>
        </p:nvSpPr>
        <p:spPr bwMode="auto">
          <a:xfrm>
            <a:off x="152400" y="3657600"/>
            <a:ext cx="1681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Helvetica" pitchFamily="30" charset="0"/>
              </a:rPr>
              <a:t>ISM ≈ 26 km/s</a:t>
            </a:r>
            <a:endParaRPr lang="en-US" b="0">
              <a:latin typeface="Arial" pitchFamily="30" charset="0"/>
            </a:endParaRPr>
          </a:p>
        </p:txBody>
      </p:sp>
      <p:sp>
        <p:nvSpPr>
          <p:cNvPr id="478225" name="Text Box 17"/>
          <p:cNvSpPr txBox="1">
            <a:spLocks noChangeArrowheads="1"/>
          </p:cNvSpPr>
          <p:nvPr/>
        </p:nvSpPr>
        <p:spPr bwMode="auto">
          <a:xfrm>
            <a:off x="1219200" y="1755775"/>
            <a:ext cx="701675" cy="822325"/>
          </a:xfrm>
          <a:prstGeom prst="rect">
            <a:avLst/>
          </a:prstGeom>
          <a:solidFill>
            <a:schemeClr val="accent1">
              <a:alpha val="49019"/>
            </a:scheme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He</a:t>
            </a:r>
            <a:br>
              <a:rPr lang="en-US">
                <a:solidFill>
                  <a:srgbClr val="FF0000"/>
                </a:solidFill>
              </a:rPr>
            </a:br>
            <a:endParaRPr lang="en-US">
              <a:solidFill>
                <a:srgbClr val="349A35"/>
              </a:solidFill>
            </a:endParaRPr>
          </a:p>
        </p:txBody>
      </p:sp>
      <p:sp>
        <p:nvSpPr>
          <p:cNvPr id="478226" name="Line 18"/>
          <p:cNvSpPr>
            <a:spLocks noChangeShapeType="1"/>
          </p:cNvSpPr>
          <p:nvPr/>
        </p:nvSpPr>
        <p:spPr bwMode="auto">
          <a:xfrm>
            <a:off x="1219200" y="2441575"/>
            <a:ext cx="9144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8227" name="Text Box 19"/>
          <p:cNvSpPr txBox="1">
            <a:spLocks noChangeArrowheads="1"/>
          </p:cNvSpPr>
          <p:nvPr/>
        </p:nvSpPr>
        <p:spPr bwMode="auto">
          <a:xfrm>
            <a:off x="3581400" y="1755775"/>
            <a:ext cx="701675" cy="822325"/>
          </a:xfrm>
          <a:prstGeom prst="rect">
            <a:avLst/>
          </a:prstGeom>
          <a:solidFill>
            <a:schemeClr val="accent1">
              <a:alpha val="49019"/>
            </a:scheme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He</a:t>
            </a:r>
            <a:br>
              <a:rPr lang="en-US">
                <a:solidFill>
                  <a:srgbClr val="FF0000"/>
                </a:solidFill>
              </a:rPr>
            </a:br>
            <a:endParaRPr lang="en-US">
              <a:solidFill>
                <a:srgbClr val="349A35"/>
              </a:solidFill>
            </a:endParaRPr>
          </a:p>
        </p:txBody>
      </p:sp>
      <p:sp>
        <p:nvSpPr>
          <p:cNvPr id="478228" name="Line 20"/>
          <p:cNvSpPr>
            <a:spLocks noChangeShapeType="1"/>
          </p:cNvSpPr>
          <p:nvPr/>
        </p:nvSpPr>
        <p:spPr bwMode="auto">
          <a:xfrm>
            <a:off x="3581400" y="2441575"/>
            <a:ext cx="9144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8229" name="Text Box 21"/>
          <p:cNvSpPr txBox="1">
            <a:spLocks noChangeArrowheads="1"/>
          </p:cNvSpPr>
          <p:nvPr/>
        </p:nvSpPr>
        <p:spPr bwMode="auto">
          <a:xfrm>
            <a:off x="304800" y="3965575"/>
            <a:ext cx="1065213" cy="822325"/>
          </a:xfrm>
          <a:prstGeom prst="rect">
            <a:avLst/>
          </a:prstGeom>
          <a:solidFill>
            <a:schemeClr val="accent1">
              <a:alpha val="47842"/>
            </a:scheme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H &amp; O</a:t>
            </a:r>
            <a:br>
              <a:rPr lang="en-US"/>
            </a:br>
            <a:endParaRPr lang="en-US"/>
          </a:p>
        </p:txBody>
      </p:sp>
      <p:sp>
        <p:nvSpPr>
          <p:cNvPr id="478230" name="Line 22"/>
          <p:cNvSpPr>
            <a:spLocks noChangeShapeType="1"/>
          </p:cNvSpPr>
          <p:nvPr/>
        </p:nvSpPr>
        <p:spPr bwMode="auto">
          <a:xfrm>
            <a:off x="396875" y="4514850"/>
            <a:ext cx="838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8231" name="Text Box 23"/>
          <p:cNvSpPr txBox="1">
            <a:spLocks noChangeArrowheads="1"/>
          </p:cNvSpPr>
          <p:nvPr/>
        </p:nvSpPr>
        <p:spPr bwMode="auto">
          <a:xfrm>
            <a:off x="1524000" y="3965575"/>
            <a:ext cx="2495550" cy="457200"/>
          </a:xfrm>
          <a:prstGeom prst="rect">
            <a:avLst/>
          </a:prstGeom>
          <a:solidFill>
            <a:schemeClr val="accent1">
              <a:alpha val="47842"/>
            </a:scheme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Charge Exchange</a:t>
            </a:r>
          </a:p>
        </p:txBody>
      </p:sp>
      <p:sp>
        <p:nvSpPr>
          <p:cNvPr id="478232" name="Rectangle 24"/>
          <p:cNvSpPr>
            <a:spLocks noChangeArrowheads="1"/>
          </p:cNvSpPr>
          <p:nvPr/>
        </p:nvSpPr>
        <p:spPr bwMode="auto">
          <a:xfrm>
            <a:off x="6553200" y="1069975"/>
            <a:ext cx="1219200" cy="49530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78233" name="Picture 25" descr="Macintosh HD:Users:emoebius:Documents:Möbius:Talks:2005:S2005_AGU-Mtg:Tue.222.1145.Moebius.Ma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06938" y="1069975"/>
            <a:ext cx="4284662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8234" name="Text Box 26"/>
          <p:cNvSpPr txBox="1">
            <a:spLocks noChangeArrowheads="1"/>
          </p:cNvSpPr>
          <p:nvPr/>
        </p:nvSpPr>
        <p:spPr bwMode="auto">
          <a:xfrm>
            <a:off x="3581400" y="4575175"/>
            <a:ext cx="1589088" cy="822325"/>
          </a:xfrm>
          <a:prstGeom prst="rect">
            <a:avLst/>
          </a:prstGeom>
          <a:solidFill>
            <a:schemeClr val="accent1">
              <a:alpha val="47058"/>
            </a:scheme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        O, H</a:t>
            </a:r>
          </a:p>
          <a:p>
            <a:r>
              <a:rPr lang="en-US"/>
              <a:t>slow &amp; hot</a:t>
            </a:r>
          </a:p>
        </p:txBody>
      </p:sp>
      <p:sp>
        <p:nvSpPr>
          <p:cNvPr id="478235" name="Line 27"/>
          <p:cNvSpPr>
            <a:spLocks noChangeShapeType="1"/>
          </p:cNvSpPr>
          <p:nvPr/>
        </p:nvSpPr>
        <p:spPr bwMode="auto">
          <a:xfrm>
            <a:off x="3657600" y="4956175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8236" name="Line 28"/>
          <p:cNvSpPr>
            <a:spLocks noChangeShapeType="1"/>
          </p:cNvSpPr>
          <p:nvPr/>
        </p:nvSpPr>
        <p:spPr bwMode="auto">
          <a:xfrm flipV="1">
            <a:off x="3657600" y="4651375"/>
            <a:ext cx="3048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8237" name="AutoShape 29"/>
          <p:cNvSpPr>
            <a:spLocks noChangeArrowheads="1"/>
          </p:cNvSpPr>
          <p:nvPr/>
        </p:nvSpPr>
        <p:spPr bwMode="auto">
          <a:xfrm>
            <a:off x="2971800" y="4422775"/>
            <a:ext cx="381000" cy="2286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accent1">
              <a:alpha val="56078"/>
            </a:schemeClr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478238" name="Line 30"/>
          <p:cNvSpPr>
            <a:spLocks noChangeShapeType="1"/>
          </p:cNvSpPr>
          <p:nvPr/>
        </p:nvSpPr>
        <p:spPr bwMode="auto">
          <a:xfrm>
            <a:off x="3200400" y="4498975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8239" name="Line 31"/>
          <p:cNvSpPr>
            <a:spLocks noChangeShapeType="1"/>
          </p:cNvSpPr>
          <p:nvPr/>
        </p:nvSpPr>
        <p:spPr bwMode="auto">
          <a:xfrm>
            <a:off x="3124200" y="4498975"/>
            <a:ext cx="381000" cy="4572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8240" name="Text Box 32"/>
          <p:cNvSpPr txBox="1">
            <a:spLocks noChangeArrowheads="1"/>
          </p:cNvSpPr>
          <p:nvPr/>
        </p:nvSpPr>
        <p:spPr bwMode="auto">
          <a:xfrm>
            <a:off x="2286000" y="4727575"/>
            <a:ext cx="1042988" cy="457200"/>
          </a:xfrm>
          <a:prstGeom prst="rect">
            <a:avLst/>
          </a:prstGeom>
          <a:solidFill>
            <a:schemeClr val="accent1">
              <a:alpha val="47842"/>
            </a:scheme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H</a:t>
            </a:r>
            <a:r>
              <a:rPr lang="en-US" baseline="30000"/>
              <a:t>+</a:t>
            </a:r>
            <a:r>
              <a:rPr lang="en-US"/>
              <a:t>, O</a:t>
            </a:r>
            <a:r>
              <a:rPr lang="en-US" baseline="30000"/>
              <a:t>+</a:t>
            </a:r>
          </a:p>
        </p:txBody>
      </p:sp>
      <p:sp>
        <p:nvSpPr>
          <p:cNvPr id="3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8001000" cy="609600"/>
          </a:xfrm>
        </p:spPr>
        <p:txBody>
          <a:bodyPr/>
          <a:lstStyle/>
          <a:p>
            <a:r>
              <a:rPr lang="en-US" sz="3200" dirty="0" smtClean="0">
                <a:ea typeface="ＭＳ Ｐゴシック" pitchFamily="-105" charset="-128"/>
                <a:cs typeface="ＭＳ Ｐゴシック" pitchFamily="-105" charset="-128"/>
              </a:rPr>
              <a:t>Plasma Interaction with the LISM</a:t>
            </a:r>
            <a:endParaRPr lang="en-US" sz="3200" dirty="0"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E. Möbius, UNH SSC &amp; LANL, for the IBEX Team           NESSC Mtg UNH, Nov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8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8212" grpId="0" animBg="1" autoUpdateAnimBg="0"/>
      <p:bldP spid="478213" grpId="0" autoUpdateAnimBg="0"/>
      <p:bldP spid="478214" grpId="0" autoUpdateAnimBg="0"/>
      <p:bldP spid="478216" grpId="0" autoUpdateAnimBg="0"/>
      <p:bldP spid="478217" grpId="0" autoUpdateAnimBg="0"/>
      <p:bldP spid="478218" grpId="0" autoUpdateAnimBg="0"/>
      <p:bldP spid="478219" grpId="0" autoUpdateAnimBg="0"/>
      <p:bldP spid="478220" grpId="0" autoUpdateAnimBg="0"/>
      <p:bldP spid="478221" grpId="0" animBg="1"/>
      <p:bldP spid="478222" grpId="0" animBg="1"/>
      <p:bldP spid="478225" grpId="0" animBg="1" autoUpdateAnimBg="0"/>
      <p:bldP spid="478226" grpId="0" animBg="1"/>
      <p:bldP spid="478227" grpId="0" animBg="1" autoUpdateAnimBg="0"/>
      <p:bldP spid="478228" grpId="0" animBg="1"/>
      <p:bldP spid="478229" grpId="0" animBg="1" autoUpdateAnimBg="0"/>
      <p:bldP spid="478230" grpId="0" animBg="1"/>
      <p:bldP spid="478231" grpId="0" animBg="1" autoUpdateAnimBg="0"/>
      <p:bldP spid="478232" grpId="0" animBg="1"/>
      <p:bldP spid="478234" grpId="0" animBg="1" autoUpdateAnimBg="0"/>
      <p:bldP spid="478235" grpId="0" animBg="1"/>
      <p:bldP spid="478236" grpId="0" animBg="1"/>
      <p:bldP spid="478237" grpId="0" animBg="1" autoUpdateAnimBg="0"/>
      <p:bldP spid="478238" grpId="0" animBg="1"/>
      <p:bldP spid="478239" grpId="0" animBg="1"/>
      <p:bldP spid="478240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dirty="0" smtClean="0">
                <a:ea typeface="ＭＳ Ｐゴシック" pitchFamily="-105" charset="-128"/>
                <a:cs typeface="ＭＳ Ｐゴシック" pitchFamily="-105" charset="-128"/>
              </a:rPr>
              <a:t>Ly </a:t>
            </a:r>
            <a:r>
              <a:rPr lang="en-US" b="1" dirty="0" smtClean="0">
                <a:latin typeface="Symbol" pitchFamily="-105" charset="2"/>
                <a:ea typeface="Symbol" pitchFamily="-105" charset="2"/>
                <a:cs typeface="Symbol" pitchFamily="-105" charset="2"/>
              </a:rPr>
              <a:t>α</a:t>
            </a:r>
            <a:r>
              <a:rPr lang="en-US" dirty="0" smtClean="0">
                <a:ea typeface="ＭＳ Ｐゴシック" pitchFamily="-105" charset="-128"/>
                <a:cs typeface="ＭＳ Ｐゴシック" pitchFamily="-105" charset="-128"/>
              </a:rPr>
              <a:t> Observations Have Revealed</a:t>
            </a:r>
            <a:br>
              <a:rPr lang="en-US" dirty="0" smtClean="0">
                <a:ea typeface="ＭＳ Ｐゴシック" pitchFamily="-105" charset="-128"/>
                <a:cs typeface="ＭＳ Ｐゴシック" pitchFamily="-105" charset="-128"/>
              </a:rPr>
            </a:br>
            <a:r>
              <a:rPr lang="en-US" dirty="0" smtClean="0">
                <a:ea typeface="ＭＳ Ｐゴシック" pitchFamily="-105" charset="-128"/>
                <a:cs typeface="ＭＳ Ｐゴシック" pitchFamily="-105" charset="-128"/>
              </a:rPr>
              <a:t>Deflected Flow of Interstellar H</a:t>
            </a:r>
          </a:p>
        </p:txBody>
      </p:sp>
      <p:pic>
        <p:nvPicPr>
          <p:cNvPr id="50179" name="Picture 3" descr="Macintosh HD:Users:emoebius:Documents:Möbius:Talks:2005:S2005_AGU-Mtg:Tue.222.1145.Moebius.Mac:"/>
          <p:cNvPicPr>
            <a:picLocks noChangeAspect="1" noChangeArrowheads="1"/>
          </p:cNvPicPr>
          <p:nvPr/>
        </p:nvPicPr>
        <p:blipFill>
          <a:blip r:embed="rId3"/>
          <a:srcRect l="50505" t="60318" r="5051" b="8730"/>
          <a:stretch>
            <a:fillRect/>
          </a:stretch>
        </p:blipFill>
        <p:spPr bwMode="auto">
          <a:xfrm>
            <a:off x="152400" y="1447800"/>
            <a:ext cx="5410200" cy="479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4548" name="Text Box 4"/>
          <p:cNvSpPr txBox="1">
            <a:spLocks noChangeArrowheads="1"/>
          </p:cNvSpPr>
          <p:nvPr/>
        </p:nvSpPr>
        <p:spPr bwMode="auto">
          <a:xfrm>
            <a:off x="4745038" y="1250950"/>
            <a:ext cx="4459287" cy="1187450"/>
          </a:xfrm>
          <a:prstGeom prst="rect">
            <a:avLst/>
          </a:prstGeom>
          <a:solidFill>
            <a:schemeClr val="accent1">
              <a:alpha val="63136"/>
            </a:scheme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/>
              <a:t>Asymmetric ISM Magnetic Field</a:t>
            </a:r>
            <a:br>
              <a:rPr lang="en-US"/>
            </a:br>
            <a:r>
              <a:rPr lang="en-US"/>
              <a:t>Deflects the Decelerated Flow</a:t>
            </a:r>
            <a:br>
              <a:rPr lang="en-US"/>
            </a:br>
            <a:r>
              <a:rPr lang="en-US" i="1"/>
              <a:t>Izmodenov et al., 2005</a:t>
            </a:r>
            <a:endParaRPr lang="en-US"/>
          </a:p>
        </p:txBody>
      </p:sp>
      <p:pic>
        <p:nvPicPr>
          <p:cNvPr id="364549" name="Picture 5" descr="Macintosh HD:Users:emoebius:Documents:Möbius:Talks:2005:S2005_AGU-Mtg:Tue.222.1145.Moebius.Mac:"/>
          <p:cNvPicPr>
            <a:picLocks noChangeAspect="1" noChangeArrowheads="1"/>
          </p:cNvPicPr>
          <p:nvPr/>
        </p:nvPicPr>
        <p:blipFill>
          <a:blip r:embed="rId3"/>
          <a:srcRect l="5051" t="59525" r="64647" b="19841"/>
          <a:stretch>
            <a:fillRect/>
          </a:stretch>
        </p:blipFill>
        <p:spPr bwMode="auto">
          <a:xfrm>
            <a:off x="5575300" y="2590800"/>
            <a:ext cx="3429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5889625" y="5783263"/>
            <a:ext cx="30257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Lallement et al. 2005</a:t>
            </a:r>
            <a:endParaRPr lang="en-US"/>
          </a:p>
        </p:txBody>
      </p:sp>
      <p:sp>
        <p:nvSpPr>
          <p:cNvPr id="364551" name="Line 7"/>
          <p:cNvSpPr>
            <a:spLocks noChangeShapeType="1"/>
          </p:cNvSpPr>
          <p:nvPr/>
        </p:nvSpPr>
        <p:spPr bwMode="auto">
          <a:xfrm>
            <a:off x="6502400" y="48768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4552" name="Line 8"/>
          <p:cNvSpPr>
            <a:spLocks noChangeShapeType="1"/>
          </p:cNvSpPr>
          <p:nvPr/>
        </p:nvSpPr>
        <p:spPr bwMode="auto">
          <a:xfrm>
            <a:off x="6248400" y="50292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4553" name="Text Box 9"/>
          <p:cNvSpPr txBox="1">
            <a:spLocks noChangeArrowheads="1"/>
          </p:cNvSpPr>
          <p:nvPr/>
        </p:nvSpPr>
        <p:spPr bwMode="auto">
          <a:xfrm>
            <a:off x="6765925" y="4632325"/>
            <a:ext cx="5572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He</a:t>
            </a:r>
          </a:p>
        </p:txBody>
      </p:sp>
      <p:sp>
        <p:nvSpPr>
          <p:cNvPr id="364554" name="Oval 10"/>
          <p:cNvSpPr>
            <a:spLocks noChangeArrowheads="1"/>
          </p:cNvSpPr>
          <p:nvPr/>
        </p:nvSpPr>
        <p:spPr bwMode="auto">
          <a:xfrm>
            <a:off x="7467600" y="3200400"/>
            <a:ext cx="228600" cy="228600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4555" name="Text Box 11"/>
          <p:cNvSpPr txBox="1">
            <a:spLocks noChangeArrowheads="1"/>
          </p:cNvSpPr>
          <p:nvPr/>
        </p:nvSpPr>
        <p:spPr bwMode="auto">
          <a:xfrm>
            <a:off x="7054850" y="3276600"/>
            <a:ext cx="3365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50188" name="Line 12"/>
          <p:cNvSpPr>
            <a:spLocks noChangeShapeType="1"/>
          </p:cNvSpPr>
          <p:nvPr/>
        </p:nvSpPr>
        <p:spPr bwMode="auto">
          <a:xfrm>
            <a:off x="5410200" y="2895600"/>
            <a:ext cx="0" cy="2438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89" name="Text Box 13"/>
          <p:cNvSpPr txBox="1">
            <a:spLocks noChangeArrowheads="1"/>
          </p:cNvSpPr>
          <p:nvPr/>
        </p:nvSpPr>
        <p:spPr bwMode="auto">
          <a:xfrm rot="-5400000">
            <a:off x="4987925" y="3851275"/>
            <a:ext cx="13017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Latitude</a:t>
            </a:r>
          </a:p>
        </p:txBody>
      </p:sp>
      <p:sp>
        <p:nvSpPr>
          <p:cNvPr id="364558" name="Rectangle 14"/>
          <p:cNvSpPr>
            <a:spLocks noChangeArrowheads="1"/>
          </p:cNvSpPr>
          <p:nvPr/>
        </p:nvSpPr>
        <p:spPr bwMode="auto">
          <a:xfrm>
            <a:off x="5791200" y="3200400"/>
            <a:ext cx="76200" cy="14478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4559" name="Rectangle 15"/>
          <p:cNvSpPr>
            <a:spLocks noChangeArrowheads="1"/>
          </p:cNvSpPr>
          <p:nvPr/>
        </p:nvSpPr>
        <p:spPr bwMode="auto">
          <a:xfrm rot="5400000">
            <a:off x="7315200" y="4648200"/>
            <a:ext cx="152400" cy="16764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4560" name="Text Box 16"/>
          <p:cNvSpPr txBox="1">
            <a:spLocks noChangeArrowheads="1"/>
          </p:cNvSpPr>
          <p:nvPr/>
        </p:nvSpPr>
        <p:spPr bwMode="auto">
          <a:xfrm>
            <a:off x="6859588" y="5257800"/>
            <a:ext cx="1522412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Longitude</a:t>
            </a:r>
          </a:p>
        </p:txBody>
      </p:sp>
      <p:sp>
        <p:nvSpPr>
          <p:cNvPr id="364561" name="Text Box 17"/>
          <p:cNvSpPr txBox="1">
            <a:spLocks noChangeArrowheads="1"/>
          </p:cNvSpPr>
          <p:nvPr/>
        </p:nvSpPr>
        <p:spPr bwMode="auto">
          <a:xfrm>
            <a:off x="273050" y="5646003"/>
            <a:ext cx="4287502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Direct Neutral Observations </a:t>
            </a:r>
            <a:r>
              <a:rPr lang="en-US" b="1" dirty="0" smtClean="0">
                <a:solidFill>
                  <a:srgbClr val="008000"/>
                </a:solidFill>
              </a:rPr>
              <a:t/>
            </a:r>
            <a:br>
              <a:rPr lang="en-US" b="1" dirty="0" smtClean="0">
                <a:solidFill>
                  <a:srgbClr val="008000"/>
                </a:solidFill>
              </a:rPr>
            </a:br>
            <a:r>
              <a:rPr lang="en-US" b="1" dirty="0" smtClean="0">
                <a:solidFill>
                  <a:srgbClr val="008000"/>
                </a:solidFill>
              </a:rPr>
              <a:t>of several ISM Species Needed!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15200" y="4800600"/>
            <a:ext cx="1548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Witte 2004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6172200" y="4724400"/>
            <a:ext cx="2667000" cy="5334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0" charset="0"/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E. </a:t>
            </a:r>
            <a:r>
              <a:rPr lang="en-US" dirty="0" err="1" smtClean="0"/>
              <a:t>Möbius</a:t>
            </a:r>
            <a:r>
              <a:rPr lang="en-US" dirty="0" smtClean="0"/>
              <a:t>, UNH SSC &amp; LANL, for the IBEX Team           NESSC </a:t>
            </a:r>
            <a:r>
              <a:rPr lang="en-US" dirty="0" err="1" smtClean="0"/>
              <a:t>Mtg</a:t>
            </a:r>
            <a:r>
              <a:rPr lang="en-US" dirty="0" smtClean="0"/>
              <a:t> UNH, Nov 2011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1905000" y="2667000"/>
            <a:ext cx="6096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1524000" y="3505200"/>
            <a:ext cx="6096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1447800" y="4122981"/>
            <a:ext cx="6096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1486876" y="4808781"/>
            <a:ext cx="6096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1545490" y="5455505"/>
            <a:ext cx="6096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1905000" y="2743200"/>
            <a:ext cx="6096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1524000" y="3581400"/>
            <a:ext cx="6096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1447800" y="4191000"/>
            <a:ext cx="6096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1486876" y="4876800"/>
            <a:ext cx="6096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1574797" y="5515707"/>
            <a:ext cx="6096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2667000" y="5486400"/>
            <a:ext cx="6096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>
            <a:off x="2409093" y="4847493"/>
            <a:ext cx="6096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2248876" y="4140203"/>
            <a:ext cx="6096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>
            <a:off x="2264501" y="3481758"/>
            <a:ext cx="6096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>
            <a:off x="2743200" y="2743200"/>
            <a:ext cx="6096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838200" y="1553307"/>
            <a:ext cx="1295400" cy="10668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>
            <a:off x="685800" y="2981569"/>
            <a:ext cx="1295400" cy="10668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732693" y="4409831"/>
            <a:ext cx="1295400" cy="10668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Rectangle 42"/>
          <p:cNvSpPr/>
          <p:nvPr/>
        </p:nvSpPr>
        <p:spPr bwMode="auto">
          <a:xfrm>
            <a:off x="838200" y="1905000"/>
            <a:ext cx="3810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0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381000" y="3733800"/>
            <a:ext cx="6858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0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3581400" y="2667000"/>
            <a:ext cx="1295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-110" charset="0"/>
              </a:rPr>
              <a:t>Primary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-110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3704493" y="3790462"/>
            <a:ext cx="6096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0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2209800" y="1799493"/>
            <a:ext cx="7620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0" charset="0"/>
            </a:endParaRPr>
          </a:p>
        </p:txBody>
      </p:sp>
      <p:sp>
        <p:nvSpPr>
          <p:cNvPr id="48" name="Freeform 47"/>
          <p:cNvSpPr/>
          <p:nvPr/>
        </p:nvSpPr>
        <p:spPr bwMode="auto">
          <a:xfrm>
            <a:off x="2227385" y="1963615"/>
            <a:ext cx="1836615" cy="1455616"/>
          </a:xfrm>
          <a:custGeom>
            <a:avLst/>
            <a:gdLst>
              <a:gd name="connsiteX0" fmla="*/ 0 w 1836615"/>
              <a:gd name="connsiteY0" fmla="*/ 1455616 h 1455616"/>
              <a:gd name="connsiteX1" fmla="*/ 244230 w 1836615"/>
              <a:gd name="connsiteY1" fmla="*/ 1348154 h 1455616"/>
              <a:gd name="connsiteX2" fmla="*/ 586153 w 1836615"/>
              <a:gd name="connsiteY2" fmla="*/ 1094154 h 1455616"/>
              <a:gd name="connsiteX3" fmla="*/ 1025769 w 1836615"/>
              <a:gd name="connsiteY3" fmla="*/ 605693 h 1455616"/>
              <a:gd name="connsiteX4" fmla="*/ 1426307 w 1836615"/>
              <a:gd name="connsiteY4" fmla="*/ 224693 h 1455616"/>
              <a:gd name="connsiteX5" fmla="*/ 1836615 w 1836615"/>
              <a:gd name="connsiteY5" fmla="*/ 0 h 1455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6615" h="1455616">
                <a:moveTo>
                  <a:pt x="0" y="1455616"/>
                </a:moveTo>
                <a:cubicBezTo>
                  <a:pt x="73269" y="1432007"/>
                  <a:pt x="146538" y="1408398"/>
                  <a:pt x="244230" y="1348154"/>
                </a:cubicBezTo>
                <a:cubicBezTo>
                  <a:pt x="341922" y="1287910"/>
                  <a:pt x="455897" y="1217897"/>
                  <a:pt x="586153" y="1094154"/>
                </a:cubicBezTo>
                <a:cubicBezTo>
                  <a:pt x="716409" y="970411"/>
                  <a:pt x="885743" y="750603"/>
                  <a:pt x="1025769" y="605693"/>
                </a:cubicBezTo>
                <a:cubicBezTo>
                  <a:pt x="1165795" y="460783"/>
                  <a:pt x="1291166" y="325642"/>
                  <a:pt x="1426307" y="224693"/>
                </a:cubicBezTo>
                <a:cubicBezTo>
                  <a:pt x="1561448" y="123744"/>
                  <a:pt x="1836615" y="0"/>
                  <a:pt x="1836615" y="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0" charset="0"/>
            </a:endParaRPr>
          </a:p>
        </p:txBody>
      </p:sp>
      <p:sp>
        <p:nvSpPr>
          <p:cNvPr id="49" name="Freeform 48"/>
          <p:cNvSpPr/>
          <p:nvPr/>
        </p:nvSpPr>
        <p:spPr bwMode="auto">
          <a:xfrm>
            <a:off x="2618154" y="1797538"/>
            <a:ext cx="1524000" cy="851552"/>
          </a:xfrm>
          <a:custGeom>
            <a:avLst/>
            <a:gdLst>
              <a:gd name="connsiteX0" fmla="*/ 0 w 1524000"/>
              <a:gd name="connsiteY0" fmla="*/ 849924 h 851552"/>
              <a:gd name="connsiteX1" fmla="*/ 205154 w 1524000"/>
              <a:gd name="connsiteY1" fmla="*/ 801077 h 851552"/>
              <a:gd name="connsiteX2" fmla="*/ 547077 w 1524000"/>
              <a:gd name="connsiteY2" fmla="*/ 547077 h 851552"/>
              <a:gd name="connsiteX3" fmla="*/ 918308 w 1524000"/>
              <a:gd name="connsiteY3" fmla="*/ 263770 h 851552"/>
              <a:gd name="connsiteX4" fmla="*/ 1299308 w 1524000"/>
              <a:gd name="connsiteY4" fmla="*/ 58616 h 851552"/>
              <a:gd name="connsiteX5" fmla="*/ 1524000 w 1524000"/>
              <a:gd name="connsiteY5" fmla="*/ 0 h 851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4000" h="851552">
                <a:moveTo>
                  <a:pt x="0" y="849924"/>
                </a:moveTo>
                <a:cubicBezTo>
                  <a:pt x="56987" y="850738"/>
                  <a:pt x="113975" y="851552"/>
                  <a:pt x="205154" y="801077"/>
                </a:cubicBezTo>
                <a:cubicBezTo>
                  <a:pt x="296334" y="750603"/>
                  <a:pt x="547077" y="547077"/>
                  <a:pt x="547077" y="547077"/>
                </a:cubicBezTo>
                <a:cubicBezTo>
                  <a:pt x="665936" y="457526"/>
                  <a:pt x="792936" y="345180"/>
                  <a:pt x="918308" y="263770"/>
                </a:cubicBezTo>
                <a:cubicBezTo>
                  <a:pt x="1043680" y="182360"/>
                  <a:pt x="1198359" y="102578"/>
                  <a:pt x="1299308" y="58616"/>
                </a:cubicBezTo>
                <a:cubicBezTo>
                  <a:pt x="1400257" y="14654"/>
                  <a:pt x="1524000" y="0"/>
                  <a:pt x="1524000" y="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0" charset="0"/>
            </a:endParaRPr>
          </a:p>
        </p:txBody>
      </p:sp>
      <p:sp>
        <p:nvSpPr>
          <p:cNvPr id="50" name="Freeform 49"/>
          <p:cNvSpPr/>
          <p:nvPr/>
        </p:nvSpPr>
        <p:spPr bwMode="auto">
          <a:xfrm>
            <a:off x="2139462" y="3985846"/>
            <a:ext cx="3194538" cy="1436077"/>
          </a:xfrm>
          <a:custGeom>
            <a:avLst/>
            <a:gdLst>
              <a:gd name="connsiteX0" fmla="*/ 0 w 3194538"/>
              <a:gd name="connsiteY0" fmla="*/ 0 h 1436077"/>
              <a:gd name="connsiteX1" fmla="*/ 234461 w 3194538"/>
              <a:gd name="connsiteY1" fmla="*/ 68385 h 1436077"/>
              <a:gd name="connsiteX2" fmla="*/ 498230 w 3194538"/>
              <a:gd name="connsiteY2" fmla="*/ 244231 h 1436077"/>
              <a:gd name="connsiteX3" fmla="*/ 674076 w 3194538"/>
              <a:gd name="connsiteY3" fmla="*/ 508000 h 1436077"/>
              <a:gd name="connsiteX4" fmla="*/ 849923 w 3194538"/>
              <a:gd name="connsiteY4" fmla="*/ 635000 h 1436077"/>
              <a:gd name="connsiteX5" fmla="*/ 1338384 w 3194538"/>
              <a:gd name="connsiteY5" fmla="*/ 947616 h 1436077"/>
              <a:gd name="connsiteX6" fmla="*/ 2373923 w 3194538"/>
              <a:gd name="connsiteY6" fmla="*/ 1270000 h 1436077"/>
              <a:gd name="connsiteX7" fmla="*/ 3194538 w 3194538"/>
              <a:gd name="connsiteY7" fmla="*/ 1436077 h 1436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94538" h="1436077">
                <a:moveTo>
                  <a:pt x="0" y="0"/>
                </a:moveTo>
                <a:cubicBezTo>
                  <a:pt x="75711" y="13840"/>
                  <a:pt x="151423" y="27680"/>
                  <a:pt x="234461" y="68385"/>
                </a:cubicBezTo>
                <a:cubicBezTo>
                  <a:pt x="317499" y="109090"/>
                  <a:pt x="424961" y="170962"/>
                  <a:pt x="498230" y="244231"/>
                </a:cubicBezTo>
                <a:cubicBezTo>
                  <a:pt x="571499" y="317500"/>
                  <a:pt x="615461" y="442872"/>
                  <a:pt x="674076" y="508000"/>
                </a:cubicBezTo>
                <a:cubicBezTo>
                  <a:pt x="732692" y="573128"/>
                  <a:pt x="739205" y="561731"/>
                  <a:pt x="849923" y="635000"/>
                </a:cubicBezTo>
                <a:cubicBezTo>
                  <a:pt x="960641" y="708269"/>
                  <a:pt x="1084384" y="841783"/>
                  <a:pt x="1338384" y="947616"/>
                </a:cubicBezTo>
                <a:cubicBezTo>
                  <a:pt x="1592384" y="1053449"/>
                  <a:pt x="2064564" y="1188590"/>
                  <a:pt x="2373923" y="1270000"/>
                </a:cubicBezTo>
                <a:cubicBezTo>
                  <a:pt x="2683282" y="1351410"/>
                  <a:pt x="2938910" y="1393743"/>
                  <a:pt x="3194538" y="1436077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0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2229338" y="3714262"/>
            <a:ext cx="609600" cy="152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0" charset="0"/>
            </a:endParaRPr>
          </a:p>
        </p:txBody>
      </p:sp>
      <p:cxnSp>
        <p:nvCxnSpPr>
          <p:cNvPr id="53" name="Straight Connector 52"/>
          <p:cNvCxnSpPr/>
          <p:nvPr/>
        </p:nvCxnSpPr>
        <p:spPr bwMode="auto">
          <a:xfrm flipV="1">
            <a:off x="2133600" y="3505200"/>
            <a:ext cx="533400" cy="2286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 flipV="1">
            <a:off x="2590800" y="3505200"/>
            <a:ext cx="304800" cy="152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>
            <a:off x="2514600" y="3886200"/>
            <a:ext cx="304800" cy="152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8" name="Straight Connector 57"/>
          <p:cNvCxnSpPr/>
          <p:nvPr/>
        </p:nvCxnSpPr>
        <p:spPr bwMode="auto">
          <a:xfrm>
            <a:off x="2133600" y="3886200"/>
            <a:ext cx="381000" cy="762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60" name="Rectangle 59"/>
          <p:cNvSpPr/>
          <p:nvPr/>
        </p:nvSpPr>
        <p:spPr bwMode="auto">
          <a:xfrm>
            <a:off x="1447800" y="3048000"/>
            <a:ext cx="6858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0" charset="0"/>
            </a:endParaRPr>
          </a:p>
        </p:txBody>
      </p:sp>
      <p:cxnSp>
        <p:nvCxnSpPr>
          <p:cNvPr id="61" name="Straight Connector 60"/>
          <p:cNvCxnSpPr/>
          <p:nvPr/>
        </p:nvCxnSpPr>
        <p:spPr bwMode="auto">
          <a:xfrm flipV="1">
            <a:off x="2286000" y="2971800"/>
            <a:ext cx="457200" cy="3048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3" name="Straight Connector 62"/>
          <p:cNvCxnSpPr/>
          <p:nvPr/>
        </p:nvCxnSpPr>
        <p:spPr bwMode="auto">
          <a:xfrm flipV="1">
            <a:off x="2743200" y="2209800"/>
            <a:ext cx="457200" cy="3048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4" name="Straight Connector 63"/>
          <p:cNvCxnSpPr/>
          <p:nvPr/>
        </p:nvCxnSpPr>
        <p:spPr bwMode="auto">
          <a:xfrm flipV="1">
            <a:off x="3352800" y="1828800"/>
            <a:ext cx="381000" cy="3048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6" name="Straight Connector 65"/>
          <p:cNvCxnSpPr/>
          <p:nvPr/>
        </p:nvCxnSpPr>
        <p:spPr bwMode="auto">
          <a:xfrm flipV="1">
            <a:off x="2819400" y="2543907"/>
            <a:ext cx="381000" cy="3048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8" name="Straight Connector 67"/>
          <p:cNvCxnSpPr/>
          <p:nvPr/>
        </p:nvCxnSpPr>
        <p:spPr bwMode="auto">
          <a:xfrm rot="5400000" flipH="1" flipV="1">
            <a:off x="2781300" y="2933700"/>
            <a:ext cx="457200" cy="381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71" name="Straight Connector 70"/>
          <p:cNvCxnSpPr/>
          <p:nvPr/>
        </p:nvCxnSpPr>
        <p:spPr bwMode="auto">
          <a:xfrm>
            <a:off x="2133600" y="3800231"/>
            <a:ext cx="304800" cy="558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74" name="Straight Connector 73"/>
          <p:cNvCxnSpPr/>
          <p:nvPr/>
        </p:nvCxnSpPr>
        <p:spPr bwMode="auto">
          <a:xfrm>
            <a:off x="2514600" y="3810000"/>
            <a:ext cx="2286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76" name="Straight Connector 75"/>
          <p:cNvCxnSpPr/>
          <p:nvPr/>
        </p:nvCxnSpPr>
        <p:spPr bwMode="auto">
          <a:xfrm>
            <a:off x="2209800" y="4257431"/>
            <a:ext cx="381000" cy="152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78" name="Straight Connector 77"/>
          <p:cNvCxnSpPr/>
          <p:nvPr/>
        </p:nvCxnSpPr>
        <p:spPr bwMode="auto">
          <a:xfrm>
            <a:off x="2667000" y="4495800"/>
            <a:ext cx="381000" cy="152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79" name="Straight Connector 78"/>
          <p:cNvCxnSpPr/>
          <p:nvPr/>
        </p:nvCxnSpPr>
        <p:spPr bwMode="auto">
          <a:xfrm>
            <a:off x="3200400" y="4724400"/>
            <a:ext cx="609600" cy="2286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81" name="Straight Connector 80"/>
          <p:cNvCxnSpPr/>
          <p:nvPr/>
        </p:nvCxnSpPr>
        <p:spPr bwMode="auto">
          <a:xfrm>
            <a:off x="3124200" y="5029200"/>
            <a:ext cx="609600" cy="762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83" name="Straight Connector 82"/>
          <p:cNvCxnSpPr/>
          <p:nvPr/>
        </p:nvCxnSpPr>
        <p:spPr bwMode="auto">
          <a:xfrm>
            <a:off x="3048000" y="5410200"/>
            <a:ext cx="6096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85" name="Straight Connector 84"/>
          <p:cNvCxnSpPr/>
          <p:nvPr/>
        </p:nvCxnSpPr>
        <p:spPr bwMode="auto">
          <a:xfrm>
            <a:off x="2286000" y="5429738"/>
            <a:ext cx="6096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86" name="Straight Connector 85"/>
          <p:cNvCxnSpPr/>
          <p:nvPr/>
        </p:nvCxnSpPr>
        <p:spPr bwMode="auto">
          <a:xfrm>
            <a:off x="2209800" y="4876800"/>
            <a:ext cx="685800" cy="762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88" name="TextBox 87"/>
          <p:cNvSpPr txBox="1"/>
          <p:nvPr/>
        </p:nvSpPr>
        <p:spPr>
          <a:xfrm>
            <a:off x="1143000" y="3048000"/>
            <a:ext cx="1082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Plasma</a:t>
            </a:r>
            <a:endParaRPr lang="en-US" dirty="0"/>
          </a:p>
        </p:txBody>
      </p:sp>
      <p:sp>
        <p:nvSpPr>
          <p:cNvPr id="89" name="TextBox 88"/>
          <p:cNvSpPr txBox="1"/>
          <p:nvPr/>
        </p:nvSpPr>
        <p:spPr>
          <a:xfrm>
            <a:off x="1371600" y="4114800"/>
            <a:ext cx="663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Gas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524000" y="1752600"/>
            <a:ext cx="572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</a:t>
            </a:r>
            <a:r>
              <a:rPr lang="en-US" baseline="-25000" dirty="0" smtClean="0">
                <a:solidFill>
                  <a:srgbClr val="0000FF"/>
                </a:solidFill>
              </a:rPr>
              <a:t>IS</a:t>
            </a:r>
            <a:endParaRPr lang="en-US" baseline="-25000" dirty="0">
              <a:solidFill>
                <a:srgbClr val="0000FF"/>
              </a:solidFill>
            </a:endParaRPr>
          </a:p>
        </p:txBody>
      </p:sp>
      <p:cxnSp>
        <p:nvCxnSpPr>
          <p:cNvPr id="91" name="Straight Connector 90"/>
          <p:cNvCxnSpPr/>
          <p:nvPr/>
        </p:nvCxnSpPr>
        <p:spPr bwMode="auto">
          <a:xfrm>
            <a:off x="3581400" y="2743200"/>
            <a:ext cx="6096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92" name="Straight Connector 91"/>
          <p:cNvCxnSpPr/>
          <p:nvPr/>
        </p:nvCxnSpPr>
        <p:spPr bwMode="auto">
          <a:xfrm>
            <a:off x="3048000" y="3505200"/>
            <a:ext cx="6096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93" name="Straight Connector 92"/>
          <p:cNvCxnSpPr/>
          <p:nvPr/>
        </p:nvCxnSpPr>
        <p:spPr bwMode="auto">
          <a:xfrm>
            <a:off x="2971800" y="4134338"/>
            <a:ext cx="6096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94" name="Straight Connector 93"/>
          <p:cNvCxnSpPr/>
          <p:nvPr/>
        </p:nvCxnSpPr>
        <p:spPr bwMode="auto">
          <a:xfrm>
            <a:off x="3886200" y="4800600"/>
            <a:ext cx="6096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95" name="Straight Connector 94"/>
          <p:cNvCxnSpPr/>
          <p:nvPr/>
        </p:nvCxnSpPr>
        <p:spPr bwMode="auto">
          <a:xfrm flipV="1">
            <a:off x="2667000" y="3552093"/>
            <a:ext cx="304800" cy="1524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CC07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96" name="Straight Connector 95"/>
          <p:cNvCxnSpPr/>
          <p:nvPr/>
        </p:nvCxnSpPr>
        <p:spPr bwMode="auto">
          <a:xfrm>
            <a:off x="2667000" y="3886200"/>
            <a:ext cx="304800" cy="1524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CC07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97" name="Straight Connector 96"/>
          <p:cNvCxnSpPr/>
          <p:nvPr/>
        </p:nvCxnSpPr>
        <p:spPr bwMode="auto">
          <a:xfrm>
            <a:off x="2667000" y="3810000"/>
            <a:ext cx="2286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CC07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98" name="Straight Connector 97"/>
          <p:cNvCxnSpPr/>
          <p:nvPr/>
        </p:nvCxnSpPr>
        <p:spPr bwMode="auto">
          <a:xfrm>
            <a:off x="3008924" y="3849076"/>
            <a:ext cx="228600" cy="5666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CC07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00" name="Straight Connector 99"/>
          <p:cNvCxnSpPr/>
          <p:nvPr/>
        </p:nvCxnSpPr>
        <p:spPr bwMode="auto">
          <a:xfrm>
            <a:off x="2924907" y="3952631"/>
            <a:ext cx="304800" cy="76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CC07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02" name="Rectangle 101"/>
          <p:cNvSpPr/>
          <p:nvPr/>
        </p:nvSpPr>
        <p:spPr bwMode="auto">
          <a:xfrm>
            <a:off x="2962031" y="3657600"/>
            <a:ext cx="609600" cy="152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0" charset="0"/>
            </a:endParaRPr>
          </a:p>
        </p:txBody>
      </p:sp>
      <p:sp>
        <p:nvSpPr>
          <p:cNvPr id="103" name="Rectangle 102"/>
          <p:cNvSpPr/>
          <p:nvPr/>
        </p:nvSpPr>
        <p:spPr bwMode="auto">
          <a:xfrm>
            <a:off x="3124200" y="3581400"/>
            <a:ext cx="1600200" cy="381000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CC07"/>
                </a:solidFill>
                <a:effectLst/>
                <a:latin typeface="Times New Roman" pitchFamily="-110" charset="0"/>
              </a:rPr>
              <a:t>Secondary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CC07"/>
              </a:solidFill>
              <a:effectLst/>
              <a:latin typeface="Times New Roman" pitchFamily="-110" charset="0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4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4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4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4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4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4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48" grpId="0" animBg="1"/>
      <p:bldP spid="364551" grpId="0" animBg="1"/>
      <p:bldP spid="364552" grpId="0" animBg="1"/>
      <p:bldP spid="364553" grpId="0" autoUpdateAnimBg="0"/>
      <p:bldP spid="364554" grpId="0" animBg="1"/>
      <p:bldP spid="364555" grpId="0" autoUpdateAnimBg="0"/>
      <p:bldP spid="364558" grpId="0" animBg="1"/>
      <p:bldP spid="364559" grpId="0" animBg="1"/>
      <p:bldP spid="364560" grpId="0"/>
      <p:bldP spid="364561" grpId="0"/>
      <p:bldP spid="19" grpId="0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ig_4_ISM_Flow_1AU_orb_2_c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0864" y="762000"/>
            <a:ext cx="5753136" cy="6096000"/>
          </a:xfrm>
          <a:prstGeom prst="rect">
            <a:avLst/>
          </a:prstGeom>
        </p:spPr>
      </p:pic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 smtClean="0">
                <a:ea typeface="ＭＳ Ｐゴシック" pitchFamily="-105" charset="-128"/>
                <a:cs typeface="ＭＳ Ｐゴシック" pitchFamily="-105" charset="-128"/>
              </a:rPr>
              <a:t>Does IBEX See the Interstellar Flow?</a:t>
            </a:r>
          </a:p>
        </p:txBody>
      </p:sp>
      <p:sp>
        <p:nvSpPr>
          <p:cNvPr id="52228" name="Text Box 14"/>
          <p:cNvSpPr txBox="1">
            <a:spLocks noChangeArrowheads="1"/>
          </p:cNvSpPr>
          <p:nvPr/>
        </p:nvSpPr>
        <p:spPr bwMode="auto">
          <a:xfrm>
            <a:off x="4876800" y="1219200"/>
            <a:ext cx="990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kumimoji="1" lang="en-US" b="1">
                <a:latin typeface="Times" pitchFamily="-105" charset="0"/>
              </a:rPr>
              <a:t>IBEX</a:t>
            </a:r>
          </a:p>
        </p:txBody>
      </p:sp>
      <p:sp>
        <p:nvSpPr>
          <p:cNvPr id="52229" name="Text Box 9"/>
          <p:cNvSpPr txBox="1">
            <a:spLocks noChangeArrowheads="1"/>
          </p:cNvSpPr>
          <p:nvPr/>
        </p:nvSpPr>
        <p:spPr bwMode="auto">
          <a:xfrm>
            <a:off x="381000" y="5851525"/>
            <a:ext cx="2914650" cy="1006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kumimoji="1" lang="en-US" sz="2000" b="1" dirty="0">
                <a:latin typeface="Times" pitchFamily="-105" charset="0"/>
              </a:rPr>
              <a:t>Simulated Observation</a:t>
            </a:r>
            <a:br>
              <a:rPr kumimoji="1" lang="en-US" sz="2000" b="1" dirty="0">
                <a:latin typeface="Times" pitchFamily="-105" charset="0"/>
              </a:rPr>
            </a:br>
            <a:r>
              <a:rPr kumimoji="1" lang="en-US" sz="2000" b="1" dirty="0">
                <a:latin typeface="Times" pitchFamily="-105" charset="0"/>
              </a:rPr>
              <a:t>in Longitude after</a:t>
            </a:r>
          </a:p>
          <a:p>
            <a:pPr eaLnBrk="0" hangingPunct="0"/>
            <a:r>
              <a:rPr kumimoji="1" lang="en-US" sz="2000" b="1" i="1" dirty="0" err="1">
                <a:latin typeface="Times" pitchFamily="-105" charset="0"/>
              </a:rPr>
              <a:t>Izmodenov</a:t>
            </a:r>
            <a:r>
              <a:rPr kumimoji="1" lang="en-US" sz="2000" b="1" i="1" dirty="0">
                <a:latin typeface="Times" pitchFamily="-105" charset="0"/>
              </a:rPr>
              <a:t> et al., </a:t>
            </a:r>
            <a:r>
              <a:rPr kumimoji="1" lang="en-US" sz="2000" b="1" i="1" dirty="0" smtClean="0">
                <a:latin typeface="Times" pitchFamily="-105" charset="0"/>
              </a:rPr>
              <a:t>1997</a:t>
            </a:r>
            <a:endParaRPr kumimoji="1" lang="en-US" sz="2000" b="1" dirty="0">
              <a:latin typeface="Times" pitchFamily="-105" charset="0"/>
            </a:endParaRPr>
          </a:p>
        </p:txBody>
      </p:sp>
      <p:sp>
        <p:nvSpPr>
          <p:cNvPr id="52230" name="Text Box 7"/>
          <p:cNvSpPr txBox="1">
            <a:spLocks noChangeArrowheads="1"/>
          </p:cNvSpPr>
          <p:nvPr/>
        </p:nvSpPr>
        <p:spPr bwMode="auto">
          <a:xfrm>
            <a:off x="0" y="990600"/>
            <a:ext cx="36576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 dirty="0">
                <a:solidFill>
                  <a:schemeClr val="accent2"/>
                </a:solidFill>
                <a:latin typeface="Helvetica" pitchFamily="-105" charset="0"/>
              </a:rPr>
              <a:t>Oxygen Displaced, </a:t>
            </a:r>
          </a:p>
          <a:p>
            <a:pPr eaLnBrk="0" hangingPunct="0"/>
            <a:r>
              <a:rPr lang="en-US" b="1" dirty="0" smtClean="0">
                <a:solidFill>
                  <a:schemeClr val="accent2"/>
                </a:solidFill>
                <a:latin typeface="Helvetica" pitchFamily="-105" charset="0"/>
              </a:rPr>
              <a:t>Revealing</a:t>
            </a:r>
          </a:p>
          <a:p>
            <a:pPr eaLnBrk="0" hangingPunct="0"/>
            <a:r>
              <a:rPr lang="en-US" b="1" dirty="0" smtClean="0">
                <a:solidFill>
                  <a:schemeClr val="accent2"/>
                </a:solidFill>
                <a:latin typeface="Helvetica" pitchFamily="-105" charset="0"/>
              </a:rPr>
              <a:t>Temperature, Braking,</a:t>
            </a:r>
          </a:p>
          <a:p>
            <a:pPr eaLnBrk="0" hangingPunct="0"/>
            <a:r>
              <a:rPr lang="en-US" b="1" dirty="0">
                <a:solidFill>
                  <a:schemeClr val="accent2"/>
                </a:solidFill>
                <a:latin typeface="Helvetica" pitchFamily="-105" charset="0"/>
              </a:rPr>
              <a:t>and Deflection</a:t>
            </a:r>
            <a:r>
              <a:rPr lang="en-US" b="1" dirty="0" smtClean="0">
                <a:solidFill>
                  <a:schemeClr val="accent2"/>
                </a:solidFill>
                <a:latin typeface="Helvetica" pitchFamily="-105" charset="0"/>
              </a:rPr>
              <a:t> </a:t>
            </a:r>
            <a:br>
              <a:rPr lang="en-US" b="1" dirty="0" smtClean="0">
                <a:solidFill>
                  <a:schemeClr val="accent2"/>
                </a:solidFill>
                <a:latin typeface="Helvetica" pitchFamily="-105" charset="0"/>
              </a:rPr>
            </a:br>
            <a:r>
              <a:rPr lang="en-US" b="1" dirty="0" smtClean="0">
                <a:solidFill>
                  <a:schemeClr val="accent2"/>
                </a:solidFill>
                <a:latin typeface="Helvetica" pitchFamily="-105" charset="0"/>
              </a:rPr>
              <a:t>by </a:t>
            </a:r>
            <a:r>
              <a:rPr lang="en-US" b="1" dirty="0">
                <a:solidFill>
                  <a:schemeClr val="accent2"/>
                </a:solidFill>
                <a:latin typeface="Helvetica" pitchFamily="-105" charset="0"/>
              </a:rPr>
              <a:t>IS Magnetic Field</a:t>
            </a:r>
            <a:r>
              <a:rPr lang="en-US" b="1" dirty="0" smtClean="0">
                <a:solidFill>
                  <a:schemeClr val="accent2"/>
                </a:solidFill>
                <a:latin typeface="Helvetica" pitchFamily="-105" charset="0"/>
              </a:rPr>
              <a:t>!</a:t>
            </a:r>
            <a:endParaRPr kumimoji="1" lang="en-US" b="1" dirty="0" smtClean="0"/>
          </a:p>
          <a:p>
            <a:pPr eaLnBrk="0" hangingPunct="0"/>
            <a:r>
              <a:rPr kumimoji="1" lang="en-US" b="1" dirty="0" err="1" smtClean="0">
                <a:sym typeface="Wingdings"/>
              </a:rPr>
              <a:t></a:t>
            </a:r>
            <a:r>
              <a:rPr kumimoji="1" lang="en-US" b="1" dirty="0" err="1" smtClean="0"/>
              <a:t>Seeing</a:t>
            </a:r>
            <a:r>
              <a:rPr kumimoji="1" lang="en-US" b="1" dirty="0" smtClean="0"/>
              <a:t> </a:t>
            </a:r>
            <a:r>
              <a:rPr kumimoji="1" lang="en-US" b="1" dirty="0"/>
              <a:t>Small Deviations </a:t>
            </a:r>
            <a:br>
              <a:rPr kumimoji="1" lang="en-US" b="1" dirty="0"/>
            </a:br>
            <a:r>
              <a:rPr kumimoji="1" lang="en-US" b="1" dirty="0"/>
              <a:t>in Angle is Challenging </a:t>
            </a:r>
            <a:br>
              <a:rPr kumimoji="1" lang="en-US" b="1" dirty="0"/>
            </a:br>
            <a:r>
              <a:rPr kumimoji="1" lang="en-US" b="1" dirty="0" err="1">
                <a:sym typeface="Wingdings" pitchFamily="-105" charset="2"/>
              </a:rPr>
              <a:t></a:t>
            </a:r>
            <a:r>
              <a:rPr kumimoji="1" lang="en-US" b="1" dirty="0">
                <a:sym typeface="Wingdings" pitchFamily="-105" charset="2"/>
              </a:rPr>
              <a:t> </a:t>
            </a:r>
            <a:r>
              <a:rPr kumimoji="1" lang="en-US" b="1" dirty="0"/>
              <a:t>Best with </a:t>
            </a:r>
            <a:br>
              <a:rPr kumimoji="1" lang="en-US" b="1" dirty="0"/>
            </a:br>
            <a:r>
              <a:rPr kumimoji="1" lang="en-US" b="1" dirty="0"/>
              <a:t>Simultaneous Observation </a:t>
            </a:r>
            <a:br>
              <a:rPr kumimoji="1" lang="en-US" b="1" dirty="0"/>
            </a:br>
            <a:r>
              <a:rPr kumimoji="1" lang="en-US" b="1" dirty="0"/>
              <a:t>of</a:t>
            </a:r>
            <a:r>
              <a:rPr kumimoji="1" lang="en-US" b="1" dirty="0" smtClean="0"/>
              <a:t> Multiple Species</a:t>
            </a:r>
            <a:br>
              <a:rPr kumimoji="1" lang="en-US" b="1" dirty="0" smtClean="0"/>
            </a:br>
            <a:r>
              <a:rPr kumimoji="1" lang="en-US" b="1" dirty="0" smtClean="0"/>
              <a:t>&amp; Reference to Stars</a:t>
            </a:r>
            <a:r>
              <a:rPr kumimoji="1" lang="en-US" b="1" dirty="0" smtClean="0"/>
              <a:t>!</a:t>
            </a:r>
            <a:br>
              <a:rPr kumimoji="1" lang="en-US" b="1" dirty="0" smtClean="0"/>
            </a:br>
            <a:r>
              <a:rPr kumimoji="1" lang="en-US" b="1" dirty="0" err="1" smtClean="0">
                <a:sym typeface="Wingdings"/>
              </a:rPr>
              <a:t></a:t>
            </a:r>
            <a:r>
              <a:rPr kumimoji="1" lang="en-US" b="1" dirty="0" smtClean="0">
                <a:sym typeface="Wingdings"/>
              </a:rPr>
              <a:t> Get Primaries Right</a:t>
            </a:r>
            <a:br>
              <a:rPr kumimoji="1" lang="en-US" b="1" dirty="0" smtClean="0">
                <a:sym typeface="Wingdings"/>
              </a:rPr>
            </a:br>
            <a:r>
              <a:rPr kumimoji="1" lang="en-US" b="1" dirty="0" smtClean="0">
                <a:sym typeface="Wingdings"/>
              </a:rPr>
              <a:t>     First!</a:t>
            </a:r>
            <a:endParaRPr lang="en-US" b="1" dirty="0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1" descr="Fig_#_IBEX-Lo_Scheme.jpg"/>
          <p:cNvPicPr>
            <a:picLocks noChangeAspect="1"/>
          </p:cNvPicPr>
          <p:nvPr/>
        </p:nvPicPr>
        <p:blipFill>
          <a:blip r:embed="rId3"/>
          <a:srcRect t="16737" r="25421"/>
          <a:stretch>
            <a:fillRect/>
          </a:stretch>
        </p:blipFill>
        <p:spPr bwMode="auto">
          <a:xfrm>
            <a:off x="3971925" y="1130300"/>
            <a:ext cx="51720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42900"/>
            <a:ext cx="8382000" cy="685800"/>
          </a:xfrm>
        </p:spPr>
        <p:txBody>
          <a:bodyPr/>
          <a:lstStyle/>
          <a:p>
            <a:r>
              <a:rPr lang="en-US">
                <a:ea typeface="ＭＳ Ｐゴシック" pitchFamily="26" charset="-128"/>
                <a:cs typeface="ＭＳ Ｐゴシック" pitchFamily="26" charset="-128"/>
              </a:rPr>
              <a:t>Neutral Gas Observation </a:t>
            </a:r>
            <a:br>
              <a:rPr lang="en-US">
                <a:ea typeface="ＭＳ Ｐゴシック" pitchFamily="26" charset="-128"/>
                <a:cs typeface="ＭＳ Ｐゴシック" pitchFamily="26" charset="-128"/>
              </a:rPr>
            </a:br>
            <a:r>
              <a:rPr lang="en-US">
                <a:ea typeface="ＭＳ Ｐゴシック" pitchFamily="26" charset="-128"/>
                <a:cs typeface="ＭＳ Ｐゴシック" pitchFamily="26" charset="-128"/>
              </a:rPr>
              <a:t>Through Negative Ions: O, H ..</a:t>
            </a:r>
          </a:p>
        </p:txBody>
      </p:sp>
      <p:sp>
        <p:nvSpPr>
          <p:cNvPr id="423946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0" y="1791676"/>
            <a:ext cx="8991600" cy="48006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b="1" u="sng" dirty="0">
                <a:solidFill>
                  <a:schemeClr val="tx2"/>
                </a:solidFill>
                <a:ea typeface="ＭＳ Ｐゴシック" pitchFamily="26" charset="-128"/>
                <a:cs typeface="ＭＳ Ｐゴシック" pitchFamily="26" charset="-128"/>
              </a:rPr>
              <a:t>Collimator Camera</a:t>
            </a:r>
            <a:br>
              <a:rPr lang="en-US" b="1" u="sng" dirty="0">
                <a:solidFill>
                  <a:schemeClr val="tx2"/>
                </a:solidFill>
                <a:ea typeface="ＭＳ Ｐゴシック" pitchFamily="26" charset="-128"/>
                <a:cs typeface="ＭＳ Ｐゴシック" pitchFamily="26" charset="-128"/>
              </a:rPr>
            </a:br>
            <a:r>
              <a:rPr lang="en-US" dirty="0">
                <a:ea typeface="ＭＳ Ｐゴシック" pitchFamily="26" charset="-128"/>
                <a:cs typeface="ＭＳ Ｐゴシック" pitchFamily="26" charset="-128"/>
              </a:rPr>
              <a:t>Direction with</a:t>
            </a:r>
            <a:r>
              <a:rPr lang="en-US" dirty="0" smtClean="0">
                <a:ea typeface="ＭＳ Ｐゴシック" pitchFamily="26" charset="-128"/>
                <a:cs typeface="ＭＳ Ｐゴシック" pitchFamily="26" charset="-128"/>
              </a:rPr>
              <a:t> </a:t>
            </a:r>
            <a:br>
              <a:rPr lang="en-US" dirty="0" smtClean="0">
                <a:ea typeface="ＭＳ Ｐゴシック" pitchFamily="26" charset="-128"/>
                <a:cs typeface="ＭＳ Ｐゴシック" pitchFamily="26" charset="-128"/>
              </a:rPr>
            </a:br>
            <a:r>
              <a:rPr lang="en-US" dirty="0" smtClean="0">
                <a:ea typeface="ＭＳ Ｐゴシック" pitchFamily="26" charset="-128"/>
                <a:cs typeface="ＭＳ Ｐゴシック" pitchFamily="26" charset="-128"/>
              </a:rPr>
              <a:t>large area Collimator</a:t>
            </a:r>
            <a:endParaRPr lang="en-US" dirty="0">
              <a:ea typeface="ＭＳ Ｐゴシック" pitchFamily="26" charset="-128"/>
              <a:cs typeface="ＭＳ Ｐゴシック" pitchFamily="26" charset="-128"/>
            </a:endParaRPr>
          </a:p>
          <a:p>
            <a:pPr>
              <a:spcAft>
                <a:spcPts val="600"/>
              </a:spcAft>
            </a:pPr>
            <a:r>
              <a:rPr lang="en-US" b="1" u="sng" dirty="0">
                <a:solidFill>
                  <a:schemeClr val="tx2"/>
                </a:solidFill>
                <a:ea typeface="ＭＳ Ｐゴシック" pitchFamily="26" charset="-128"/>
                <a:cs typeface="ＭＳ Ｐゴシック" pitchFamily="26" charset="-128"/>
              </a:rPr>
              <a:t>Conversion into Ions</a:t>
            </a:r>
            <a:br>
              <a:rPr lang="en-US" b="1" u="sng" dirty="0">
                <a:solidFill>
                  <a:schemeClr val="tx2"/>
                </a:solidFill>
                <a:ea typeface="ＭＳ Ｐゴシック" pitchFamily="26" charset="-128"/>
                <a:cs typeface="ＭＳ Ｐゴシック" pitchFamily="26" charset="-128"/>
              </a:rPr>
            </a:br>
            <a:r>
              <a:rPr lang="en-US" dirty="0">
                <a:ea typeface="ＭＳ Ｐゴシック" pitchFamily="26" charset="-128"/>
                <a:cs typeface="ＭＳ Ｐゴシック" pitchFamily="26" charset="-128"/>
              </a:rPr>
              <a:t>- Mass Spectrometer </a:t>
            </a:r>
            <a:br>
              <a:rPr lang="en-US" dirty="0">
                <a:ea typeface="ＭＳ Ｐゴシック" pitchFamily="26" charset="-128"/>
                <a:cs typeface="ＭＳ Ｐゴシック" pitchFamily="26" charset="-128"/>
              </a:rPr>
            </a:br>
            <a:r>
              <a:rPr lang="en-US" dirty="0">
                <a:ea typeface="ＭＳ Ｐゴシック" pitchFamily="26" charset="-128"/>
                <a:cs typeface="ＭＳ Ｐゴシック" pitchFamily="26" charset="-128"/>
              </a:rPr>
              <a:t> </a:t>
            </a:r>
            <a:r>
              <a:rPr lang="en-US" dirty="0" smtClean="0">
                <a:ea typeface="ＭＳ Ｐゴシック" pitchFamily="26" charset="-128"/>
                <a:cs typeface="ＭＳ Ｐゴシック" pitchFamily="26" charset="-128"/>
              </a:rPr>
              <a:t> Species </a:t>
            </a:r>
            <a:r>
              <a:rPr lang="en-US" dirty="0">
                <a:ea typeface="ＭＳ Ｐゴシック" pitchFamily="26" charset="-128"/>
                <a:cs typeface="ＭＳ Ｐゴシック" pitchFamily="26" charset="-128"/>
              </a:rPr>
              <a:t>Identification!</a:t>
            </a:r>
          </a:p>
          <a:p>
            <a:pPr>
              <a:spcAft>
                <a:spcPts val="600"/>
              </a:spcAft>
            </a:pPr>
            <a:r>
              <a:rPr lang="en-US" b="1" u="sng" dirty="0">
                <a:ea typeface="ＭＳ Ｐゴシック" pitchFamily="26" charset="-128"/>
                <a:cs typeface="ＭＳ Ｐゴシック" pitchFamily="26" charset="-128"/>
              </a:rPr>
              <a:t>Negative Ions: </a:t>
            </a:r>
            <a:r>
              <a:rPr lang="en-US" dirty="0">
                <a:ea typeface="ＭＳ Ｐゴシック" pitchFamily="26" charset="-128"/>
                <a:cs typeface="ＭＳ Ｐゴシック" pitchFamily="26" charset="-128"/>
              </a:rPr>
              <a:t>O</a:t>
            </a:r>
            <a:r>
              <a:rPr lang="en-US" baseline="30000" dirty="0">
                <a:ea typeface="ＭＳ Ｐゴシック" pitchFamily="26" charset="-128"/>
                <a:cs typeface="ＭＳ Ｐゴシック" pitchFamily="26" charset="-128"/>
              </a:rPr>
              <a:t>-</a:t>
            </a:r>
            <a:r>
              <a:rPr lang="en-US" dirty="0">
                <a:ea typeface="ＭＳ Ｐゴシック" pitchFamily="26" charset="-128"/>
                <a:cs typeface="ＭＳ Ｐゴシック" pitchFamily="26" charset="-128"/>
              </a:rPr>
              <a:t>, H</a:t>
            </a:r>
            <a:r>
              <a:rPr lang="en-US" baseline="30000" dirty="0">
                <a:ea typeface="ＭＳ Ｐゴシック" pitchFamily="26" charset="-128"/>
                <a:cs typeface="ＭＳ Ｐゴシック" pitchFamily="26" charset="-128"/>
              </a:rPr>
              <a:t>-</a:t>
            </a:r>
            <a:r>
              <a:rPr lang="en-US" dirty="0">
                <a:ea typeface="ＭＳ Ｐゴシック" pitchFamily="26" charset="-128"/>
                <a:cs typeface="ＭＳ Ｐゴシック" pitchFamily="26" charset="-128"/>
              </a:rPr>
              <a:t>, .. at </a:t>
            </a:r>
            <a:r>
              <a:rPr lang="en-US" b="1" dirty="0">
                <a:solidFill>
                  <a:srgbClr val="0000FF"/>
                </a:solidFill>
                <a:ea typeface="ＭＳ Ｐゴシック" pitchFamily="26" charset="-128"/>
                <a:cs typeface="ＭＳ Ｐゴシック" pitchFamily="26" charset="-128"/>
              </a:rPr>
              <a:t>≈incoming E</a:t>
            </a:r>
            <a:r>
              <a:rPr lang="en-US" dirty="0">
                <a:ea typeface="ＭＳ Ｐゴシック" pitchFamily="26" charset="-128"/>
                <a:cs typeface="ＭＳ Ｐゴシック" pitchFamily="26" charset="-128"/>
              </a:rPr>
              <a:t/>
            </a:r>
            <a:br>
              <a:rPr lang="en-US" dirty="0">
                <a:ea typeface="ＭＳ Ｐゴシック" pitchFamily="26" charset="-128"/>
                <a:cs typeface="ＭＳ Ｐゴシック" pitchFamily="26" charset="-128"/>
              </a:rPr>
            </a:br>
            <a:r>
              <a:rPr lang="en-US" dirty="0">
                <a:ea typeface="ＭＳ Ｐゴシック" pitchFamily="26" charset="-128"/>
                <a:cs typeface="ＭＳ Ｐゴシック" pitchFamily="26" charset="-128"/>
              </a:rPr>
              <a:t>- </a:t>
            </a:r>
            <a:r>
              <a:rPr lang="en-US" b="1" dirty="0">
                <a:ea typeface="ＭＳ Ｐゴシック" pitchFamily="26" charset="-128"/>
                <a:cs typeface="ＭＳ Ｐゴシック" pitchFamily="26" charset="-128"/>
              </a:rPr>
              <a:t>Not</a:t>
            </a:r>
            <a:r>
              <a:rPr lang="en-US" dirty="0">
                <a:ea typeface="ＭＳ Ｐゴシック" pitchFamily="26" charset="-128"/>
                <a:cs typeface="ＭＳ Ｐゴシック" pitchFamily="26" charset="-128"/>
              </a:rPr>
              <a:t> for N, Ne or </a:t>
            </a:r>
            <a:r>
              <a:rPr lang="en-US" dirty="0" smtClean="0">
                <a:ea typeface="ＭＳ Ｐゴシック" pitchFamily="26" charset="-128"/>
                <a:cs typeface="ＭＳ Ｐゴシック" pitchFamily="26" charset="-128"/>
              </a:rPr>
              <a:t>He (No N</a:t>
            </a:r>
            <a:r>
              <a:rPr lang="en-US" baseline="30000" dirty="0" smtClean="0">
                <a:ea typeface="ＭＳ Ｐゴシック" pitchFamily="26" charset="-128"/>
                <a:cs typeface="ＭＳ Ｐゴシック" pitchFamily="26" charset="-128"/>
              </a:rPr>
              <a:t>-</a:t>
            </a:r>
            <a:r>
              <a:rPr lang="en-US" dirty="0" smtClean="0">
                <a:ea typeface="ＭＳ Ｐゴシック" pitchFamily="26" charset="-128"/>
                <a:cs typeface="ＭＳ Ｐゴシック" pitchFamily="26" charset="-128"/>
              </a:rPr>
              <a:t>, Ne</a:t>
            </a:r>
            <a:r>
              <a:rPr lang="en-US" baseline="30000" dirty="0" smtClean="0">
                <a:ea typeface="ＭＳ Ｐゴシック" pitchFamily="26" charset="-128"/>
                <a:cs typeface="ＭＳ Ｐゴシック" pitchFamily="26" charset="-128"/>
              </a:rPr>
              <a:t>-</a:t>
            </a:r>
            <a:r>
              <a:rPr lang="en-US" dirty="0" smtClean="0">
                <a:ea typeface="ＭＳ Ｐゴシック" pitchFamily="26" charset="-128"/>
                <a:cs typeface="ＭＳ Ｐゴシック" pitchFamily="26" charset="-128"/>
              </a:rPr>
              <a:t> &amp; He</a:t>
            </a:r>
            <a:r>
              <a:rPr lang="en-US" baseline="30000" dirty="0" smtClean="0">
                <a:ea typeface="ＭＳ Ｐゴシック" pitchFamily="26" charset="-128"/>
                <a:cs typeface="ＭＳ Ｐゴシック" pitchFamily="26" charset="-128"/>
              </a:rPr>
              <a:t>-</a:t>
            </a:r>
            <a:r>
              <a:rPr lang="en-US" dirty="0" smtClean="0">
                <a:ea typeface="ＭＳ Ｐゴシック" pitchFamily="26" charset="-128"/>
                <a:cs typeface="ＭＳ Ｐゴシック" pitchFamily="26" charset="-128"/>
              </a:rPr>
              <a:t>!)</a:t>
            </a:r>
          </a:p>
          <a:p>
            <a:pPr>
              <a:spcAft>
                <a:spcPts val="600"/>
              </a:spcAft>
            </a:pPr>
            <a:r>
              <a:rPr lang="en-US" b="1" u="sng" dirty="0" smtClean="0">
                <a:ea typeface="ＭＳ Ｐゴシック" pitchFamily="26" charset="-128"/>
                <a:cs typeface="ＭＳ Ｐゴシック" pitchFamily="26" charset="-128"/>
              </a:rPr>
              <a:t>But they Produce </a:t>
            </a:r>
            <a:r>
              <a:rPr lang="en-US" b="1" u="sng" dirty="0">
                <a:ea typeface="ＭＳ Ｐゴシック" pitchFamily="26" charset="-128"/>
                <a:cs typeface="ＭＳ Ｐゴシック" pitchFamily="26" charset="-128"/>
              </a:rPr>
              <a:t>Sputter Products</a:t>
            </a:r>
            <a:r>
              <a:rPr lang="en-US" dirty="0">
                <a:ea typeface="ＭＳ Ｐゴシック" pitchFamily="26" charset="-128"/>
                <a:cs typeface="ＭＳ Ｐゴシック" pitchFamily="26" charset="-128"/>
              </a:rPr>
              <a:t>: O</a:t>
            </a:r>
            <a:r>
              <a:rPr lang="en-US" baseline="30000" dirty="0">
                <a:ea typeface="ＭＳ Ｐゴシック" pitchFamily="26" charset="-128"/>
                <a:cs typeface="ＭＳ Ｐゴシック" pitchFamily="26" charset="-128"/>
              </a:rPr>
              <a:t>-</a:t>
            </a:r>
            <a:r>
              <a:rPr lang="en-US" dirty="0">
                <a:ea typeface="ＭＳ Ｐゴシック" pitchFamily="26" charset="-128"/>
                <a:cs typeface="ＭＳ Ｐゴシック" pitchFamily="26" charset="-128"/>
              </a:rPr>
              <a:t>,C</a:t>
            </a:r>
            <a:r>
              <a:rPr lang="en-US" baseline="30000" dirty="0">
                <a:ea typeface="ＭＳ Ｐゴシック" pitchFamily="26" charset="-128"/>
                <a:cs typeface="ＭＳ Ｐゴシック" pitchFamily="26" charset="-128"/>
              </a:rPr>
              <a:t>-</a:t>
            </a:r>
            <a:r>
              <a:rPr lang="en-US" dirty="0">
                <a:ea typeface="ＭＳ Ｐゴシック" pitchFamily="26" charset="-128"/>
                <a:cs typeface="ＭＳ Ｐゴシック" pitchFamily="26" charset="-128"/>
              </a:rPr>
              <a:t>, H</a:t>
            </a:r>
            <a:r>
              <a:rPr lang="en-US" baseline="30000" dirty="0">
                <a:ea typeface="ＭＳ Ｐゴシック" pitchFamily="26" charset="-128"/>
                <a:cs typeface="ＭＳ Ｐゴシック" pitchFamily="26" charset="-128"/>
              </a:rPr>
              <a:t>-</a:t>
            </a:r>
            <a:r>
              <a:rPr lang="en-US" dirty="0" smtClean="0">
                <a:ea typeface="ＭＳ Ｐゴシック" pitchFamily="26" charset="-128"/>
                <a:cs typeface="ＭＳ Ｐゴシック" pitchFamily="26" charset="-128"/>
              </a:rPr>
              <a:t> </a:t>
            </a:r>
            <a:br>
              <a:rPr lang="en-US" dirty="0" smtClean="0">
                <a:ea typeface="ＭＳ Ｐゴシック" pitchFamily="26" charset="-128"/>
                <a:cs typeface="ＭＳ Ｐゴシック" pitchFamily="26" charset="-128"/>
              </a:rPr>
            </a:br>
            <a:r>
              <a:rPr lang="en-US" b="1" dirty="0" smtClean="0">
                <a:solidFill>
                  <a:srgbClr val="0000FF"/>
                </a:solidFill>
                <a:ea typeface="ＭＳ Ｐゴシック" pitchFamily="26" charset="-128"/>
                <a:cs typeface="ＭＳ Ｐゴシック" pitchFamily="26" charset="-128"/>
              </a:rPr>
              <a:t>At </a:t>
            </a:r>
            <a:r>
              <a:rPr lang="en-US" b="1" dirty="0">
                <a:solidFill>
                  <a:srgbClr val="0000FF"/>
                </a:solidFill>
                <a:ea typeface="ＭＳ Ｐゴシック" pitchFamily="26" charset="-128"/>
                <a:cs typeface="ＭＳ Ｐゴシック" pitchFamily="26" charset="-128"/>
              </a:rPr>
              <a:t>lower </a:t>
            </a:r>
            <a:r>
              <a:rPr lang="en-US" b="1" dirty="0" smtClean="0">
                <a:solidFill>
                  <a:srgbClr val="0000FF"/>
                </a:solidFill>
                <a:ea typeface="ＭＳ Ｐゴシック" pitchFamily="26" charset="-128"/>
                <a:cs typeface="ＭＳ Ｐゴシック" pitchFamily="26" charset="-128"/>
              </a:rPr>
              <a:t>E</a:t>
            </a:r>
            <a:r>
              <a:rPr lang="en-US" b="1" dirty="0" smtClean="0">
                <a:ea typeface="ＭＳ Ｐゴシック" pitchFamily="26" charset="-128"/>
                <a:cs typeface="ＭＳ Ｐゴシック" pitchFamily="26" charset="-128"/>
              </a:rPr>
              <a:t>  </a:t>
            </a:r>
            <a:r>
              <a:rPr lang="en-US" b="1" dirty="0">
                <a:ea typeface="ＭＳ Ｐゴシック" pitchFamily="26" charset="-128"/>
                <a:cs typeface="ＭＳ Ｐゴシック" pitchFamily="26" charset="-128"/>
              </a:rPr>
              <a:t>all the way to ≈0eV</a:t>
            </a:r>
          </a:p>
        </p:txBody>
      </p:sp>
      <p:sp>
        <p:nvSpPr>
          <p:cNvPr id="423947" name="Line 11"/>
          <p:cNvSpPr>
            <a:spLocks noChangeShapeType="1"/>
          </p:cNvSpPr>
          <p:nvPr/>
        </p:nvSpPr>
        <p:spPr bwMode="auto">
          <a:xfrm flipV="1">
            <a:off x="3657600" y="1905000"/>
            <a:ext cx="1447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3948" name="Line 12"/>
          <p:cNvSpPr>
            <a:spLocks noChangeShapeType="1"/>
          </p:cNvSpPr>
          <p:nvPr/>
        </p:nvSpPr>
        <p:spPr bwMode="auto">
          <a:xfrm flipV="1">
            <a:off x="4038600" y="2438400"/>
            <a:ext cx="2667000" cy="1143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3949" name="Line 13"/>
          <p:cNvSpPr>
            <a:spLocks noChangeShapeType="1"/>
          </p:cNvSpPr>
          <p:nvPr/>
        </p:nvSpPr>
        <p:spPr bwMode="auto">
          <a:xfrm>
            <a:off x="3886200" y="4038600"/>
            <a:ext cx="1524000" cy="152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0" name="Text Box 16"/>
          <p:cNvSpPr txBox="1">
            <a:spLocks noChangeArrowheads="1"/>
          </p:cNvSpPr>
          <p:nvPr/>
        </p:nvSpPr>
        <p:spPr bwMode="auto">
          <a:xfrm>
            <a:off x="5867400" y="1066800"/>
            <a:ext cx="6635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</a:t>
            </a:r>
            <a:r>
              <a:rPr lang="en-US" baseline="30000"/>
              <a:t>o</a:t>
            </a:r>
            <a:endParaRPr lang="en-US"/>
          </a:p>
        </p:txBody>
      </p:sp>
      <p:sp>
        <p:nvSpPr>
          <p:cNvPr id="18441" name="Text Box 16"/>
          <p:cNvSpPr txBox="1">
            <a:spLocks noChangeArrowheads="1"/>
          </p:cNvSpPr>
          <p:nvPr/>
        </p:nvSpPr>
        <p:spPr bwMode="auto">
          <a:xfrm>
            <a:off x="8305800" y="1295400"/>
            <a:ext cx="6635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O</a:t>
            </a:r>
            <a:r>
              <a:rPr lang="en-US" baseline="30000">
                <a:solidFill>
                  <a:srgbClr val="0000FF"/>
                </a:solidFill>
              </a:rPr>
              <a:t>-</a:t>
            </a:r>
            <a:endParaRPr lang="en-US">
              <a:solidFill>
                <a:srgbClr val="0000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E. Möbius, UNH SSC &amp; LANL, for the IBEX Team           NESSC Mtg UNH, Nov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946" grpId="0" build="p"/>
      <p:bldP spid="423947" grpId="0" animBg="1"/>
      <p:bldP spid="423948" grpId="0" animBg="1"/>
      <p:bldP spid="4239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8001000" cy="609600"/>
          </a:xfrm>
        </p:spPr>
        <p:txBody>
          <a:bodyPr/>
          <a:lstStyle/>
          <a:p>
            <a:r>
              <a:rPr lang="en-US" dirty="0" smtClean="0"/>
              <a:t>Neutral Observation with Negative Ions</a:t>
            </a:r>
            <a:br>
              <a:rPr lang="en-US" dirty="0" smtClean="0"/>
            </a:br>
            <a:r>
              <a:rPr lang="en-US" dirty="0" smtClean="0"/>
              <a:t>Sputtering vs. Conversion of 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371600"/>
            <a:ext cx="4495800" cy="51054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Negative Ions </a:t>
            </a:r>
            <a:r>
              <a:rPr lang="en-US" dirty="0" smtClean="0"/>
              <a:t>that stem from </a:t>
            </a:r>
            <a:r>
              <a:rPr lang="en-US" dirty="0" smtClean="0">
                <a:solidFill>
                  <a:srgbClr val="FF0000"/>
                </a:solidFill>
              </a:rPr>
              <a:t>Conversion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retain Energy Info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Negative Ions</a:t>
            </a:r>
            <a:r>
              <a:rPr lang="en-US" dirty="0" smtClean="0"/>
              <a:t> that stem from </a:t>
            </a:r>
            <a:r>
              <a:rPr lang="en-US" dirty="0" smtClean="0">
                <a:solidFill>
                  <a:srgbClr val="0000FF"/>
                </a:solidFill>
              </a:rPr>
              <a:t>Sputtering </a:t>
            </a:r>
            <a:r>
              <a:rPr lang="en-US" dirty="0" smtClean="0"/>
              <a:t>loose all their Energy Information</a:t>
            </a:r>
            <a:br>
              <a:rPr lang="en-US" dirty="0" smtClean="0"/>
            </a:br>
            <a:r>
              <a:rPr lang="en-US" dirty="0" smtClean="0"/>
              <a:t>- To optimize Efficiency</a:t>
            </a:r>
            <a:br>
              <a:rPr lang="en-US" dirty="0" smtClean="0"/>
            </a:br>
            <a:r>
              <a:rPr lang="en-US" dirty="0" smtClean="0"/>
              <a:t>  a low E-Step is used </a:t>
            </a:r>
          </a:p>
        </p:txBody>
      </p:sp>
      <p:pic>
        <p:nvPicPr>
          <p:cNvPr id="6" name="Content Placeholder 5" descr="Fig_1_Scheme_Sputt&amp;Conv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3000" b="-3000"/>
          <a:stretch>
            <a:fillRect/>
          </a:stretch>
        </p:blipFill>
        <p:spPr/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E. Möbius, UNH SSC &amp; LANL, for the IBEX Team           NESSC Mtg UNH, Nov 2011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772400" y="4191000"/>
            <a:ext cx="1022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2A61"/>
                </a:solidFill>
              </a:rPr>
              <a:t>O &amp; H</a:t>
            </a:r>
            <a:endParaRPr lang="en-US" dirty="0">
              <a:solidFill>
                <a:srgbClr val="FF2A6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0" y="3810000"/>
            <a:ext cx="1295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He &amp; Ne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ea typeface="ＭＳ Ｐゴシック" pitchFamily="-105" charset="-128"/>
                <a:cs typeface="ＭＳ Ｐゴシック" pitchFamily="-105" charset="-128"/>
              </a:rPr>
              <a:t>IBEX Spacecraft</a:t>
            </a:r>
          </a:p>
        </p:txBody>
      </p:sp>
      <p:pic>
        <p:nvPicPr>
          <p:cNvPr id="34819" name="Picture 3" descr="TA0047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990600"/>
            <a:ext cx="8686800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685800" y="4953000"/>
            <a:ext cx="7772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000082"/>
              </a:buClr>
              <a:buFont typeface="Arial" pitchFamily="-105" charset="0"/>
              <a:buChar char="■"/>
            </a:pPr>
            <a:r>
              <a:rPr lang="en-US" b="1" dirty="0">
                <a:latin typeface="Arial" pitchFamily="-105" charset="0"/>
              </a:rPr>
              <a:t>Simple sun-pointed spinner (4 rpm)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00082"/>
              </a:buClr>
              <a:buFont typeface="Arial" pitchFamily="-105" charset="0"/>
              <a:buChar char="■"/>
            </a:pPr>
            <a:r>
              <a:rPr lang="en-US" b="1" dirty="0">
                <a:latin typeface="Arial" pitchFamily="-105" charset="0"/>
              </a:rPr>
              <a:t>Two huge aperture single pixel ENA cameras: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8374BA"/>
              </a:buClr>
              <a:buFont typeface="Times New Roman" pitchFamily="-105" charset="0"/>
              <a:buChar char="●"/>
            </a:pPr>
            <a:r>
              <a:rPr lang="en-US" sz="2000" b="1" dirty="0">
                <a:latin typeface="Arial" pitchFamily="-105" charset="0"/>
              </a:rPr>
              <a:t>IBEX-Lo (~10 </a:t>
            </a:r>
            <a:r>
              <a:rPr lang="en-US" sz="2000" b="1" dirty="0" err="1">
                <a:latin typeface="Arial" pitchFamily="-105" charset="0"/>
              </a:rPr>
              <a:t>eV</a:t>
            </a:r>
            <a:r>
              <a:rPr lang="en-US" sz="2000" b="1" dirty="0">
                <a:latin typeface="Arial" pitchFamily="-105" charset="0"/>
              </a:rPr>
              <a:t> to 2 </a:t>
            </a:r>
            <a:r>
              <a:rPr lang="en-US" sz="2000" b="1" dirty="0" err="1">
                <a:latin typeface="Arial" pitchFamily="-105" charset="0"/>
              </a:rPr>
              <a:t>keV</a:t>
            </a:r>
            <a:r>
              <a:rPr lang="en-US" sz="2000" b="1" dirty="0">
                <a:latin typeface="Arial" pitchFamily="-105" charset="0"/>
              </a:rPr>
              <a:t>)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8374BA"/>
              </a:buClr>
              <a:buFont typeface="Times New Roman" pitchFamily="-105" charset="0"/>
              <a:buChar char="●"/>
            </a:pPr>
            <a:r>
              <a:rPr lang="en-US" sz="2000" b="1" dirty="0">
                <a:latin typeface="Arial" pitchFamily="-105" charset="0"/>
              </a:rPr>
              <a:t>IBEX-Hi (~300 </a:t>
            </a:r>
            <a:r>
              <a:rPr lang="en-US" sz="2000" b="1" dirty="0" err="1">
                <a:latin typeface="Arial" pitchFamily="-105" charset="0"/>
              </a:rPr>
              <a:t>eV</a:t>
            </a:r>
            <a:r>
              <a:rPr lang="en-US" sz="2000" b="1" dirty="0">
                <a:latin typeface="Arial" pitchFamily="-105" charset="0"/>
              </a:rPr>
              <a:t> to 6 </a:t>
            </a:r>
            <a:r>
              <a:rPr lang="en-US" sz="2000" b="1" dirty="0" err="1">
                <a:latin typeface="Arial" pitchFamily="-105" charset="0"/>
              </a:rPr>
              <a:t>keV</a:t>
            </a:r>
            <a:r>
              <a:rPr lang="en-US" sz="2000" b="1" dirty="0">
                <a:latin typeface="Arial" pitchFamily="-105" charset="0"/>
              </a:rPr>
              <a:t>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E. Möbius, UNH SSC &amp; LANL, for the IBEX Team           NESSC Mtg UNH, Nov 2011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1066800" y="5867400"/>
            <a:ext cx="3657600" cy="3810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0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27297</TotalTime>
  <Words>3337</Words>
  <Application>Microsoft Macintosh PowerPoint</Application>
  <PresentationFormat>On-screen Show (4:3)</PresentationFormat>
  <Paragraphs>316</Paragraphs>
  <Slides>34</Slides>
  <Notes>16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Blank Presentation</vt:lpstr>
      <vt:lpstr>Equation</vt:lpstr>
      <vt:lpstr>Slide 1</vt:lpstr>
      <vt:lpstr>If We Could See Our Heliosphere from Outside …</vt:lpstr>
      <vt:lpstr>Observation of Interstellar Wind at 1 AU How Come we can Catch the Wind here?</vt:lpstr>
      <vt:lpstr>Plasma Interaction with the LISM</vt:lpstr>
      <vt:lpstr>Ly α Observations Have Revealed Deflected Flow of Interstellar H</vt:lpstr>
      <vt:lpstr>Does IBEX See the Interstellar Flow?</vt:lpstr>
      <vt:lpstr>Neutral Gas Observation  Through Negative Ions: O, H ..</vt:lpstr>
      <vt:lpstr>Neutral Observation with Negative Ions Sputtering vs. Conversion of Ions</vt:lpstr>
      <vt:lpstr>IBEX Spacecraft</vt:lpstr>
      <vt:lpstr>LISM Gas Flow in IBEX-Lo Maps</vt:lpstr>
      <vt:lpstr>ISM Flow Observation in the Maps</vt:lpstr>
      <vt:lpstr>Paper Series on ISM Flow for ApJ Suppl</vt:lpstr>
      <vt:lpstr>Interstellar He &amp; H Flow</vt:lpstr>
      <vt:lpstr>How IBEX Observes the Interstellar Flow</vt:lpstr>
      <vt:lpstr>Strategy with Analytical Calculation </vt:lpstr>
      <vt:lpstr>Extrapolation to Sun-Pointing</vt:lpstr>
      <vt:lpstr>Gaussian Fit to Peak Rates And 2009 &amp; 2010 Comparison</vt:lpstr>
      <vt:lpstr>Strategy with Analytical Calculation </vt:lpstr>
      <vt:lpstr>Latitude Peak Location &amp; Width at Flow Maximum (Orbit 16 &amp; 64 )</vt:lpstr>
      <vt:lpstr>Consistent LISM Parameter Range</vt:lpstr>
      <vt:lpstr>Comparison with Test Particle Model</vt:lpstr>
      <vt:lpstr>Homing in on Inflow Longitude</vt:lpstr>
      <vt:lpstr>Constraining λ∞ as Remaining Value</vt:lpstr>
      <vt:lpstr>Constraining λ∞ as Remaining Value</vt:lpstr>
      <vt:lpstr>Energetic Neutral Atom (ENA) Observation</vt:lpstr>
      <vt:lpstr>Energetic Neutral Atom (ENA) Observation</vt:lpstr>
      <vt:lpstr>O+Ne ISM Flow &amp; Secondary Component</vt:lpstr>
      <vt:lpstr>3 Years O Secondary Component</vt:lpstr>
      <vt:lpstr>3 Years O Secondary Component</vt:lpstr>
      <vt:lpstr>Slide 30</vt:lpstr>
      <vt:lpstr>The View with IBEX - 2009</vt:lpstr>
      <vt:lpstr>Summary &amp; Outlook</vt:lpstr>
      <vt:lpstr>Thank you!</vt:lpstr>
      <vt:lpstr>IBEX goes on!</vt:lpstr>
    </vt:vector>
  </TitlesOfParts>
  <Company>Southwest Research Institute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IBEX Concept Study Site Visit</dc:title>
  <dc:creator>Wendy Mills</dc:creator>
  <cp:lastModifiedBy>Eberhard Moebius</cp:lastModifiedBy>
  <cp:revision>1073</cp:revision>
  <dcterms:created xsi:type="dcterms:W3CDTF">2011-11-15T02:25:34Z</dcterms:created>
  <dcterms:modified xsi:type="dcterms:W3CDTF">2011-11-15T20:09:45Z</dcterms:modified>
</cp:coreProperties>
</file>