
<file path=[Content_Types].xml><?xml version="1.0" encoding="utf-8"?>
<Types xmlns="http://schemas.openxmlformats.org/package/2006/content-types">
  <Default Extension="xml" ContentType="application/xml"/>
  <Default Extension="jpeg" ContentType="image/jpeg"/>
  <Default Extension="jpg" ContentType="image/gi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8.jpg" ContentType="image/jpeg"/>
  <Override PartName="/ppt/notesSlides/notesSlide10.xml" ContentType="application/vnd.openxmlformats-officedocument.presentationml.notesSlide+xml"/>
  <Override PartName="/ppt/media/image9.jpg" ContentType="image/jpeg"/>
  <Override PartName="/ppt/notesSlides/notesSlide11.xml" ContentType="application/vnd.openxmlformats-officedocument.presentationml.notesSlide+xml"/>
  <Override PartName="/ppt/media/image10.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3.jpg" ContentType="image/jpeg"/>
  <Override PartName="/ppt/notesSlides/notesSlide16.xml" ContentType="application/vnd.openxmlformats-officedocument.presentationml.notesSlide+xml"/>
  <Override PartName="/ppt/media/image14.jpg" ContentType="image/jpeg"/>
  <Override PartName="/ppt/notesSlides/notesSlide17.xml" ContentType="application/vnd.openxmlformats-officedocument.presentationml.notesSlide+xml"/>
  <Override PartName="/ppt/media/image15.jpg" ContentType="image/jpeg"/>
  <Override PartName="/ppt/notesSlides/notesSlide18.xml" ContentType="application/vnd.openxmlformats-officedocument.presentationml.notesSlide+xml"/>
  <Override PartName="/ppt/media/image16.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7.jpg" ContentType="image/jpeg"/>
  <Override PartName="/ppt/notesSlides/notesSlide22.xml" ContentType="application/vnd.openxmlformats-officedocument.presentationml.notesSlide+xml"/>
  <Override PartName="/ppt/media/image18.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9.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8" r:id="rId3"/>
    <p:sldId id="279" r:id="rId4"/>
    <p:sldId id="280" r:id="rId5"/>
    <p:sldId id="281" r:id="rId6"/>
    <p:sldId id="257" r:id="rId7"/>
    <p:sldId id="283" r:id="rId8"/>
    <p:sldId id="259" r:id="rId9"/>
    <p:sldId id="260" r:id="rId10"/>
    <p:sldId id="261" r:id="rId11"/>
    <p:sldId id="265" r:id="rId12"/>
    <p:sldId id="266" r:id="rId13"/>
    <p:sldId id="267" r:id="rId14"/>
    <p:sldId id="268" r:id="rId15"/>
    <p:sldId id="269" r:id="rId16"/>
    <p:sldId id="270" r:id="rId17"/>
    <p:sldId id="282" r:id="rId18"/>
    <p:sldId id="271" r:id="rId19"/>
    <p:sldId id="272" r:id="rId20"/>
    <p:sldId id="273" r:id="rId21"/>
    <p:sldId id="274" r:id="rId22"/>
    <p:sldId id="276" r:id="rId23"/>
    <p:sldId id="262" r:id="rId24"/>
    <p:sldId id="263" r:id="rId25"/>
    <p:sldId id="264" r:id="rId26"/>
    <p:sldId id="278" r:id="rId27"/>
    <p:sldId id="277" r:id="rId28"/>
  </p:sldIdLst>
  <p:sldSz cx="9144000" cy="6858000" type="screen4x3"/>
  <p:notesSz cx="6934200" cy="9234488"/>
  <p:custDataLst>
    <p:tags r:id="rId31"/>
  </p:custDataLst>
  <p:defaultTextStyle>
    <a:defPPr lvl="0">
      <a:defRPr lang="en-US"/>
    </a:defPPr>
    <a:lvl1pPr lvl="0" algn="l" rtl="0" fontAlgn="base">
      <a:spcBef>
        <a:spcPct val="0"/>
      </a:spcBef>
      <a:spcAft>
        <a:spcPct val="0"/>
      </a:spcAft>
      <a:defRPr sz="1600" kern="1200">
        <a:solidFill>
          <a:schemeClr val="tx1"/>
        </a:solidFill>
        <a:latin typeface="Arial" pitchFamily="34" charset="0"/>
        <a:ea typeface="ＭＳ Ｐゴシック" charset="-128"/>
        <a:cs typeface="+mn-cs"/>
      </a:defRPr>
    </a:lvl1pPr>
    <a:lvl2pPr marL="457200" lvl="1" algn="l" rtl="0" fontAlgn="base">
      <a:spcBef>
        <a:spcPct val="0"/>
      </a:spcBef>
      <a:spcAft>
        <a:spcPct val="0"/>
      </a:spcAft>
      <a:defRPr sz="1600" kern="1200">
        <a:solidFill>
          <a:schemeClr val="tx1"/>
        </a:solidFill>
        <a:latin typeface="Arial" pitchFamily="34" charset="0"/>
        <a:ea typeface="ＭＳ Ｐゴシック" charset="-128"/>
        <a:cs typeface="+mn-cs"/>
      </a:defRPr>
    </a:lvl2pPr>
    <a:lvl3pPr marL="914400" lvl="2" algn="l" rtl="0" fontAlgn="base">
      <a:spcBef>
        <a:spcPct val="0"/>
      </a:spcBef>
      <a:spcAft>
        <a:spcPct val="0"/>
      </a:spcAft>
      <a:defRPr sz="1600" kern="1200">
        <a:solidFill>
          <a:schemeClr val="tx1"/>
        </a:solidFill>
        <a:latin typeface="Arial" pitchFamily="34" charset="0"/>
        <a:ea typeface="ＭＳ Ｐゴシック" charset="-128"/>
        <a:cs typeface="+mn-cs"/>
      </a:defRPr>
    </a:lvl3pPr>
    <a:lvl4pPr marL="1371600" lvl="3" algn="l" rtl="0" fontAlgn="base">
      <a:spcBef>
        <a:spcPct val="0"/>
      </a:spcBef>
      <a:spcAft>
        <a:spcPct val="0"/>
      </a:spcAft>
      <a:defRPr sz="1600" kern="1200">
        <a:solidFill>
          <a:schemeClr val="tx1"/>
        </a:solidFill>
        <a:latin typeface="Arial" pitchFamily="34" charset="0"/>
        <a:ea typeface="ＭＳ Ｐゴシック" charset="-128"/>
        <a:cs typeface="+mn-cs"/>
      </a:defRPr>
    </a:lvl4pPr>
    <a:lvl5pPr marL="1828800" lvl="4" algn="l" rtl="0" fontAlgn="base">
      <a:spcBef>
        <a:spcPct val="0"/>
      </a:spcBef>
      <a:spcAft>
        <a:spcPct val="0"/>
      </a:spcAft>
      <a:defRPr sz="1600" kern="1200">
        <a:solidFill>
          <a:schemeClr val="tx1"/>
        </a:solidFill>
        <a:latin typeface="Arial" pitchFamily="34" charset="0"/>
        <a:ea typeface="ＭＳ Ｐゴシック" charset="-128"/>
        <a:cs typeface="+mn-cs"/>
      </a:defRPr>
    </a:lvl5pPr>
    <a:lvl6pPr marL="2286000" lvl="5" algn="l" defTabSz="914400" rtl="0" eaLnBrk="1" latinLnBrk="0" hangingPunct="1">
      <a:defRPr sz="1600" kern="1200">
        <a:solidFill>
          <a:schemeClr val="tx1"/>
        </a:solidFill>
        <a:latin typeface="Arial" pitchFamily="34" charset="0"/>
        <a:ea typeface="ＭＳ Ｐゴシック" charset="-128"/>
        <a:cs typeface="+mn-cs"/>
      </a:defRPr>
    </a:lvl6pPr>
    <a:lvl7pPr marL="2743200" lvl="6" algn="l" defTabSz="914400" rtl="0" eaLnBrk="1" latinLnBrk="0" hangingPunct="1">
      <a:defRPr sz="1600" kern="1200">
        <a:solidFill>
          <a:schemeClr val="tx1"/>
        </a:solidFill>
        <a:latin typeface="Arial" pitchFamily="34" charset="0"/>
        <a:ea typeface="ＭＳ Ｐゴシック" charset="-128"/>
        <a:cs typeface="+mn-cs"/>
      </a:defRPr>
    </a:lvl7pPr>
    <a:lvl8pPr marL="3200400" lvl="7" algn="l" defTabSz="914400" rtl="0" eaLnBrk="1" latinLnBrk="0" hangingPunct="1">
      <a:defRPr sz="1600" kern="1200">
        <a:solidFill>
          <a:schemeClr val="tx1"/>
        </a:solidFill>
        <a:latin typeface="Arial" pitchFamily="34" charset="0"/>
        <a:ea typeface="ＭＳ Ｐゴシック" charset="-128"/>
        <a:cs typeface="+mn-cs"/>
      </a:defRPr>
    </a:lvl8pPr>
    <a:lvl9pPr marL="3657600" lvl="8" algn="l" defTabSz="914400" rtl="0" eaLnBrk="1" latinLnBrk="0" hangingPunct="1">
      <a:defRPr sz="1600"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8"/>
    <p:restoredTop sz="85396" autoAdjust="0"/>
  </p:normalViewPr>
  <p:slideViewPr>
    <p:cSldViewPr snapToGrid="0" snapToObjects="1">
      <p:cViewPr varScale="1">
        <p:scale>
          <a:sx n="88" d="100"/>
          <a:sy n="88" d="100"/>
        </p:scale>
        <p:origin x="-135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tags" Target="tags/tag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eaLnBrk="0" hangingPunct="0">
              <a:defRPr sz="1200">
                <a:latin typeface="Arial" charset="0"/>
                <a:ea typeface="ＭＳ Ｐゴシック" pitchFamily="-108" charset="-128"/>
                <a:cs typeface="+mn-cs"/>
              </a:defRPr>
            </a:lvl1pPr>
          </a:lstStyle>
          <a:p>
            <a:pPr>
              <a:defRPr/>
            </a:pPr>
            <a:endParaRPr lang="en-US"/>
          </a:p>
        </p:txBody>
      </p:sp>
      <p:sp>
        <p:nvSpPr>
          <p:cNvPr id="3" name="Date Placeholder 2"/>
          <p:cNvSpPr>
            <a:spLocks noGrp="1"/>
          </p:cNvSpPr>
          <p:nvPr>
            <p:ph type="dt" idx="1"/>
          </p:nvPr>
        </p:nvSpPr>
        <p:spPr>
          <a:xfrm>
            <a:off x="3927475" y="0"/>
            <a:ext cx="3005138" cy="461963"/>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1F196B4A-CC38-4714-917B-D5D7EBB8C407}" type="datetimeFigureOut">
              <a:rPr lang="en-US"/>
              <a:pPr/>
              <a:t>5/3/18</a:t>
            </a:fld>
            <a:endParaRPr lang="en-US"/>
          </a:p>
        </p:txBody>
      </p:sp>
      <p:sp>
        <p:nvSpPr>
          <p:cNvPr id="4" name="Slide Image Placeholder 3"/>
          <p:cNvSpPr>
            <a:spLocks noGrp="1" noRot="1" noChangeAspect="1"/>
          </p:cNvSpPr>
          <p:nvPr>
            <p:ph type="sldImg" idx="2"/>
          </p:nvPr>
        </p:nvSpPr>
        <p:spPr>
          <a:xfrm>
            <a:off x="1157288" y="692150"/>
            <a:ext cx="46196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93738" y="4386263"/>
            <a:ext cx="5546725" cy="41560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0938"/>
            <a:ext cx="3005138" cy="461962"/>
          </a:xfrm>
          <a:prstGeom prst="rect">
            <a:avLst/>
          </a:prstGeom>
        </p:spPr>
        <p:txBody>
          <a:bodyPr vert="horz" lIns="91440" tIns="45720" rIns="91440" bIns="45720" rtlCol="0" anchor="b"/>
          <a:lstStyle>
            <a:lvl1pPr algn="l" eaLnBrk="0" hangingPunct="0">
              <a:defRPr sz="1200">
                <a:latin typeface="Arial" charset="0"/>
                <a:ea typeface="ＭＳ Ｐゴシック" pitchFamily="-108" charset="-128"/>
                <a:cs typeface="+mn-cs"/>
              </a:defRPr>
            </a:lvl1pPr>
          </a:lstStyle>
          <a:p>
            <a:pPr>
              <a:defRPr/>
            </a:pPr>
            <a:endParaRPr lang="en-US"/>
          </a:p>
        </p:txBody>
      </p:sp>
      <p:sp>
        <p:nvSpPr>
          <p:cNvPr id="7" name="Slide Number Placeholder 6"/>
          <p:cNvSpPr>
            <a:spLocks noGrp="1"/>
          </p:cNvSpPr>
          <p:nvPr>
            <p:ph type="sldNum" sz="quarter" idx="5"/>
          </p:nvPr>
        </p:nvSpPr>
        <p:spPr>
          <a:xfrm>
            <a:off x="3927475" y="8770938"/>
            <a:ext cx="3005138" cy="461962"/>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0B35CF82-70F0-4AE5-BA36-688DE3AC2D72}" type="slidenum">
              <a:rPr lang="en-US"/>
              <a:pPr/>
              <a:t>‹#›</a:t>
            </a:fld>
            <a:endParaRPr lang="en-US"/>
          </a:p>
        </p:txBody>
      </p:sp>
    </p:spTree>
    <p:extLst>
      <p:ext uri="{BB962C8B-B14F-4D97-AF65-F5344CB8AC3E}">
        <p14:creationId xmlns:p14="http://schemas.microsoft.com/office/powerpoint/2010/main" val="8922984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42"/>
        <p:cNvGrpSpPr/>
        <p:nvPr/>
      </p:nvGrpSpPr>
      <p:grpSpPr>
        <a:xfrm>
          <a:off x="0" y="0"/>
          <a:ext cx="0" cy="0"/>
          <a:chOff x="0" y="0"/>
          <a:chExt cx="0" cy="0"/>
        </a:xfrm>
      </p:grpSpPr>
      <p:sp>
        <p:nvSpPr>
          <p:cNvPr id="46143" name="Shape 46143"/>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1</a:t>
            </a:fld>
            <a:endParaRPr lang="en-US"/>
          </a:p>
        </p:txBody>
      </p:sp>
      <p:sp>
        <p:nvSpPr>
          <p:cNvPr id="46144" name="Shape 46144"/>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46145" name="Shape 46145"/>
          <p:cNvSpPr txBox="1">
            <a:spLocks noGrp="1"/>
          </p:cNvSpPr>
          <p:nvPr>
            <p:ph type="body" idx="1"/>
          </p:nvPr>
        </p:nvSpPr>
        <p:spPr>
          <a:xfrm>
            <a:off x="693737" y="4386262"/>
            <a:ext cx="5546700" cy="41562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2375" tIns="46175" rIns="92375" bIns="46175" anchor="t" anchorCtr="0">
            <a:normAutofit/>
          </a:bodyPr>
          <a:lstStyle/>
          <a:p>
            <a:pPr marL="0" marR="0" lvl="0" indent="0" algn="l" rtl="0">
              <a:lnSpc>
                <a:spcPct val="100000"/>
              </a:lnSpc>
              <a:spcBef>
                <a:spcPts val="0"/>
              </a:spcBef>
              <a:spcAft>
                <a:spcPts val="0"/>
              </a:spcAft>
              <a:buClr>
                <a:schemeClr val="dk1"/>
              </a:buClr>
              <a:buSzPct val="25000"/>
              <a:buFont typeface="Arial"/>
              <a:buNone/>
            </a:pPr>
            <a:r>
              <a:rPr lang="en-US" dirty="0">
                <a:latin typeface="Arial"/>
                <a:ea typeface="Arial"/>
                <a:cs typeface="Arial"/>
                <a:sym typeface="Arial"/>
              </a:rPr>
              <a:t>Hi everyone, thanks very much to the organizers for the chance to present my work here. I’ll be talking about ICME propagation and </a:t>
            </a:r>
            <a:r>
              <a:rPr lang="en-US" dirty="0" smtClean="0">
                <a:latin typeface="Arial"/>
                <a:ea typeface="Arial"/>
                <a:cs typeface="Arial"/>
                <a:sym typeface="Arial"/>
              </a:rPr>
              <a:t>ICME</a:t>
            </a:r>
            <a:r>
              <a:rPr lang="en-US" baseline="0" dirty="0" smtClean="0">
                <a:latin typeface="Arial"/>
                <a:ea typeface="Arial"/>
                <a:cs typeface="Arial"/>
                <a:sym typeface="Arial"/>
              </a:rPr>
              <a:t>-driven GCR modulation</a:t>
            </a:r>
            <a:r>
              <a:rPr lang="en-US" dirty="0" smtClean="0">
                <a:latin typeface="Arial"/>
                <a:ea typeface="Arial"/>
                <a:cs typeface="Arial"/>
                <a:sym typeface="Arial"/>
              </a:rPr>
              <a:t> </a:t>
            </a:r>
            <a:r>
              <a:rPr lang="en-US" dirty="0">
                <a:latin typeface="Arial"/>
                <a:ea typeface="Arial"/>
                <a:cs typeface="Arial"/>
                <a:sym typeface="Arial"/>
              </a:rPr>
              <a:t>in the inner </a:t>
            </a:r>
            <a:r>
              <a:rPr lang="en-US" dirty="0" err="1" smtClean="0">
                <a:latin typeface="Arial"/>
                <a:ea typeface="Arial"/>
                <a:cs typeface="Arial"/>
                <a:sym typeface="Arial"/>
              </a:rPr>
              <a:t>heliosphere</a:t>
            </a:r>
            <a:r>
              <a:rPr lang="en-US" dirty="0" smtClean="0">
                <a:latin typeface="Arial"/>
                <a:ea typeface="Arial"/>
                <a:cs typeface="Arial"/>
                <a:sym typeface="Arial"/>
              </a:rPr>
              <a:t>, with a special</a:t>
            </a:r>
            <a:r>
              <a:rPr lang="en-US" baseline="0" dirty="0" smtClean="0">
                <a:latin typeface="Arial"/>
                <a:ea typeface="Arial"/>
                <a:cs typeface="Arial"/>
                <a:sym typeface="Arial"/>
              </a:rPr>
              <a:t> focus on making predictions </a:t>
            </a:r>
            <a:r>
              <a:rPr lang="en-US" dirty="0" smtClean="0">
                <a:latin typeface="Arial"/>
                <a:ea typeface="Arial"/>
                <a:cs typeface="Arial"/>
                <a:sym typeface="Arial"/>
              </a:rPr>
              <a:t> </a:t>
            </a:r>
            <a:r>
              <a:rPr lang="en-US" dirty="0">
                <a:latin typeface="Arial"/>
                <a:ea typeface="Arial"/>
                <a:cs typeface="Arial"/>
                <a:sym typeface="Arial"/>
              </a:rPr>
              <a:t>in preparation for PSP and SO.</a:t>
            </a:r>
          </a:p>
          <a:p>
            <a:pPr marL="0" marR="0" lvl="0" indent="0" algn="l" rtl="0">
              <a:lnSpc>
                <a:spcPct val="100000"/>
              </a:lnSpc>
              <a:spcBef>
                <a:spcPts val="360"/>
              </a:spcBef>
              <a:spcAft>
                <a:spcPts val="0"/>
              </a:spcAft>
              <a:buClr>
                <a:schemeClr val="dk1"/>
              </a:buClr>
              <a:buSzPct val="25000"/>
              <a:buFont typeface="Calibri"/>
              <a:buNone/>
            </a:pPr>
            <a:endParaRPr dirty="0">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24"/>
        <p:cNvGrpSpPr/>
        <p:nvPr/>
      </p:nvGrpSpPr>
      <p:grpSpPr>
        <a:xfrm>
          <a:off x="0" y="0"/>
          <a:ext cx="0" cy="0"/>
          <a:chOff x="0" y="0"/>
          <a:chExt cx="0" cy="0"/>
        </a:xfrm>
      </p:grpSpPr>
      <p:sp>
        <p:nvSpPr>
          <p:cNvPr id="46125" name="Shape 46125"/>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126" name="Shape 46126"/>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lvl="0" indent="0" algn="l" rtl="0">
              <a:spcBef>
                <a:spcPts val="0"/>
              </a:spcBef>
              <a:spcAft>
                <a:spcPts val="0"/>
              </a:spcAft>
              <a:buSzPct val="25000"/>
              <a:buNone/>
            </a:pPr>
            <a:r>
              <a:rPr lang="en-US" dirty="0"/>
              <a:t>At stereo a, the ICME is indicated in the magnetic field, density, velocity, temperature, plasma beta, iron charge state, and </a:t>
            </a:r>
            <a:r>
              <a:rPr lang="en-US" dirty="0" err="1"/>
              <a:t>suprathermal</a:t>
            </a:r>
            <a:r>
              <a:rPr lang="en-US" dirty="0"/>
              <a:t> electron pitch angle distribution. </a:t>
            </a:r>
            <a:endParaRPr dirty="0"/>
          </a:p>
          <a:p>
            <a:pPr marL="0" lvl="0" indent="0" algn="l" rtl="0">
              <a:spcBef>
                <a:spcPts val="0"/>
              </a:spcBef>
              <a:spcAft>
                <a:spcPts val="0"/>
              </a:spcAft>
              <a:buSzPct val="25000"/>
              <a:buNone/>
            </a:pPr>
            <a:r>
              <a:rPr lang="en-US" dirty="0"/>
              <a:t>Despite the longitudinal alignment between the two spacecraft, the ICME looks significantly more disturbed than at MESSENGER. </a:t>
            </a:r>
          </a:p>
        </p:txBody>
      </p:sp>
      <p:sp>
        <p:nvSpPr>
          <p:cNvPr id="46127" name="Shape 46127"/>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3"/>
        <p:cNvGrpSpPr/>
        <p:nvPr/>
      </p:nvGrpSpPr>
      <p:grpSpPr>
        <a:xfrm>
          <a:off x="0" y="0"/>
          <a:ext cx="0" cy="0"/>
          <a:chOff x="0" y="0"/>
          <a:chExt cx="0" cy="0"/>
        </a:xfrm>
      </p:grpSpPr>
      <p:sp>
        <p:nvSpPr>
          <p:cNvPr id="46164" name="Shape 46164"/>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165" name="Shape 46165"/>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marR="0" lvl="0" indent="0" algn="l" rtl="0">
              <a:lnSpc>
                <a:spcPct val="100000"/>
              </a:lnSpc>
              <a:spcBef>
                <a:spcPts val="0"/>
              </a:spcBef>
              <a:spcAft>
                <a:spcPts val="0"/>
              </a:spcAft>
              <a:buClr>
                <a:schemeClr val="dk1"/>
              </a:buClr>
              <a:buSzPct val="25000"/>
              <a:buFont typeface="Calibri"/>
              <a:buNone/>
            </a:pPr>
            <a:r>
              <a:rPr lang="en-US" sz="1200">
                <a:solidFill>
                  <a:schemeClr val="dk1"/>
                </a:solidFill>
                <a:latin typeface="Calibri"/>
                <a:ea typeface="Calibri"/>
                <a:cs typeface="Calibri"/>
                <a:sym typeface="Calibri"/>
              </a:rPr>
              <a:t>The significant change observed in the flux rope orientation and the evidence for reconnection in the turbulent region imply strong interaction with the solar wind. To try to understand what happened, we took a closer look at the STEREO A data prior to the ICME arrival. We can see that Br is negative at STEREO before ICME arrival and positive after the ICME, whereas it was positive at Mercury before the ICME. This indicates that ICME encountered and overtook part of the heliospheric plasma sheet and current sheet during propagation between Mercury and 1 AU. This is further supported by the fact that the suprathermal electron strahl direction changes from 180 to 0 degrees during the ICME passage, and signatures of the heliospheric plasma sheet are also observed prior to the ICME arrival (very low B, increased density, high beta).</a:t>
            </a:r>
          </a:p>
          <a:p>
            <a:pPr marL="0" marR="0" lvl="0" indent="0" algn="l" rtl="0">
              <a:lnSpc>
                <a:spcPct val="100000"/>
              </a:lnSpc>
              <a:spcBef>
                <a:spcPts val="0"/>
              </a:spcBef>
              <a:spcAft>
                <a:spcPts val="0"/>
              </a:spcAft>
              <a:buClr>
                <a:schemeClr val="dk1"/>
              </a:buClr>
              <a:buSzPct val="25000"/>
              <a:buFont typeface="Calibri"/>
              <a:buNone/>
            </a:pPr>
            <a:r>
              <a:rPr lang="en-US" sz="1200">
                <a:solidFill>
                  <a:schemeClr val="dk1"/>
                </a:solidFill>
                <a:latin typeface="Calibri"/>
                <a:ea typeface="Calibri"/>
                <a:cs typeface="Calibri"/>
                <a:sym typeface="Calibri"/>
              </a:rPr>
              <a:t> </a:t>
            </a:r>
          </a:p>
          <a:p>
            <a:pPr marL="0" lvl="0" indent="0" algn="l" rtl="0">
              <a:spcBef>
                <a:spcPts val="0"/>
              </a:spcBef>
              <a:spcAft>
                <a:spcPts val="0"/>
              </a:spcAft>
              <a:buSzPct val="25000"/>
              <a:buNone/>
            </a:pPr>
            <a:endParaRPr/>
          </a:p>
        </p:txBody>
      </p:sp>
      <p:sp>
        <p:nvSpPr>
          <p:cNvPr id="46166" name="Shape 46166"/>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mj-lt"/>
              <a:buAutoNum type="arabicPeriod"/>
            </a:pPr>
            <a:r>
              <a:rPr lang="en-US" sz="1200" dirty="0" smtClean="0">
                <a:solidFill>
                  <a:schemeClr val="bg1"/>
                </a:solidFill>
                <a:latin typeface="Candara"/>
                <a:cs typeface="Candara"/>
              </a:rPr>
              <a:t>We</a:t>
            </a:r>
            <a:r>
              <a:rPr lang="en-US" sz="1200" baseline="0" dirty="0" smtClean="0">
                <a:solidFill>
                  <a:schemeClr val="bg1"/>
                </a:solidFill>
                <a:latin typeface="Candara"/>
                <a:cs typeface="Candara"/>
              </a:rPr>
              <a:t> also used </a:t>
            </a:r>
            <a:r>
              <a:rPr lang="en-US" sz="1200" dirty="0" smtClean="0">
                <a:solidFill>
                  <a:schemeClr val="bg1"/>
                </a:solidFill>
                <a:latin typeface="Candara"/>
                <a:cs typeface="Candara"/>
              </a:rPr>
              <a:t>ENLIL model simulations of the steady state solar wind</a:t>
            </a:r>
            <a:r>
              <a:rPr lang="en-US" sz="1200" baseline="0" dirty="0" smtClean="0">
                <a:solidFill>
                  <a:schemeClr val="bg1"/>
                </a:solidFill>
                <a:latin typeface="Candara"/>
                <a:cs typeface="Candara"/>
              </a:rPr>
              <a:t> to get a clearer picture of what caused the transformations in the ICME. </a:t>
            </a:r>
            <a:r>
              <a:rPr lang="en-US" sz="1200" dirty="0" smtClean="0">
                <a:latin typeface="Candara"/>
                <a:cs typeface="Candara"/>
              </a:rPr>
              <a:t>ICME ejected into positive polarity IMF.</a:t>
            </a:r>
            <a:r>
              <a:rPr lang="en-US" sz="1200" baseline="0" dirty="0" smtClean="0">
                <a:latin typeface="Candara"/>
                <a:cs typeface="Candara"/>
              </a:rPr>
              <a:t> </a:t>
            </a:r>
            <a:r>
              <a:rPr lang="en-US" sz="1200" baseline="0" dirty="0" smtClean="0">
                <a:solidFill>
                  <a:schemeClr val="bg1"/>
                </a:solidFill>
                <a:latin typeface="Candara"/>
                <a:cs typeface="Candara"/>
              </a:rPr>
              <a:t>The simulations </a:t>
            </a:r>
            <a:r>
              <a:rPr lang="en-US" sz="1200" dirty="0" smtClean="0">
                <a:solidFill>
                  <a:schemeClr val="bg1"/>
                </a:solidFill>
                <a:latin typeface="Candara"/>
                <a:cs typeface="Candara"/>
              </a:rPr>
              <a:t>show the HPS/HCS</a:t>
            </a:r>
            <a:r>
              <a:rPr lang="en-US" sz="1200" baseline="0" dirty="0" smtClean="0">
                <a:solidFill>
                  <a:schemeClr val="bg1"/>
                </a:solidFill>
                <a:latin typeface="Candara"/>
                <a:cs typeface="Candara"/>
              </a:rPr>
              <a:t> having passed by Mercury before the ICME reached it, while at STEREO A, the HPS/HCS arrives around the same time as the ICME. So the ICME overtook and likely dragged the HPS/HCS along with it. </a:t>
            </a:r>
            <a:r>
              <a:rPr lang="en-US" sz="1200" dirty="0" smtClean="0">
                <a:latin typeface="Candara"/>
                <a:cs typeface="Candara"/>
              </a:rPr>
              <a:t>Likely turbulent region within the flux rope at STEREO A is highly compressed plasma from the HPS that was “engulfed” by the ICME. Interactions involving magnetic reconnection with </a:t>
            </a:r>
            <a:r>
              <a:rPr lang="en-US" sz="1200" dirty="0" err="1" smtClean="0">
                <a:latin typeface="Candara"/>
                <a:cs typeface="Candara"/>
              </a:rPr>
              <a:t>corotating</a:t>
            </a:r>
            <a:r>
              <a:rPr lang="en-US" sz="1200" dirty="0" smtClean="0">
                <a:latin typeface="Candara"/>
                <a:cs typeface="Candara"/>
              </a:rPr>
              <a:t> structures in the solar wind dramatically altered the ICME magnetic field. </a:t>
            </a:r>
          </a:p>
          <a:p>
            <a:pPr marL="0" indent="0">
              <a:buFont typeface="Arial"/>
              <a:buNone/>
            </a:pPr>
            <a:endParaRPr lang="en-US" sz="1200" dirty="0" smtClean="0">
              <a:solidFill>
                <a:schemeClr val="bg1"/>
              </a:solidFill>
              <a:latin typeface="Candara"/>
              <a:cs typeface="Candara"/>
            </a:endParaRPr>
          </a:p>
          <a:p>
            <a:pPr marL="0" indent="0">
              <a:buFont typeface="Arial"/>
              <a:buNone/>
            </a:pPr>
            <a:endParaRPr lang="en-US" sz="1200" dirty="0" smtClean="0">
              <a:solidFill>
                <a:schemeClr val="bg1"/>
              </a:solidFill>
              <a:latin typeface="Candara"/>
              <a:cs typeface="Candara"/>
            </a:endParaRPr>
          </a:p>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smtClean="0">
                <a:latin typeface="Candara"/>
                <a:cs typeface="Candara"/>
              </a:rPr>
              <a:t>Results highlight need for large-scale statistical studies of ICME events observed in conjunction at different heliocentric distances to determine how frequently significant changes in flux rope orientation occur during propagation.</a:t>
            </a:r>
          </a:p>
          <a:p>
            <a:pPr eaLnBrk="1" hangingPunct="1">
              <a:spcBef>
                <a:spcPct val="0"/>
              </a:spcBef>
            </a:pPr>
            <a:endParaRPr lang="en-US" dirty="0" smtClean="0">
              <a:ea typeface="ＭＳ Ｐゴシック" charset="-128"/>
            </a:endParaRPr>
          </a:p>
        </p:txBody>
      </p:sp>
      <p:sp>
        <p:nvSpPr>
          <p:cNvPr id="44035" name="Slide Number Placeholder 3"/>
          <p:cNvSpPr>
            <a:spLocks noGrp="1"/>
          </p:cNvSpPr>
          <p:nvPr>
            <p:ph type="sldNum" sz="quarter" idx="5"/>
          </p:nvPr>
        </p:nvSpPr>
        <p:spPr bwMode="auto">
          <a:noFill/>
          <a:ln>
            <a:miter lim="800000"/>
            <a:headEnd/>
            <a:tailEnd/>
          </a:ln>
        </p:spPr>
        <p:txBody>
          <a:bodyPr/>
          <a:lstStyle/>
          <a:p>
            <a:pPr eaLnBrk="1" hangingPunct="1"/>
            <a:fld id="{6D6C526F-963C-4138-BBF3-E215FC647895}" type="slidenum">
              <a:rPr lang="en-US"/>
              <a:pPr eaLnBrk="1" hangingPunct="1"/>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ea typeface="ＭＳ Ｐゴシック" charset="-128"/>
              </a:rPr>
              <a:t>In the second case study, we investigated how </a:t>
            </a:r>
            <a:r>
              <a:rPr lang="en-US" baseline="0" dirty="0" err="1" smtClean="0">
                <a:ea typeface="ＭＳ Ｐゴシック" charset="-128"/>
              </a:rPr>
              <a:t>Forbush</a:t>
            </a:r>
            <a:r>
              <a:rPr lang="en-US" baseline="0" dirty="0" smtClean="0">
                <a:ea typeface="ＭＳ Ｐゴシック" charset="-128"/>
              </a:rPr>
              <a:t> decreases evolve in the inner </a:t>
            </a:r>
            <a:r>
              <a:rPr lang="en-US" baseline="0" dirty="0" err="1" smtClean="0">
                <a:ea typeface="ＭＳ Ｐゴシック" charset="-128"/>
              </a:rPr>
              <a:t>heliosphere</a:t>
            </a:r>
            <a:r>
              <a:rPr lang="en-US" baseline="0" dirty="0" smtClean="0">
                <a:ea typeface="ＭＳ Ｐゴシック" charset="-128"/>
              </a:rPr>
              <a:t>, giving us a glimpse of ICME modulation of GCRs at different heliocentric distances.</a:t>
            </a: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82"/>
        <p:cNvGrpSpPr/>
        <p:nvPr/>
      </p:nvGrpSpPr>
      <p:grpSpPr>
        <a:xfrm>
          <a:off x="0" y="0"/>
          <a:ext cx="0" cy="0"/>
          <a:chOff x="0" y="0"/>
          <a:chExt cx="0" cy="0"/>
        </a:xfrm>
      </p:grpSpPr>
      <p:sp>
        <p:nvSpPr>
          <p:cNvPr id="46183" name="Shape 46183"/>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184" name="Shape 46184"/>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lvl="0" indent="0" algn="l" rtl="0">
              <a:spcBef>
                <a:spcPts val="0"/>
              </a:spcBef>
              <a:spcAft>
                <a:spcPts val="0"/>
              </a:spcAft>
              <a:buSzPct val="25000"/>
              <a:buNone/>
            </a:pPr>
            <a:r>
              <a:rPr lang="en-US" dirty="0"/>
              <a:t>PSP and SO will give us a much better idea of how </a:t>
            </a:r>
            <a:r>
              <a:rPr lang="en-US" dirty="0" err="1"/>
              <a:t>icmes</a:t>
            </a:r>
            <a:r>
              <a:rPr lang="en-US" dirty="0"/>
              <a:t> change during propagation</a:t>
            </a:r>
            <a:r>
              <a:rPr lang="en-US" dirty="0" smtClean="0"/>
              <a:t>.</a:t>
            </a:r>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r>
              <a:rPr lang="en-US" dirty="0" smtClean="0"/>
              <a:t>Prediction for PSP in terms</a:t>
            </a:r>
            <a:r>
              <a:rPr lang="en-US" baseline="0" dirty="0" smtClean="0"/>
              <a:t> of ICMEs: likely less magnetic complexity in the magnetic </a:t>
            </a:r>
            <a:r>
              <a:rPr lang="en-US" baseline="0" dirty="0" err="1" smtClean="0"/>
              <a:t>ejecta</a:t>
            </a:r>
            <a:r>
              <a:rPr lang="en-US" baseline="0" dirty="0" smtClean="0"/>
              <a:t>, probably cleaner flux rope -&gt; as we see that complexity in the magnetic </a:t>
            </a:r>
            <a:r>
              <a:rPr lang="en-US" baseline="0" dirty="0" err="1" smtClean="0"/>
              <a:t>ejecta</a:t>
            </a:r>
            <a:r>
              <a:rPr lang="en-US" baseline="0" dirty="0" smtClean="0"/>
              <a:t> increases due to interaction with the solar wind. There will likely not be much indication of reconnection within ICMEs as we get closer and closer to the Sun.</a:t>
            </a:r>
            <a:endParaRPr lang="en-US" dirty="0"/>
          </a:p>
        </p:txBody>
      </p:sp>
      <p:sp>
        <p:nvSpPr>
          <p:cNvPr id="46185" name="Shape 46185"/>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7"/>
        <p:cNvGrpSpPr/>
        <p:nvPr/>
      </p:nvGrpSpPr>
      <p:grpSpPr>
        <a:xfrm>
          <a:off x="0" y="0"/>
          <a:ext cx="0" cy="0"/>
          <a:chOff x="0" y="0"/>
          <a:chExt cx="0" cy="0"/>
        </a:xfrm>
      </p:grpSpPr>
      <p:sp>
        <p:nvSpPr>
          <p:cNvPr id="46098" name="Shape 46098"/>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099" name="Shape 46099"/>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marR="0" lvl="0" indent="0" algn="l" defTabSz="457200" rtl="0" eaLnBrk="0" fontAlgn="base" latinLnBrk="0" hangingPunct="0">
              <a:lnSpc>
                <a:spcPct val="100000"/>
              </a:lnSpc>
              <a:spcBef>
                <a:spcPts val="0"/>
              </a:spcBef>
              <a:spcAft>
                <a:spcPts val="0"/>
              </a:spcAft>
              <a:buClrTx/>
              <a:buSzPct val="25000"/>
              <a:buFontTx/>
              <a:buNone/>
              <a:tabLst/>
              <a:defRPr/>
            </a:pPr>
            <a:r>
              <a:rPr lang="en-US" dirty="0" smtClean="0">
                <a:latin typeface="+mn-lt"/>
                <a:ea typeface="Calibri"/>
                <a:cs typeface="Calibri"/>
                <a:sym typeface="Calibri"/>
              </a:rPr>
              <a:t>Part of</a:t>
            </a:r>
            <a:r>
              <a:rPr lang="en-US" baseline="0" dirty="0" smtClean="0">
                <a:latin typeface="+mn-lt"/>
                <a:ea typeface="Calibri"/>
                <a:cs typeface="Calibri"/>
                <a:sym typeface="Calibri"/>
              </a:rPr>
              <a:t> our efforts at UNH are to make testable predictions for PSP and SO. I’m approaching this from the ICME side. There are a number of outstanding issues related to ICMEs, among which are what happens to them during propagation, and how they modulate GCRs.</a:t>
            </a:r>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r>
              <a:rPr lang="en-US" dirty="0" smtClean="0"/>
              <a:t>For </a:t>
            </a:r>
            <a:r>
              <a:rPr lang="en-US" dirty="0"/>
              <a:t>the purposes of this talk, I will focus on 2 of my recent studies of ICMEs in the innermost </a:t>
            </a:r>
            <a:r>
              <a:rPr lang="en-US" dirty="0" err="1"/>
              <a:t>heliosphere</a:t>
            </a:r>
            <a:r>
              <a:rPr lang="en-US" dirty="0"/>
              <a:t> to showcase how messenger data can be utilized</a:t>
            </a:r>
            <a:r>
              <a:rPr lang="en-US" dirty="0" smtClean="0"/>
              <a:t>, and what we can learn from</a:t>
            </a:r>
            <a:r>
              <a:rPr lang="en-US" baseline="0" dirty="0" smtClean="0"/>
              <a:t> these data in preparation for PSP and SO.</a:t>
            </a:r>
          </a:p>
          <a:p>
            <a:pPr marL="0" lvl="0" indent="0" algn="l" rtl="0">
              <a:spcBef>
                <a:spcPts val="0"/>
              </a:spcBef>
              <a:spcAft>
                <a:spcPts val="0"/>
              </a:spcAft>
              <a:buSzPct val="25000"/>
              <a:buNone/>
            </a:pPr>
            <a:r>
              <a:rPr lang="en-US" dirty="0" smtClean="0"/>
              <a:t>In </a:t>
            </a:r>
            <a:r>
              <a:rPr lang="en-US" dirty="0"/>
              <a:t>both case studies we made use of multiple spacecraft and planetary alignments to observe </a:t>
            </a:r>
            <a:r>
              <a:rPr lang="en-US" dirty="0" err="1"/>
              <a:t>icmes</a:t>
            </a:r>
            <a:r>
              <a:rPr lang="en-US" dirty="0"/>
              <a:t> at multiple distances from the sun.</a:t>
            </a:r>
          </a:p>
          <a:p>
            <a:pPr marL="0" lvl="0" indent="0" algn="l" rtl="0">
              <a:spcBef>
                <a:spcPts val="0"/>
              </a:spcBef>
              <a:spcAft>
                <a:spcPts val="0"/>
              </a:spcAft>
              <a:buSzPct val="25000"/>
              <a:buNone/>
            </a:pPr>
            <a:r>
              <a:rPr lang="en-US" dirty="0"/>
              <a:t>The first case study is of an ICME that was observed in near perfect alignment between messenger and stereo a. We investigated changes in this </a:t>
            </a:r>
            <a:r>
              <a:rPr lang="en-US" dirty="0" err="1"/>
              <a:t>icme</a:t>
            </a:r>
            <a:r>
              <a:rPr lang="en-US" dirty="0"/>
              <a:t> during propagation that arose due to interaction with the solar wind in less than 1 au.</a:t>
            </a:r>
          </a:p>
          <a:p>
            <a:pPr marL="0" lvl="0" indent="0" algn="l" rtl="0">
              <a:spcBef>
                <a:spcPts val="0"/>
              </a:spcBef>
              <a:spcAft>
                <a:spcPts val="0"/>
              </a:spcAft>
              <a:buSzPct val="25000"/>
              <a:buNone/>
            </a:pPr>
            <a:r>
              <a:rPr lang="en-US" dirty="0"/>
              <a:t>In the second case study we investigated changes in </a:t>
            </a:r>
            <a:r>
              <a:rPr lang="en-US" dirty="0" err="1"/>
              <a:t>Forbush</a:t>
            </a:r>
            <a:r>
              <a:rPr lang="en-US" dirty="0"/>
              <a:t> decreases from Mercury to Mars during an </a:t>
            </a:r>
            <a:r>
              <a:rPr lang="en-US" dirty="0" err="1"/>
              <a:t>icme</a:t>
            </a:r>
            <a:r>
              <a:rPr lang="en-US" dirty="0"/>
              <a:t> that reached all the terrestrial planets.</a:t>
            </a:r>
          </a:p>
        </p:txBody>
      </p:sp>
      <p:sp>
        <p:nvSpPr>
          <p:cNvPr id="46100" name="Shape 46100"/>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endParaRPr>
          </a:p>
        </p:txBody>
      </p:sp>
      <p:sp>
        <p:nvSpPr>
          <p:cNvPr id="44035" name="Slide Number Placeholder 3"/>
          <p:cNvSpPr>
            <a:spLocks noGrp="1"/>
          </p:cNvSpPr>
          <p:nvPr>
            <p:ph type="sldNum" sz="quarter" idx="5"/>
          </p:nvPr>
        </p:nvSpPr>
        <p:spPr bwMode="auto">
          <a:noFill/>
          <a:ln>
            <a:miter lim="800000"/>
            <a:headEnd/>
            <a:tailEnd/>
          </a:ln>
        </p:spPr>
        <p:txBody>
          <a:bodyPr/>
          <a:lstStyle/>
          <a:p>
            <a:pPr eaLnBrk="1" hangingPunct="1"/>
            <a:fld id="{6D6C526F-963C-4138-BBF3-E215FC647895}" type="slidenum">
              <a:rPr lang="en-US"/>
              <a:pPr eaLnBrk="1" hangingPunct="1"/>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smtClean="0">
                <a:solidFill>
                  <a:schemeClr val="bg1"/>
                </a:solidFill>
                <a:latin typeface="Candara"/>
                <a:cs typeface="Candara"/>
              </a:rPr>
              <a:t>From force-free field modeling, orientation of the underlying flux rope has undergone a rotation of ∼ 80◦ in latitude and ∼ 65◦ in longitude. </a:t>
            </a:r>
          </a:p>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32"/>
        <p:cNvGrpSpPr/>
        <p:nvPr/>
      </p:nvGrpSpPr>
      <p:grpSpPr>
        <a:xfrm>
          <a:off x="0" y="0"/>
          <a:ext cx="0" cy="0"/>
          <a:chOff x="0" y="0"/>
          <a:chExt cx="0" cy="0"/>
        </a:xfrm>
      </p:grpSpPr>
      <p:sp>
        <p:nvSpPr>
          <p:cNvPr id="46133" name="Shape 46133"/>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134" name="Shape 46134"/>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lvl="0" indent="0" algn="l" rtl="0">
              <a:spcBef>
                <a:spcPts val="0"/>
              </a:spcBef>
              <a:spcAft>
                <a:spcPts val="0"/>
              </a:spcAft>
              <a:buSzPct val="25000"/>
              <a:buNone/>
            </a:pPr>
            <a:r>
              <a:rPr lang="en-US"/>
              <a:t>To take a more detailed look, I will Zoom in to magnetic ejecta portion, characterized by low variability B, low density, low beta, bidirectional suprathermal electrons.</a:t>
            </a:r>
          </a:p>
        </p:txBody>
      </p:sp>
      <p:sp>
        <p:nvSpPr>
          <p:cNvPr id="46135" name="Shape 46135"/>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charset="-128"/>
              </a:rPr>
              <a:t>From quick glance we can see that magnetic </a:t>
            </a:r>
            <a:r>
              <a:rPr lang="en-US" baseline="0" dirty="0" err="1" smtClean="0">
                <a:ea typeface="ＭＳ Ｐゴシック" charset="-128"/>
              </a:rPr>
              <a:t>ejecta</a:t>
            </a:r>
            <a:r>
              <a:rPr lang="en-US" baseline="0" dirty="0" smtClean="0">
                <a:ea typeface="ＭＳ Ｐゴシック" charset="-128"/>
              </a:rPr>
              <a:t> looks quite different at STEREO A than at Mercury. There is a region which I labeled here as a turbulent region which is distinct from all the rest of the </a:t>
            </a:r>
            <a:r>
              <a:rPr lang="en-US" baseline="0" dirty="0" err="1" smtClean="0">
                <a:ea typeface="ＭＳ Ｐゴシック" charset="-128"/>
              </a:rPr>
              <a:t>ejecta</a:t>
            </a:r>
            <a:r>
              <a:rPr lang="en-US" baseline="0" dirty="0" smtClean="0">
                <a:ea typeface="ＭＳ Ｐゴシック" charset="-128"/>
              </a:rPr>
              <a:t>, and was not observed at Mercury. I will discuss this region in detail shortly, but first I’ll focus on the magnetic </a:t>
            </a:r>
            <a:r>
              <a:rPr lang="en-US" baseline="0" dirty="0" err="1" smtClean="0">
                <a:ea typeface="ＭＳ Ｐゴシック" charset="-128"/>
              </a:rPr>
              <a:t>ejecta</a:t>
            </a:r>
            <a:r>
              <a:rPr lang="en-US" baseline="0" dirty="0" smtClean="0">
                <a:ea typeface="ＭＳ Ｐゴシック" charset="-128"/>
              </a:rPr>
              <a:t> overall, when this turbulent region is not taken into consideration. Br and </a:t>
            </a:r>
            <a:r>
              <a:rPr lang="en-US" baseline="0" dirty="0" err="1" smtClean="0">
                <a:ea typeface="ＭＳ Ｐゴシック" charset="-128"/>
              </a:rPr>
              <a:t>Bt</a:t>
            </a:r>
            <a:r>
              <a:rPr lang="en-US" baseline="0" dirty="0" smtClean="0">
                <a:ea typeface="ＭＳ Ｐゴシック" charset="-128"/>
              </a:rPr>
              <a:t> are dominant components; smooth rotation in Bt. BN is close to zero, no strong southward component observed, which was seen at MESSENGER. From looking at the data at MESSENGER one might predict a geomagnetic storm at 1 AU given the strong southward B component lasting over 5 hours, but by the time the ME reached STEREO A, this was not observed. </a:t>
            </a:r>
            <a:r>
              <a:rPr lang="en-US" sz="1200" dirty="0" smtClean="0">
                <a:solidFill>
                  <a:schemeClr val="bg1"/>
                </a:solidFill>
                <a:latin typeface="Candara"/>
                <a:cs typeface="Candara"/>
              </a:rPr>
              <a:t>From force-free field modeling, orientation of the underlying flux rope has undergone a rotation of ∼ 80◦ in latitude and ∼ 65◦ in longitude. Impact</a:t>
            </a:r>
            <a:r>
              <a:rPr lang="en-US" sz="1200" baseline="0" dirty="0" smtClean="0">
                <a:solidFill>
                  <a:schemeClr val="bg1"/>
                </a:solidFill>
                <a:latin typeface="Candara"/>
                <a:cs typeface="Candara"/>
              </a:rPr>
              <a:t> parameter of 0.5 obtained at both spacecraft. </a:t>
            </a:r>
            <a:r>
              <a:rPr lang="en-US" sz="1200" dirty="0" smtClean="0">
                <a:solidFill>
                  <a:schemeClr val="bg1"/>
                </a:solidFill>
                <a:latin typeface="Candara"/>
                <a:cs typeface="Candara"/>
              </a:rPr>
              <a:t>Also observed a highly turbulent region with distinct properties within the flux rope at STEREO A, not observed at MESSENGER.</a:t>
            </a:r>
          </a:p>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The turbulent region is characterized by high magnetic field fluctuations, high plasma density, an increase in velocity, fluctuating temperature, and a small increase in the average iron charge state. The increase in average iron charge state implies a different source for the plasma in this region than for the rest of the ME, while the overall increased value of plasma </a:t>
            </a:r>
            <a:r>
              <a:rPr lang="en-US" sz="1200" i="1" kern="1200" dirty="0" smtClean="0">
                <a:solidFill>
                  <a:schemeClr val="tx1"/>
                </a:solidFill>
                <a:effectLst/>
                <a:latin typeface="+mn-lt"/>
                <a:ea typeface="ＭＳ Ｐゴシック" charset="0"/>
                <a:cs typeface="ＭＳ Ｐゴシック" charset="0"/>
              </a:rPr>
              <a:t>𝛽 </a:t>
            </a:r>
            <a:r>
              <a:rPr lang="en-US" sz="1200" kern="1200" dirty="0" smtClean="0">
                <a:solidFill>
                  <a:schemeClr val="tx1"/>
                </a:solidFill>
                <a:effectLst/>
                <a:latin typeface="+mn-lt"/>
                <a:ea typeface="ＭＳ Ｐゴシック" charset="0"/>
                <a:cs typeface="ＭＳ Ｐゴシック" charset="0"/>
              </a:rPr>
              <a:t>in the region strongly implies plasma heating. Within the ME, both before and after the turbulent region, STEREO A measured counter-streaming electrons, while within the region, the pitch angle distribution was highly variable. There are clear intervals when bidirectional flows are detected but they are interspersed with sharp drop-outs to unidirectional flows only. This alternating signature of short bursts of bidirectional then unidirectional flows implies the succession of closed to open field lines (i.e., both ends connected at the Sun or only one end connected), indicating interchange reconnection. </a:t>
            </a:r>
            <a:endParaRPr lang="en-US" dirty="0" smtClean="0"/>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7"/>
        <p:cNvGrpSpPr/>
        <p:nvPr/>
      </p:nvGrpSpPr>
      <p:grpSpPr>
        <a:xfrm>
          <a:off x="0" y="0"/>
          <a:ext cx="0" cy="0"/>
          <a:chOff x="0" y="0"/>
          <a:chExt cx="0" cy="0"/>
        </a:xfrm>
      </p:grpSpPr>
      <p:sp>
        <p:nvSpPr>
          <p:cNvPr id="46098" name="Shape 46098"/>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099" name="Shape 46099"/>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lvl="0" indent="0" algn="l" rtl="0">
              <a:spcBef>
                <a:spcPts val="0"/>
              </a:spcBef>
              <a:spcAft>
                <a:spcPts val="0"/>
              </a:spcAft>
              <a:buSzPct val="25000"/>
              <a:buNone/>
            </a:pPr>
            <a:r>
              <a:rPr lang="en-US" dirty="0"/>
              <a:t>For the purposes of this talk, I will focus on 2 of my recent studies of ICMEs in the innermost </a:t>
            </a:r>
            <a:r>
              <a:rPr lang="en-US" dirty="0" err="1"/>
              <a:t>heliosphere</a:t>
            </a:r>
            <a:r>
              <a:rPr lang="en-US" dirty="0"/>
              <a:t> to showcase how messenger data can be utilized</a:t>
            </a:r>
            <a:r>
              <a:rPr lang="en-US" dirty="0" smtClean="0"/>
              <a:t>, and what we can learn from</a:t>
            </a:r>
            <a:r>
              <a:rPr lang="en-US" baseline="0" dirty="0" smtClean="0"/>
              <a:t> these data in preparation for PSP and SO.</a:t>
            </a:r>
          </a:p>
          <a:p>
            <a:pPr marL="0" lvl="0" indent="0" algn="l" rtl="0">
              <a:spcBef>
                <a:spcPts val="0"/>
              </a:spcBef>
              <a:spcAft>
                <a:spcPts val="0"/>
              </a:spcAft>
              <a:buSzPct val="25000"/>
              <a:buNone/>
            </a:pPr>
            <a:r>
              <a:rPr lang="en-US" dirty="0" smtClean="0"/>
              <a:t>In </a:t>
            </a:r>
            <a:r>
              <a:rPr lang="en-US" dirty="0"/>
              <a:t>both case studies we made use of multiple spacecraft and planetary alignments to observe </a:t>
            </a:r>
            <a:r>
              <a:rPr lang="en-US" dirty="0" err="1"/>
              <a:t>icmes</a:t>
            </a:r>
            <a:r>
              <a:rPr lang="en-US" dirty="0"/>
              <a:t> at multiple distances from the sun.</a:t>
            </a:r>
          </a:p>
          <a:p>
            <a:pPr marL="0" lvl="0" indent="0" algn="l" rtl="0">
              <a:spcBef>
                <a:spcPts val="0"/>
              </a:spcBef>
              <a:spcAft>
                <a:spcPts val="0"/>
              </a:spcAft>
              <a:buSzPct val="25000"/>
              <a:buNone/>
            </a:pPr>
            <a:r>
              <a:rPr lang="en-US" dirty="0"/>
              <a:t>The first case study is of an ICME that was observed in near perfect alignment between messenger and stereo a. We investigated changes in this </a:t>
            </a:r>
            <a:r>
              <a:rPr lang="en-US" dirty="0" err="1"/>
              <a:t>icme</a:t>
            </a:r>
            <a:r>
              <a:rPr lang="en-US" dirty="0"/>
              <a:t> during propagation that arose due to interaction with the solar wind in less than 1 au.</a:t>
            </a:r>
          </a:p>
          <a:p>
            <a:pPr marL="0" lvl="0" indent="0" algn="l" rtl="0">
              <a:spcBef>
                <a:spcPts val="0"/>
              </a:spcBef>
              <a:spcAft>
                <a:spcPts val="0"/>
              </a:spcAft>
              <a:buSzPct val="25000"/>
              <a:buNone/>
            </a:pPr>
            <a:r>
              <a:rPr lang="en-US" dirty="0"/>
              <a:t>In the second case study we investigated changes in </a:t>
            </a:r>
            <a:r>
              <a:rPr lang="en-US" dirty="0" err="1"/>
              <a:t>Forbush</a:t>
            </a:r>
            <a:r>
              <a:rPr lang="en-US" dirty="0"/>
              <a:t> decreases from Mercury to Mars during an </a:t>
            </a:r>
            <a:r>
              <a:rPr lang="en-US" dirty="0" err="1"/>
              <a:t>icme</a:t>
            </a:r>
            <a:r>
              <a:rPr lang="en-US" dirty="0"/>
              <a:t> that reached all the terrestrial planets.</a:t>
            </a:r>
          </a:p>
        </p:txBody>
      </p:sp>
      <p:sp>
        <p:nvSpPr>
          <p:cNvPr id="46100" name="Shape 46100"/>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82"/>
        <p:cNvGrpSpPr/>
        <p:nvPr/>
      </p:nvGrpSpPr>
      <p:grpSpPr>
        <a:xfrm>
          <a:off x="0" y="0"/>
          <a:ext cx="0" cy="0"/>
          <a:chOff x="0" y="0"/>
          <a:chExt cx="0" cy="0"/>
        </a:xfrm>
      </p:grpSpPr>
      <p:sp>
        <p:nvSpPr>
          <p:cNvPr id="46183" name="Shape 46183"/>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184" name="Shape 46184"/>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lvl="0" indent="0" algn="l" rtl="0">
              <a:spcBef>
                <a:spcPts val="0"/>
              </a:spcBef>
              <a:spcAft>
                <a:spcPts val="0"/>
              </a:spcAft>
              <a:buSzPct val="25000"/>
              <a:buNone/>
            </a:pPr>
            <a:r>
              <a:rPr lang="en-US" dirty="0"/>
              <a:t>PSP and SO will give us a much better idea of how </a:t>
            </a:r>
            <a:r>
              <a:rPr lang="en-US" dirty="0" err="1"/>
              <a:t>icmes</a:t>
            </a:r>
            <a:r>
              <a:rPr lang="en-US" dirty="0"/>
              <a:t> change during propagation</a:t>
            </a:r>
            <a:r>
              <a:rPr lang="en-US" dirty="0" smtClean="0"/>
              <a:t>.</a:t>
            </a:r>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r>
              <a:rPr lang="en-US" dirty="0" smtClean="0"/>
              <a:t>Prediction for PSP in terms</a:t>
            </a:r>
            <a:r>
              <a:rPr lang="en-US" baseline="0" dirty="0" smtClean="0"/>
              <a:t> of ICMEs: likely less magnetic complexity in the magnetic </a:t>
            </a:r>
            <a:r>
              <a:rPr lang="en-US" baseline="0" dirty="0" err="1" smtClean="0"/>
              <a:t>ejecta</a:t>
            </a:r>
            <a:r>
              <a:rPr lang="en-US" baseline="0" dirty="0" smtClean="0"/>
              <a:t>, probably cleaner </a:t>
            </a:r>
            <a:r>
              <a:rPr lang="en-US" baseline="0" smtClean="0"/>
              <a:t>flux rope -</a:t>
            </a:r>
            <a:r>
              <a:rPr lang="en-US" baseline="0" dirty="0" smtClean="0"/>
              <a:t>&gt; as we see that complexity in the magnetic </a:t>
            </a:r>
            <a:r>
              <a:rPr lang="en-US" baseline="0" dirty="0" err="1" smtClean="0"/>
              <a:t>ejecta</a:t>
            </a:r>
            <a:r>
              <a:rPr lang="en-US" baseline="0" dirty="0" smtClean="0"/>
              <a:t> increases due to interaction with the solar wind. There will likely not be much indication of reconnection within ICMEs as we get closer and closer to the Sun.</a:t>
            </a:r>
            <a:endParaRPr lang="en-US" dirty="0"/>
          </a:p>
        </p:txBody>
      </p:sp>
      <p:sp>
        <p:nvSpPr>
          <p:cNvPr id="46185" name="Shape 46185"/>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7"/>
        <p:cNvGrpSpPr/>
        <p:nvPr/>
      </p:nvGrpSpPr>
      <p:grpSpPr>
        <a:xfrm>
          <a:off x="0" y="0"/>
          <a:ext cx="0" cy="0"/>
          <a:chOff x="0" y="0"/>
          <a:chExt cx="0" cy="0"/>
        </a:xfrm>
      </p:grpSpPr>
      <p:sp>
        <p:nvSpPr>
          <p:cNvPr id="46098" name="Shape 46098"/>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099" name="Shape 46099"/>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marR="0" lvl="0" indent="0" algn="l" defTabSz="457200" rtl="0" eaLnBrk="0" fontAlgn="base" latinLnBrk="0" hangingPunct="0">
              <a:lnSpc>
                <a:spcPct val="100000"/>
              </a:lnSpc>
              <a:spcBef>
                <a:spcPts val="0"/>
              </a:spcBef>
              <a:spcAft>
                <a:spcPts val="0"/>
              </a:spcAft>
              <a:buClrTx/>
              <a:buSzPct val="25000"/>
              <a:buFontTx/>
              <a:buNone/>
              <a:tabLst/>
              <a:defRPr/>
            </a:pPr>
            <a:r>
              <a:rPr lang="en-US" dirty="0" smtClean="0">
                <a:latin typeface="+mn-lt"/>
                <a:ea typeface="Calibri"/>
                <a:cs typeface="Calibri"/>
                <a:sym typeface="Calibri"/>
              </a:rPr>
              <a:t>Part of</a:t>
            </a:r>
            <a:r>
              <a:rPr lang="en-US" baseline="0" dirty="0" smtClean="0">
                <a:latin typeface="+mn-lt"/>
                <a:ea typeface="Calibri"/>
                <a:cs typeface="Calibri"/>
                <a:sym typeface="Calibri"/>
              </a:rPr>
              <a:t> our efforts at UNH are to make testable predictions for PSP and SO. I’m approaching this from the ICME side. There are a number of outstanding issues related to ICMEs, among which are what happens to them during propagation, and how they modulate GCRs.</a:t>
            </a:r>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r>
              <a:rPr lang="en-US" dirty="0" smtClean="0"/>
              <a:t>For </a:t>
            </a:r>
            <a:r>
              <a:rPr lang="en-US" dirty="0"/>
              <a:t>the purposes of this talk, I will focus on 2 of my recent studies of ICMEs in the innermost </a:t>
            </a:r>
            <a:r>
              <a:rPr lang="en-US" dirty="0" err="1"/>
              <a:t>heliosphere</a:t>
            </a:r>
            <a:r>
              <a:rPr lang="en-US" dirty="0"/>
              <a:t> to showcase how messenger data can be utilized</a:t>
            </a:r>
            <a:r>
              <a:rPr lang="en-US" dirty="0" smtClean="0"/>
              <a:t>, and what we can learn from</a:t>
            </a:r>
            <a:r>
              <a:rPr lang="en-US" baseline="0" dirty="0" smtClean="0"/>
              <a:t> these data in preparation for PSP and SO.</a:t>
            </a:r>
          </a:p>
          <a:p>
            <a:pPr marL="0" lvl="0" indent="0" algn="l" rtl="0">
              <a:spcBef>
                <a:spcPts val="0"/>
              </a:spcBef>
              <a:spcAft>
                <a:spcPts val="0"/>
              </a:spcAft>
              <a:buSzPct val="25000"/>
              <a:buNone/>
            </a:pPr>
            <a:r>
              <a:rPr lang="en-US" dirty="0" smtClean="0"/>
              <a:t>In </a:t>
            </a:r>
            <a:r>
              <a:rPr lang="en-US" dirty="0"/>
              <a:t>both case studies we made use of multiple spacecraft and planetary alignments to observe </a:t>
            </a:r>
            <a:r>
              <a:rPr lang="en-US" dirty="0" err="1"/>
              <a:t>icmes</a:t>
            </a:r>
            <a:r>
              <a:rPr lang="en-US" dirty="0"/>
              <a:t> at multiple distances from the sun.</a:t>
            </a:r>
          </a:p>
          <a:p>
            <a:pPr marL="0" lvl="0" indent="0" algn="l" rtl="0">
              <a:spcBef>
                <a:spcPts val="0"/>
              </a:spcBef>
              <a:spcAft>
                <a:spcPts val="0"/>
              </a:spcAft>
              <a:buSzPct val="25000"/>
              <a:buNone/>
            </a:pPr>
            <a:r>
              <a:rPr lang="en-US" dirty="0"/>
              <a:t>The first case study is of an ICME that was observed in near perfect alignment between messenger and stereo a. We investigated changes in this </a:t>
            </a:r>
            <a:r>
              <a:rPr lang="en-US" dirty="0" err="1"/>
              <a:t>icme</a:t>
            </a:r>
            <a:r>
              <a:rPr lang="en-US" dirty="0"/>
              <a:t> during propagation that arose due to interaction with the solar wind in less than 1 au.</a:t>
            </a:r>
          </a:p>
          <a:p>
            <a:pPr marL="0" lvl="0" indent="0" algn="l" rtl="0">
              <a:spcBef>
                <a:spcPts val="0"/>
              </a:spcBef>
              <a:spcAft>
                <a:spcPts val="0"/>
              </a:spcAft>
              <a:buSzPct val="25000"/>
              <a:buNone/>
            </a:pPr>
            <a:r>
              <a:rPr lang="en-US" dirty="0"/>
              <a:t>In the second case study we investigated changes in </a:t>
            </a:r>
            <a:r>
              <a:rPr lang="en-US" dirty="0" err="1"/>
              <a:t>Forbush</a:t>
            </a:r>
            <a:r>
              <a:rPr lang="en-US" dirty="0"/>
              <a:t> decreases from Mercury to Mars during an </a:t>
            </a:r>
            <a:r>
              <a:rPr lang="en-US" dirty="0" err="1"/>
              <a:t>icme</a:t>
            </a:r>
            <a:r>
              <a:rPr lang="en-US" dirty="0"/>
              <a:t> that reached all the terrestrial planets.</a:t>
            </a:r>
          </a:p>
        </p:txBody>
      </p:sp>
      <p:sp>
        <p:nvSpPr>
          <p:cNvPr id="46100" name="Shape 46100"/>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7"/>
        <p:cNvGrpSpPr/>
        <p:nvPr/>
      </p:nvGrpSpPr>
      <p:grpSpPr>
        <a:xfrm>
          <a:off x="0" y="0"/>
          <a:ext cx="0" cy="0"/>
          <a:chOff x="0" y="0"/>
          <a:chExt cx="0" cy="0"/>
        </a:xfrm>
      </p:grpSpPr>
      <p:sp>
        <p:nvSpPr>
          <p:cNvPr id="46098" name="Shape 46098"/>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099" name="Shape 46099"/>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marR="0" lvl="0" indent="0" algn="l" defTabSz="457200" rtl="0" eaLnBrk="0" fontAlgn="base" latinLnBrk="0" hangingPunct="0">
              <a:lnSpc>
                <a:spcPct val="100000"/>
              </a:lnSpc>
              <a:spcBef>
                <a:spcPts val="0"/>
              </a:spcBef>
              <a:spcAft>
                <a:spcPts val="0"/>
              </a:spcAft>
              <a:buClrTx/>
              <a:buSzPct val="25000"/>
              <a:buFontTx/>
              <a:buNone/>
              <a:tabLst/>
              <a:defRPr/>
            </a:pPr>
            <a:r>
              <a:rPr lang="en-US" dirty="0" smtClean="0">
                <a:latin typeface="+mn-lt"/>
                <a:ea typeface="Calibri"/>
                <a:cs typeface="Calibri"/>
                <a:sym typeface="Calibri"/>
              </a:rPr>
              <a:t>Part of</a:t>
            </a:r>
            <a:r>
              <a:rPr lang="en-US" baseline="0" dirty="0" smtClean="0">
                <a:latin typeface="+mn-lt"/>
                <a:ea typeface="Calibri"/>
                <a:cs typeface="Calibri"/>
                <a:sym typeface="Calibri"/>
              </a:rPr>
              <a:t> our efforts at UNH are to make testable predictions for PSP and SO. I’m approaching this from the ICME side. There are a number of outstanding issues related to ICMEs, among which are what happens to them during propagation, and how they modulate GCRs.</a:t>
            </a:r>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r>
              <a:rPr lang="en-US" dirty="0" smtClean="0"/>
              <a:t>For </a:t>
            </a:r>
            <a:r>
              <a:rPr lang="en-US" dirty="0"/>
              <a:t>the purposes of this talk, I will focus on 2 of my recent studies of ICMEs in the innermost </a:t>
            </a:r>
            <a:r>
              <a:rPr lang="en-US" dirty="0" err="1"/>
              <a:t>heliosphere</a:t>
            </a:r>
            <a:r>
              <a:rPr lang="en-US" dirty="0"/>
              <a:t> to showcase how messenger data can be utilized</a:t>
            </a:r>
            <a:r>
              <a:rPr lang="en-US" dirty="0" smtClean="0"/>
              <a:t>, and what we can learn from</a:t>
            </a:r>
            <a:r>
              <a:rPr lang="en-US" baseline="0" dirty="0" smtClean="0"/>
              <a:t> these data in preparation for PSP and SO.</a:t>
            </a:r>
          </a:p>
          <a:p>
            <a:pPr marL="0" lvl="0" indent="0" algn="l" rtl="0">
              <a:spcBef>
                <a:spcPts val="0"/>
              </a:spcBef>
              <a:spcAft>
                <a:spcPts val="0"/>
              </a:spcAft>
              <a:buSzPct val="25000"/>
              <a:buNone/>
            </a:pPr>
            <a:r>
              <a:rPr lang="en-US" dirty="0" smtClean="0"/>
              <a:t>In </a:t>
            </a:r>
            <a:r>
              <a:rPr lang="en-US" dirty="0"/>
              <a:t>both case studies we made use of multiple spacecraft and planetary alignments to observe </a:t>
            </a:r>
            <a:r>
              <a:rPr lang="en-US" dirty="0" err="1"/>
              <a:t>icmes</a:t>
            </a:r>
            <a:r>
              <a:rPr lang="en-US" dirty="0"/>
              <a:t> at multiple distances from the sun.</a:t>
            </a:r>
          </a:p>
          <a:p>
            <a:pPr marL="0" lvl="0" indent="0" algn="l" rtl="0">
              <a:spcBef>
                <a:spcPts val="0"/>
              </a:spcBef>
              <a:spcAft>
                <a:spcPts val="0"/>
              </a:spcAft>
              <a:buSzPct val="25000"/>
              <a:buNone/>
            </a:pPr>
            <a:r>
              <a:rPr lang="en-US" dirty="0"/>
              <a:t>The first case study is of an ICME that was observed in near perfect alignment between messenger and stereo a. We investigated changes in this </a:t>
            </a:r>
            <a:r>
              <a:rPr lang="en-US" dirty="0" err="1"/>
              <a:t>icme</a:t>
            </a:r>
            <a:r>
              <a:rPr lang="en-US" dirty="0"/>
              <a:t> during propagation that arose due to interaction with the solar wind in less than 1 au.</a:t>
            </a:r>
          </a:p>
          <a:p>
            <a:pPr marL="0" lvl="0" indent="0" algn="l" rtl="0">
              <a:spcBef>
                <a:spcPts val="0"/>
              </a:spcBef>
              <a:spcAft>
                <a:spcPts val="0"/>
              </a:spcAft>
              <a:buSzPct val="25000"/>
              <a:buNone/>
            </a:pPr>
            <a:r>
              <a:rPr lang="en-US" dirty="0"/>
              <a:t>In the second case study we investigated changes in </a:t>
            </a:r>
            <a:r>
              <a:rPr lang="en-US" dirty="0" err="1"/>
              <a:t>Forbush</a:t>
            </a:r>
            <a:r>
              <a:rPr lang="en-US" dirty="0"/>
              <a:t> decreases from Mercury to Mars during an </a:t>
            </a:r>
            <a:r>
              <a:rPr lang="en-US" dirty="0" err="1"/>
              <a:t>icme</a:t>
            </a:r>
            <a:r>
              <a:rPr lang="en-US" dirty="0"/>
              <a:t> that reached all the terrestrial planets.</a:t>
            </a:r>
          </a:p>
        </p:txBody>
      </p:sp>
      <p:sp>
        <p:nvSpPr>
          <p:cNvPr id="46100" name="Shape 46100"/>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7"/>
        <p:cNvGrpSpPr/>
        <p:nvPr/>
      </p:nvGrpSpPr>
      <p:grpSpPr>
        <a:xfrm>
          <a:off x="0" y="0"/>
          <a:ext cx="0" cy="0"/>
          <a:chOff x="0" y="0"/>
          <a:chExt cx="0" cy="0"/>
        </a:xfrm>
      </p:grpSpPr>
      <p:sp>
        <p:nvSpPr>
          <p:cNvPr id="46098" name="Shape 46098"/>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099" name="Shape 46099"/>
          <p:cNvSpPr txBox="1">
            <a:spLocks noGrp="1"/>
          </p:cNvSpPr>
          <p:nvPr>
            <p:ph type="body" idx="1"/>
          </p:nvPr>
        </p:nvSpPr>
        <p:spPr>
          <a:xfrm>
            <a:off x="693737" y="4386262"/>
            <a:ext cx="5546700" cy="4156200"/>
          </a:xfrm>
          <a:prstGeom prst="rect">
            <a:avLst/>
          </a:prstGeom>
          <a:noFill/>
          <a:ln>
            <a:noFill/>
          </a:ln>
        </p:spPr>
        <p:txBody>
          <a:bodyPr wrap="square" lIns="91425" tIns="45700" rIns="91425" bIns="45700" anchor="t" anchorCtr="0">
            <a:normAutofit/>
          </a:bodyPr>
          <a:lstStyle/>
          <a:p>
            <a:pPr marL="0" marR="0" lvl="0" indent="0" algn="l" defTabSz="457200" rtl="0" eaLnBrk="0" fontAlgn="base" latinLnBrk="0" hangingPunct="0">
              <a:lnSpc>
                <a:spcPct val="100000"/>
              </a:lnSpc>
              <a:spcBef>
                <a:spcPts val="0"/>
              </a:spcBef>
              <a:spcAft>
                <a:spcPts val="0"/>
              </a:spcAft>
              <a:buClrTx/>
              <a:buSzPct val="25000"/>
              <a:buFontTx/>
              <a:buNone/>
              <a:tabLst/>
              <a:defRPr/>
            </a:pPr>
            <a:r>
              <a:rPr lang="en-US" dirty="0" smtClean="0">
                <a:latin typeface="+mn-lt"/>
                <a:ea typeface="Calibri"/>
                <a:cs typeface="Calibri"/>
                <a:sym typeface="Calibri"/>
              </a:rPr>
              <a:t>Part of</a:t>
            </a:r>
            <a:r>
              <a:rPr lang="en-US" baseline="0" dirty="0" smtClean="0">
                <a:latin typeface="+mn-lt"/>
                <a:ea typeface="Calibri"/>
                <a:cs typeface="Calibri"/>
                <a:sym typeface="Calibri"/>
              </a:rPr>
              <a:t> our efforts at UNH are to make testable predictions for PSP and SO. I’m approaching this from the ICME side. There are a number of outstanding issues related to ICMEs, among which are what happens to them during propagation, and how they modulate GCRs.</a:t>
            </a:r>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endParaRPr lang="en-US" dirty="0" smtClean="0"/>
          </a:p>
          <a:p>
            <a:pPr marL="0" lvl="0" indent="0" algn="l" rtl="0">
              <a:spcBef>
                <a:spcPts val="0"/>
              </a:spcBef>
              <a:spcAft>
                <a:spcPts val="0"/>
              </a:spcAft>
              <a:buSzPct val="25000"/>
              <a:buNone/>
            </a:pPr>
            <a:r>
              <a:rPr lang="en-US" dirty="0" smtClean="0"/>
              <a:t>For </a:t>
            </a:r>
            <a:r>
              <a:rPr lang="en-US" dirty="0"/>
              <a:t>the purposes of this talk, I will focus on 2 of my recent studies of ICMEs in the innermost </a:t>
            </a:r>
            <a:r>
              <a:rPr lang="en-US" dirty="0" err="1"/>
              <a:t>heliosphere</a:t>
            </a:r>
            <a:r>
              <a:rPr lang="en-US" dirty="0"/>
              <a:t> to showcase how messenger data can be utilized</a:t>
            </a:r>
            <a:r>
              <a:rPr lang="en-US" dirty="0" smtClean="0"/>
              <a:t>, and what we can learn from</a:t>
            </a:r>
            <a:r>
              <a:rPr lang="en-US" baseline="0" dirty="0" smtClean="0"/>
              <a:t> these data in preparation for PSP and SO.</a:t>
            </a:r>
          </a:p>
          <a:p>
            <a:pPr marL="0" lvl="0" indent="0" algn="l" rtl="0">
              <a:spcBef>
                <a:spcPts val="0"/>
              </a:spcBef>
              <a:spcAft>
                <a:spcPts val="0"/>
              </a:spcAft>
              <a:buSzPct val="25000"/>
              <a:buNone/>
            </a:pPr>
            <a:r>
              <a:rPr lang="en-US" dirty="0" smtClean="0"/>
              <a:t>In </a:t>
            </a:r>
            <a:r>
              <a:rPr lang="en-US" dirty="0"/>
              <a:t>both case studies we made use of multiple spacecraft and planetary alignments to observe </a:t>
            </a:r>
            <a:r>
              <a:rPr lang="en-US" dirty="0" err="1"/>
              <a:t>icmes</a:t>
            </a:r>
            <a:r>
              <a:rPr lang="en-US" dirty="0"/>
              <a:t> at multiple distances from the sun.</a:t>
            </a:r>
          </a:p>
          <a:p>
            <a:pPr marL="0" lvl="0" indent="0" algn="l" rtl="0">
              <a:spcBef>
                <a:spcPts val="0"/>
              </a:spcBef>
              <a:spcAft>
                <a:spcPts val="0"/>
              </a:spcAft>
              <a:buSzPct val="25000"/>
              <a:buNone/>
            </a:pPr>
            <a:r>
              <a:rPr lang="en-US" dirty="0"/>
              <a:t>The first case study is of an ICME that was observed in near perfect alignment between messenger and stereo a. We investigated changes in this </a:t>
            </a:r>
            <a:r>
              <a:rPr lang="en-US" dirty="0" err="1"/>
              <a:t>icme</a:t>
            </a:r>
            <a:r>
              <a:rPr lang="en-US" dirty="0"/>
              <a:t> during propagation that arose due to interaction with the solar wind in less than 1 au.</a:t>
            </a:r>
          </a:p>
          <a:p>
            <a:pPr marL="0" lvl="0" indent="0" algn="l" rtl="0">
              <a:spcBef>
                <a:spcPts val="0"/>
              </a:spcBef>
              <a:spcAft>
                <a:spcPts val="0"/>
              </a:spcAft>
              <a:buSzPct val="25000"/>
              <a:buNone/>
            </a:pPr>
            <a:r>
              <a:rPr lang="en-US" dirty="0"/>
              <a:t>In the second case study we investigated changes in </a:t>
            </a:r>
            <a:r>
              <a:rPr lang="en-US" dirty="0" err="1"/>
              <a:t>Forbush</a:t>
            </a:r>
            <a:r>
              <a:rPr lang="en-US" dirty="0"/>
              <a:t> decreases from Mercury to Mars during an </a:t>
            </a:r>
            <a:r>
              <a:rPr lang="en-US" dirty="0" err="1"/>
              <a:t>icme</a:t>
            </a:r>
            <a:r>
              <a:rPr lang="en-US" dirty="0"/>
              <a:t> that reached all the terrestrial planets.</a:t>
            </a:r>
          </a:p>
        </p:txBody>
      </p:sp>
      <p:sp>
        <p:nvSpPr>
          <p:cNvPr id="46100" name="Shape 46100"/>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SzPct val="25000"/>
              <a:buNone/>
            </a:pPr>
            <a:fld id="{00000000-1234-1234-1234-123412341234}"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51"/>
        <p:cNvGrpSpPr/>
        <p:nvPr/>
      </p:nvGrpSpPr>
      <p:grpSpPr>
        <a:xfrm>
          <a:off x="0" y="0"/>
          <a:ext cx="0" cy="0"/>
          <a:chOff x="0" y="0"/>
          <a:chExt cx="0" cy="0"/>
        </a:xfrm>
      </p:grpSpPr>
      <p:sp>
        <p:nvSpPr>
          <p:cNvPr id="46152" name="Shape 46152"/>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153" name="Shape 46153"/>
          <p:cNvSpPr txBox="1">
            <a:spLocks noGrp="1"/>
          </p:cNvSpPr>
          <p:nvPr>
            <p:ph type="body" idx="1"/>
          </p:nvPr>
        </p:nvSpPr>
        <p:spPr>
          <a:xfrm>
            <a:off x="693737" y="4386262"/>
            <a:ext cx="5546700" cy="4156199"/>
          </a:xfrm>
          <a:prstGeom prst="rect">
            <a:avLst/>
          </a:prstGeom>
          <a:noFill/>
          <a:ln>
            <a:noFill/>
          </a:ln>
        </p:spPr>
        <p:txBody>
          <a:bodyPr wrap="square" lIns="91425" tIns="45700" rIns="91425" bIns="45700" anchor="t" anchorCtr="0">
            <a:normAutofit/>
          </a:bodyPr>
          <a:lstStyle/>
          <a:p>
            <a:pPr marL="0" marR="0" lvl="0" indent="0" algn="l" rtl="0">
              <a:lnSpc>
                <a:spcPct val="100000"/>
              </a:lnSpc>
              <a:spcBef>
                <a:spcPts val="0"/>
              </a:spcBef>
              <a:spcAft>
                <a:spcPts val="0"/>
              </a:spcAft>
              <a:buClr>
                <a:schemeClr val="dk1"/>
              </a:buClr>
              <a:buSzPct val="25000"/>
              <a:buFont typeface="Calibri"/>
              <a:buNone/>
            </a:pPr>
            <a:r>
              <a:rPr lang="en-US" dirty="0" smtClean="0">
                <a:latin typeface="Calibri"/>
                <a:ea typeface="Calibri"/>
                <a:cs typeface="Calibri"/>
                <a:sym typeface="Calibri"/>
              </a:rPr>
              <a:t>For </a:t>
            </a:r>
            <a:r>
              <a:rPr lang="en-US" dirty="0">
                <a:latin typeface="Calibri"/>
                <a:ea typeface="Calibri"/>
                <a:cs typeface="Calibri"/>
                <a:sym typeface="Calibri"/>
              </a:rPr>
              <a:t>the last few years, my collaborator</a:t>
            </a:r>
            <a:r>
              <a:rPr lang="en-US" dirty="0"/>
              <a:t>s and I have</a:t>
            </a:r>
            <a:r>
              <a:rPr lang="en-US" dirty="0">
                <a:latin typeface="Calibri"/>
                <a:ea typeface="Calibri"/>
                <a:cs typeface="Calibri"/>
                <a:sym typeface="Calibri"/>
              </a:rPr>
              <a:t> made extensive use of MESSENGER observations in orbit around Mercury to study ICMEs in the near-solar environment </a:t>
            </a:r>
            <a:r>
              <a:rPr lang="en-US" dirty="0" smtClean="0">
                <a:latin typeface="Calibri"/>
                <a:ea typeface="Calibri"/>
                <a:cs typeface="Calibri"/>
                <a:sym typeface="Calibri"/>
              </a:rPr>
              <a:t>and </a:t>
            </a:r>
            <a:r>
              <a:rPr lang="en-US" dirty="0">
                <a:latin typeface="Calibri"/>
                <a:ea typeface="Calibri"/>
                <a:cs typeface="Calibri"/>
                <a:sym typeface="Calibri"/>
              </a:rPr>
              <a:t>get a glimpse of the region that will soon be explored by the upcoming missions. Just</a:t>
            </a:r>
            <a:r>
              <a:rPr lang="en-US" dirty="0"/>
              <a:t> a little bit about MESSENGER, it</a:t>
            </a:r>
            <a:r>
              <a:rPr lang="en-US" dirty="0">
                <a:latin typeface="Calibri"/>
                <a:ea typeface="Calibri"/>
                <a:cs typeface="Calibri"/>
                <a:sym typeface="Calibri"/>
              </a:rPr>
              <a:t> is the first spacecraft to visit this region near the Sun since Helios 1 and 2 in the 1980s, and it was in orbit around Mercury between 2011 and 2015. MESSENGER was significantly limited in its solar wind observations, however, due to its </a:t>
            </a:r>
            <a:r>
              <a:rPr lang="en-US" dirty="0"/>
              <a:t>highly elliptical orbit around Mercury the spacecraft spent 40 to 80% of each orbit in the interplanetary medium, thus there is a wealth of </a:t>
            </a:r>
            <a:r>
              <a:rPr lang="en-US" dirty="0" err="1"/>
              <a:t>imf</a:t>
            </a:r>
            <a:r>
              <a:rPr lang="en-US" dirty="0"/>
              <a:t> data to explore. </a:t>
            </a:r>
          </a:p>
        </p:txBody>
      </p:sp>
      <p:sp>
        <p:nvSpPr>
          <p:cNvPr id="46154" name="Shape 46154"/>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Clr>
                <a:schemeClr val="dk1"/>
              </a:buClr>
              <a:buSzPct val="25000"/>
              <a:buFont typeface="Arial"/>
              <a:buNone/>
            </a:pPr>
            <a:fld id="{00000000-1234-1234-1234-123412341234}"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smtClean="0">
                <a:solidFill>
                  <a:schemeClr val="bg1"/>
                </a:solidFill>
                <a:latin typeface="Candara"/>
                <a:cs typeface="Candara"/>
              </a:rPr>
              <a:t>•    This ICME database useful for multipoint spacecraft studies of recent ICMEs, as well as for model validation of ICME properties.</a:t>
            </a:r>
          </a:p>
          <a:p>
            <a:r>
              <a:rPr lang="en-US" sz="1200" dirty="0" smtClean="0">
                <a:solidFill>
                  <a:srgbClr val="FFFF00"/>
                </a:solidFill>
                <a:latin typeface="Candara"/>
                <a:cs typeface="Candara"/>
              </a:rPr>
              <a:t>• ICME deceleration continues beyond the orbit of Mercury: </a:t>
            </a:r>
          </a:p>
          <a:p>
            <a:r>
              <a:rPr lang="en-US" sz="1200" dirty="0" smtClean="0">
                <a:solidFill>
                  <a:schemeClr val="bg1"/>
                </a:solidFill>
                <a:latin typeface="Candara"/>
                <a:cs typeface="Candara"/>
              </a:rPr>
              <a:t>(1) Shallow speed decrease with distance, </a:t>
            </a:r>
          </a:p>
          <a:p>
            <a:r>
              <a:rPr lang="en-US" sz="1200" dirty="0" smtClean="0">
                <a:solidFill>
                  <a:schemeClr val="bg1"/>
                </a:solidFill>
                <a:latin typeface="Candara"/>
                <a:cs typeface="Candara"/>
              </a:rPr>
              <a:t>(2) Average transit time from Sun to Mercury 20% faster than expected based on average transit times to 1 AU, </a:t>
            </a:r>
          </a:p>
          <a:p>
            <a:r>
              <a:rPr lang="en-US" sz="1200" dirty="0" smtClean="0">
                <a:solidFill>
                  <a:schemeClr val="bg1"/>
                </a:solidFill>
                <a:latin typeface="Candara"/>
                <a:cs typeface="Candara"/>
              </a:rPr>
              <a:t>(3) Significantly </a:t>
            </a:r>
            <a:r>
              <a:rPr lang="en-US" sz="1200" dirty="0" smtClean="0">
                <a:solidFill>
                  <a:schemeClr val="bg1"/>
                </a:solidFill>
                <a:latin typeface="Candara"/>
                <a:cs typeface="Candara"/>
              </a:rPr>
              <a:t>shallower </a:t>
            </a:r>
            <a:r>
              <a:rPr lang="en-US" sz="1200" dirty="0" smtClean="0">
                <a:solidFill>
                  <a:schemeClr val="bg1"/>
                </a:solidFill>
                <a:latin typeface="Candara"/>
                <a:cs typeface="Candara"/>
              </a:rPr>
              <a:t>transit time dependence on initial CME speed observed at 1 AU compared to predictions based on MESSENGER </a:t>
            </a:r>
            <a:endParaRPr lang="en-US" baseline="0" dirty="0" smtClean="0">
              <a:ea typeface="ＭＳ Ｐゴシック" charset="-128"/>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157288" y="692150"/>
            <a:ext cx="4619625" cy="3463925"/>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Arial"/>
              <a:buChar char="•"/>
            </a:pPr>
            <a:endParaRPr lang="en-US" sz="1200" dirty="0">
              <a:solidFill>
                <a:schemeClr val="bg1"/>
              </a:solidFill>
              <a:latin typeface="Candara"/>
              <a:cs typeface="Candara"/>
            </a:endParaRPr>
          </a:p>
        </p:txBody>
      </p:sp>
      <p:sp>
        <p:nvSpPr>
          <p:cNvPr id="33795" name="Slide Number Placeholder 3"/>
          <p:cNvSpPr>
            <a:spLocks noGrp="1"/>
          </p:cNvSpPr>
          <p:nvPr>
            <p:ph type="sldNum" sz="quarter" idx="5"/>
          </p:nvPr>
        </p:nvSpPr>
        <p:spPr bwMode="auto">
          <a:noFill/>
          <a:ln>
            <a:miter lim="800000"/>
            <a:headEnd/>
            <a:tailEnd/>
          </a:ln>
        </p:spPr>
        <p:txBody>
          <a:bodyPr/>
          <a:lstStyle/>
          <a:p>
            <a:pPr eaLnBrk="1" hangingPunct="1"/>
            <a:fld id="{E3C3FFA0-FFB0-4CDD-AF58-30D55FC87C96}" type="slidenum">
              <a:rPr lang="en-US"/>
              <a:pPr eaLnBrk="1" hangingPunct="1"/>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15"/>
        <p:cNvGrpSpPr/>
        <p:nvPr/>
      </p:nvGrpSpPr>
      <p:grpSpPr>
        <a:xfrm>
          <a:off x="0" y="0"/>
          <a:ext cx="0" cy="0"/>
          <a:chOff x="0" y="0"/>
          <a:chExt cx="0" cy="0"/>
        </a:xfrm>
      </p:grpSpPr>
      <p:sp>
        <p:nvSpPr>
          <p:cNvPr id="46116" name="Shape 46116"/>
          <p:cNvSpPr>
            <a:spLocks noGrp="1" noRot="1" noChangeAspect="1"/>
          </p:cNvSpPr>
          <p:nvPr>
            <p:ph type="sldImg" idx="2"/>
          </p:nvPr>
        </p:nvSpPr>
        <p:spPr>
          <a:xfrm>
            <a:off x="11572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117" name="Shape 46117"/>
          <p:cNvSpPr txBox="1">
            <a:spLocks noGrp="1"/>
          </p:cNvSpPr>
          <p:nvPr>
            <p:ph type="body" idx="1"/>
          </p:nvPr>
        </p:nvSpPr>
        <p:spPr>
          <a:xfrm>
            <a:off x="693737" y="4386262"/>
            <a:ext cx="5546700" cy="4156199"/>
          </a:xfrm>
          <a:prstGeom prst="rect">
            <a:avLst/>
          </a:prstGeom>
          <a:noFill/>
          <a:ln>
            <a:noFill/>
          </a:ln>
        </p:spPr>
        <p:txBody>
          <a:bodyPr wrap="square" lIns="91425" tIns="45700" rIns="91425" bIns="45700" anchor="t" anchorCtr="0">
            <a:normAutofit/>
          </a:bodyPr>
          <a:lstStyle/>
          <a:p>
            <a:pPr marL="0" marR="0" lvl="0" indent="0" algn="l" rtl="0">
              <a:spcBef>
                <a:spcPts val="0"/>
              </a:spcBef>
              <a:spcAft>
                <a:spcPts val="0"/>
              </a:spcAft>
              <a:buClr>
                <a:schemeClr val="lt1"/>
              </a:buClr>
              <a:buSzPct val="25000"/>
              <a:buFont typeface="Candara"/>
              <a:buNone/>
            </a:pPr>
            <a:r>
              <a:rPr lang="en-US" dirty="0"/>
              <a:t>So here is the data from </a:t>
            </a:r>
            <a:r>
              <a:rPr lang="en-US" dirty="0" smtClean="0"/>
              <a:t>MESSENGER, </a:t>
            </a:r>
            <a:r>
              <a:rPr lang="en-US" dirty="0"/>
              <a:t>for this particular event we even had a proxy for the plasma density available. Gap due to </a:t>
            </a:r>
            <a:r>
              <a:rPr lang="en-US" dirty="0" err="1"/>
              <a:t>magnetospheric</a:t>
            </a:r>
            <a:r>
              <a:rPr lang="en-US" dirty="0"/>
              <a:t> passage</a:t>
            </a:r>
            <a:r>
              <a:rPr lang="en-US" dirty="0" smtClean="0"/>
              <a:t>. </a:t>
            </a:r>
            <a:r>
              <a:rPr lang="en-US" sz="1200" dirty="0" smtClean="0">
                <a:solidFill>
                  <a:schemeClr val="lt1"/>
                </a:solidFill>
                <a:latin typeface="Candara"/>
                <a:ea typeface="Candara"/>
                <a:cs typeface="Candara"/>
                <a:sym typeface="Candara"/>
              </a:rPr>
              <a:t>Strong -B</a:t>
            </a:r>
            <a:r>
              <a:rPr lang="en-US" sz="1200" baseline="-25000" dirty="0" smtClean="0">
                <a:solidFill>
                  <a:schemeClr val="lt1"/>
                </a:solidFill>
                <a:latin typeface="Candara"/>
                <a:ea typeface="Candara"/>
                <a:cs typeface="Candara"/>
                <a:sym typeface="Candara"/>
              </a:rPr>
              <a:t>N</a:t>
            </a:r>
            <a:r>
              <a:rPr lang="en-US" sz="1200" dirty="0" smtClean="0">
                <a:solidFill>
                  <a:schemeClr val="lt1"/>
                </a:solidFill>
                <a:latin typeface="Candara"/>
                <a:ea typeface="Candara"/>
                <a:cs typeface="Candara"/>
                <a:sym typeface="Candara"/>
              </a:rPr>
              <a:t> inside flux rope.</a:t>
            </a:r>
            <a:r>
              <a:rPr lang="en-US" dirty="0" smtClean="0"/>
              <a:t> </a:t>
            </a:r>
            <a:r>
              <a:rPr lang="en-US" dirty="0"/>
              <a:t>Rotation</a:t>
            </a:r>
            <a:r>
              <a:rPr lang="en-US" sz="1200" dirty="0">
                <a:solidFill>
                  <a:schemeClr val="dk1"/>
                </a:solidFill>
                <a:latin typeface="Calibri"/>
                <a:ea typeface="Calibri"/>
                <a:cs typeface="Calibri"/>
                <a:sym typeface="Calibri"/>
              </a:rPr>
              <a:t> of the magnetic field vector is observed in the </a:t>
            </a:r>
            <a:r>
              <a:rPr lang="en-US" sz="1200" i="1" dirty="0">
                <a:solidFill>
                  <a:schemeClr val="dk1"/>
                </a:solidFill>
                <a:latin typeface="Calibri"/>
                <a:ea typeface="Calibri"/>
                <a:cs typeface="Calibri"/>
                <a:sym typeface="Calibri"/>
              </a:rPr>
              <a:t>BT </a:t>
            </a:r>
            <a:r>
              <a:rPr lang="en-US" sz="1200" dirty="0">
                <a:solidFill>
                  <a:schemeClr val="dk1"/>
                </a:solidFill>
                <a:latin typeface="Calibri"/>
                <a:ea typeface="Calibri"/>
                <a:cs typeface="Calibri"/>
                <a:sym typeface="Calibri"/>
              </a:rPr>
              <a:t>and </a:t>
            </a:r>
            <a:r>
              <a:rPr lang="en-US" sz="1200" i="1" dirty="0">
                <a:solidFill>
                  <a:schemeClr val="dk1"/>
                </a:solidFill>
                <a:latin typeface="Calibri"/>
                <a:ea typeface="Calibri"/>
                <a:cs typeface="Calibri"/>
                <a:sym typeface="Calibri"/>
              </a:rPr>
              <a:t>BN </a:t>
            </a:r>
            <a:r>
              <a:rPr lang="en-US" sz="1200" dirty="0">
                <a:solidFill>
                  <a:schemeClr val="dk1"/>
                </a:solidFill>
                <a:latin typeface="Calibri"/>
                <a:ea typeface="Calibri"/>
                <a:cs typeface="Calibri"/>
                <a:sym typeface="Calibri"/>
              </a:rPr>
              <a:t>components, with </a:t>
            </a:r>
            <a:r>
              <a:rPr lang="en-US" sz="1200" i="1" dirty="0">
                <a:solidFill>
                  <a:schemeClr val="dk1"/>
                </a:solidFill>
                <a:latin typeface="Calibri"/>
                <a:ea typeface="Calibri"/>
                <a:cs typeface="Calibri"/>
                <a:sym typeface="Calibri"/>
              </a:rPr>
              <a:t>BT </a:t>
            </a:r>
            <a:r>
              <a:rPr lang="en-US" sz="1200" dirty="0">
                <a:solidFill>
                  <a:schemeClr val="dk1"/>
                </a:solidFill>
                <a:latin typeface="Calibri"/>
                <a:ea typeface="Calibri"/>
                <a:cs typeface="Calibri"/>
                <a:sym typeface="Calibri"/>
              </a:rPr>
              <a:t>being the dominant field component in the ME. Overall a fairly </a:t>
            </a:r>
            <a:r>
              <a:rPr lang="en-US" dirty="0"/>
              <a:t>straightforward </a:t>
            </a:r>
            <a:r>
              <a:rPr lang="en-US" dirty="0" err="1"/>
              <a:t>icme</a:t>
            </a:r>
            <a:r>
              <a:rPr lang="en-US" dirty="0"/>
              <a:t>, with shock, heath, magnetic </a:t>
            </a:r>
            <a:r>
              <a:rPr lang="en-US" dirty="0" err="1"/>
              <a:t>ejecta</a:t>
            </a:r>
            <a:r>
              <a:rPr lang="en-US" dirty="0"/>
              <a:t>.</a:t>
            </a:r>
          </a:p>
        </p:txBody>
      </p:sp>
      <p:sp>
        <p:nvSpPr>
          <p:cNvPr id="46118" name="Shape 46118"/>
          <p:cNvSpPr txBox="1">
            <a:spLocks noGrp="1"/>
          </p:cNvSpPr>
          <p:nvPr>
            <p:ph type="sldNum" idx="12"/>
          </p:nvPr>
        </p:nvSpPr>
        <p:spPr>
          <a:xfrm>
            <a:off x="3927475" y="8770938"/>
            <a:ext cx="3005100" cy="462000"/>
          </a:xfrm>
          <a:prstGeom prst="rect">
            <a:avLst/>
          </a:prstGeom>
          <a:noFill/>
          <a:ln>
            <a:noFill/>
          </a:ln>
        </p:spPr>
        <p:txBody>
          <a:bodyPr wrap="square" lIns="91425" tIns="45700" rIns="91425" bIns="45700" anchor="b" anchorCtr="0">
            <a:noAutofit/>
          </a:bodyPr>
          <a:lstStyle/>
          <a:p>
            <a:pPr marL="0" lvl="0" indent="0" algn="r" rtl="0">
              <a:spcBef>
                <a:spcPts val="0"/>
              </a:spcBef>
              <a:spcAft>
                <a:spcPts val="0"/>
              </a:spcAft>
              <a:buClr>
                <a:schemeClr val="dk1"/>
              </a:buClr>
              <a:buSzPct val="25000"/>
              <a:buFont typeface="Arial"/>
              <a:buNone/>
            </a:pPr>
            <a:fld id="{00000000-1234-1234-1234-123412341234}"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715A2004-48E7-4C1D-A454-2244B80BCBC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60C791BB-BE36-4C1A-9BFE-A724FBB2444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331E1D75-10E3-4A07-B056-4B47D169263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D1556FCB-718D-422E-8C20-08DF23F6AE2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F3B82773-DD37-4AB8-8ADE-4685DCF2878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B2B32CDC-EEF9-4AA8-AB75-424543E735A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E340B572-D352-4BAE-96CC-3BDBAE39BE1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F792A7DC-F06C-4905-BCA2-1B01561449D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B1A858BA-C8F6-475E-B4F0-9539AA2456E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6DBEE68A-365A-4561-90A3-0BA84E8D17D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443664"/>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2590800" y="6443664"/>
            <a:ext cx="39624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443664"/>
            <a:ext cx="2133600" cy="365125"/>
          </a:xfrm>
          <a:prstGeom prst="rect">
            <a:avLst/>
          </a:prstGeom>
        </p:spPr>
        <p:txBody>
          <a:bodyPr/>
          <a:lstStyle>
            <a:lvl1pPr>
              <a:defRPr/>
            </a:lvl1pPr>
          </a:lstStyle>
          <a:p>
            <a:fld id="{59EC2650-997C-4D3E-966E-466A3ECF142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457200" y="738190"/>
            <a:ext cx="8229600" cy="592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84150" y="1330325"/>
            <a:ext cx="8750300" cy="51133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2" name="Picture 1"/>
          <p:cNvPicPr>
            <a:picLocks noChangeAspect="1"/>
          </p:cNvPicPr>
          <p:nvPr userDrawn="1"/>
        </p:nvPicPr>
        <p:blipFill>
          <a:blip r:embed="rId14"/>
          <a:stretch>
            <a:fillRect/>
          </a:stretch>
        </p:blipFill>
        <p:spPr>
          <a:xfrm>
            <a:off x="6382036" y="6512"/>
            <a:ext cx="2731084" cy="692299"/>
          </a:xfrm>
          <a:prstGeom prst="rect">
            <a:avLst/>
          </a:prstGeom>
        </p:spPr>
      </p:pic>
      <p:sp>
        <p:nvSpPr>
          <p:cNvPr id="4" name="TextBox 3"/>
          <p:cNvSpPr txBox="1"/>
          <p:nvPr userDrawn="1"/>
        </p:nvSpPr>
        <p:spPr>
          <a:xfrm>
            <a:off x="0" y="6513"/>
            <a:ext cx="3234444" cy="307777"/>
          </a:xfrm>
          <a:prstGeom prst="rect">
            <a:avLst/>
          </a:prstGeom>
          <a:noFill/>
        </p:spPr>
        <p:txBody>
          <a:bodyPr wrap="square" rtlCol="0">
            <a:spAutoFit/>
          </a:bodyPr>
          <a:lstStyle/>
          <a:p>
            <a:r>
              <a:rPr lang="en-US" sz="1400" dirty="0" smtClean="0">
                <a:solidFill>
                  <a:schemeClr val="bg1">
                    <a:lumMod val="50000"/>
                  </a:schemeClr>
                </a:solidFill>
                <a:latin typeface="Candara"/>
                <a:cs typeface="Candara"/>
              </a:rPr>
              <a:t>Reka Winslow – </a:t>
            </a:r>
            <a:r>
              <a:rPr lang="en-US" sz="1400" dirty="0" err="1" smtClean="0">
                <a:solidFill>
                  <a:schemeClr val="bg1">
                    <a:lumMod val="50000"/>
                  </a:schemeClr>
                </a:solidFill>
                <a:latin typeface="Candara"/>
                <a:cs typeface="Candara"/>
              </a:rPr>
              <a:t>reka.winslow@unh.edu</a:t>
            </a:r>
            <a:endParaRPr lang="en-US" sz="1400" dirty="0">
              <a:solidFill>
                <a:schemeClr val="bg1">
                  <a:lumMod val="50000"/>
                </a:schemeClr>
              </a:solidFill>
              <a:latin typeface="Candara"/>
              <a:cs typeface="Candara"/>
            </a:endParaRPr>
          </a:p>
        </p:txBody>
      </p:sp>
    </p:spTree>
  </p:cSld>
  <p:clrMap bg1="lt1" tx1="dk1" bg2="lt2" tx2="dk2" accent1="accent1" accent2="accent2" accent3="accent3" accent4="accent4" accent5="accent5" accent6="accent6" hlink="hlink" folHlink="folHlink"/>
  <p:sldLayoutIdLst>
    <p:sldLayoutId id="2147486265"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Lst>
  <p:hf hdr="0" ftr="0" dt="0"/>
  <p:txStyles>
    <p:titleStyle>
      <a:lvl1pPr algn="ctr" defTabSz="457200" rtl="0" eaLnBrk="0" fontAlgn="base" hangingPunct="0">
        <a:spcBef>
          <a:spcPct val="0"/>
        </a:spcBef>
        <a:spcAft>
          <a:spcPct val="0"/>
        </a:spcAft>
        <a:defRPr sz="3200" b="1" kern="120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3200" b="1">
          <a:solidFill>
            <a:schemeClr val="bg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3200" b="1">
          <a:solidFill>
            <a:schemeClr val="bg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3200" b="1">
          <a:solidFill>
            <a:schemeClr val="bg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3200" b="1">
          <a:solidFill>
            <a:schemeClr val="bg1"/>
          </a:solidFill>
          <a:latin typeface="Calibri" charset="0"/>
          <a:ea typeface="ＭＳ Ｐゴシック" charset="0"/>
          <a:cs typeface="ＭＳ Ｐゴシック" charset="0"/>
        </a:defRPr>
      </a:lvl5pPr>
      <a:lvl6pPr marL="457200" algn="ctr" defTabSz="457200" rtl="0" fontAlgn="base">
        <a:spcBef>
          <a:spcPct val="0"/>
        </a:spcBef>
        <a:spcAft>
          <a:spcPct val="0"/>
        </a:spcAft>
        <a:defRPr sz="3200" b="1">
          <a:solidFill>
            <a:schemeClr val="bg1"/>
          </a:solidFill>
          <a:latin typeface="Calibri" charset="0"/>
          <a:ea typeface="ＭＳ Ｐゴシック" charset="0"/>
          <a:cs typeface="ＭＳ Ｐゴシック" charset="0"/>
        </a:defRPr>
      </a:lvl6pPr>
      <a:lvl7pPr marL="914400" algn="ctr" defTabSz="457200" rtl="0" fontAlgn="base">
        <a:spcBef>
          <a:spcPct val="0"/>
        </a:spcBef>
        <a:spcAft>
          <a:spcPct val="0"/>
        </a:spcAft>
        <a:defRPr sz="3200" b="1">
          <a:solidFill>
            <a:schemeClr val="bg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3200" b="1">
          <a:solidFill>
            <a:schemeClr val="bg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3200" b="1">
          <a:solidFill>
            <a:schemeClr val="bg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b="1" kern="1200">
          <a:solidFill>
            <a:schemeClr val="bg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Wingdings" pitchFamily="2" charset="2"/>
        <a:buChar char="Ø"/>
        <a:defRPr sz="1600" kern="1200">
          <a:solidFill>
            <a:schemeClr val="bg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1400" kern="1200">
          <a:solidFill>
            <a:schemeClr val="bg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146"/>
        <p:cNvGrpSpPr/>
        <p:nvPr/>
      </p:nvGrpSpPr>
      <p:grpSpPr>
        <a:xfrm>
          <a:off x="0" y="0"/>
          <a:ext cx="0" cy="0"/>
          <a:chOff x="0" y="0"/>
          <a:chExt cx="0" cy="0"/>
        </a:xfrm>
      </p:grpSpPr>
      <p:pic>
        <p:nvPicPr>
          <p:cNvPr id="46147" name="Shape 46147" descr="07-03269 MESSENGER TShirt"/>
          <p:cNvPicPr preferRelativeResize="0"/>
          <p:nvPr/>
        </p:nvPicPr>
        <p:blipFill rotWithShape="1">
          <a:blip r:embed="rId3">
            <a:alphaModFix/>
          </a:blip>
          <a:srcRect/>
          <a:stretch/>
        </p:blipFill>
        <p:spPr>
          <a:xfrm>
            <a:off x="0" y="0"/>
            <a:ext cx="9144000" cy="6863117"/>
          </a:xfrm>
          <a:prstGeom prst="rect">
            <a:avLst/>
          </a:prstGeom>
          <a:noFill/>
          <a:ln>
            <a:noFill/>
          </a:ln>
        </p:spPr>
      </p:pic>
      <p:sp>
        <p:nvSpPr>
          <p:cNvPr id="46148" name="Shape 46148"/>
          <p:cNvSpPr txBox="1"/>
          <p:nvPr/>
        </p:nvSpPr>
        <p:spPr>
          <a:xfrm>
            <a:off x="114300" y="5983289"/>
            <a:ext cx="1828800" cy="584735"/>
          </a:xfrm>
          <a:prstGeom prst="rect">
            <a:avLst/>
          </a:prstGeom>
          <a:noFill/>
          <a:ln>
            <a:noFill/>
          </a:ln>
        </p:spPr>
        <p:txBody>
          <a:bodyPr wrap="square" lIns="91425" tIns="45700" rIns="91425" bIns="45700" anchor="t" anchorCtr="0">
            <a:sp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JHU/APL</a:t>
            </a:r>
          </a:p>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28 February 2011</a:t>
            </a:r>
          </a:p>
        </p:txBody>
      </p:sp>
      <p:sp>
        <p:nvSpPr>
          <p:cNvPr id="46149" name="Shape 46149"/>
          <p:cNvSpPr txBox="1">
            <a:spLocks noGrp="1"/>
          </p:cNvSpPr>
          <p:nvPr>
            <p:ph type="ctrTitle"/>
          </p:nvPr>
        </p:nvSpPr>
        <p:spPr>
          <a:xfrm>
            <a:off x="127583" y="-152694"/>
            <a:ext cx="8915400" cy="1828800"/>
          </a:xfrm>
          <a:prstGeom prst="rect">
            <a:avLst/>
          </a:prstGeom>
          <a:noFill/>
          <a:ln>
            <a:noFill/>
          </a:ln>
        </p:spPr>
        <p:txBody>
          <a:bodyPr wrap="square" lIns="91425" tIns="45700" rIns="91425" bIns="45700" anchor="ctr" anchorCtr="0">
            <a:noAutofit/>
          </a:bodyPr>
          <a:lstStyle/>
          <a:p>
            <a:pPr marL="0" lvl="0" indent="0" algn="ctr" rtl="0">
              <a:spcBef>
                <a:spcPts val="0"/>
              </a:spcBef>
              <a:spcAft>
                <a:spcPts val="0"/>
              </a:spcAft>
              <a:buSzPct val="25000"/>
              <a:buNone/>
            </a:pPr>
            <a:r>
              <a:rPr lang="en-US" sz="2800" dirty="0" smtClean="0">
                <a:solidFill>
                  <a:srgbClr val="FFFF00"/>
                </a:solidFill>
              </a:rPr>
              <a:t>Predictions for Parker Solar Probe and Solar Orbiter: </a:t>
            </a:r>
            <a:br>
              <a:rPr lang="en-US" sz="2800" dirty="0" smtClean="0">
                <a:solidFill>
                  <a:srgbClr val="FFFF00"/>
                </a:solidFill>
              </a:rPr>
            </a:br>
            <a:r>
              <a:rPr lang="en-US" sz="2800" dirty="0" smtClean="0">
                <a:solidFill>
                  <a:srgbClr val="FFFF00"/>
                </a:solidFill>
              </a:rPr>
              <a:t>ICME evolution and GCR modulation </a:t>
            </a:r>
            <a:br>
              <a:rPr lang="en-US" sz="2800" dirty="0" smtClean="0">
                <a:solidFill>
                  <a:srgbClr val="FFFF00"/>
                </a:solidFill>
              </a:rPr>
            </a:br>
            <a:r>
              <a:rPr lang="en-US" sz="2800" dirty="0" smtClean="0">
                <a:solidFill>
                  <a:srgbClr val="FFFF00"/>
                </a:solidFill>
              </a:rPr>
              <a:t>in the inner </a:t>
            </a:r>
            <a:r>
              <a:rPr lang="en-US" sz="2800" dirty="0" err="1" smtClean="0">
                <a:solidFill>
                  <a:srgbClr val="FFFF00"/>
                </a:solidFill>
              </a:rPr>
              <a:t>heliosphere</a:t>
            </a:r>
            <a:endParaRPr lang="en-US" sz="2800" dirty="0">
              <a:solidFill>
                <a:srgbClr val="FFFF00"/>
              </a:solidFill>
            </a:endParaRPr>
          </a:p>
        </p:txBody>
      </p:sp>
      <p:sp>
        <p:nvSpPr>
          <p:cNvPr id="6" name="Shape 46150"/>
          <p:cNvSpPr/>
          <p:nvPr/>
        </p:nvSpPr>
        <p:spPr>
          <a:xfrm>
            <a:off x="1981200" y="4907954"/>
            <a:ext cx="7162800" cy="1815841"/>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2400" b="1" dirty="0">
                <a:solidFill>
                  <a:schemeClr val="lt1"/>
                </a:solidFill>
                <a:latin typeface="Calibri"/>
                <a:ea typeface="Calibri"/>
                <a:cs typeface="Calibri"/>
                <a:sym typeface="Calibri"/>
              </a:rPr>
              <a:t>Reka M. Winslow </a:t>
            </a:r>
            <a:r>
              <a:rPr lang="en-US" sz="2400" b="1" dirty="0" smtClean="0">
                <a:solidFill>
                  <a:schemeClr val="lt1"/>
                </a:solidFill>
                <a:latin typeface="Calibri"/>
                <a:ea typeface="Calibri"/>
                <a:cs typeface="Calibri"/>
                <a:sym typeface="Calibri"/>
              </a:rPr>
              <a:t>(UNH)</a:t>
            </a:r>
          </a:p>
          <a:p>
            <a:pPr algn="ctr">
              <a:spcBef>
                <a:spcPts val="0"/>
              </a:spcBef>
              <a:spcAft>
                <a:spcPts val="0"/>
              </a:spcAft>
              <a:buSzPct val="25000"/>
            </a:pPr>
            <a:r>
              <a:rPr lang="en-US" sz="2000" dirty="0" err="1" smtClean="0">
                <a:solidFill>
                  <a:schemeClr val="lt1"/>
                </a:solidFill>
                <a:latin typeface="Calibri"/>
                <a:ea typeface="Calibri"/>
                <a:cs typeface="Calibri"/>
                <a:sym typeface="Calibri"/>
              </a:rPr>
              <a:t>reka.winslow</a:t>
            </a:r>
            <a:r>
              <a:rPr lang="en-US" sz="2000" dirty="0" err="1">
                <a:solidFill>
                  <a:schemeClr val="lt1"/>
                </a:solidFill>
                <a:latin typeface="Calibri"/>
                <a:ea typeface="Calibri"/>
                <a:cs typeface="Calibri"/>
                <a:sym typeface="Calibri"/>
              </a:rPr>
              <a:t>@</a:t>
            </a:r>
            <a:r>
              <a:rPr lang="en-US" sz="2000" dirty="0" err="1" smtClean="0">
                <a:solidFill>
                  <a:schemeClr val="lt1"/>
                </a:solidFill>
                <a:latin typeface="Calibri"/>
                <a:ea typeface="Calibri"/>
                <a:cs typeface="Calibri"/>
                <a:sym typeface="Calibri"/>
              </a:rPr>
              <a:t>unh.edu</a:t>
            </a:r>
            <a:endParaRPr lang="en-US" sz="2000" b="1" dirty="0">
              <a:solidFill>
                <a:schemeClr val="lt1"/>
              </a:solidFill>
              <a:latin typeface="Calibri"/>
              <a:ea typeface="Calibri"/>
              <a:cs typeface="Calibri"/>
              <a:sym typeface="Calibri"/>
            </a:endParaRPr>
          </a:p>
          <a:p>
            <a:pPr marL="0" marR="0" lvl="0" indent="0" algn="ctr" rtl="0">
              <a:spcBef>
                <a:spcPts val="0"/>
              </a:spcBef>
              <a:spcAft>
                <a:spcPts val="0"/>
              </a:spcAft>
              <a:buNone/>
            </a:pPr>
            <a:endParaRPr sz="16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SzPct val="25000"/>
              <a:buNone/>
            </a:pPr>
            <a:r>
              <a:rPr lang="en-US" sz="1600" b="0" i="0" u="none" strike="noStrike" cap="none" dirty="0" err="1" smtClean="0">
                <a:solidFill>
                  <a:schemeClr val="lt1"/>
                </a:solidFill>
                <a:latin typeface="Calibri"/>
                <a:ea typeface="Calibri"/>
                <a:cs typeface="Calibri"/>
                <a:sym typeface="Calibri"/>
              </a:rPr>
              <a:t>No</a:t>
            </a:r>
            <a:r>
              <a:rPr lang="en-US" sz="1600" b="0" i="0" u="none" strike="noStrike" cap="none" dirty="0" err="1" smtClean="0">
                <a:solidFill>
                  <a:schemeClr val="lt1"/>
                </a:solidFill>
                <a:latin typeface="Calibri"/>
                <a:ea typeface="Calibri"/>
                <a:cs typeface="Calibri"/>
                <a:sym typeface="Calibri"/>
              </a:rPr>
              <a:t>é</a:t>
            </a:r>
            <a:r>
              <a:rPr lang="en-US" sz="1600" b="0" i="0" u="none" strike="noStrike" cap="none" dirty="0" smtClean="0">
                <a:solidFill>
                  <a:schemeClr val="lt1"/>
                </a:solidFill>
                <a:latin typeface="Calibri"/>
                <a:ea typeface="Calibri"/>
                <a:cs typeface="Calibri"/>
                <a:sym typeface="Calibri"/>
              </a:rPr>
              <a:t> </a:t>
            </a:r>
            <a:r>
              <a:rPr lang="en-US" sz="1600" b="0" i="0" u="none" strike="noStrike" cap="none" dirty="0" err="1" smtClean="0">
                <a:solidFill>
                  <a:schemeClr val="lt1"/>
                </a:solidFill>
                <a:latin typeface="Calibri"/>
                <a:ea typeface="Calibri"/>
                <a:cs typeface="Calibri"/>
                <a:sym typeface="Calibri"/>
              </a:rPr>
              <a:t>Lugaz</a:t>
            </a:r>
            <a:r>
              <a:rPr lang="en-US" sz="1600" b="0" i="0" u="none" strike="noStrike" cap="none" dirty="0" smtClean="0">
                <a:solidFill>
                  <a:schemeClr val="lt1"/>
                </a:solidFill>
                <a:latin typeface="Calibri"/>
                <a:ea typeface="Calibri"/>
                <a:cs typeface="Calibri"/>
                <a:sym typeface="Calibri"/>
              </a:rPr>
              <a:t> (UNH), </a:t>
            </a:r>
            <a:r>
              <a:rPr lang="en-US" sz="1600" b="0" i="0" u="none" strike="noStrike" cap="none" dirty="0" smtClean="0">
                <a:solidFill>
                  <a:schemeClr val="lt1"/>
                </a:solidFill>
                <a:latin typeface="Calibri"/>
                <a:ea typeface="Calibri"/>
                <a:cs typeface="Calibri"/>
                <a:sym typeface="Calibri"/>
              </a:rPr>
              <a:t>Nathan </a:t>
            </a:r>
            <a:r>
              <a:rPr lang="en-US" sz="1600" b="0" i="0" u="none" strike="noStrike" cap="none" dirty="0" err="1">
                <a:solidFill>
                  <a:schemeClr val="lt1"/>
                </a:solidFill>
                <a:latin typeface="Calibri"/>
                <a:ea typeface="Calibri"/>
                <a:cs typeface="Calibri"/>
                <a:sym typeface="Calibri"/>
              </a:rPr>
              <a:t>Schwadron</a:t>
            </a:r>
            <a:r>
              <a:rPr lang="en-US" sz="1600" b="0" i="0" u="none" strike="noStrike" cap="none" dirty="0">
                <a:solidFill>
                  <a:schemeClr val="lt1"/>
                </a:solidFill>
                <a:latin typeface="Calibri"/>
                <a:ea typeface="Calibri"/>
                <a:cs typeface="Calibri"/>
                <a:sym typeface="Calibri"/>
              </a:rPr>
              <a:t> (UNH</a:t>
            </a:r>
            <a:r>
              <a:rPr lang="en-US" sz="1600" b="0" i="0" u="none" strike="noStrike" cap="none" dirty="0" smtClean="0">
                <a:solidFill>
                  <a:schemeClr val="lt1"/>
                </a:solidFill>
                <a:latin typeface="Calibri"/>
                <a:ea typeface="Calibri"/>
                <a:cs typeface="Calibri"/>
                <a:sym typeface="Calibri"/>
              </a:rPr>
              <a:t>), </a:t>
            </a:r>
            <a:r>
              <a:rPr lang="en-US" sz="1600" b="0" i="0" u="none" strike="noStrike" cap="none" dirty="0">
                <a:solidFill>
                  <a:schemeClr val="lt1"/>
                </a:solidFill>
                <a:latin typeface="Calibri"/>
                <a:ea typeface="Calibri"/>
                <a:cs typeface="Calibri"/>
                <a:sym typeface="Calibri"/>
              </a:rPr>
              <a:t>Charles </a:t>
            </a:r>
            <a:r>
              <a:rPr lang="en-US" sz="1600" b="0" i="0" u="none" strike="noStrike" cap="none" dirty="0" err="1">
                <a:solidFill>
                  <a:schemeClr val="lt1"/>
                </a:solidFill>
                <a:latin typeface="Calibri"/>
                <a:ea typeface="Calibri"/>
                <a:cs typeface="Calibri"/>
                <a:sym typeface="Calibri"/>
              </a:rPr>
              <a:t>Farrugia</a:t>
            </a:r>
            <a:r>
              <a:rPr lang="en-US" sz="1600" b="0" i="0" u="none" strike="noStrike" cap="none" dirty="0">
                <a:solidFill>
                  <a:schemeClr val="lt1"/>
                </a:solidFill>
                <a:latin typeface="Calibri"/>
                <a:ea typeface="Calibri"/>
                <a:cs typeface="Calibri"/>
                <a:sym typeface="Calibri"/>
              </a:rPr>
              <a:t> </a:t>
            </a:r>
            <a:r>
              <a:rPr lang="en-US" sz="1600" b="0" i="0" u="none" strike="noStrike" cap="none" dirty="0">
                <a:solidFill>
                  <a:srgbClr val="FFFFFF"/>
                </a:solidFill>
                <a:latin typeface="Calibri"/>
                <a:ea typeface="Calibri"/>
                <a:cs typeface="Calibri"/>
                <a:sym typeface="Calibri"/>
              </a:rPr>
              <a:t>(UNH), </a:t>
            </a:r>
            <a:r>
              <a:rPr lang="en-US" sz="1600" b="0" i="0" u="none" strike="noStrike" cap="none" dirty="0" err="1">
                <a:solidFill>
                  <a:srgbClr val="FFFFFF"/>
                </a:solidFill>
                <a:latin typeface="Calibri"/>
                <a:ea typeface="Calibri"/>
                <a:cs typeface="Calibri"/>
                <a:sym typeface="Calibri"/>
              </a:rPr>
              <a:t>Jingnan</a:t>
            </a:r>
            <a:r>
              <a:rPr lang="en-US" sz="1600" b="0" i="0" u="none" strike="noStrike" cap="none" dirty="0">
                <a:solidFill>
                  <a:srgbClr val="FFFFFF"/>
                </a:solidFill>
                <a:latin typeface="Calibri"/>
                <a:ea typeface="Calibri"/>
                <a:cs typeface="Calibri"/>
                <a:sym typeface="Calibri"/>
              </a:rPr>
              <a:t> </a:t>
            </a:r>
            <a:r>
              <a:rPr lang="en-US" sz="1600" b="0" i="0" u="none" strike="noStrike" cap="none" dirty="0" err="1">
                <a:solidFill>
                  <a:srgbClr val="FFFFFF"/>
                </a:solidFill>
                <a:latin typeface="Calibri"/>
                <a:ea typeface="Calibri"/>
                <a:cs typeface="Calibri"/>
                <a:sym typeface="Calibri"/>
              </a:rPr>
              <a:t>Guo</a:t>
            </a:r>
            <a:r>
              <a:rPr lang="en-US" sz="1600" b="0" i="0" u="none" strike="noStrike" cap="none" dirty="0">
                <a:solidFill>
                  <a:srgbClr val="FFFFFF"/>
                </a:solidFill>
                <a:latin typeface="Calibri"/>
                <a:ea typeface="Calibri"/>
                <a:cs typeface="Calibri"/>
                <a:sym typeface="Calibri"/>
              </a:rPr>
              <a:t> (</a:t>
            </a:r>
            <a:r>
              <a:rPr lang="en-US" sz="1600" b="0" i="0" u="none" strike="noStrike" cap="none" dirty="0" err="1">
                <a:solidFill>
                  <a:srgbClr val="FFFFFF"/>
                </a:solidFill>
                <a:latin typeface="Calibri"/>
                <a:ea typeface="Calibri"/>
                <a:cs typeface="Calibri"/>
                <a:sym typeface="Calibri"/>
              </a:rPr>
              <a:t>UofKiel</a:t>
            </a:r>
            <a:r>
              <a:rPr lang="en-US" sz="1600" b="0" i="0" u="none" strike="noStrike" cap="none" dirty="0">
                <a:solidFill>
                  <a:srgbClr val="FFFFFF"/>
                </a:solidFill>
                <a:latin typeface="Calibri"/>
                <a:ea typeface="Calibri"/>
                <a:cs typeface="Calibri"/>
                <a:sym typeface="Calibri"/>
              </a:rPr>
              <a:t>), Robert </a:t>
            </a:r>
            <a:r>
              <a:rPr lang="en-US" sz="1600" b="0" i="0" u="none" strike="noStrike" cap="none" dirty="0" err="1">
                <a:solidFill>
                  <a:srgbClr val="FFFFFF"/>
                </a:solidFill>
                <a:latin typeface="Calibri"/>
                <a:ea typeface="Calibri"/>
                <a:cs typeface="Calibri"/>
                <a:sym typeface="Calibri"/>
              </a:rPr>
              <a:t>Wimmer-Schweingruber</a:t>
            </a:r>
            <a:r>
              <a:rPr lang="en-US" sz="1600" b="0" i="0" u="none" strike="noStrike" cap="none" dirty="0">
                <a:solidFill>
                  <a:srgbClr val="FFFFFF"/>
                </a:solidFill>
                <a:latin typeface="Calibri"/>
                <a:ea typeface="Calibri"/>
                <a:cs typeface="Calibri"/>
                <a:sym typeface="Calibri"/>
              </a:rPr>
              <a:t> (</a:t>
            </a:r>
            <a:r>
              <a:rPr lang="en-US" sz="1600" b="0" i="0" u="none" strike="noStrike" cap="none" dirty="0" err="1">
                <a:solidFill>
                  <a:srgbClr val="FFFFFF"/>
                </a:solidFill>
                <a:latin typeface="Calibri"/>
                <a:ea typeface="Calibri"/>
                <a:cs typeface="Calibri"/>
                <a:sym typeface="Calibri"/>
              </a:rPr>
              <a:t>UofKiel</a:t>
            </a:r>
            <a:r>
              <a:rPr lang="en-US" sz="1600" b="0" i="0" u="none" strike="noStrike" cap="none" dirty="0">
                <a:solidFill>
                  <a:srgbClr val="FFFFFF"/>
                </a:solidFill>
                <a:latin typeface="Calibri"/>
                <a:ea typeface="Calibri"/>
                <a:cs typeface="Calibri"/>
                <a:sym typeface="Calibri"/>
              </a:rPr>
              <a:t>), Jody Wilson (UNH), </a:t>
            </a:r>
          </a:p>
          <a:p>
            <a:pPr marL="0" marR="0" lvl="0" indent="0" algn="ctr" rtl="0">
              <a:spcBef>
                <a:spcPts val="0"/>
              </a:spcBef>
              <a:spcAft>
                <a:spcPts val="0"/>
              </a:spcAft>
              <a:buSzPct val="25000"/>
              <a:buNone/>
            </a:pPr>
            <a:r>
              <a:rPr lang="en-US" sz="1600" b="0" i="0" u="none" strike="noStrike" cap="none" dirty="0">
                <a:solidFill>
                  <a:srgbClr val="FFFFFF"/>
                </a:solidFill>
                <a:latin typeface="Calibri"/>
                <a:ea typeface="Calibri"/>
                <a:cs typeface="Calibri"/>
                <a:sym typeface="Calibri"/>
              </a:rPr>
              <a:t>Colin Joyce (UNH), Andrew Jordan (UNH), David Lawrence (APL)</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128"/>
        <p:cNvGrpSpPr/>
        <p:nvPr/>
      </p:nvGrpSpPr>
      <p:grpSpPr>
        <a:xfrm>
          <a:off x="0" y="0"/>
          <a:ext cx="0" cy="0"/>
          <a:chOff x="0" y="0"/>
          <a:chExt cx="0" cy="0"/>
        </a:xfrm>
      </p:grpSpPr>
      <p:sp>
        <p:nvSpPr>
          <p:cNvPr id="46129" name="Shape 46129"/>
          <p:cNvSpPr/>
          <p:nvPr/>
        </p:nvSpPr>
        <p:spPr>
          <a:xfrm>
            <a:off x="7164388" y="228600"/>
            <a:ext cx="455700" cy="622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pic>
        <p:nvPicPr>
          <p:cNvPr id="46130" name="Shape 46130" descr="STEREOA_case1.jpg"/>
          <p:cNvPicPr preferRelativeResize="0"/>
          <p:nvPr/>
        </p:nvPicPr>
        <p:blipFill rotWithShape="1">
          <a:blip r:embed="rId3">
            <a:alphaModFix/>
          </a:blip>
          <a:srcRect/>
          <a:stretch/>
        </p:blipFill>
        <p:spPr>
          <a:xfrm>
            <a:off x="2398960" y="978877"/>
            <a:ext cx="6751824" cy="5879123"/>
          </a:xfrm>
          <a:prstGeom prst="rect">
            <a:avLst/>
          </a:prstGeom>
          <a:noFill/>
          <a:ln>
            <a:noFill/>
          </a:ln>
        </p:spPr>
      </p:pic>
      <p:sp>
        <p:nvSpPr>
          <p:cNvPr id="46131" name="Shape 46131"/>
          <p:cNvSpPr txBox="1"/>
          <p:nvPr/>
        </p:nvSpPr>
        <p:spPr>
          <a:xfrm>
            <a:off x="457200" y="457200"/>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en-US" sz="2400" b="1">
                <a:solidFill>
                  <a:srgbClr val="FFFF00"/>
                </a:solidFill>
                <a:latin typeface="Calibri"/>
                <a:ea typeface="Calibri"/>
                <a:cs typeface="Calibri"/>
                <a:sym typeface="Calibri"/>
              </a:rPr>
              <a:t>STEREO A Observations</a:t>
            </a:r>
          </a:p>
          <a:p>
            <a:pPr marL="0" marR="0" lvl="0" indent="0" algn="ctr" rtl="0">
              <a:spcBef>
                <a:spcPts val="0"/>
              </a:spcBef>
              <a:spcAft>
                <a:spcPts val="0"/>
              </a:spcAft>
              <a:buNone/>
            </a:pPr>
            <a:endParaRPr sz="2000" b="1" i="1">
              <a:solidFill>
                <a:srgbClr val="FFFF00"/>
              </a:solidFill>
              <a:latin typeface="Calibri"/>
              <a:ea typeface="Calibri"/>
              <a:cs typeface="Calibri"/>
              <a:sym typeface="Calibri"/>
            </a:endParaRPr>
          </a:p>
        </p:txBody>
      </p:sp>
      <p:sp>
        <p:nvSpPr>
          <p:cNvPr id="5" name="TextBox 4"/>
          <p:cNvSpPr txBox="1"/>
          <p:nvPr/>
        </p:nvSpPr>
        <p:spPr>
          <a:xfrm>
            <a:off x="0" y="881236"/>
            <a:ext cx="2474945" cy="5940088"/>
          </a:xfrm>
          <a:prstGeom prst="rect">
            <a:avLst/>
          </a:prstGeom>
          <a:noFill/>
        </p:spPr>
        <p:txBody>
          <a:bodyPr wrap="square" rtlCol="0">
            <a:spAutoFit/>
          </a:bodyPr>
          <a:lstStyle/>
          <a:p>
            <a:r>
              <a:rPr lang="en-US" sz="2000" dirty="0" smtClean="0">
                <a:solidFill>
                  <a:schemeClr val="bg1"/>
                </a:solidFill>
                <a:latin typeface="Candara"/>
                <a:cs typeface="Candara"/>
              </a:rPr>
              <a:t>-B</a:t>
            </a:r>
            <a:r>
              <a:rPr lang="en-US" sz="2000" baseline="-25000" dirty="0" smtClean="0">
                <a:solidFill>
                  <a:schemeClr val="bg1"/>
                </a:solidFill>
                <a:latin typeface="Candara"/>
                <a:cs typeface="Candara"/>
              </a:rPr>
              <a:t>R</a:t>
            </a:r>
            <a:r>
              <a:rPr lang="en-US" sz="2000" dirty="0" smtClean="0">
                <a:solidFill>
                  <a:schemeClr val="bg1"/>
                </a:solidFill>
                <a:latin typeface="Candara"/>
                <a:cs typeface="Candara"/>
              </a:rPr>
              <a:t> before ICME</a:t>
            </a:r>
          </a:p>
          <a:p>
            <a:endParaRPr lang="en-US" sz="1000" dirty="0">
              <a:solidFill>
                <a:schemeClr val="bg1"/>
              </a:solidFill>
              <a:latin typeface="Candara"/>
              <a:cs typeface="Candara"/>
            </a:endParaRPr>
          </a:p>
          <a:p>
            <a:r>
              <a:rPr lang="en-US" sz="2000" dirty="0" smtClean="0">
                <a:solidFill>
                  <a:schemeClr val="bg1"/>
                </a:solidFill>
                <a:latin typeface="Candara"/>
                <a:cs typeface="Candara"/>
              </a:rPr>
              <a:t>No </a:t>
            </a:r>
            <a:r>
              <a:rPr lang="en-US" sz="2000" dirty="0">
                <a:solidFill>
                  <a:schemeClr val="bg1"/>
                </a:solidFill>
                <a:latin typeface="Candara"/>
                <a:cs typeface="Candara"/>
              </a:rPr>
              <a:t>s</a:t>
            </a:r>
            <a:r>
              <a:rPr lang="en-US" sz="2000" dirty="0" smtClean="0">
                <a:solidFill>
                  <a:schemeClr val="bg1"/>
                </a:solidFill>
                <a:latin typeface="Candara"/>
                <a:cs typeface="Candara"/>
              </a:rPr>
              <a:t>trong </a:t>
            </a:r>
            <a:r>
              <a:rPr lang="en-US" sz="2000" dirty="0">
                <a:solidFill>
                  <a:schemeClr val="bg1"/>
                </a:solidFill>
                <a:latin typeface="Candara"/>
                <a:cs typeface="Candara"/>
              </a:rPr>
              <a:t>-B</a:t>
            </a:r>
            <a:r>
              <a:rPr lang="en-US" sz="2000" baseline="-25000" dirty="0">
                <a:solidFill>
                  <a:schemeClr val="bg1"/>
                </a:solidFill>
                <a:latin typeface="Candara"/>
                <a:cs typeface="Candara"/>
              </a:rPr>
              <a:t>N</a:t>
            </a:r>
            <a:r>
              <a:rPr lang="en-US" sz="2000" dirty="0">
                <a:solidFill>
                  <a:schemeClr val="bg1"/>
                </a:solidFill>
                <a:latin typeface="Candara"/>
                <a:cs typeface="Candara"/>
              </a:rPr>
              <a:t> inside flux </a:t>
            </a:r>
            <a:r>
              <a:rPr lang="en-US" sz="2000" dirty="0" smtClean="0">
                <a:solidFill>
                  <a:schemeClr val="bg1"/>
                </a:solidFill>
                <a:latin typeface="Candara"/>
                <a:cs typeface="Candara"/>
              </a:rPr>
              <a:t>rope</a:t>
            </a:r>
            <a:endParaRPr lang="en-US" sz="2000" dirty="0">
              <a:solidFill>
                <a:schemeClr val="bg1"/>
              </a:solidFill>
              <a:latin typeface="Candara"/>
              <a:cs typeface="Candara"/>
            </a:endParaRPr>
          </a:p>
          <a:p>
            <a:endParaRPr lang="en-US" sz="1000" dirty="0">
              <a:solidFill>
                <a:schemeClr val="bg1"/>
              </a:solidFill>
              <a:latin typeface="Candara"/>
              <a:cs typeface="Candara"/>
            </a:endParaRPr>
          </a:p>
          <a:p>
            <a:r>
              <a:rPr lang="en-US" sz="2000" dirty="0">
                <a:solidFill>
                  <a:schemeClr val="bg1"/>
                </a:solidFill>
                <a:latin typeface="Candara"/>
                <a:cs typeface="Candara"/>
              </a:rPr>
              <a:t>F</a:t>
            </a:r>
            <a:r>
              <a:rPr lang="en-US" sz="2000" dirty="0" smtClean="0">
                <a:solidFill>
                  <a:schemeClr val="bg1"/>
                </a:solidFill>
                <a:latin typeface="Candara"/>
                <a:cs typeface="Candara"/>
              </a:rPr>
              <a:t>lux rope orientation changed ∼80◦ in </a:t>
            </a:r>
            <a:r>
              <a:rPr lang="en-US" sz="2000" dirty="0" err="1" smtClean="0">
                <a:solidFill>
                  <a:schemeClr val="bg1"/>
                </a:solidFill>
                <a:latin typeface="Candara"/>
                <a:cs typeface="Candara"/>
              </a:rPr>
              <a:t>lat</a:t>
            </a:r>
            <a:r>
              <a:rPr lang="en-US" sz="2000" dirty="0" smtClean="0">
                <a:solidFill>
                  <a:schemeClr val="bg1"/>
                </a:solidFill>
                <a:latin typeface="Candara"/>
                <a:cs typeface="Candara"/>
              </a:rPr>
              <a:t> and ∼65◦ in </a:t>
            </a:r>
            <a:r>
              <a:rPr lang="en-US" sz="2000" dirty="0" err="1" smtClean="0">
                <a:solidFill>
                  <a:schemeClr val="bg1"/>
                </a:solidFill>
                <a:latin typeface="Candara"/>
                <a:cs typeface="Candara"/>
              </a:rPr>
              <a:t>lon</a:t>
            </a:r>
            <a:r>
              <a:rPr lang="en-US" sz="2000" dirty="0" smtClean="0">
                <a:solidFill>
                  <a:schemeClr val="bg1"/>
                </a:solidFill>
                <a:latin typeface="Candara"/>
                <a:cs typeface="Candara"/>
              </a:rPr>
              <a:t>. </a:t>
            </a:r>
          </a:p>
          <a:p>
            <a:endParaRPr lang="en-US" sz="1000" dirty="0">
              <a:solidFill>
                <a:schemeClr val="bg1"/>
              </a:solidFill>
              <a:latin typeface="Candara"/>
              <a:cs typeface="Candara"/>
            </a:endParaRPr>
          </a:p>
          <a:p>
            <a:r>
              <a:rPr lang="en-US" sz="2000" dirty="0" smtClean="0">
                <a:solidFill>
                  <a:schemeClr val="bg1"/>
                </a:solidFill>
                <a:latin typeface="Candara"/>
                <a:cs typeface="Candara"/>
              </a:rPr>
              <a:t>0.5 impact parameter at both </a:t>
            </a:r>
          </a:p>
          <a:p>
            <a:r>
              <a:rPr lang="en-US" sz="2000" dirty="0" smtClean="0">
                <a:solidFill>
                  <a:schemeClr val="bg1"/>
                </a:solidFill>
                <a:latin typeface="Candara"/>
                <a:cs typeface="Candara"/>
              </a:rPr>
              <a:t>S/C.</a:t>
            </a:r>
          </a:p>
          <a:p>
            <a:endParaRPr lang="en-US" sz="1000" b="1" u="sng" dirty="0">
              <a:solidFill>
                <a:schemeClr val="bg1"/>
              </a:solidFill>
              <a:latin typeface="Candara"/>
              <a:cs typeface="Candara"/>
            </a:endParaRPr>
          </a:p>
          <a:p>
            <a:r>
              <a:rPr lang="en-US" sz="2000" dirty="0">
                <a:solidFill>
                  <a:schemeClr val="bg1"/>
                </a:solidFill>
                <a:latin typeface="Candara"/>
                <a:cs typeface="Candara"/>
              </a:rPr>
              <a:t>Bidirectional to unidirectional </a:t>
            </a:r>
            <a:r>
              <a:rPr lang="en-US" sz="2000" dirty="0" err="1">
                <a:solidFill>
                  <a:schemeClr val="bg1"/>
                </a:solidFill>
                <a:latin typeface="Candara"/>
                <a:cs typeface="Candara"/>
              </a:rPr>
              <a:t>suprathermal</a:t>
            </a:r>
            <a:r>
              <a:rPr lang="en-US" sz="2000" dirty="0">
                <a:solidFill>
                  <a:schemeClr val="bg1"/>
                </a:solidFill>
                <a:latin typeface="Candara"/>
                <a:cs typeface="Candara"/>
              </a:rPr>
              <a:t> electrons -&gt; succession of closed to open field lines </a:t>
            </a:r>
            <a:r>
              <a:rPr lang="en-US" sz="2000" dirty="0" smtClean="0">
                <a:solidFill>
                  <a:schemeClr val="bg1"/>
                </a:solidFill>
                <a:latin typeface="Candara"/>
                <a:cs typeface="Candara"/>
              </a:rPr>
              <a:t>indicates reconnection</a:t>
            </a:r>
            <a:r>
              <a:rPr lang="en-US" sz="2000" dirty="0">
                <a:solidFill>
                  <a:schemeClr val="bg1"/>
                </a:solidFill>
                <a:latin typeface="Candara"/>
                <a:cs typeface="Candara"/>
              </a:rPr>
              <a:t>.</a:t>
            </a:r>
          </a:p>
        </p:txBody>
      </p:sp>
      <p:sp>
        <p:nvSpPr>
          <p:cNvPr id="6" name="Oval 5"/>
          <p:cNvSpPr/>
          <p:nvPr/>
        </p:nvSpPr>
        <p:spPr>
          <a:xfrm>
            <a:off x="6700015" y="3447312"/>
            <a:ext cx="203781" cy="6096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164389" y="3447312"/>
            <a:ext cx="203781" cy="6096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492522" y="4100076"/>
            <a:ext cx="1651479" cy="707886"/>
          </a:xfrm>
          <a:prstGeom prst="rect">
            <a:avLst/>
          </a:prstGeom>
          <a:solidFill>
            <a:schemeClr val="bg1"/>
          </a:solidFill>
          <a:ln w="19050">
            <a:solidFill>
              <a:srgbClr val="FF0000"/>
            </a:solidFill>
          </a:ln>
        </p:spPr>
        <p:txBody>
          <a:bodyPr wrap="square" rtlCol="0">
            <a:spAutoFit/>
          </a:bodyPr>
          <a:lstStyle/>
          <a:p>
            <a:r>
              <a:rPr lang="en-US" sz="2000" b="1" dirty="0" smtClean="0">
                <a:latin typeface="Candara"/>
                <a:cs typeface="Candara"/>
              </a:rPr>
              <a:t>Evidence for reconnection</a:t>
            </a:r>
            <a:endParaRPr lang="en-US" sz="2000" b="1" dirty="0">
              <a:latin typeface="Candara"/>
              <a:cs typeface="Candara"/>
            </a:endParaRPr>
          </a:p>
        </p:txBody>
      </p:sp>
      <p:cxnSp>
        <p:nvCxnSpPr>
          <p:cNvPr id="9" name="Straight Arrow Connector 8"/>
          <p:cNvCxnSpPr>
            <a:stCxn id="6" idx="4"/>
          </p:cNvCxnSpPr>
          <p:nvPr/>
        </p:nvCxnSpPr>
        <p:spPr>
          <a:xfrm>
            <a:off x="6801905" y="4056912"/>
            <a:ext cx="734036" cy="704432"/>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4"/>
            <a:endCxn id="8" idx="1"/>
          </p:cNvCxnSpPr>
          <p:nvPr/>
        </p:nvCxnSpPr>
        <p:spPr>
          <a:xfrm>
            <a:off x="7266280" y="4056912"/>
            <a:ext cx="226242" cy="397107"/>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167"/>
        <p:cNvGrpSpPr/>
        <p:nvPr/>
      </p:nvGrpSpPr>
      <p:grpSpPr>
        <a:xfrm>
          <a:off x="0" y="0"/>
          <a:ext cx="0" cy="0"/>
          <a:chOff x="0" y="0"/>
          <a:chExt cx="0" cy="0"/>
        </a:xfrm>
      </p:grpSpPr>
      <p:sp>
        <p:nvSpPr>
          <p:cNvPr id="46168" name="Shape 46168"/>
          <p:cNvSpPr/>
          <p:nvPr/>
        </p:nvSpPr>
        <p:spPr>
          <a:xfrm>
            <a:off x="7164388" y="228600"/>
            <a:ext cx="455700" cy="622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46169" name="Shape 46169"/>
          <p:cNvSpPr txBox="1"/>
          <p:nvPr/>
        </p:nvSpPr>
        <p:spPr>
          <a:xfrm>
            <a:off x="457200" y="431700"/>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en-US" sz="2400" b="1">
                <a:solidFill>
                  <a:srgbClr val="FFFF00"/>
                </a:solidFill>
                <a:latin typeface="Calibri"/>
                <a:ea typeface="Calibri"/>
                <a:cs typeface="Calibri"/>
                <a:sym typeface="Calibri"/>
              </a:rPr>
              <a:t>STEREO A – Extended view</a:t>
            </a:r>
          </a:p>
          <a:p>
            <a:pPr marL="0" marR="0" lvl="0" indent="0" algn="ctr" rtl="0">
              <a:spcBef>
                <a:spcPts val="0"/>
              </a:spcBef>
              <a:spcAft>
                <a:spcPts val="0"/>
              </a:spcAft>
              <a:buNone/>
            </a:pPr>
            <a:endParaRPr sz="2000" b="1" i="1">
              <a:solidFill>
                <a:srgbClr val="FFFF00"/>
              </a:solidFill>
              <a:latin typeface="Calibri"/>
              <a:ea typeface="Calibri"/>
              <a:cs typeface="Calibri"/>
              <a:sym typeface="Calibri"/>
            </a:endParaRPr>
          </a:p>
        </p:txBody>
      </p:sp>
      <p:grpSp>
        <p:nvGrpSpPr>
          <p:cNvPr id="46170" name="Shape 46170"/>
          <p:cNvGrpSpPr/>
          <p:nvPr/>
        </p:nvGrpSpPr>
        <p:grpSpPr>
          <a:xfrm>
            <a:off x="2133602" y="1143002"/>
            <a:ext cx="6917229" cy="5664865"/>
            <a:chOff x="0" y="1143000"/>
            <a:chExt cx="9022080" cy="5664865"/>
          </a:xfrm>
        </p:grpSpPr>
        <p:pic>
          <p:nvPicPr>
            <p:cNvPr id="46171" name="Shape 46171" descr="STEREOA_extendedview_case1.jpg"/>
            <p:cNvPicPr preferRelativeResize="0"/>
            <p:nvPr/>
          </p:nvPicPr>
          <p:blipFill rotWithShape="1">
            <a:blip r:embed="rId3">
              <a:alphaModFix/>
            </a:blip>
            <a:srcRect/>
            <a:stretch/>
          </p:blipFill>
          <p:spPr>
            <a:xfrm>
              <a:off x="0" y="1143000"/>
              <a:ext cx="9022080" cy="5664865"/>
            </a:xfrm>
            <a:prstGeom prst="rect">
              <a:avLst/>
            </a:prstGeom>
            <a:noFill/>
            <a:ln>
              <a:noFill/>
            </a:ln>
          </p:spPr>
        </p:pic>
        <p:sp>
          <p:nvSpPr>
            <p:cNvPr id="46172" name="Shape 46172"/>
            <p:cNvSpPr/>
            <p:nvPr/>
          </p:nvSpPr>
          <p:spPr>
            <a:xfrm>
              <a:off x="457200" y="1143000"/>
              <a:ext cx="8382000" cy="5334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46173" name="Shape 46173"/>
            <p:cNvSpPr txBox="1"/>
            <p:nvPr/>
          </p:nvSpPr>
          <p:spPr>
            <a:xfrm>
              <a:off x="5181981" y="1143000"/>
              <a:ext cx="871552" cy="338514"/>
            </a:xfrm>
            <a:prstGeom prst="rect">
              <a:avLst/>
            </a:prstGeom>
            <a:noFill/>
            <a:ln>
              <a:noFill/>
            </a:ln>
          </p:spPr>
          <p:txBody>
            <a:bodyPr wrap="square" lIns="91425" tIns="45700" rIns="91425" bIns="45700" anchor="t" anchorCtr="0">
              <a:spAutoFit/>
            </a:bodyPr>
            <a:lstStyle/>
            <a:p>
              <a:pPr marL="0" marR="0" lvl="0" indent="0" algn="l" rtl="0">
                <a:spcBef>
                  <a:spcPts val="0"/>
                </a:spcBef>
                <a:spcAft>
                  <a:spcPts val="0"/>
                </a:spcAft>
                <a:buSzPct val="25000"/>
                <a:buNone/>
              </a:pPr>
              <a:r>
                <a:rPr lang="en-US" sz="1600" b="1" dirty="0">
                  <a:solidFill>
                    <a:schemeClr val="dk1"/>
                  </a:solidFill>
                  <a:latin typeface="Arial"/>
                  <a:ea typeface="Arial"/>
                  <a:cs typeface="Arial"/>
                  <a:sym typeface="Arial"/>
                </a:rPr>
                <a:t>HPS</a:t>
              </a:r>
            </a:p>
          </p:txBody>
        </p:sp>
        <p:sp>
          <p:nvSpPr>
            <p:cNvPr id="46174" name="Shape 46174"/>
            <p:cNvSpPr/>
            <p:nvPr/>
          </p:nvSpPr>
          <p:spPr>
            <a:xfrm>
              <a:off x="5857468" y="1676400"/>
              <a:ext cx="1371600" cy="4648200"/>
            </a:xfrm>
            <a:prstGeom prst="rect">
              <a:avLst/>
            </a:prstGeom>
            <a:solidFill>
              <a:srgbClr val="A5A5A5">
                <a:alpha val="41960"/>
              </a:srgbClr>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46175" name="Shape 46175"/>
            <p:cNvSpPr txBox="1"/>
            <p:nvPr/>
          </p:nvSpPr>
          <p:spPr>
            <a:xfrm>
              <a:off x="6109355" y="1143000"/>
              <a:ext cx="1230900" cy="338514"/>
            </a:xfrm>
            <a:prstGeom prst="rect">
              <a:avLst/>
            </a:prstGeom>
            <a:noFill/>
            <a:ln>
              <a:noFill/>
            </a:ln>
          </p:spPr>
          <p:txBody>
            <a:bodyPr wrap="square" lIns="91425" tIns="45700" rIns="91425" bIns="45700" anchor="t" anchorCtr="0">
              <a:spAutoFit/>
            </a:bodyPr>
            <a:lstStyle/>
            <a:p>
              <a:pPr marL="0" marR="0" lvl="0" indent="0" algn="l" rtl="0">
                <a:spcBef>
                  <a:spcPts val="0"/>
                </a:spcBef>
                <a:spcAft>
                  <a:spcPts val="0"/>
                </a:spcAft>
                <a:buSzPct val="25000"/>
                <a:buNone/>
              </a:pPr>
              <a:r>
                <a:rPr lang="en-US" sz="1600" b="1" dirty="0">
                  <a:solidFill>
                    <a:schemeClr val="dk1"/>
                  </a:solidFill>
                  <a:latin typeface="Arial"/>
                  <a:ea typeface="Arial"/>
                  <a:cs typeface="Arial"/>
                  <a:sym typeface="Arial"/>
                </a:rPr>
                <a:t>ICME</a:t>
              </a:r>
            </a:p>
          </p:txBody>
        </p:sp>
        <p:sp>
          <p:nvSpPr>
            <p:cNvPr id="46176" name="Shape 46176"/>
            <p:cNvSpPr txBox="1"/>
            <p:nvPr/>
          </p:nvSpPr>
          <p:spPr>
            <a:xfrm>
              <a:off x="4101548" y="1219200"/>
              <a:ext cx="967500" cy="369291"/>
            </a:xfrm>
            <a:prstGeom prst="rect">
              <a:avLst/>
            </a:prstGeom>
            <a:noFill/>
            <a:ln>
              <a:noFill/>
            </a:ln>
          </p:spPr>
          <p:txBody>
            <a:bodyPr wrap="square" lIns="91425" tIns="45700" rIns="91425" bIns="45700" anchor="t" anchorCtr="0">
              <a:spAutoFit/>
            </a:bodyPr>
            <a:lstStyle/>
            <a:p>
              <a:pPr marL="0" marR="0" lvl="0" indent="0" algn="l" rtl="0">
                <a:spcBef>
                  <a:spcPts val="0"/>
                </a:spcBef>
                <a:spcAft>
                  <a:spcPts val="0"/>
                </a:spcAft>
                <a:buSzPct val="25000"/>
                <a:buNone/>
              </a:pPr>
              <a:r>
                <a:rPr lang="en-US" sz="1800" b="1">
                  <a:solidFill>
                    <a:srgbClr val="FF0000"/>
                  </a:solidFill>
                  <a:latin typeface="Arial"/>
                  <a:ea typeface="Arial"/>
                  <a:cs typeface="Arial"/>
                  <a:sym typeface="Arial"/>
                </a:rPr>
                <a:t>-B</a:t>
              </a:r>
              <a:r>
                <a:rPr lang="en-US" sz="1800" b="1" baseline="-25000">
                  <a:solidFill>
                    <a:srgbClr val="FF0000"/>
                  </a:solidFill>
                  <a:latin typeface="Arial"/>
                  <a:ea typeface="Arial"/>
                  <a:cs typeface="Arial"/>
                  <a:sym typeface="Arial"/>
                </a:rPr>
                <a:t>R</a:t>
              </a:r>
            </a:p>
          </p:txBody>
        </p:sp>
        <p:cxnSp>
          <p:nvCxnSpPr>
            <p:cNvPr id="46177" name="Shape 46177"/>
            <p:cNvCxnSpPr/>
            <p:nvPr/>
          </p:nvCxnSpPr>
          <p:spPr>
            <a:xfrm>
              <a:off x="838200" y="1676400"/>
              <a:ext cx="7848600" cy="0"/>
            </a:xfrm>
            <a:prstGeom prst="straightConnector1">
              <a:avLst/>
            </a:prstGeom>
            <a:noFill/>
            <a:ln w="9525" cap="flat" cmpd="sng">
              <a:solidFill>
                <a:schemeClr val="dk1"/>
              </a:solidFill>
              <a:prstDash val="solid"/>
              <a:round/>
              <a:headEnd type="none" w="med" len="med"/>
              <a:tailEnd type="none" w="med" len="med"/>
            </a:ln>
            <a:effectLst>
              <a:outerShdw blurRad="39999" dist="20000" dir="5400000" rotWithShape="0">
                <a:srgbClr val="000000">
                  <a:alpha val="37650"/>
                </a:srgbClr>
              </a:outerShdw>
            </a:effectLst>
          </p:spPr>
        </p:cxnSp>
        <p:cxnSp>
          <p:nvCxnSpPr>
            <p:cNvPr id="46178" name="Shape 46178"/>
            <p:cNvCxnSpPr/>
            <p:nvPr/>
          </p:nvCxnSpPr>
          <p:spPr>
            <a:xfrm>
              <a:off x="5638800" y="1447800"/>
              <a:ext cx="0" cy="304800"/>
            </a:xfrm>
            <a:prstGeom prst="straightConnector1">
              <a:avLst/>
            </a:prstGeom>
            <a:noFill/>
            <a:ln w="34925" cap="flat" cmpd="sng">
              <a:solidFill>
                <a:srgbClr val="FF0000"/>
              </a:solidFill>
              <a:prstDash val="solid"/>
              <a:round/>
              <a:headEnd type="none" w="med" len="med"/>
              <a:tailEnd type="triangle" w="lg" len="lg"/>
            </a:ln>
            <a:effectLst>
              <a:outerShdw blurRad="39999" dist="20000" dir="5400000" rotWithShape="0">
                <a:srgbClr val="000000">
                  <a:alpha val="37650"/>
                </a:srgbClr>
              </a:outerShdw>
            </a:effectLst>
          </p:spPr>
        </p:cxnSp>
        <p:cxnSp>
          <p:nvCxnSpPr>
            <p:cNvPr id="46179" name="Shape 46179"/>
            <p:cNvCxnSpPr/>
            <p:nvPr/>
          </p:nvCxnSpPr>
          <p:spPr>
            <a:xfrm>
              <a:off x="6553200" y="1447800"/>
              <a:ext cx="0" cy="304800"/>
            </a:xfrm>
            <a:prstGeom prst="straightConnector1">
              <a:avLst/>
            </a:prstGeom>
            <a:noFill/>
            <a:ln w="34925" cap="flat" cmpd="sng">
              <a:solidFill>
                <a:srgbClr val="FF0000"/>
              </a:solidFill>
              <a:prstDash val="solid"/>
              <a:round/>
              <a:headEnd type="none" w="med" len="med"/>
              <a:tailEnd type="triangle" w="lg" len="lg"/>
            </a:ln>
            <a:effectLst>
              <a:outerShdw blurRad="39999" dist="20000" dir="5400000" rotWithShape="0">
                <a:srgbClr val="000000">
                  <a:alpha val="37650"/>
                </a:srgbClr>
              </a:outerShdw>
            </a:effectLst>
          </p:spPr>
        </p:cxnSp>
        <p:sp>
          <p:nvSpPr>
            <p:cNvPr id="46180" name="Shape 46180"/>
            <p:cNvSpPr txBox="1"/>
            <p:nvPr/>
          </p:nvSpPr>
          <p:spPr>
            <a:xfrm>
              <a:off x="7696200" y="1219200"/>
              <a:ext cx="950700" cy="369291"/>
            </a:xfrm>
            <a:prstGeom prst="rect">
              <a:avLst/>
            </a:prstGeom>
            <a:noFill/>
            <a:ln>
              <a:noFill/>
            </a:ln>
          </p:spPr>
          <p:txBody>
            <a:bodyPr wrap="square" lIns="91425" tIns="45700" rIns="91425" bIns="45700" anchor="t" anchorCtr="0">
              <a:spAutoFit/>
            </a:bodyPr>
            <a:lstStyle/>
            <a:p>
              <a:pPr marL="0" marR="0" lvl="0" indent="0" algn="l" rtl="0">
                <a:spcBef>
                  <a:spcPts val="0"/>
                </a:spcBef>
                <a:spcAft>
                  <a:spcPts val="0"/>
                </a:spcAft>
                <a:buSzPct val="25000"/>
                <a:buNone/>
              </a:pPr>
              <a:r>
                <a:rPr lang="en-US" sz="1800" b="1">
                  <a:solidFill>
                    <a:srgbClr val="FF0000"/>
                  </a:solidFill>
                  <a:latin typeface="Arial"/>
                  <a:ea typeface="Arial"/>
                  <a:cs typeface="Arial"/>
                  <a:sym typeface="Arial"/>
                </a:rPr>
                <a:t>+B</a:t>
              </a:r>
              <a:r>
                <a:rPr lang="en-US" sz="1800" b="1" baseline="-25000">
                  <a:solidFill>
                    <a:srgbClr val="FF0000"/>
                  </a:solidFill>
                  <a:latin typeface="Arial"/>
                  <a:ea typeface="Arial"/>
                  <a:cs typeface="Arial"/>
                  <a:sym typeface="Arial"/>
                </a:rPr>
                <a:t>R</a:t>
              </a:r>
            </a:p>
          </p:txBody>
        </p:sp>
      </p:grpSp>
      <p:sp>
        <p:nvSpPr>
          <p:cNvPr id="46181" name="Shape 46181"/>
          <p:cNvSpPr txBox="1"/>
          <p:nvPr/>
        </p:nvSpPr>
        <p:spPr>
          <a:xfrm>
            <a:off x="0" y="648888"/>
            <a:ext cx="2133600" cy="6247824"/>
          </a:xfrm>
          <a:prstGeom prst="rect">
            <a:avLst/>
          </a:prstGeom>
          <a:noFill/>
          <a:ln>
            <a:noFill/>
          </a:ln>
        </p:spPr>
        <p:txBody>
          <a:bodyPr wrap="square" lIns="91425" tIns="45700" rIns="91425" bIns="45700" anchor="t" anchorCtr="0">
            <a:spAutoFit/>
          </a:bodyPr>
          <a:lstStyle/>
          <a:p>
            <a:pPr marL="0" marR="0" lvl="0" indent="0" algn="l" rtl="0">
              <a:spcBef>
                <a:spcPts val="0"/>
              </a:spcBef>
              <a:spcAft>
                <a:spcPts val="0"/>
              </a:spcAft>
              <a:buNone/>
            </a:pPr>
            <a:endParaRPr sz="2000" dirty="0">
              <a:solidFill>
                <a:schemeClr val="lt1"/>
              </a:solidFill>
              <a:latin typeface="Candara"/>
              <a:ea typeface="Candara"/>
              <a:cs typeface="Candara"/>
              <a:sym typeface="Candara"/>
            </a:endParaRPr>
          </a:p>
          <a:p>
            <a:pPr>
              <a:spcBef>
                <a:spcPts val="0"/>
              </a:spcBef>
              <a:spcAft>
                <a:spcPts val="0"/>
              </a:spcAft>
              <a:buSzPct val="25000"/>
            </a:pPr>
            <a:r>
              <a:rPr lang="en-US" sz="2000" dirty="0" err="1">
                <a:solidFill>
                  <a:schemeClr val="lt1"/>
                </a:solidFill>
                <a:latin typeface="Candara"/>
                <a:ea typeface="Candara"/>
                <a:cs typeface="Candara"/>
                <a:sym typeface="Candara"/>
              </a:rPr>
              <a:t>Suprathermal</a:t>
            </a:r>
            <a:r>
              <a:rPr lang="en-US" sz="2000" dirty="0">
                <a:solidFill>
                  <a:schemeClr val="lt1"/>
                </a:solidFill>
                <a:latin typeface="Candara"/>
                <a:ea typeface="Candara"/>
                <a:cs typeface="Candara"/>
                <a:sym typeface="Candara"/>
              </a:rPr>
              <a:t> electron </a:t>
            </a:r>
            <a:r>
              <a:rPr lang="en-US" sz="2000" dirty="0" err="1">
                <a:solidFill>
                  <a:schemeClr val="lt1"/>
                </a:solidFill>
                <a:latin typeface="Candara"/>
                <a:ea typeface="Candara"/>
                <a:cs typeface="Candara"/>
                <a:sym typeface="Candara"/>
              </a:rPr>
              <a:t>strahl</a:t>
            </a:r>
            <a:r>
              <a:rPr lang="en-US" sz="2000" dirty="0">
                <a:solidFill>
                  <a:schemeClr val="lt1"/>
                </a:solidFill>
                <a:latin typeface="Candara"/>
                <a:ea typeface="Candara"/>
                <a:cs typeface="Candara"/>
                <a:sym typeface="Candara"/>
              </a:rPr>
              <a:t> direction changes from 180</a:t>
            </a:r>
            <a:r>
              <a:rPr lang="en-US" sz="2000" baseline="30000" dirty="0">
                <a:solidFill>
                  <a:schemeClr val="lt1"/>
                </a:solidFill>
                <a:latin typeface="Candara"/>
                <a:ea typeface="Candara"/>
                <a:cs typeface="Candara"/>
                <a:sym typeface="Candara"/>
              </a:rPr>
              <a:t>o</a:t>
            </a:r>
            <a:r>
              <a:rPr lang="en-US" sz="2000" dirty="0">
                <a:solidFill>
                  <a:schemeClr val="lt1"/>
                </a:solidFill>
                <a:latin typeface="Candara"/>
                <a:ea typeface="Candara"/>
                <a:cs typeface="Candara"/>
                <a:sym typeface="Candara"/>
              </a:rPr>
              <a:t> to 0</a:t>
            </a:r>
            <a:r>
              <a:rPr lang="en-US" sz="2000" baseline="30000" dirty="0">
                <a:solidFill>
                  <a:schemeClr val="lt1"/>
                </a:solidFill>
                <a:latin typeface="Candara"/>
                <a:ea typeface="Candara"/>
                <a:cs typeface="Candara"/>
                <a:sym typeface="Candara"/>
              </a:rPr>
              <a:t>o</a:t>
            </a:r>
            <a:r>
              <a:rPr lang="en-US" sz="2000" dirty="0">
                <a:solidFill>
                  <a:schemeClr val="lt1"/>
                </a:solidFill>
                <a:latin typeface="Candara"/>
                <a:ea typeface="Candara"/>
                <a:cs typeface="Candara"/>
                <a:sym typeface="Candara"/>
              </a:rPr>
              <a:t> during ICME</a:t>
            </a:r>
            <a:r>
              <a:rPr lang="en-US" sz="2000" dirty="0" smtClean="0">
                <a:solidFill>
                  <a:schemeClr val="lt1"/>
                </a:solidFill>
                <a:latin typeface="Candara"/>
                <a:ea typeface="Candara"/>
                <a:cs typeface="Candara"/>
                <a:sym typeface="Candara"/>
              </a:rPr>
              <a:t>.</a:t>
            </a:r>
          </a:p>
          <a:p>
            <a:pPr marL="0" marR="0" lvl="0" indent="0" algn="l" rtl="0">
              <a:spcBef>
                <a:spcPts val="0"/>
              </a:spcBef>
              <a:spcAft>
                <a:spcPts val="0"/>
              </a:spcAft>
              <a:buSzPct val="25000"/>
              <a:buNone/>
            </a:pPr>
            <a:endParaRPr lang="en-US" sz="1000" dirty="0">
              <a:solidFill>
                <a:schemeClr val="lt1"/>
              </a:solidFill>
              <a:latin typeface="Candara"/>
              <a:ea typeface="Candara"/>
              <a:cs typeface="Candara"/>
              <a:sym typeface="Candara"/>
            </a:endParaRPr>
          </a:p>
          <a:p>
            <a:pPr marL="0" marR="0" lvl="0" indent="0" algn="l" rtl="0">
              <a:spcBef>
                <a:spcPts val="0"/>
              </a:spcBef>
              <a:spcAft>
                <a:spcPts val="0"/>
              </a:spcAft>
              <a:buSzPct val="25000"/>
              <a:buNone/>
            </a:pPr>
            <a:r>
              <a:rPr lang="en-US" sz="2000" dirty="0" smtClean="0">
                <a:solidFill>
                  <a:schemeClr val="lt1"/>
                </a:solidFill>
                <a:latin typeface="Candara"/>
                <a:ea typeface="Candara"/>
                <a:cs typeface="Candara"/>
                <a:sym typeface="Candara"/>
              </a:rPr>
              <a:t>IMF </a:t>
            </a:r>
            <a:r>
              <a:rPr lang="en-US" sz="2000" dirty="0">
                <a:solidFill>
                  <a:schemeClr val="lt1"/>
                </a:solidFill>
                <a:latin typeface="Candara"/>
                <a:ea typeface="Candara"/>
                <a:cs typeface="Candara"/>
                <a:sym typeface="Candara"/>
              </a:rPr>
              <a:t>Before ICME: +B</a:t>
            </a:r>
            <a:r>
              <a:rPr lang="en-US" sz="2000" baseline="-25000" dirty="0">
                <a:solidFill>
                  <a:schemeClr val="lt1"/>
                </a:solidFill>
                <a:latin typeface="Candara"/>
                <a:ea typeface="Candara"/>
                <a:cs typeface="Candara"/>
                <a:sym typeface="Candara"/>
              </a:rPr>
              <a:t>R</a:t>
            </a:r>
            <a:r>
              <a:rPr lang="en-US" sz="2000" dirty="0">
                <a:solidFill>
                  <a:schemeClr val="lt1"/>
                </a:solidFill>
                <a:latin typeface="Candara"/>
                <a:ea typeface="Candara"/>
                <a:cs typeface="Candara"/>
                <a:sym typeface="Candara"/>
              </a:rPr>
              <a:t> at Mercury and -B</a:t>
            </a:r>
            <a:r>
              <a:rPr lang="en-US" sz="2000" baseline="-25000" dirty="0">
                <a:solidFill>
                  <a:schemeClr val="lt1"/>
                </a:solidFill>
                <a:latin typeface="Candara"/>
                <a:ea typeface="Candara"/>
                <a:cs typeface="Candara"/>
                <a:sym typeface="Candara"/>
              </a:rPr>
              <a:t>R</a:t>
            </a:r>
            <a:r>
              <a:rPr lang="en-US" sz="2000" dirty="0">
                <a:solidFill>
                  <a:schemeClr val="lt1"/>
                </a:solidFill>
                <a:latin typeface="Candara"/>
                <a:ea typeface="Candara"/>
                <a:cs typeface="Candara"/>
                <a:sym typeface="Candara"/>
              </a:rPr>
              <a:t> at STEREO A</a:t>
            </a:r>
            <a:r>
              <a:rPr lang="en-US" sz="2000" dirty="0" smtClean="0">
                <a:solidFill>
                  <a:schemeClr val="lt1"/>
                </a:solidFill>
                <a:latin typeface="Candara"/>
                <a:ea typeface="Candara"/>
                <a:cs typeface="Candara"/>
                <a:sym typeface="Candara"/>
              </a:rPr>
              <a:t>.</a:t>
            </a:r>
            <a:endParaRPr sz="2000" dirty="0">
              <a:solidFill>
                <a:schemeClr val="lt1"/>
              </a:solidFill>
              <a:latin typeface="Candara"/>
              <a:ea typeface="Candara"/>
              <a:cs typeface="Candara"/>
              <a:sym typeface="Candara"/>
            </a:endParaRPr>
          </a:p>
          <a:p>
            <a:pPr marL="0" marR="0" lvl="0" indent="0" algn="l" rtl="0">
              <a:spcBef>
                <a:spcPts val="0"/>
              </a:spcBef>
              <a:spcAft>
                <a:spcPts val="0"/>
              </a:spcAft>
              <a:buNone/>
            </a:pPr>
            <a:endParaRPr lang="en-US" sz="1000" dirty="0" smtClean="0">
              <a:solidFill>
                <a:schemeClr val="lt1"/>
              </a:solidFill>
              <a:latin typeface="Candara"/>
              <a:ea typeface="Candara"/>
              <a:cs typeface="Candara"/>
              <a:sym typeface="Candara"/>
            </a:endParaRPr>
          </a:p>
          <a:p>
            <a:pPr marL="0" marR="0" lvl="0" indent="0" algn="l" rtl="0">
              <a:spcBef>
                <a:spcPts val="0"/>
              </a:spcBef>
              <a:spcAft>
                <a:spcPts val="0"/>
              </a:spcAft>
              <a:buNone/>
            </a:pPr>
            <a:r>
              <a:rPr lang="en-US" sz="2000" dirty="0" smtClean="0">
                <a:solidFill>
                  <a:schemeClr val="lt1"/>
                </a:solidFill>
                <a:latin typeface="Candara"/>
                <a:ea typeface="Candara"/>
                <a:cs typeface="Candara"/>
                <a:sym typeface="Candara"/>
              </a:rPr>
              <a:t>Data and ENLIL simulation</a:t>
            </a:r>
            <a:r>
              <a:rPr lang="en-US" sz="2000" dirty="0">
                <a:solidFill>
                  <a:schemeClr val="lt1"/>
                </a:solidFill>
                <a:latin typeface="Candara"/>
                <a:ea typeface="Candara"/>
                <a:cs typeface="Candara"/>
                <a:sym typeface="Candara"/>
              </a:rPr>
              <a:t> </a:t>
            </a:r>
            <a:r>
              <a:rPr lang="en-US" sz="2000" dirty="0" smtClean="0">
                <a:solidFill>
                  <a:schemeClr val="lt1"/>
                </a:solidFill>
                <a:latin typeface="Candara"/>
                <a:ea typeface="Candara"/>
                <a:cs typeface="Candara"/>
                <a:sym typeface="Candara"/>
              </a:rPr>
              <a:t>-</a:t>
            </a:r>
            <a:r>
              <a:rPr lang="en-US" sz="2000" dirty="0">
                <a:solidFill>
                  <a:schemeClr val="lt1"/>
                </a:solidFill>
                <a:latin typeface="Candara"/>
                <a:ea typeface="Candara"/>
                <a:cs typeface="Candara"/>
                <a:sym typeface="Candara"/>
              </a:rPr>
              <a:t>&gt; ICME caught up to and overtook part of </a:t>
            </a:r>
            <a:r>
              <a:rPr lang="en-US" sz="2000" dirty="0" err="1">
                <a:solidFill>
                  <a:schemeClr val="lt1"/>
                </a:solidFill>
                <a:latin typeface="Candara"/>
                <a:ea typeface="Candara"/>
                <a:cs typeface="Candara"/>
                <a:sym typeface="Candara"/>
              </a:rPr>
              <a:t>heliospheric</a:t>
            </a:r>
            <a:r>
              <a:rPr lang="en-US" sz="2000" dirty="0">
                <a:solidFill>
                  <a:schemeClr val="lt1"/>
                </a:solidFill>
                <a:latin typeface="Candara"/>
                <a:ea typeface="Candara"/>
                <a:cs typeface="Candara"/>
                <a:sym typeface="Candara"/>
              </a:rPr>
              <a:t> plasma sheet (HPS)/current sheet.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grpSp>
        <p:nvGrpSpPr>
          <p:cNvPr id="6" name="Group 5"/>
          <p:cNvGrpSpPr/>
          <p:nvPr/>
        </p:nvGrpSpPr>
        <p:grpSpPr>
          <a:xfrm>
            <a:off x="0" y="1727200"/>
            <a:ext cx="9250430" cy="5130800"/>
            <a:chOff x="0" y="1371600"/>
            <a:chExt cx="9144000" cy="5130800"/>
          </a:xfrm>
        </p:grpSpPr>
        <p:sp>
          <p:nvSpPr>
            <p:cNvPr id="5" name="Rectangle 4"/>
            <p:cNvSpPr/>
            <p:nvPr/>
          </p:nvSpPr>
          <p:spPr>
            <a:xfrm>
              <a:off x="0" y="1447800"/>
              <a:ext cx="9144000" cy="5029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den1r2_20111213T17_20120101T120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371600"/>
              <a:ext cx="4114800" cy="5130800"/>
            </a:xfrm>
            <a:prstGeom prst="rect">
              <a:avLst/>
            </a:prstGeom>
          </p:spPr>
        </p:pic>
        <p:pic>
          <p:nvPicPr>
            <p:cNvPr id="4" name="Picture 3" descr="den1r2_20111213T17_20111230T180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71600"/>
              <a:ext cx="4114800" cy="5130800"/>
            </a:xfrm>
            <a:prstGeom prst="rect">
              <a:avLst/>
            </a:prstGeom>
          </p:spPr>
        </p:pic>
      </p:grpSp>
      <p:sp>
        <p:nvSpPr>
          <p:cNvPr id="7" name="Title 1"/>
          <p:cNvSpPr txBox="1">
            <a:spLocks/>
          </p:cNvSpPr>
          <p:nvPr/>
        </p:nvSpPr>
        <p:spPr bwMode="auto">
          <a:xfrm>
            <a:off x="457200" y="533400"/>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Steady state solar wind (ENLIL)</a:t>
            </a:r>
          </a:p>
          <a:p>
            <a:pPr algn="ctr" defTabSz="457200"/>
            <a:endParaRPr lang="en-US" sz="2000" b="1" i="1" dirty="0">
              <a:solidFill>
                <a:srgbClr val="FFFF00"/>
              </a:solidFill>
              <a:latin typeface="Calibri" pitchFamily="34" charset="0"/>
            </a:endParaRPr>
          </a:p>
        </p:txBody>
      </p:sp>
      <p:sp>
        <p:nvSpPr>
          <p:cNvPr id="2" name="TextBox 1"/>
          <p:cNvSpPr txBox="1"/>
          <p:nvPr/>
        </p:nvSpPr>
        <p:spPr>
          <a:xfrm>
            <a:off x="990600" y="1368739"/>
            <a:ext cx="2438400" cy="646331"/>
          </a:xfrm>
          <a:prstGeom prst="rect">
            <a:avLst/>
          </a:prstGeom>
          <a:solidFill>
            <a:schemeClr val="bg1"/>
          </a:solidFill>
        </p:spPr>
        <p:txBody>
          <a:bodyPr wrap="square" rtlCol="0">
            <a:spAutoFit/>
          </a:bodyPr>
          <a:lstStyle/>
          <a:p>
            <a:pPr algn="ctr"/>
            <a:r>
              <a:rPr lang="en-US" sz="1800" b="1" dirty="0" smtClean="0"/>
              <a:t>Just after ICME reached Mercury </a:t>
            </a:r>
            <a:endParaRPr lang="en-US" sz="1800" b="1" dirty="0"/>
          </a:p>
        </p:txBody>
      </p:sp>
      <p:sp>
        <p:nvSpPr>
          <p:cNvPr id="9" name="TextBox 8"/>
          <p:cNvSpPr txBox="1"/>
          <p:nvPr/>
        </p:nvSpPr>
        <p:spPr>
          <a:xfrm>
            <a:off x="5638800" y="1371603"/>
            <a:ext cx="2438400" cy="646331"/>
          </a:xfrm>
          <a:prstGeom prst="rect">
            <a:avLst/>
          </a:prstGeom>
          <a:solidFill>
            <a:srgbClr val="FFFFFF"/>
          </a:solidFill>
        </p:spPr>
        <p:txBody>
          <a:bodyPr wrap="square" rtlCol="0">
            <a:spAutoFit/>
          </a:bodyPr>
          <a:lstStyle/>
          <a:p>
            <a:pPr algn="ctr"/>
            <a:r>
              <a:rPr lang="en-US" sz="1800" b="1" dirty="0" smtClean="0">
                <a:solidFill>
                  <a:srgbClr val="000000"/>
                </a:solidFill>
              </a:rPr>
              <a:t>Just before ICME reached STEREO A</a:t>
            </a:r>
            <a:endParaRPr lang="en-US" sz="1800" b="1" dirty="0">
              <a:solidFill>
                <a:srgbClr val="000000"/>
              </a:solidFill>
            </a:endParaRPr>
          </a:p>
        </p:txBody>
      </p:sp>
    </p:spTree>
    <p:extLst>
      <p:ext uri="{BB962C8B-B14F-4D97-AF65-F5344CB8AC3E}">
        <p14:creationId xmlns:p14="http://schemas.microsoft.com/office/powerpoint/2010/main" val="8877109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46083" name="Content Placeholder 2"/>
          <p:cNvSpPr>
            <a:spLocks noGrp="1"/>
          </p:cNvSpPr>
          <p:nvPr>
            <p:ph idx="1"/>
          </p:nvPr>
        </p:nvSpPr>
        <p:spPr>
          <a:xfrm>
            <a:off x="152400" y="817489"/>
            <a:ext cx="8839200" cy="5853092"/>
          </a:xfrm>
          <a:ln>
            <a:solidFill>
              <a:schemeClr val="bg1"/>
            </a:solidFill>
          </a:ln>
        </p:spPr>
        <p:txBody>
          <a:bodyPr/>
          <a:lstStyle/>
          <a:p>
            <a:pPr indent="-285750" eaLnBrk="1" hangingPunct="1">
              <a:defRPr/>
            </a:pPr>
            <a:r>
              <a:rPr lang="en-US" dirty="0">
                <a:solidFill>
                  <a:prstClr val="white"/>
                </a:solidFill>
                <a:latin typeface="Candara"/>
                <a:cs typeface="Candara"/>
              </a:rPr>
              <a:t>S</a:t>
            </a:r>
            <a:r>
              <a:rPr lang="en-US" dirty="0" smtClean="0">
                <a:solidFill>
                  <a:prstClr val="white"/>
                </a:solidFill>
                <a:latin typeface="Candara"/>
                <a:cs typeface="Candara"/>
              </a:rPr>
              <a:t>trong influence of disturbances in solar wind on ICMEs during propagation.</a:t>
            </a:r>
          </a:p>
          <a:p>
            <a:pPr lvl="1" eaLnBrk="1" hangingPunct="1">
              <a:defRPr/>
            </a:pPr>
            <a:r>
              <a:rPr lang="en-US" sz="2000" b="0" dirty="0" smtClean="0">
                <a:solidFill>
                  <a:prstClr val="white"/>
                </a:solidFill>
                <a:latin typeface="Candara"/>
                <a:cs typeface="Candara"/>
              </a:rPr>
              <a:t>ICME with </a:t>
            </a:r>
            <a:r>
              <a:rPr lang="en-US" sz="2000" b="0" dirty="0">
                <a:solidFill>
                  <a:prstClr val="white"/>
                </a:solidFill>
                <a:latin typeface="Candara"/>
                <a:cs typeface="Candara"/>
              </a:rPr>
              <a:t>simple initial </a:t>
            </a:r>
            <a:r>
              <a:rPr lang="en-US" sz="2000" b="0" dirty="0" smtClean="0">
                <a:solidFill>
                  <a:prstClr val="white"/>
                </a:solidFill>
                <a:latin typeface="Candara"/>
                <a:cs typeface="Candara"/>
              </a:rPr>
              <a:t>structure </a:t>
            </a:r>
            <a:r>
              <a:rPr lang="en-US" sz="2000" b="0" dirty="0">
                <a:solidFill>
                  <a:prstClr val="white"/>
                </a:solidFill>
                <a:latin typeface="Candara"/>
                <a:cs typeface="Candara"/>
              </a:rPr>
              <a:t>made significantly more complex due </a:t>
            </a:r>
            <a:r>
              <a:rPr lang="en-US" sz="2000" b="0" dirty="0" smtClean="0">
                <a:solidFill>
                  <a:prstClr val="white"/>
                </a:solidFill>
                <a:latin typeface="Candara"/>
                <a:cs typeface="Candara"/>
              </a:rPr>
              <a:t>to </a:t>
            </a:r>
            <a:r>
              <a:rPr lang="en-US" sz="2000" b="0" dirty="0">
                <a:solidFill>
                  <a:prstClr val="white"/>
                </a:solidFill>
                <a:latin typeface="Candara"/>
                <a:cs typeface="Candara"/>
              </a:rPr>
              <a:t>interaction </a:t>
            </a:r>
            <a:r>
              <a:rPr lang="en-US" sz="2000" b="0" dirty="0" smtClean="0">
                <a:solidFill>
                  <a:prstClr val="white"/>
                </a:solidFill>
                <a:latin typeface="Candara"/>
                <a:cs typeface="Candara"/>
              </a:rPr>
              <a:t>with </a:t>
            </a:r>
            <a:r>
              <a:rPr lang="en-US" sz="2000" b="0" dirty="0">
                <a:solidFill>
                  <a:prstClr val="white"/>
                </a:solidFill>
                <a:latin typeface="Candara"/>
                <a:cs typeface="Candara"/>
              </a:rPr>
              <a:t>disturbances </a:t>
            </a:r>
            <a:r>
              <a:rPr lang="en-US" sz="2000" b="0" dirty="0" smtClean="0">
                <a:solidFill>
                  <a:prstClr val="white"/>
                </a:solidFill>
                <a:latin typeface="Candara"/>
                <a:cs typeface="Candara"/>
              </a:rPr>
              <a:t>in </a:t>
            </a:r>
            <a:r>
              <a:rPr lang="en-US" sz="2000" b="0" dirty="0">
                <a:solidFill>
                  <a:prstClr val="white"/>
                </a:solidFill>
                <a:latin typeface="Candara"/>
                <a:cs typeface="Candara"/>
              </a:rPr>
              <a:t>solar wind. </a:t>
            </a:r>
          </a:p>
          <a:p>
            <a:pPr lvl="1" eaLnBrk="1" hangingPunct="1">
              <a:defRPr/>
            </a:pPr>
            <a:r>
              <a:rPr lang="en-US" sz="2000" b="0" dirty="0" smtClean="0">
                <a:solidFill>
                  <a:prstClr val="white"/>
                </a:solidFill>
                <a:latin typeface="Candara"/>
                <a:cs typeface="Candara"/>
              </a:rPr>
              <a:t> Direct evidence </a:t>
            </a:r>
            <a:r>
              <a:rPr lang="en-US" sz="2000" b="0" dirty="0">
                <a:solidFill>
                  <a:prstClr val="white"/>
                </a:solidFill>
                <a:latin typeface="Candara"/>
                <a:cs typeface="Candara"/>
              </a:rPr>
              <a:t>for solar wind induced alteration </a:t>
            </a:r>
            <a:r>
              <a:rPr lang="en-US" sz="2000" b="0" dirty="0" smtClean="0">
                <a:solidFill>
                  <a:prstClr val="white"/>
                </a:solidFill>
                <a:latin typeface="Candara"/>
                <a:cs typeface="Candara"/>
              </a:rPr>
              <a:t>of </a:t>
            </a:r>
            <a:r>
              <a:rPr lang="en-US" sz="2000" b="0" dirty="0">
                <a:solidFill>
                  <a:prstClr val="white"/>
                </a:solidFill>
                <a:latin typeface="Candara"/>
                <a:cs typeface="Candara"/>
              </a:rPr>
              <a:t>magnetic topology </a:t>
            </a:r>
            <a:r>
              <a:rPr lang="en-US" sz="2000" b="0" dirty="0" smtClean="0">
                <a:solidFill>
                  <a:prstClr val="white"/>
                </a:solidFill>
                <a:latin typeface="Candara"/>
                <a:cs typeface="Candara"/>
              </a:rPr>
              <a:t>			within </a:t>
            </a:r>
            <a:r>
              <a:rPr lang="en-US" sz="2000" b="0" dirty="0">
                <a:solidFill>
                  <a:prstClr val="white"/>
                </a:solidFill>
                <a:latin typeface="Candara"/>
                <a:cs typeface="Candara"/>
              </a:rPr>
              <a:t>ICMEs. </a:t>
            </a:r>
            <a:endParaRPr lang="en-US" sz="2000" b="0" dirty="0" smtClean="0">
              <a:solidFill>
                <a:prstClr val="white"/>
              </a:solidFill>
              <a:latin typeface="Candara"/>
              <a:cs typeface="Candara"/>
            </a:endParaRPr>
          </a:p>
          <a:p>
            <a:pPr lvl="1" eaLnBrk="1" hangingPunct="1">
              <a:defRPr/>
            </a:pPr>
            <a:endParaRPr lang="en-US" sz="2000" b="0" dirty="0" smtClean="0">
              <a:solidFill>
                <a:prstClr val="white"/>
              </a:solidFill>
              <a:latin typeface="Candara"/>
              <a:cs typeface="Candara"/>
            </a:endParaRPr>
          </a:p>
          <a:p>
            <a:pPr marL="57150" lvl="0" indent="0" defTabSz="914400" eaLnBrk="1" hangingPunct="1">
              <a:spcBef>
                <a:spcPct val="0"/>
              </a:spcBef>
              <a:buNone/>
              <a:defRPr/>
            </a:pPr>
            <a:r>
              <a:rPr lang="en-US" b="1" dirty="0" smtClean="0">
                <a:solidFill>
                  <a:srgbClr val="FFFF00"/>
                </a:solidFill>
                <a:latin typeface="Candara"/>
                <a:ea typeface="ＭＳ Ｐゴシック" charset="-128"/>
                <a:cs typeface="Candara"/>
              </a:rPr>
              <a:t>	Hypothesis</a:t>
            </a:r>
            <a:r>
              <a:rPr lang="en-US" b="1" dirty="0">
                <a:solidFill>
                  <a:srgbClr val="FFFF00"/>
                </a:solidFill>
                <a:latin typeface="Candara"/>
                <a:ea typeface="ＭＳ Ｐゴシック" charset="-128"/>
                <a:cs typeface="Candara"/>
              </a:rPr>
              <a:t>: ICMEs are less complex closer to the </a:t>
            </a:r>
            <a:r>
              <a:rPr lang="en-US" b="1" dirty="0" smtClean="0">
                <a:solidFill>
                  <a:srgbClr val="FFFF00"/>
                </a:solidFill>
                <a:latin typeface="Candara"/>
                <a:ea typeface="ＭＳ Ｐゴシック" charset="-128"/>
                <a:cs typeface="Candara"/>
              </a:rPr>
              <a:t>Sun.</a:t>
            </a:r>
          </a:p>
          <a:p>
            <a:pPr marL="57150" lvl="0" indent="0" defTabSz="914400" eaLnBrk="1" hangingPunct="1">
              <a:spcBef>
                <a:spcPct val="0"/>
              </a:spcBef>
              <a:buNone/>
              <a:defRPr/>
            </a:pPr>
            <a:endParaRPr lang="en-US" dirty="0" smtClean="0">
              <a:latin typeface="Candara"/>
              <a:cs typeface="Candara"/>
            </a:endParaRPr>
          </a:p>
          <a:p>
            <a:r>
              <a:rPr lang="en-US" dirty="0" smtClean="0">
                <a:latin typeface="Candara"/>
                <a:cs typeface="Candara"/>
              </a:rPr>
              <a:t> Significant implications for space weather forecasting</a:t>
            </a:r>
          </a:p>
          <a:p>
            <a:pPr lvl="1"/>
            <a:r>
              <a:rPr lang="en-US" sz="2000" b="0" dirty="0" smtClean="0">
                <a:latin typeface="Candara"/>
                <a:cs typeface="Candara"/>
              </a:rPr>
              <a:t>Should </a:t>
            </a:r>
            <a:r>
              <a:rPr lang="en-US" sz="2000" b="0" dirty="0">
                <a:latin typeface="Candara"/>
                <a:cs typeface="Candara"/>
              </a:rPr>
              <a:t>serve as a caution on using very distant observations to predict </a:t>
            </a:r>
            <a:r>
              <a:rPr lang="en-US" sz="2000" b="0" dirty="0" err="1">
                <a:latin typeface="Candara"/>
                <a:cs typeface="Candara"/>
              </a:rPr>
              <a:t>geoeffectiveness</a:t>
            </a:r>
            <a:r>
              <a:rPr lang="en-US" sz="2000" b="0" dirty="0">
                <a:latin typeface="Candara"/>
                <a:cs typeface="Candara"/>
              </a:rPr>
              <a:t> of ICMEs. </a:t>
            </a:r>
            <a:endParaRPr lang="en-US" sz="2000" b="0" dirty="0" smtClean="0">
              <a:latin typeface="Candara"/>
              <a:cs typeface="Candara"/>
            </a:endParaRPr>
          </a:p>
          <a:p>
            <a:pPr lvl="1"/>
            <a:endParaRPr lang="en-US" sz="2000" dirty="0">
              <a:latin typeface="Candara"/>
              <a:cs typeface="Candara"/>
            </a:endParaRPr>
          </a:p>
          <a:p>
            <a:r>
              <a:rPr lang="en-US" dirty="0" smtClean="0">
                <a:latin typeface="Candara"/>
                <a:cs typeface="Candara"/>
              </a:rPr>
              <a:t>Need for </a:t>
            </a:r>
            <a:r>
              <a:rPr lang="en-US" dirty="0">
                <a:latin typeface="Candara"/>
                <a:cs typeface="Candara"/>
              </a:rPr>
              <a:t>large-scale statistical </a:t>
            </a:r>
            <a:r>
              <a:rPr lang="en-US" dirty="0" smtClean="0">
                <a:latin typeface="Candara"/>
                <a:cs typeface="Candara"/>
              </a:rPr>
              <a:t>studies </a:t>
            </a:r>
            <a:r>
              <a:rPr lang="en-US" dirty="0">
                <a:latin typeface="Candara"/>
                <a:cs typeface="Candara"/>
              </a:rPr>
              <a:t>of ICME events observed in conjunction at different heliocentric </a:t>
            </a:r>
            <a:r>
              <a:rPr lang="en-US" dirty="0" smtClean="0">
                <a:latin typeface="Candara"/>
                <a:cs typeface="Candara"/>
              </a:rPr>
              <a:t>distances (PSP and SO primed for this)</a:t>
            </a:r>
            <a:endParaRPr lang="en-US" dirty="0">
              <a:latin typeface="Candara"/>
              <a:cs typeface="Candara"/>
            </a:endParaRPr>
          </a:p>
          <a:p>
            <a:pPr lvl="1"/>
            <a:r>
              <a:rPr lang="en-US" sz="2000" b="0" dirty="0" smtClean="0">
                <a:latin typeface="Candara"/>
                <a:cs typeface="Candara"/>
              </a:rPr>
              <a:t>Determine </a:t>
            </a:r>
            <a:r>
              <a:rPr lang="en-US" sz="2000" b="0" dirty="0">
                <a:latin typeface="Candara"/>
                <a:cs typeface="Candara"/>
              </a:rPr>
              <a:t>how frequently significant changes in flux rope orientation </a:t>
            </a:r>
            <a:r>
              <a:rPr lang="en-US" sz="2000" b="0" dirty="0" smtClean="0">
                <a:latin typeface="Candara"/>
                <a:cs typeface="Candara"/>
              </a:rPr>
              <a:t>occur during </a:t>
            </a:r>
            <a:r>
              <a:rPr lang="en-US" sz="2000" b="0" dirty="0">
                <a:latin typeface="Candara"/>
                <a:cs typeface="Candara"/>
              </a:rPr>
              <a:t>propagation</a:t>
            </a:r>
            <a:r>
              <a:rPr lang="en-US" sz="2000" b="0" dirty="0" smtClean="0">
                <a:latin typeface="Candara"/>
                <a:cs typeface="Candara"/>
              </a:rPr>
              <a:t>. (e.g. </a:t>
            </a:r>
            <a:r>
              <a:rPr lang="en-US" sz="2000" b="0" i="1" dirty="0" smtClean="0">
                <a:latin typeface="Candara"/>
                <a:cs typeface="Candara"/>
              </a:rPr>
              <a:t>Good et al. [2015] </a:t>
            </a:r>
            <a:r>
              <a:rPr lang="en-US" sz="2000" b="0" dirty="0" smtClean="0">
                <a:latin typeface="Candara"/>
                <a:cs typeface="Candara"/>
              </a:rPr>
              <a:t>showcased an ICME with much more self-similar evolution)</a:t>
            </a:r>
          </a:p>
        </p:txBody>
      </p:sp>
      <p:cxnSp>
        <p:nvCxnSpPr>
          <p:cNvPr id="3" name="Straight Arrow Connector 2"/>
          <p:cNvCxnSpPr/>
          <p:nvPr/>
        </p:nvCxnSpPr>
        <p:spPr>
          <a:xfrm>
            <a:off x="798023" y="3036916"/>
            <a:ext cx="274320" cy="0"/>
          </a:xfrm>
          <a:prstGeom prst="straightConnector1">
            <a:avLst/>
          </a:prstGeom>
          <a:ln>
            <a:solidFill>
              <a:srgbClr val="FFFF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345135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32804" name="Title 1"/>
          <p:cNvSpPr txBox="1">
            <a:spLocks/>
          </p:cNvSpPr>
          <p:nvPr/>
        </p:nvSpPr>
        <p:spPr bwMode="auto">
          <a:xfrm>
            <a:off x="457200" y="609600"/>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ICME-driven GCR Modulation: </a:t>
            </a:r>
            <a:r>
              <a:rPr lang="en-US" sz="2400" b="1" dirty="0" err="1" smtClean="0">
                <a:solidFill>
                  <a:srgbClr val="FFFF00"/>
                </a:solidFill>
                <a:latin typeface="Calibri" pitchFamily="34" charset="0"/>
              </a:rPr>
              <a:t>Forbush</a:t>
            </a:r>
            <a:r>
              <a:rPr lang="en-US" sz="2400" b="1" dirty="0" smtClean="0">
                <a:solidFill>
                  <a:srgbClr val="FFFF00"/>
                </a:solidFill>
                <a:latin typeface="Calibri" pitchFamily="34" charset="0"/>
              </a:rPr>
              <a:t> Decrease </a:t>
            </a:r>
            <a:r>
              <a:rPr lang="en-US" sz="2400" b="1" dirty="0">
                <a:solidFill>
                  <a:srgbClr val="FFFF00"/>
                </a:solidFill>
                <a:latin typeface="Calibri" pitchFamily="34" charset="0"/>
              </a:rPr>
              <a:t>E</a:t>
            </a:r>
            <a:r>
              <a:rPr lang="en-US" sz="2400" b="1" dirty="0" smtClean="0">
                <a:solidFill>
                  <a:srgbClr val="FFFF00"/>
                </a:solidFill>
                <a:latin typeface="Calibri" pitchFamily="34" charset="0"/>
              </a:rPr>
              <a:t>volution</a:t>
            </a:r>
          </a:p>
          <a:p>
            <a:pPr algn="r" defTabSz="457200"/>
            <a:r>
              <a:rPr lang="en-US" sz="2000" b="1" i="1" dirty="0" smtClean="0">
                <a:solidFill>
                  <a:srgbClr val="FFFF00"/>
                </a:solidFill>
                <a:latin typeface="Calibri" pitchFamily="34" charset="0"/>
              </a:rPr>
              <a:t>Winslow et al. (2018) </a:t>
            </a:r>
            <a:r>
              <a:rPr lang="en-US" sz="2000" b="1" i="1" dirty="0" err="1" smtClean="0">
                <a:solidFill>
                  <a:srgbClr val="FFFF00"/>
                </a:solidFill>
                <a:latin typeface="Calibri" pitchFamily="34" charset="0"/>
              </a:rPr>
              <a:t>ApJ</a:t>
            </a:r>
            <a:endParaRPr lang="en-US" sz="2000" b="1" i="1" dirty="0">
              <a:solidFill>
                <a:srgbClr val="FFFF00"/>
              </a:solidFill>
              <a:latin typeface="Calibri" pitchFamily="34" charset="0"/>
            </a:endParaRPr>
          </a:p>
        </p:txBody>
      </p:sp>
      <p:sp>
        <p:nvSpPr>
          <p:cNvPr id="7" name="TextBox 6"/>
          <p:cNvSpPr txBox="1"/>
          <p:nvPr/>
        </p:nvSpPr>
        <p:spPr>
          <a:xfrm>
            <a:off x="152400" y="1957641"/>
            <a:ext cx="8808156" cy="1938992"/>
          </a:xfrm>
          <a:prstGeom prst="rect">
            <a:avLst/>
          </a:prstGeom>
          <a:noFill/>
          <a:ln>
            <a:solidFill>
              <a:srgbClr val="FFFFFF"/>
            </a:solidFill>
          </a:ln>
        </p:spPr>
        <p:txBody>
          <a:bodyPr wrap="square">
            <a:spAutoFit/>
          </a:bodyPr>
          <a:lstStyle/>
          <a:p>
            <a:pPr fontAlgn="auto">
              <a:spcAft>
                <a:spcPts val="0"/>
              </a:spcAft>
              <a:defRPr/>
            </a:pPr>
            <a:r>
              <a:rPr lang="en-US" sz="2000" b="1" u="sng" dirty="0" err="1" smtClean="0">
                <a:solidFill>
                  <a:srgbClr val="FF0000"/>
                </a:solidFill>
                <a:latin typeface="Candara"/>
                <a:ea typeface="ＭＳ Ｐゴシック" charset="0"/>
                <a:cs typeface="Candara"/>
              </a:rPr>
              <a:t>Forbush</a:t>
            </a:r>
            <a:r>
              <a:rPr lang="en-US" sz="2000" b="1" u="sng" dirty="0" smtClean="0">
                <a:solidFill>
                  <a:srgbClr val="FF0000"/>
                </a:solidFill>
                <a:latin typeface="Candara"/>
                <a:ea typeface="ＭＳ Ｐゴシック" charset="0"/>
                <a:cs typeface="Candara"/>
              </a:rPr>
              <a:t> Decreases (</a:t>
            </a:r>
            <a:r>
              <a:rPr lang="en-US" sz="2000" b="1" u="sng" dirty="0" err="1" smtClean="0">
                <a:solidFill>
                  <a:srgbClr val="FF0000"/>
                </a:solidFill>
                <a:latin typeface="Candara"/>
                <a:ea typeface="ＭＳ Ｐゴシック" charset="0"/>
                <a:cs typeface="Candara"/>
              </a:rPr>
              <a:t>Fds</a:t>
            </a:r>
            <a:r>
              <a:rPr lang="en-US" sz="2000" b="1" u="sng" dirty="0" smtClean="0">
                <a:solidFill>
                  <a:srgbClr val="FF0000"/>
                </a:solidFill>
                <a:latin typeface="Candara"/>
                <a:ea typeface="ＭＳ Ｐゴシック" charset="0"/>
                <a:cs typeface="Candara"/>
              </a:rPr>
              <a:t>):</a:t>
            </a:r>
          </a:p>
          <a:p>
            <a:pPr marL="285750" indent="-285750" fontAlgn="auto">
              <a:spcAft>
                <a:spcPts val="0"/>
              </a:spcAft>
              <a:buFont typeface="Arial"/>
              <a:buChar char="•"/>
              <a:defRPr/>
            </a:pPr>
            <a:r>
              <a:rPr lang="en-US" sz="2000" dirty="0" smtClean="0">
                <a:solidFill>
                  <a:schemeClr val="bg1"/>
                </a:solidFill>
                <a:latin typeface="Candara"/>
                <a:ea typeface="ＭＳ Ｐゴシック" charset="0"/>
                <a:cs typeface="Candara"/>
              </a:rPr>
              <a:t>Short</a:t>
            </a:r>
            <a:r>
              <a:rPr lang="en-US" sz="2000" dirty="0">
                <a:solidFill>
                  <a:schemeClr val="bg1"/>
                </a:solidFill>
                <a:latin typeface="Candara"/>
                <a:ea typeface="ＭＳ Ｐゴシック" charset="0"/>
                <a:cs typeface="Candara"/>
              </a:rPr>
              <a:t>-term drops in GCR </a:t>
            </a:r>
            <a:r>
              <a:rPr lang="en-US" sz="2000" dirty="0" smtClean="0">
                <a:solidFill>
                  <a:schemeClr val="bg1"/>
                </a:solidFill>
                <a:latin typeface="Candara"/>
                <a:ea typeface="ＭＳ Ｐゴシック" charset="0"/>
                <a:cs typeface="Candara"/>
              </a:rPr>
              <a:t>flux</a:t>
            </a:r>
            <a:r>
              <a:rPr lang="en-US" sz="2000" dirty="0">
                <a:solidFill>
                  <a:schemeClr val="bg1"/>
                </a:solidFill>
                <a:latin typeface="Candara"/>
                <a:ea typeface="ＭＳ Ｐゴシック" charset="0"/>
                <a:cs typeface="Candara"/>
              </a:rPr>
              <a:t> </a:t>
            </a:r>
            <a:r>
              <a:rPr lang="en-US" sz="2000" dirty="0" smtClean="0">
                <a:solidFill>
                  <a:schemeClr val="bg1"/>
                </a:solidFill>
                <a:latin typeface="Candara"/>
                <a:ea typeface="ＭＳ Ｐゴシック" charset="0"/>
                <a:cs typeface="Candara"/>
              </a:rPr>
              <a:t>associated with ICME passage. </a:t>
            </a:r>
          </a:p>
          <a:p>
            <a:pPr marL="285750" indent="-285750" fontAlgn="auto">
              <a:spcAft>
                <a:spcPts val="0"/>
              </a:spcAft>
              <a:buFont typeface="Arial"/>
              <a:buChar char="•"/>
              <a:defRPr/>
            </a:pPr>
            <a:r>
              <a:rPr lang="en-US" sz="2000" u="sng" dirty="0">
                <a:solidFill>
                  <a:schemeClr val="bg1"/>
                </a:solidFill>
                <a:latin typeface="Candara"/>
                <a:ea typeface="ＭＳ Ｐゴシック" charset="0"/>
                <a:cs typeface="Candara"/>
              </a:rPr>
              <a:t>C</a:t>
            </a:r>
            <a:r>
              <a:rPr lang="en-US" sz="2000" u="sng" dirty="0" smtClean="0">
                <a:solidFill>
                  <a:schemeClr val="bg1"/>
                </a:solidFill>
                <a:latin typeface="Candara"/>
                <a:ea typeface="ＭＳ Ｐゴシック" charset="0"/>
                <a:cs typeface="Candara"/>
              </a:rPr>
              <a:t>aused by: </a:t>
            </a:r>
          </a:p>
          <a:p>
            <a:pPr marL="800100" lvl="1" indent="-342900" fontAlgn="auto">
              <a:spcAft>
                <a:spcPts val="0"/>
              </a:spcAft>
              <a:buFont typeface="+mj-lt"/>
              <a:buAutoNum type="arabicParenR"/>
              <a:defRPr/>
            </a:pPr>
            <a:r>
              <a:rPr lang="en-US" sz="2000" dirty="0" smtClean="0">
                <a:solidFill>
                  <a:schemeClr val="bg1"/>
                </a:solidFill>
                <a:latin typeface="Candara"/>
                <a:ea typeface="ＭＳ Ｐゴシック" charset="0"/>
                <a:cs typeface="Candara"/>
              </a:rPr>
              <a:t>Changes in GCR diffusion coefficients at ICME shock/sheath,</a:t>
            </a:r>
          </a:p>
          <a:p>
            <a:pPr marL="800100" lvl="1" indent="-342900" fontAlgn="auto">
              <a:spcAft>
                <a:spcPts val="0"/>
              </a:spcAft>
              <a:buFont typeface="+mj-lt"/>
              <a:buAutoNum type="arabicParenR"/>
              <a:defRPr/>
            </a:pPr>
            <a:r>
              <a:rPr lang="en-US" sz="2000" dirty="0" smtClean="0">
                <a:solidFill>
                  <a:schemeClr val="bg1"/>
                </a:solidFill>
                <a:latin typeface="Candara"/>
                <a:ea typeface="ＭＳ Ｐゴシック" charset="0"/>
                <a:cs typeface="Candara"/>
              </a:rPr>
              <a:t>Closed field line geometry of ICME magnetic </a:t>
            </a:r>
            <a:r>
              <a:rPr lang="en-US" sz="2000" dirty="0" err="1" smtClean="0">
                <a:solidFill>
                  <a:schemeClr val="bg1"/>
                </a:solidFill>
                <a:latin typeface="Candara"/>
                <a:ea typeface="ＭＳ Ｐゴシック" charset="0"/>
                <a:cs typeface="Candara"/>
              </a:rPr>
              <a:t>ejecta</a:t>
            </a:r>
            <a:r>
              <a:rPr lang="en-US" sz="2000" dirty="0" smtClean="0">
                <a:solidFill>
                  <a:schemeClr val="bg1"/>
                </a:solidFill>
                <a:latin typeface="Candara"/>
                <a:ea typeface="ＭＳ Ｐゴシック" charset="0"/>
                <a:cs typeface="Candara"/>
              </a:rPr>
              <a:t>.</a:t>
            </a:r>
          </a:p>
          <a:p>
            <a:pPr marL="285750" indent="-285750" fontAlgn="auto">
              <a:spcAft>
                <a:spcPts val="0"/>
              </a:spcAft>
              <a:buFont typeface="Arial"/>
              <a:buChar char="•"/>
              <a:defRPr/>
            </a:pPr>
            <a:r>
              <a:rPr lang="en-US" sz="2000" dirty="0" smtClean="0">
                <a:solidFill>
                  <a:schemeClr val="bg1"/>
                </a:solidFill>
                <a:latin typeface="Candara"/>
                <a:ea typeface="ＭＳ Ｐゴシック" charset="0"/>
                <a:cs typeface="Candara"/>
              </a:rPr>
              <a:t>Indicate </a:t>
            </a:r>
            <a:r>
              <a:rPr lang="en-US" sz="2000" dirty="0">
                <a:solidFill>
                  <a:schemeClr val="bg1"/>
                </a:solidFill>
                <a:latin typeface="Candara"/>
                <a:ea typeface="ＭＳ Ｐゴシック" charset="0"/>
                <a:cs typeface="Candara"/>
              </a:rPr>
              <a:t>ICME related GCR modulation</a:t>
            </a:r>
            <a:r>
              <a:rPr lang="en-US" sz="2000" dirty="0" smtClean="0">
                <a:solidFill>
                  <a:schemeClr val="bg1"/>
                </a:solidFill>
                <a:latin typeface="Candara"/>
                <a:ea typeface="ＭＳ Ｐゴシック" charset="0"/>
                <a:cs typeface="Candara"/>
              </a:rPr>
              <a:t>.</a:t>
            </a:r>
          </a:p>
        </p:txBody>
      </p:sp>
      <p:sp>
        <p:nvSpPr>
          <p:cNvPr id="9" name="TextBox 8"/>
          <p:cNvSpPr txBox="1"/>
          <p:nvPr/>
        </p:nvSpPr>
        <p:spPr>
          <a:xfrm>
            <a:off x="152400" y="4666301"/>
            <a:ext cx="8808156" cy="1631216"/>
          </a:xfrm>
          <a:prstGeom prst="rect">
            <a:avLst/>
          </a:prstGeom>
          <a:noFill/>
          <a:ln>
            <a:solidFill>
              <a:srgbClr val="FFFFFF"/>
            </a:solidFill>
          </a:ln>
        </p:spPr>
        <p:txBody>
          <a:bodyPr wrap="square">
            <a:spAutoFit/>
          </a:bodyPr>
          <a:lstStyle/>
          <a:p>
            <a:pPr fontAlgn="auto">
              <a:spcAft>
                <a:spcPts val="0"/>
              </a:spcAft>
              <a:defRPr/>
            </a:pPr>
            <a:r>
              <a:rPr lang="en-US" sz="2000" b="1" u="sng" dirty="0">
                <a:solidFill>
                  <a:srgbClr val="FF0000"/>
                </a:solidFill>
                <a:latin typeface="Candara"/>
                <a:ea typeface="ＭＳ Ｐゴシック" charset="0"/>
                <a:cs typeface="Candara"/>
              </a:rPr>
              <a:t>Main Goal:</a:t>
            </a:r>
          </a:p>
          <a:p>
            <a:pPr marL="285750" lvl="0" indent="-285750" fontAlgn="auto">
              <a:spcAft>
                <a:spcPts val="0"/>
              </a:spcAft>
              <a:buFontTx/>
              <a:buChar char="-"/>
              <a:defRPr/>
            </a:pPr>
            <a:r>
              <a:rPr lang="en-US" sz="2000" dirty="0">
                <a:solidFill>
                  <a:srgbClr val="FFFFFF"/>
                </a:solidFill>
                <a:latin typeface="Candara"/>
                <a:ea typeface="ＭＳ Ｐゴシック" charset="0"/>
                <a:cs typeface="Candara"/>
              </a:rPr>
              <a:t>Characterize </a:t>
            </a:r>
            <a:r>
              <a:rPr lang="en-US" sz="2000" dirty="0" err="1" smtClean="0">
                <a:solidFill>
                  <a:srgbClr val="FFFFFF"/>
                </a:solidFill>
                <a:latin typeface="Candara"/>
                <a:ea typeface="ＭＳ Ｐゴシック" charset="0"/>
                <a:cs typeface="Candara"/>
              </a:rPr>
              <a:t>Fd</a:t>
            </a:r>
            <a:r>
              <a:rPr lang="en-US" sz="2000" dirty="0" smtClean="0">
                <a:solidFill>
                  <a:srgbClr val="FFFFFF"/>
                </a:solidFill>
                <a:latin typeface="Candara"/>
                <a:ea typeface="ＭＳ Ｐゴシック" charset="0"/>
                <a:cs typeface="Candara"/>
              </a:rPr>
              <a:t> </a:t>
            </a:r>
            <a:r>
              <a:rPr lang="en-US" sz="2000" dirty="0">
                <a:solidFill>
                  <a:srgbClr val="FFFFFF"/>
                </a:solidFill>
                <a:latin typeface="Candara"/>
                <a:ea typeface="ＭＳ Ｐゴシック" charset="0"/>
                <a:cs typeface="Candara"/>
              </a:rPr>
              <a:t>evolution in the inner heliosphere in preparation for PSP and SO.</a:t>
            </a:r>
          </a:p>
          <a:p>
            <a:pPr marL="742950" lvl="1" indent="-285750" fontAlgn="auto">
              <a:spcAft>
                <a:spcPts val="0"/>
              </a:spcAft>
              <a:buFontTx/>
              <a:buChar char="-"/>
              <a:defRPr/>
            </a:pPr>
            <a:r>
              <a:rPr lang="en-US" sz="2000" dirty="0">
                <a:solidFill>
                  <a:srgbClr val="FFFFFF"/>
                </a:solidFill>
                <a:latin typeface="Candara"/>
                <a:ea typeface="ＭＳ Ｐゴシック" charset="0"/>
                <a:cs typeface="Candara"/>
              </a:rPr>
              <a:t>Relevant for GCR studies</a:t>
            </a:r>
          </a:p>
          <a:p>
            <a:pPr marL="742950" lvl="1" indent="-285750" fontAlgn="auto">
              <a:spcAft>
                <a:spcPts val="0"/>
              </a:spcAft>
              <a:buFontTx/>
              <a:buChar char="-"/>
              <a:defRPr/>
            </a:pPr>
            <a:r>
              <a:rPr lang="en-US" sz="2000" dirty="0">
                <a:solidFill>
                  <a:srgbClr val="FFFFFF"/>
                </a:solidFill>
                <a:latin typeface="Candara"/>
                <a:ea typeface="ＭＳ Ｐゴシック" charset="0"/>
                <a:cs typeface="Candara"/>
              </a:rPr>
              <a:t>Indirectly tests ICME evolution during propagation.</a:t>
            </a:r>
          </a:p>
        </p:txBody>
      </p:sp>
    </p:spTree>
    <p:extLst>
      <p:ext uri="{BB962C8B-B14F-4D97-AF65-F5344CB8AC3E}">
        <p14:creationId xmlns:p14="http://schemas.microsoft.com/office/powerpoint/2010/main" val="858387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49087"/>
            <a:ext cx="9144000" cy="4514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gur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186089"/>
            <a:ext cx="9266405" cy="3528310"/>
          </a:xfrm>
          <a:prstGeom prst="rect">
            <a:avLst/>
          </a:prstGeom>
        </p:spPr>
      </p:pic>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7" name="TextBox 6"/>
          <p:cNvSpPr txBox="1"/>
          <p:nvPr/>
        </p:nvSpPr>
        <p:spPr>
          <a:xfrm>
            <a:off x="228600" y="2052704"/>
            <a:ext cx="2514600" cy="338554"/>
          </a:xfrm>
          <a:prstGeom prst="rect">
            <a:avLst/>
          </a:prstGeom>
          <a:solidFill>
            <a:schemeClr val="bg1"/>
          </a:solidFill>
        </p:spPr>
        <p:txBody>
          <a:bodyPr wrap="square" rtlCol="0">
            <a:spAutoFit/>
          </a:bodyPr>
          <a:lstStyle/>
          <a:p>
            <a:pPr algn="ctr"/>
            <a:r>
              <a:rPr lang="en-US" b="1" dirty="0" smtClean="0"/>
              <a:t>ICME reaching Mercury</a:t>
            </a:r>
            <a:endParaRPr lang="en-US" b="1" dirty="0"/>
          </a:p>
        </p:txBody>
      </p:sp>
      <p:sp>
        <p:nvSpPr>
          <p:cNvPr id="8" name="TextBox 7"/>
          <p:cNvSpPr txBox="1"/>
          <p:nvPr/>
        </p:nvSpPr>
        <p:spPr>
          <a:xfrm>
            <a:off x="3519631" y="2056487"/>
            <a:ext cx="2209800" cy="338554"/>
          </a:xfrm>
          <a:prstGeom prst="rect">
            <a:avLst/>
          </a:prstGeom>
          <a:solidFill>
            <a:schemeClr val="bg1"/>
          </a:solidFill>
        </p:spPr>
        <p:txBody>
          <a:bodyPr wrap="square" rtlCol="0">
            <a:spAutoFit/>
          </a:bodyPr>
          <a:lstStyle/>
          <a:p>
            <a:pPr algn="ctr"/>
            <a:r>
              <a:rPr lang="en-US" b="1" dirty="0" smtClean="0"/>
              <a:t>ICME reaching Earth</a:t>
            </a:r>
            <a:endParaRPr lang="en-US" b="1" dirty="0"/>
          </a:p>
        </p:txBody>
      </p:sp>
      <p:sp>
        <p:nvSpPr>
          <p:cNvPr id="9" name="TextBox 8"/>
          <p:cNvSpPr txBox="1"/>
          <p:nvPr/>
        </p:nvSpPr>
        <p:spPr>
          <a:xfrm>
            <a:off x="6553200" y="2057356"/>
            <a:ext cx="2209800" cy="338554"/>
          </a:xfrm>
          <a:prstGeom prst="rect">
            <a:avLst/>
          </a:prstGeom>
          <a:solidFill>
            <a:schemeClr val="bg1"/>
          </a:solidFill>
        </p:spPr>
        <p:txBody>
          <a:bodyPr wrap="square" rtlCol="0">
            <a:spAutoFit/>
          </a:bodyPr>
          <a:lstStyle/>
          <a:p>
            <a:pPr algn="ctr"/>
            <a:r>
              <a:rPr lang="en-US" b="1" dirty="0" smtClean="0"/>
              <a:t>ICME reaching Mars</a:t>
            </a:r>
            <a:endParaRPr lang="en-US" b="1" dirty="0"/>
          </a:p>
        </p:txBody>
      </p:sp>
      <p:sp>
        <p:nvSpPr>
          <p:cNvPr id="10" name="TextBox 9"/>
          <p:cNvSpPr txBox="1"/>
          <p:nvPr/>
        </p:nvSpPr>
        <p:spPr>
          <a:xfrm>
            <a:off x="504019" y="6182329"/>
            <a:ext cx="8110207" cy="400110"/>
          </a:xfrm>
          <a:prstGeom prst="rect">
            <a:avLst/>
          </a:prstGeom>
          <a:noFill/>
          <a:ln>
            <a:solidFill>
              <a:srgbClr val="FFFFFF"/>
            </a:solidFill>
          </a:ln>
        </p:spPr>
        <p:txBody>
          <a:bodyPr wrap="square">
            <a:spAutoFit/>
          </a:bodyPr>
          <a:lstStyle/>
          <a:p>
            <a:pPr fontAlgn="auto">
              <a:spcAft>
                <a:spcPts val="0"/>
              </a:spcAft>
              <a:defRPr/>
            </a:pPr>
            <a:r>
              <a:rPr lang="en-US" sz="2000" dirty="0" smtClean="0">
                <a:solidFill>
                  <a:schemeClr val="bg1"/>
                </a:solidFill>
                <a:latin typeface="Candara"/>
                <a:ea typeface="ＭＳ Ｐゴシック" charset="0"/>
                <a:cs typeface="Candara"/>
              </a:rPr>
              <a:t>ICME speed ~550 km/s at Mercury, ~470 km/s at Earth, ~410 km/s at Mars.</a:t>
            </a:r>
          </a:p>
        </p:txBody>
      </p:sp>
      <p:sp>
        <p:nvSpPr>
          <p:cNvPr id="11" name="TextBox 10"/>
          <p:cNvSpPr txBox="1"/>
          <p:nvPr/>
        </p:nvSpPr>
        <p:spPr>
          <a:xfrm>
            <a:off x="566128" y="1177729"/>
            <a:ext cx="8063392" cy="400110"/>
          </a:xfrm>
          <a:prstGeom prst="rect">
            <a:avLst/>
          </a:prstGeom>
          <a:noFill/>
          <a:ln>
            <a:solidFill>
              <a:srgbClr val="FFFFFF"/>
            </a:solidFill>
          </a:ln>
        </p:spPr>
        <p:txBody>
          <a:bodyPr wrap="square">
            <a:spAutoFit/>
          </a:bodyPr>
          <a:lstStyle/>
          <a:p>
            <a:pPr lvl="0" fontAlgn="auto">
              <a:spcAft>
                <a:spcPts val="0"/>
              </a:spcAft>
              <a:defRPr/>
            </a:pPr>
            <a:r>
              <a:rPr lang="en-US" sz="2000" dirty="0" smtClean="0">
                <a:solidFill>
                  <a:srgbClr val="FFFFFF"/>
                </a:solidFill>
                <a:latin typeface="Candara"/>
                <a:ea typeface="ＭＳ Ｐゴシック" charset="0"/>
                <a:cs typeface="Candara"/>
              </a:rPr>
              <a:t>ICME launched on 12 February 2014 reached all inner solar system planets.</a:t>
            </a:r>
          </a:p>
        </p:txBody>
      </p:sp>
    </p:spTree>
    <p:extLst>
      <p:ext uri="{BB962C8B-B14F-4D97-AF65-F5344CB8AC3E}">
        <p14:creationId xmlns:p14="http://schemas.microsoft.com/office/powerpoint/2010/main" val="30385128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4_v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790" y="1667592"/>
            <a:ext cx="6726515" cy="4724205"/>
          </a:xfrm>
          <a:prstGeom prst="rect">
            <a:avLst/>
          </a:prstGeom>
        </p:spPr>
      </p:pic>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2" name="TextBox 1"/>
          <p:cNvSpPr txBox="1"/>
          <p:nvPr/>
        </p:nvSpPr>
        <p:spPr>
          <a:xfrm>
            <a:off x="3952014" y="4800600"/>
            <a:ext cx="1219200" cy="369332"/>
          </a:xfrm>
          <a:prstGeom prst="rect">
            <a:avLst/>
          </a:prstGeom>
          <a:noFill/>
        </p:spPr>
        <p:txBody>
          <a:bodyPr wrap="square" rtlCol="0">
            <a:spAutoFit/>
          </a:bodyPr>
          <a:lstStyle/>
          <a:p>
            <a:r>
              <a:rPr lang="en-US" sz="1800" b="1" dirty="0" smtClean="0"/>
              <a:t>Mercury</a:t>
            </a:r>
            <a:endParaRPr lang="en-US" sz="1800" b="1" dirty="0"/>
          </a:p>
        </p:txBody>
      </p:sp>
      <p:sp>
        <p:nvSpPr>
          <p:cNvPr id="11" name="TextBox 10"/>
          <p:cNvSpPr txBox="1"/>
          <p:nvPr/>
        </p:nvSpPr>
        <p:spPr>
          <a:xfrm>
            <a:off x="4965501" y="2871844"/>
            <a:ext cx="1640407" cy="369332"/>
          </a:xfrm>
          <a:prstGeom prst="rect">
            <a:avLst/>
          </a:prstGeom>
          <a:noFill/>
        </p:spPr>
        <p:txBody>
          <a:bodyPr wrap="square" rtlCol="0">
            <a:spAutoFit/>
          </a:bodyPr>
          <a:lstStyle/>
          <a:p>
            <a:r>
              <a:rPr lang="en-US" sz="1800" b="1" dirty="0" smtClean="0">
                <a:solidFill>
                  <a:srgbClr val="FF0000"/>
                </a:solidFill>
              </a:rPr>
              <a:t>Earth</a:t>
            </a:r>
            <a:endParaRPr lang="en-US" sz="1800" b="1" dirty="0">
              <a:solidFill>
                <a:srgbClr val="FF0000"/>
              </a:solidFill>
            </a:endParaRPr>
          </a:p>
        </p:txBody>
      </p:sp>
      <p:sp>
        <p:nvSpPr>
          <p:cNvPr id="12" name="TextBox 11"/>
          <p:cNvSpPr txBox="1"/>
          <p:nvPr/>
        </p:nvSpPr>
        <p:spPr>
          <a:xfrm>
            <a:off x="7430650" y="4407932"/>
            <a:ext cx="1219200" cy="369332"/>
          </a:xfrm>
          <a:prstGeom prst="rect">
            <a:avLst/>
          </a:prstGeom>
          <a:noFill/>
        </p:spPr>
        <p:txBody>
          <a:bodyPr wrap="square" rtlCol="0">
            <a:spAutoFit/>
          </a:bodyPr>
          <a:lstStyle/>
          <a:p>
            <a:r>
              <a:rPr lang="en-US" sz="1800" b="1" dirty="0" smtClean="0">
                <a:solidFill>
                  <a:srgbClr val="0000FF"/>
                </a:solidFill>
              </a:rPr>
              <a:t>Mars</a:t>
            </a:r>
            <a:endParaRPr lang="en-US" sz="1800" b="1" dirty="0">
              <a:solidFill>
                <a:srgbClr val="0000FF"/>
              </a:solidFill>
            </a:endParaRPr>
          </a:p>
        </p:txBody>
      </p:sp>
      <p:sp>
        <p:nvSpPr>
          <p:cNvPr id="14" name="TextBox 13"/>
          <p:cNvSpPr txBox="1"/>
          <p:nvPr/>
        </p:nvSpPr>
        <p:spPr>
          <a:xfrm>
            <a:off x="56453" y="1383767"/>
            <a:ext cx="2438400" cy="5324535"/>
          </a:xfrm>
          <a:prstGeom prst="rect">
            <a:avLst/>
          </a:prstGeom>
          <a:noFill/>
          <a:ln>
            <a:noFill/>
          </a:ln>
        </p:spPr>
        <p:txBody>
          <a:bodyPr wrap="square">
            <a:spAutoFit/>
          </a:bodyPr>
          <a:lstStyle/>
          <a:p>
            <a:pPr lvl="0" fontAlgn="auto">
              <a:spcAft>
                <a:spcPts val="0"/>
              </a:spcAft>
              <a:defRPr/>
            </a:pPr>
            <a:r>
              <a:rPr lang="en-US" sz="2000" b="1" u="sng" dirty="0" smtClean="0">
                <a:solidFill>
                  <a:srgbClr val="FFFFFF"/>
                </a:solidFill>
                <a:latin typeface="Candara"/>
                <a:ea typeface="ＭＳ Ｐゴシック" charset="0"/>
                <a:cs typeface="Candara"/>
              </a:rPr>
              <a:t>At Mercury: </a:t>
            </a:r>
          </a:p>
          <a:p>
            <a:pPr marL="342900" indent="-342900" fontAlgn="auto">
              <a:spcAft>
                <a:spcPts val="0"/>
              </a:spcAft>
              <a:buFont typeface="Arial"/>
              <a:buChar char="•"/>
              <a:defRPr/>
            </a:pPr>
            <a:r>
              <a:rPr lang="en-US" sz="2000" dirty="0" smtClean="0">
                <a:solidFill>
                  <a:srgbClr val="FFFFFF"/>
                </a:solidFill>
                <a:latin typeface="Candara"/>
                <a:ea typeface="ＭＳ Ｐゴシック" charset="0"/>
                <a:cs typeface="Candara"/>
              </a:rPr>
              <a:t>Used MESSENGER NS data</a:t>
            </a:r>
          </a:p>
          <a:p>
            <a:pPr marL="342900" indent="-342900" fontAlgn="auto">
              <a:spcAft>
                <a:spcPts val="0"/>
              </a:spcAft>
              <a:buFont typeface="Arial"/>
              <a:buChar char="•"/>
              <a:defRPr/>
            </a:pPr>
            <a:r>
              <a:rPr lang="en-US" sz="2000" dirty="0" smtClean="0">
                <a:solidFill>
                  <a:srgbClr val="FFFFFF"/>
                </a:solidFill>
                <a:latin typeface="Candara"/>
                <a:ea typeface="ＭＳ Ｐゴシック" charset="0"/>
                <a:cs typeface="Candara"/>
              </a:rPr>
              <a:t>2-step </a:t>
            </a:r>
            <a:r>
              <a:rPr lang="en-US" sz="2000" dirty="0" err="1" smtClean="0">
                <a:solidFill>
                  <a:srgbClr val="FFFFFF"/>
                </a:solidFill>
                <a:latin typeface="Candara"/>
                <a:ea typeface="ＭＳ Ｐゴシック" charset="0"/>
                <a:cs typeface="Candara"/>
              </a:rPr>
              <a:t>Fd</a:t>
            </a:r>
            <a:r>
              <a:rPr lang="en-US" sz="2000" dirty="0" smtClean="0">
                <a:solidFill>
                  <a:srgbClr val="FFFFFF"/>
                </a:solidFill>
                <a:latin typeface="Candara"/>
                <a:ea typeface="ＭＳ Ｐゴシック" charset="0"/>
                <a:cs typeface="Candara"/>
              </a:rPr>
              <a:t> (next slide).</a:t>
            </a:r>
            <a:endParaRPr lang="en-US" sz="2000" dirty="0">
              <a:solidFill>
                <a:srgbClr val="FFFFFF"/>
              </a:solidFill>
              <a:latin typeface="Candara"/>
              <a:ea typeface="ＭＳ Ｐゴシック" charset="0"/>
              <a:cs typeface="Candara"/>
            </a:endParaRPr>
          </a:p>
          <a:p>
            <a:pPr fontAlgn="auto">
              <a:spcAft>
                <a:spcPts val="0"/>
              </a:spcAft>
              <a:defRPr/>
            </a:pPr>
            <a:endParaRPr lang="en-US" sz="2000" b="1" u="sng" dirty="0" smtClean="0">
              <a:solidFill>
                <a:srgbClr val="FFFFFF"/>
              </a:solidFill>
              <a:latin typeface="Candara"/>
              <a:ea typeface="ＭＳ Ｐゴシック" charset="0"/>
              <a:cs typeface="Candara"/>
            </a:endParaRPr>
          </a:p>
          <a:p>
            <a:pPr fontAlgn="auto">
              <a:spcAft>
                <a:spcPts val="0"/>
              </a:spcAft>
              <a:defRPr/>
            </a:pPr>
            <a:r>
              <a:rPr lang="en-US" sz="2000" b="1" u="sng" dirty="0" smtClean="0">
                <a:solidFill>
                  <a:srgbClr val="FFFFFF"/>
                </a:solidFill>
                <a:latin typeface="Candara"/>
                <a:ea typeface="ＭＳ Ｐゴシック" charset="0"/>
                <a:cs typeface="Candara"/>
              </a:rPr>
              <a:t>At Earth/Moon: </a:t>
            </a:r>
          </a:p>
          <a:p>
            <a:pPr marL="342900" indent="-342900" fontAlgn="auto">
              <a:spcAft>
                <a:spcPts val="0"/>
              </a:spcAft>
              <a:buFont typeface="Arial"/>
              <a:buChar char="•"/>
              <a:defRPr/>
            </a:pPr>
            <a:r>
              <a:rPr lang="en-US" sz="2000" dirty="0" smtClean="0">
                <a:solidFill>
                  <a:srgbClr val="FFFFFF"/>
                </a:solidFill>
                <a:latin typeface="Candara"/>
                <a:ea typeface="ＭＳ Ｐゴシック" charset="0"/>
                <a:cs typeface="Candara"/>
              </a:rPr>
              <a:t>Used LRO </a:t>
            </a:r>
            <a:r>
              <a:rPr lang="en-US" sz="2000" dirty="0" err="1" smtClean="0">
                <a:solidFill>
                  <a:srgbClr val="FFFFFF"/>
                </a:solidFill>
                <a:latin typeface="Candara"/>
                <a:ea typeface="ＭＳ Ｐゴシック" charset="0"/>
                <a:cs typeface="Candara"/>
              </a:rPr>
              <a:t>CRaTER</a:t>
            </a:r>
            <a:r>
              <a:rPr lang="en-US" sz="2000" dirty="0" smtClean="0">
                <a:solidFill>
                  <a:srgbClr val="FFFFFF"/>
                </a:solidFill>
                <a:latin typeface="Candara"/>
                <a:ea typeface="ＭＳ Ｐゴシック" charset="0"/>
                <a:cs typeface="Candara"/>
              </a:rPr>
              <a:t> data and SOPO NM data</a:t>
            </a:r>
          </a:p>
          <a:p>
            <a:pPr marL="342900" indent="-342900" fontAlgn="auto">
              <a:spcAft>
                <a:spcPts val="0"/>
              </a:spcAft>
              <a:buFont typeface="Arial"/>
              <a:buChar char="•"/>
              <a:defRPr/>
            </a:pPr>
            <a:r>
              <a:rPr lang="en-US" sz="2000" dirty="0" smtClean="0">
                <a:solidFill>
                  <a:srgbClr val="FFFFFF"/>
                </a:solidFill>
                <a:latin typeface="Candara"/>
                <a:ea typeface="ＭＳ Ｐゴシック" charset="0"/>
                <a:cs typeface="Candara"/>
              </a:rPr>
              <a:t>1-step </a:t>
            </a:r>
            <a:r>
              <a:rPr lang="en-US" sz="2000" dirty="0" err="1" smtClean="0">
                <a:solidFill>
                  <a:srgbClr val="FFFFFF"/>
                </a:solidFill>
                <a:latin typeface="Candara"/>
                <a:ea typeface="ＭＳ Ｐゴシック" charset="0"/>
                <a:cs typeface="Candara"/>
              </a:rPr>
              <a:t>Fd</a:t>
            </a:r>
            <a:r>
              <a:rPr lang="en-US" sz="2000" dirty="0" smtClean="0">
                <a:solidFill>
                  <a:srgbClr val="FFFFFF"/>
                </a:solidFill>
                <a:latin typeface="Candara"/>
                <a:ea typeface="ＭＳ Ｐゴシック" charset="0"/>
                <a:cs typeface="Candara"/>
              </a:rPr>
              <a:t>.</a:t>
            </a:r>
            <a:endParaRPr lang="en-US" sz="2000" dirty="0">
              <a:solidFill>
                <a:srgbClr val="FFFFFF"/>
              </a:solidFill>
              <a:latin typeface="Candara"/>
              <a:ea typeface="ＭＳ Ｐゴシック" charset="0"/>
              <a:cs typeface="Candara"/>
            </a:endParaRPr>
          </a:p>
          <a:p>
            <a:pPr fontAlgn="auto">
              <a:spcAft>
                <a:spcPts val="0"/>
              </a:spcAft>
              <a:defRPr/>
            </a:pPr>
            <a:endParaRPr lang="en-US" sz="2000" b="1" u="sng" dirty="0">
              <a:solidFill>
                <a:srgbClr val="FFFFFF"/>
              </a:solidFill>
              <a:latin typeface="Candara"/>
              <a:ea typeface="ＭＳ Ｐゴシック" charset="0"/>
              <a:cs typeface="Candara"/>
            </a:endParaRPr>
          </a:p>
          <a:p>
            <a:pPr fontAlgn="auto">
              <a:spcAft>
                <a:spcPts val="0"/>
              </a:spcAft>
              <a:defRPr/>
            </a:pPr>
            <a:r>
              <a:rPr lang="en-US" sz="2000" b="1" u="sng" dirty="0" smtClean="0">
                <a:solidFill>
                  <a:srgbClr val="FFFFFF"/>
                </a:solidFill>
                <a:latin typeface="Candara"/>
                <a:ea typeface="ＭＳ Ｐゴシック" charset="0"/>
                <a:cs typeface="Candara"/>
              </a:rPr>
              <a:t>At </a:t>
            </a:r>
            <a:r>
              <a:rPr lang="en-US" sz="2000" b="1" u="sng" dirty="0">
                <a:solidFill>
                  <a:srgbClr val="FFFFFF"/>
                </a:solidFill>
                <a:latin typeface="Candara"/>
                <a:ea typeface="ＭＳ Ｐゴシック" charset="0"/>
                <a:cs typeface="Candara"/>
              </a:rPr>
              <a:t>Mars: </a:t>
            </a:r>
          </a:p>
          <a:p>
            <a:pPr marL="285750" indent="-285750" fontAlgn="auto">
              <a:spcAft>
                <a:spcPts val="0"/>
              </a:spcAft>
              <a:buFont typeface="Arial"/>
              <a:buChar char="•"/>
              <a:defRPr/>
            </a:pPr>
            <a:r>
              <a:rPr lang="en-US" sz="2000" dirty="0">
                <a:solidFill>
                  <a:srgbClr val="FFFFFF"/>
                </a:solidFill>
                <a:latin typeface="Candara"/>
                <a:ea typeface="ＭＳ Ｐゴシック" charset="0"/>
                <a:cs typeface="Candara"/>
              </a:rPr>
              <a:t>Used MSL RAD </a:t>
            </a:r>
            <a:r>
              <a:rPr lang="en-US" sz="2000" dirty="0" smtClean="0">
                <a:solidFill>
                  <a:srgbClr val="FFFFFF"/>
                </a:solidFill>
                <a:latin typeface="Candara"/>
                <a:ea typeface="ＭＳ Ｐゴシック" charset="0"/>
                <a:cs typeface="Candara"/>
              </a:rPr>
              <a:t>data</a:t>
            </a:r>
            <a:endParaRPr lang="en-US" sz="2000" dirty="0">
              <a:solidFill>
                <a:srgbClr val="FFFFFF"/>
              </a:solidFill>
              <a:latin typeface="Candara"/>
              <a:ea typeface="ＭＳ Ｐゴシック" charset="0"/>
              <a:cs typeface="Candara"/>
            </a:endParaRPr>
          </a:p>
          <a:p>
            <a:pPr marL="285750" indent="-285750" fontAlgn="auto">
              <a:spcAft>
                <a:spcPts val="0"/>
              </a:spcAft>
              <a:buFont typeface="Arial"/>
              <a:buChar char="•"/>
              <a:defRPr/>
            </a:pPr>
            <a:r>
              <a:rPr lang="en-US" sz="2000" dirty="0" smtClean="0">
                <a:solidFill>
                  <a:srgbClr val="FFFFFF"/>
                </a:solidFill>
                <a:latin typeface="Candara"/>
                <a:ea typeface="ＭＳ Ｐゴシック" charset="0"/>
                <a:cs typeface="Candara"/>
              </a:rPr>
              <a:t>1</a:t>
            </a:r>
            <a:r>
              <a:rPr lang="en-US" sz="2000" dirty="0">
                <a:solidFill>
                  <a:srgbClr val="FFFFFF"/>
                </a:solidFill>
                <a:latin typeface="Candara"/>
                <a:ea typeface="ＭＳ Ｐゴシック" charset="0"/>
                <a:cs typeface="Candara"/>
              </a:rPr>
              <a:t>-step </a:t>
            </a:r>
            <a:r>
              <a:rPr lang="en-US" sz="2000" dirty="0" err="1" smtClean="0">
                <a:solidFill>
                  <a:srgbClr val="FFFFFF"/>
                </a:solidFill>
                <a:latin typeface="Candara"/>
                <a:ea typeface="ＭＳ Ｐゴシック" charset="0"/>
                <a:cs typeface="Candara"/>
              </a:rPr>
              <a:t>Fd</a:t>
            </a:r>
            <a:r>
              <a:rPr lang="en-US" sz="2000" dirty="0" smtClean="0">
                <a:solidFill>
                  <a:srgbClr val="FFFFFF"/>
                </a:solidFill>
                <a:latin typeface="Candara"/>
                <a:ea typeface="ＭＳ Ｐゴシック" charset="0"/>
                <a:cs typeface="Candara"/>
              </a:rPr>
              <a:t>.</a:t>
            </a:r>
            <a:endParaRPr lang="en-US" sz="2000" dirty="0">
              <a:solidFill>
                <a:srgbClr val="FFFFFF"/>
              </a:solidFill>
              <a:latin typeface="Candara"/>
              <a:ea typeface="ＭＳ Ｐゴシック" charset="0"/>
              <a:cs typeface="Candara"/>
            </a:endParaRPr>
          </a:p>
        </p:txBody>
      </p:sp>
      <p:sp>
        <p:nvSpPr>
          <p:cNvPr id="21" name="Title 1"/>
          <p:cNvSpPr txBox="1">
            <a:spLocks/>
          </p:cNvSpPr>
          <p:nvPr/>
        </p:nvSpPr>
        <p:spPr bwMode="auto">
          <a:xfrm>
            <a:off x="152400" y="685802"/>
            <a:ext cx="8991600" cy="592137"/>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Comparison of </a:t>
            </a:r>
            <a:r>
              <a:rPr lang="en-US" sz="2400" b="1" dirty="0" err="1" smtClean="0">
                <a:solidFill>
                  <a:srgbClr val="FFFF00"/>
                </a:solidFill>
                <a:latin typeface="Calibri" pitchFamily="34" charset="0"/>
              </a:rPr>
              <a:t>Forbush</a:t>
            </a:r>
            <a:r>
              <a:rPr lang="en-US" sz="2400" b="1" dirty="0" smtClean="0">
                <a:solidFill>
                  <a:srgbClr val="FFFF00"/>
                </a:solidFill>
                <a:latin typeface="Calibri" pitchFamily="34" charset="0"/>
              </a:rPr>
              <a:t> decreases at the 3 planets</a:t>
            </a:r>
            <a:r>
              <a:rPr lang="en-US" sz="2400" b="1" i="1" dirty="0">
                <a:solidFill>
                  <a:srgbClr val="FFFF00"/>
                </a:solidFill>
                <a:latin typeface="Calibri" pitchFamily="34" charset="0"/>
              </a:rPr>
              <a:t>				</a:t>
            </a:r>
            <a:endParaRPr lang="en-US" sz="2400" b="1" dirty="0">
              <a:solidFill>
                <a:srgbClr val="FFFF00"/>
              </a:solidFill>
              <a:latin typeface="Calibri" pitchFamily="34" charset="0"/>
            </a:endParaRPr>
          </a:p>
        </p:txBody>
      </p:sp>
    </p:spTree>
    <p:extLst>
      <p:ext uri="{BB962C8B-B14F-4D97-AF65-F5344CB8AC3E}">
        <p14:creationId xmlns:p14="http://schemas.microsoft.com/office/powerpoint/2010/main" val="2246090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2" name="TextBox 1"/>
          <p:cNvSpPr txBox="1"/>
          <p:nvPr/>
        </p:nvSpPr>
        <p:spPr>
          <a:xfrm>
            <a:off x="3952014" y="4800600"/>
            <a:ext cx="1219200" cy="369332"/>
          </a:xfrm>
          <a:prstGeom prst="rect">
            <a:avLst/>
          </a:prstGeom>
          <a:noFill/>
        </p:spPr>
        <p:txBody>
          <a:bodyPr wrap="square" rtlCol="0">
            <a:spAutoFit/>
          </a:bodyPr>
          <a:lstStyle/>
          <a:p>
            <a:r>
              <a:rPr lang="en-US" sz="1800" b="1" dirty="0" smtClean="0"/>
              <a:t>Mercury</a:t>
            </a:r>
            <a:endParaRPr lang="en-US" sz="1800" b="1" dirty="0"/>
          </a:p>
        </p:txBody>
      </p:sp>
      <p:sp>
        <p:nvSpPr>
          <p:cNvPr id="11" name="TextBox 10"/>
          <p:cNvSpPr txBox="1"/>
          <p:nvPr/>
        </p:nvSpPr>
        <p:spPr>
          <a:xfrm>
            <a:off x="4965501" y="2871844"/>
            <a:ext cx="1640407" cy="369332"/>
          </a:xfrm>
          <a:prstGeom prst="rect">
            <a:avLst/>
          </a:prstGeom>
          <a:noFill/>
        </p:spPr>
        <p:txBody>
          <a:bodyPr wrap="square" rtlCol="0">
            <a:spAutoFit/>
          </a:bodyPr>
          <a:lstStyle/>
          <a:p>
            <a:r>
              <a:rPr lang="en-US" sz="1800" b="1" dirty="0" smtClean="0">
                <a:solidFill>
                  <a:srgbClr val="FF0000"/>
                </a:solidFill>
              </a:rPr>
              <a:t>Earth</a:t>
            </a:r>
            <a:endParaRPr lang="en-US" sz="1800" b="1" dirty="0">
              <a:solidFill>
                <a:srgbClr val="FF0000"/>
              </a:solidFill>
            </a:endParaRPr>
          </a:p>
        </p:txBody>
      </p:sp>
      <p:sp>
        <p:nvSpPr>
          <p:cNvPr id="12" name="TextBox 11"/>
          <p:cNvSpPr txBox="1"/>
          <p:nvPr/>
        </p:nvSpPr>
        <p:spPr>
          <a:xfrm>
            <a:off x="7430650" y="4407932"/>
            <a:ext cx="1219200" cy="369332"/>
          </a:xfrm>
          <a:prstGeom prst="rect">
            <a:avLst/>
          </a:prstGeom>
          <a:noFill/>
        </p:spPr>
        <p:txBody>
          <a:bodyPr wrap="square" rtlCol="0">
            <a:spAutoFit/>
          </a:bodyPr>
          <a:lstStyle/>
          <a:p>
            <a:r>
              <a:rPr lang="en-US" sz="1800" b="1" dirty="0" smtClean="0">
                <a:solidFill>
                  <a:srgbClr val="0000FF"/>
                </a:solidFill>
              </a:rPr>
              <a:t>Mars</a:t>
            </a:r>
            <a:endParaRPr lang="en-US" sz="1800" b="1" dirty="0">
              <a:solidFill>
                <a:srgbClr val="0000FF"/>
              </a:solidFill>
            </a:endParaRPr>
          </a:p>
        </p:txBody>
      </p:sp>
      <p:sp>
        <p:nvSpPr>
          <p:cNvPr id="21" name="Title 1"/>
          <p:cNvSpPr txBox="1">
            <a:spLocks/>
          </p:cNvSpPr>
          <p:nvPr/>
        </p:nvSpPr>
        <p:spPr bwMode="auto">
          <a:xfrm>
            <a:off x="152400" y="685802"/>
            <a:ext cx="8991600" cy="592137"/>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Comparison of </a:t>
            </a:r>
            <a:r>
              <a:rPr lang="en-US" sz="2400" b="1" dirty="0" err="1" smtClean="0">
                <a:solidFill>
                  <a:srgbClr val="FFFF00"/>
                </a:solidFill>
                <a:latin typeface="Calibri" pitchFamily="34" charset="0"/>
              </a:rPr>
              <a:t>Forbush</a:t>
            </a:r>
            <a:r>
              <a:rPr lang="en-US" sz="2400" b="1" dirty="0" smtClean="0">
                <a:solidFill>
                  <a:srgbClr val="FFFF00"/>
                </a:solidFill>
                <a:latin typeface="Calibri" pitchFamily="34" charset="0"/>
              </a:rPr>
              <a:t> decreases at the 3 planets</a:t>
            </a:r>
            <a:r>
              <a:rPr lang="en-US" sz="2400" b="1" i="1" dirty="0">
                <a:solidFill>
                  <a:srgbClr val="FFFF00"/>
                </a:solidFill>
                <a:latin typeface="Calibri" pitchFamily="34" charset="0"/>
              </a:rPr>
              <a:t>				</a:t>
            </a:r>
            <a:endParaRPr lang="en-US" sz="2400" b="1" dirty="0">
              <a:solidFill>
                <a:srgbClr val="FFFF00"/>
              </a:solidFill>
              <a:latin typeface="Calibri" pitchFamily="34" charset="0"/>
            </a:endParaRPr>
          </a:p>
        </p:txBody>
      </p:sp>
      <p:pic>
        <p:nvPicPr>
          <p:cNvPr id="9" name="Picture 8" descr="Figure2_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6" y="1656806"/>
            <a:ext cx="9404805" cy="4937281"/>
          </a:xfrm>
          <a:prstGeom prst="rect">
            <a:avLst/>
          </a:prstGeom>
        </p:spPr>
      </p:pic>
      <p:sp>
        <p:nvSpPr>
          <p:cNvPr id="3" name="Oval 2"/>
          <p:cNvSpPr/>
          <p:nvPr/>
        </p:nvSpPr>
        <p:spPr>
          <a:xfrm>
            <a:off x="1606561" y="4407932"/>
            <a:ext cx="904309" cy="184956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1495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4043509977"/>
              </p:ext>
            </p:extLst>
          </p:nvPr>
        </p:nvGraphicFramePr>
        <p:xfrm>
          <a:off x="253351" y="1416755"/>
          <a:ext cx="8712898" cy="1866725"/>
        </p:xfrm>
        <a:graphic>
          <a:graphicData uri="http://schemas.openxmlformats.org/drawingml/2006/table">
            <a:tbl>
              <a:tblPr firstRow="1" bandRow="1">
                <a:tableStyleId>{2D5ABB26-0587-4C30-8999-92F81FD0307C}</a:tableStyleId>
              </a:tblPr>
              <a:tblGrid>
                <a:gridCol w="1436192"/>
                <a:gridCol w="1943128"/>
                <a:gridCol w="2062594"/>
                <a:gridCol w="3270984"/>
              </a:tblGrid>
              <a:tr h="406739">
                <a:tc>
                  <a:txBody>
                    <a:bodyPr/>
                    <a:lstStyle/>
                    <a:p>
                      <a:pPr algn="ct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900" dirty="0" smtClean="0">
                          <a:solidFill>
                            <a:srgbClr val="FFFFFF"/>
                          </a:solidFill>
                        </a:rPr>
                        <a:t>Magnitude of decrease</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900" dirty="0" smtClean="0">
                          <a:solidFill>
                            <a:srgbClr val="FFFFFF"/>
                          </a:solidFill>
                        </a:rPr>
                        <a:t>Duration</a:t>
                      </a:r>
                      <a:r>
                        <a:rPr lang="en-US" sz="1900" baseline="0" dirty="0" smtClean="0">
                          <a:solidFill>
                            <a:srgbClr val="FFFFFF"/>
                          </a:solidFill>
                        </a:rPr>
                        <a:t> of decrease (h)</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900" dirty="0" smtClean="0">
                          <a:solidFill>
                            <a:srgbClr val="FFFFFF"/>
                          </a:solidFill>
                        </a:rPr>
                        <a:t>Slope of decrease</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434165">
                <a:tc>
                  <a:txBody>
                    <a:bodyPr/>
                    <a:lstStyle/>
                    <a:p>
                      <a:pPr algn="ctr"/>
                      <a:r>
                        <a:rPr lang="en-US" sz="1900" dirty="0" smtClean="0">
                          <a:solidFill>
                            <a:srgbClr val="FFFFFF"/>
                          </a:solidFill>
                        </a:rPr>
                        <a:t>Mercury</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tcPr>
                </a:tc>
                <a:tc>
                  <a:txBody>
                    <a:bodyPr/>
                    <a:lstStyle/>
                    <a:p>
                      <a:pPr algn="ctr"/>
                      <a:r>
                        <a:rPr lang="en-US" sz="1900" dirty="0" smtClean="0">
                          <a:solidFill>
                            <a:srgbClr val="FFFFFF"/>
                          </a:solidFill>
                        </a:rPr>
                        <a:t>15%</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tcPr>
                </a:tc>
                <a:tc>
                  <a:txBody>
                    <a:bodyPr/>
                    <a:lstStyle/>
                    <a:p>
                      <a:pPr algn="ctr"/>
                      <a:r>
                        <a:rPr lang="en-US" sz="1900" dirty="0" smtClean="0">
                          <a:solidFill>
                            <a:srgbClr val="FFFFFF"/>
                          </a:solidFill>
                        </a:rPr>
                        <a:t>59.2</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tcPr>
                </a:tc>
                <a:tc>
                  <a:txBody>
                    <a:bodyPr/>
                    <a:lstStyle/>
                    <a:p>
                      <a:pPr algn="ctr"/>
                      <a:r>
                        <a:rPr lang="en-US" sz="1900" dirty="0" smtClean="0">
                          <a:solidFill>
                            <a:srgbClr val="FFFFFF"/>
                          </a:solidFill>
                        </a:rPr>
                        <a:t>-0.16 (FD1: -0.21; FD2: -0.37)</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tcPr>
                </a:tc>
              </a:tr>
              <a:tr h="381000">
                <a:tc>
                  <a:txBody>
                    <a:bodyPr/>
                    <a:lstStyle/>
                    <a:p>
                      <a:pPr algn="ctr"/>
                      <a:r>
                        <a:rPr lang="en-US" sz="1900" dirty="0" smtClean="0">
                          <a:solidFill>
                            <a:srgbClr val="FFFFFF"/>
                          </a:solidFill>
                        </a:rPr>
                        <a:t>Earth</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c>
                  <a:txBody>
                    <a:bodyPr/>
                    <a:lstStyle/>
                    <a:p>
                      <a:pPr algn="ctr"/>
                      <a:r>
                        <a:rPr lang="en-US" sz="1900" dirty="0" smtClean="0">
                          <a:solidFill>
                            <a:srgbClr val="FFFFFF"/>
                          </a:solidFill>
                        </a:rPr>
                        <a:t>9%</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c>
                  <a:txBody>
                    <a:bodyPr/>
                    <a:lstStyle/>
                    <a:p>
                      <a:pPr algn="ctr"/>
                      <a:r>
                        <a:rPr lang="en-US" sz="1900" dirty="0" smtClean="0">
                          <a:solidFill>
                            <a:srgbClr val="FFFFFF"/>
                          </a:solidFill>
                        </a:rPr>
                        <a:t>69.9</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c>
                  <a:txBody>
                    <a:bodyPr/>
                    <a:lstStyle/>
                    <a:p>
                      <a:pPr algn="ctr"/>
                      <a:r>
                        <a:rPr lang="en-US" sz="1900" dirty="0" smtClean="0">
                          <a:solidFill>
                            <a:srgbClr val="FFFFFF"/>
                          </a:solidFill>
                        </a:rPr>
                        <a:t>-0.12</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r>
              <a:tr h="381000">
                <a:tc>
                  <a:txBody>
                    <a:bodyPr/>
                    <a:lstStyle/>
                    <a:p>
                      <a:pPr algn="ctr"/>
                      <a:r>
                        <a:rPr lang="en-US" sz="1900" dirty="0" smtClean="0">
                          <a:solidFill>
                            <a:srgbClr val="FFFFFF"/>
                          </a:solidFill>
                        </a:rPr>
                        <a:t>Mars</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900" dirty="0" smtClean="0">
                          <a:solidFill>
                            <a:srgbClr val="FFFFFF"/>
                          </a:solidFill>
                        </a:rPr>
                        <a:t>6%</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900" dirty="0" smtClean="0">
                          <a:solidFill>
                            <a:srgbClr val="FFFFFF"/>
                          </a:solidFill>
                        </a:rPr>
                        <a:t>206.6</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900" dirty="0" smtClean="0">
                          <a:solidFill>
                            <a:srgbClr val="FFFFFF"/>
                          </a:solidFill>
                        </a:rPr>
                        <a:t>-0.07</a:t>
                      </a:r>
                      <a:endParaRPr lang="en-US" sz="1900" dirty="0">
                        <a:solidFill>
                          <a:srgbClr val="FFFFFF"/>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r>
            </a:tbl>
          </a:graphicData>
        </a:graphic>
      </p:graphicFrame>
      <p:sp>
        <p:nvSpPr>
          <p:cNvPr id="13" name="Title 1"/>
          <p:cNvSpPr txBox="1">
            <a:spLocks/>
          </p:cNvSpPr>
          <p:nvPr/>
        </p:nvSpPr>
        <p:spPr bwMode="auto">
          <a:xfrm>
            <a:off x="152400" y="668282"/>
            <a:ext cx="8991600" cy="592137"/>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Comparison of </a:t>
            </a:r>
            <a:r>
              <a:rPr lang="en-US" sz="2400" b="1" dirty="0" err="1" smtClean="0">
                <a:solidFill>
                  <a:srgbClr val="FFFF00"/>
                </a:solidFill>
                <a:latin typeface="Calibri" pitchFamily="34" charset="0"/>
              </a:rPr>
              <a:t>Forbush</a:t>
            </a:r>
            <a:r>
              <a:rPr lang="en-US" sz="2400" b="1" dirty="0" smtClean="0">
                <a:solidFill>
                  <a:srgbClr val="FFFF00"/>
                </a:solidFill>
                <a:latin typeface="Calibri" pitchFamily="34" charset="0"/>
              </a:rPr>
              <a:t> decreases at the 3 planets</a:t>
            </a:r>
            <a:r>
              <a:rPr lang="en-US" sz="2400" b="1" i="1" dirty="0">
                <a:solidFill>
                  <a:srgbClr val="FFFF00"/>
                </a:solidFill>
                <a:latin typeface="Calibri" pitchFamily="34" charset="0"/>
              </a:rPr>
              <a:t>				</a:t>
            </a:r>
            <a:endParaRPr lang="en-US" sz="2400" b="1" dirty="0">
              <a:solidFill>
                <a:srgbClr val="FFFF00"/>
              </a:solidFill>
              <a:latin typeface="Calibri" pitchFamily="34" charset="0"/>
            </a:endParaRPr>
          </a:p>
        </p:txBody>
      </p:sp>
      <p:pic>
        <p:nvPicPr>
          <p:cNvPr id="7" name="Picture 6" descr="Figure5_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412" y="3507926"/>
            <a:ext cx="3452190" cy="3146635"/>
          </a:xfrm>
          <a:prstGeom prst="rect">
            <a:avLst/>
          </a:prstGeom>
        </p:spPr>
      </p:pic>
      <p:sp>
        <p:nvSpPr>
          <p:cNvPr id="3" name="TextBox 2"/>
          <p:cNvSpPr txBox="1"/>
          <p:nvPr/>
        </p:nvSpPr>
        <p:spPr>
          <a:xfrm>
            <a:off x="24647" y="3356876"/>
            <a:ext cx="5836394" cy="3477875"/>
          </a:xfrm>
          <a:prstGeom prst="rect">
            <a:avLst/>
          </a:prstGeom>
          <a:noFill/>
        </p:spPr>
        <p:txBody>
          <a:bodyPr wrap="square" rtlCol="0">
            <a:spAutoFit/>
          </a:bodyPr>
          <a:lstStyle/>
          <a:p>
            <a:r>
              <a:rPr lang="en-US" sz="2000" dirty="0" err="1" smtClean="0">
                <a:solidFill>
                  <a:schemeClr val="bg1"/>
                </a:solidFill>
                <a:latin typeface="Candara"/>
                <a:cs typeface="Candara"/>
              </a:rPr>
              <a:t>Fds</a:t>
            </a:r>
            <a:r>
              <a:rPr lang="en-US" sz="2000" dirty="0" smtClean="0">
                <a:solidFill>
                  <a:schemeClr val="bg1"/>
                </a:solidFill>
                <a:latin typeface="Candara"/>
                <a:cs typeface="Candara"/>
              </a:rPr>
              <a:t> are steeper, deeper, and of shorter duration closer to the Sun.</a:t>
            </a:r>
          </a:p>
          <a:p>
            <a:endParaRPr lang="en-US" sz="2000" dirty="0">
              <a:solidFill>
                <a:schemeClr val="bg1"/>
              </a:solidFill>
              <a:latin typeface="Candara"/>
              <a:cs typeface="Candara"/>
            </a:endParaRPr>
          </a:p>
          <a:p>
            <a:r>
              <a:rPr lang="en-US" sz="2000" dirty="0" err="1" smtClean="0">
                <a:solidFill>
                  <a:schemeClr val="bg1"/>
                </a:solidFill>
                <a:latin typeface="Candara"/>
                <a:cs typeface="Candara"/>
              </a:rPr>
              <a:t>Fd</a:t>
            </a:r>
            <a:r>
              <a:rPr lang="en-US" sz="2000" dirty="0" smtClean="0">
                <a:solidFill>
                  <a:schemeClr val="bg1"/>
                </a:solidFill>
                <a:latin typeface="Candara"/>
                <a:cs typeface="Candara"/>
              </a:rPr>
              <a:t> size strongly dependent on ICME B.</a:t>
            </a:r>
          </a:p>
          <a:p>
            <a:endParaRPr lang="en-US" sz="2000" dirty="0">
              <a:solidFill>
                <a:schemeClr val="bg1"/>
              </a:solidFill>
              <a:latin typeface="Candara"/>
              <a:cs typeface="Candara"/>
            </a:endParaRPr>
          </a:p>
          <a:p>
            <a:r>
              <a:rPr lang="en-US" sz="2000" dirty="0" err="1" smtClean="0">
                <a:solidFill>
                  <a:schemeClr val="bg1"/>
                </a:solidFill>
                <a:latin typeface="Candara"/>
                <a:cs typeface="Candara"/>
              </a:rPr>
              <a:t>Witasse</a:t>
            </a:r>
            <a:r>
              <a:rPr lang="en-US" sz="2000" dirty="0" smtClean="0">
                <a:solidFill>
                  <a:schemeClr val="bg1"/>
                </a:solidFill>
                <a:latin typeface="Candara"/>
                <a:cs typeface="Candara"/>
              </a:rPr>
              <a:t> et al. (2017) looked at </a:t>
            </a:r>
            <a:r>
              <a:rPr lang="en-US" sz="2000" dirty="0" err="1" smtClean="0">
                <a:solidFill>
                  <a:schemeClr val="bg1"/>
                </a:solidFill>
                <a:latin typeface="Candara"/>
                <a:cs typeface="Candara"/>
              </a:rPr>
              <a:t>Fds</a:t>
            </a:r>
            <a:r>
              <a:rPr lang="en-US" sz="2000" dirty="0" smtClean="0">
                <a:solidFill>
                  <a:schemeClr val="bg1"/>
                </a:solidFill>
                <a:latin typeface="Candara"/>
                <a:cs typeface="Candara"/>
              </a:rPr>
              <a:t> associated with the same ICME in the outer solar system (at Mars, comet 67P, and Saturn).</a:t>
            </a:r>
          </a:p>
          <a:p>
            <a:endParaRPr lang="en-US" sz="2000" dirty="0">
              <a:solidFill>
                <a:schemeClr val="bg1"/>
              </a:solidFill>
              <a:latin typeface="Candara"/>
              <a:cs typeface="Candara"/>
            </a:endParaRPr>
          </a:p>
          <a:p>
            <a:r>
              <a:rPr lang="en-US" sz="2000" dirty="0" smtClean="0">
                <a:solidFill>
                  <a:schemeClr val="bg1"/>
                </a:solidFill>
                <a:latin typeface="Candara"/>
                <a:cs typeface="Candara"/>
              </a:rPr>
              <a:t>Hint of possible exponential drop off of </a:t>
            </a:r>
            <a:r>
              <a:rPr lang="en-US" sz="2000" dirty="0" err="1" smtClean="0">
                <a:solidFill>
                  <a:schemeClr val="bg1"/>
                </a:solidFill>
                <a:latin typeface="Candara"/>
                <a:cs typeface="Candara"/>
              </a:rPr>
              <a:t>Fd</a:t>
            </a:r>
            <a:r>
              <a:rPr lang="en-US" sz="2000" dirty="0" smtClean="0">
                <a:solidFill>
                  <a:schemeClr val="bg1"/>
                </a:solidFill>
                <a:latin typeface="Candara"/>
                <a:cs typeface="Candara"/>
              </a:rPr>
              <a:t> size with distance.</a:t>
            </a:r>
          </a:p>
        </p:txBody>
      </p:sp>
    </p:spTree>
    <p:extLst>
      <p:ext uri="{BB962C8B-B14F-4D97-AF65-F5344CB8AC3E}">
        <p14:creationId xmlns:p14="http://schemas.microsoft.com/office/powerpoint/2010/main" val="5855349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186"/>
        <p:cNvGrpSpPr/>
        <p:nvPr/>
      </p:nvGrpSpPr>
      <p:grpSpPr>
        <a:xfrm>
          <a:off x="0" y="0"/>
          <a:ext cx="0" cy="0"/>
          <a:chOff x="0" y="0"/>
          <a:chExt cx="0" cy="0"/>
        </a:xfrm>
      </p:grpSpPr>
      <p:sp>
        <p:nvSpPr>
          <p:cNvPr id="46187" name="Shape 46187"/>
          <p:cNvSpPr/>
          <p:nvPr/>
        </p:nvSpPr>
        <p:spPr>
          <a:xfrm>
            <a:off x="7164388" y="228600"/>
            <a:ext cx="455700" cy="622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46188" name="Shape 46188"/>
          <p:cNvSpPr txBox="1">
            <a:spLocks noGrp="1"/>
          </p:cNvSpPr>
          <p:nvPr>
            <p:ph type="body" idx="1"/>
          </p:nvPr>
        </p:nvSpPr>
        <p:spPr>
          <a:xfrm>
            <a:off x="152400" y="1091983"/>
            <a:ext cx="8839200" cy="3546553"/>
          </a:xfrm>
          <a:prstGeom prst="rect">
            <a:avLst/>
          </a:prstGeom>
          <a:noFill/>
          <a:ln w="9525" cap="flat" cmpd="sng">
            <a:solidFill>
              <a:schemeClr val="lt1"/>
            </a:solidFill>
            <a:prstDash val="solid"/>
            <a:round/>
            <a:headEnd type="none" w="med" len="med"/>
            <a:tailEnd type="none" w="med" len="med"/>
          </a:ln>
        </p:spPr>
        <p:txBody>
          <a:bodyPr wrap="square" lIns="91425" tIns="45700" rIns="91425" bIns="45700" anchor="t" anchorCtr="0">
            <a:noAutofit/>
          </a:bodyPr>
          <a:lstStyle/>
          <a:p>
            <a:pPr marL="342900" lvl="0" indent="-342900" algn="l" rtl="0">
              <a:spcBef>
                <a:spcPts val="0"/>
              </a:spcBef>
              <a:spcAft>
                <a:spcPts val="0"/>
              </a:spcAft>
              <a:buClr>
                <a:schemeClr val="lt1"/>
              </a:buClr>
              <a:buSzPct val="100000"/>
            </a:pPr>
            <a:r>
              <a:rPr lang="en-US" dirty="0">
                <a:latin typeface="Candara"/>
                <a:cs typeface="Candara"/>
              </a:rPr>
              <a:t>Investigated how </a:t>
            </a:r>
            <a:r>
              <a:rPr lang="en-US" dirty="0" err="1" smtClean="0">
                <a:latin typeface="Candara"/>
                <a:cs typeface="Candara"/>
              </a:rPr>
              <a:t>Fds</a:t>
            </a:r>
            <a:r>
              <a:rPr lang="en-US" dirty="0" smtClean="0">
                <a:latin typeface="Candara"/>
                <a:cs typeface="Candara"/>
              </a:rPr>
              <a:t> </a:t>
            </a:r>
            <a:r>
              <a:rPr lang="en-US" dirty="0">
                <a:latin typeface="Candara"/>
                <a:cs typeface="Candara"/>
              </a:rPr>
              <a:t>evolve in time and radial distance, in the near-solar region, which has not been explored since Helios 1 and 2 in the 1980’s, and past 1 AU. </a:t>
            </a:r>
          </a:p>
          <a:p>
            <a:pPr marL="342900" lvl="0" indent="-342900" algn="l" rtl="0">
              <a:spcBef>
                <a:spcPts val="360"/>
              </a:spcBef>
              <a:spcAft>
                <a:spcPts val="0"/>
              </a:spcAft>
              <a:buClr>
                <a:schemeClr val="lt1"/>
              </a:buClr>
              <a:buSzPct val="100000"/>
              <a:buNone/>
            </a:pPr>
            <a:endParaRPr dirty="0">
              <a:latin typeface="Candara"/>
              <a:cs typeface="Candara"/>
            </a:endParaRPr>
          </a:p>
          <a:p>
            <a:pPr marL="342900" lvl="0" indent="-342900" algn="l" rtl="0">
              <a:spcBef>
                <a:spcPts val="360"/>
              </a:spcBef>
              <a:spcAft>
                <a:spcPts val="0"/>
              </a:spcAft>
              <a:buClr>
                <a:schemeClr val="lt1"/>
              </a:buClr>
              <a:buSzPct val="100000"/>
            </a:pPr>
            <a:r>
              <a:rPr lang="en-US" dirty="0">
                <a:latin typeface="Candara"/>
                <a:cs typeface="Candara"/>
              </a:rPr>
              <a:t>Find </a:t>
            </a:r>
            <a:r>
              <a:rPr lang="en-US" dirty="0" err="1" smtClean="0">
                <a:latin typeface="Candara"/>
                <a:cs typeface="Candara"/>
              </a:rPr>
              <a:t>Fds</a:t>
            </a:r>
            <a:r>
              <a:rPr lang="en-US" dirty="0">
                <a:latin typeface="Candara"/>
                <a:cs typeface="Candara"/>
              </a:rPr>
              <a:t> </a:t>
            </a:r>
            <a:r>
              <a:rPr lang="en-US" dirty="0" smtClean="0">
                <a:latin typeface="Candara"/>
                <a:cs typeface="Candara"/>
              </a:rPr>
              <a:t>steeper </a:t>
            </a:r>
            <a:r>
              <a:rPr lang="en-US" dirty="0">
                <a:latin typeface="Candara"/>
                <a:cs typeface="Candara"/>
              </a:rPr>
              <a:t>and deeper closer to </a:t>
            </a:r>
            <a:r>
              <a:rPr lang="en-US" dirty="0" smtClean="0">
                <a:latin typeface="Candara"/>
                <a:cs typeface="Candara"/>
              </a:rPr>
              <a:t>Sun.</a:t>
            </a:r>
          </a:p>
          <a:p>
            <a:pPr marL="342900" lvl="0" indent="-342900" algn="l" rtl="0">
              <a:spcBef>
                <a:spcPts val="360"/>
              </a:spcBef>
              <a:spcAft>
                <a:spcPts val="0"/>
              </a:spcAft>
              <a:buClr>
                <a:schemeClr val="lt1"/>
              </a:buClr>
              <a:buSzPct val="100000"/>
            </a:pPr>
            <a:endParaRPr dirty="0">
              <a:latin typeface="Candara"/>
              <a:cs typeface="Candara"/>
            </a:endParaRPr>
          </a:p>
          <a:p>
            <a:pPr marL="342900" lvl="0" indent="-342900" algn="l" rtl="0">
              <a:spcBef>
                <a:spcPts val="360"/>
              </a:spcBef>
              <a:spcAft>
                <a:spcPts val="0"/>
              </a:spcAft>
              <a:buClr>
                <a:schemeClr val="lt1"/>
              </a:buClr>
              <a:buSzPct val="100000"/>
            </a:pPr>
            <a:r>
              <a:rPr lang="en-US" dirty="0" smtClean="0">
                <a:latin typeface="Candara"/>
                <a:cs typeface="Candara"/>
              </a:rPr>
              <a:t>|B| in ICME plays </a:t>
            </a:r>
            <a:r>
              <a:rPr lang="en-US" dirty="0">
                <a:latin typeface="Candara"/>
                <a:cs typeface="Candara"/>
              </a:rPr>
              <a:t>a large role in modulating the depth </a:t>
            </a:r>
            <a:r>
              <a:rPr lang="en-US" dirty="0" smtClean="0">
                <a:latin typeface="Candara"/>
                <a:cs typeface="Candara"/>
              </a:rPr>
              <a:t>of </a:t>
            </a:r>
            <a:r>
              <a:rPr lang="en-US" dirty="0" err="1" smtClean="0">
                <a:latin typeface="Candara"/>
                <a:cs typeface="Candara"/>
              </a:rPr>
              <a:t>Fd</a:t>
            </a:r>
            <a:r>
              <a:rPr lang="en-US" dirty="0" smtClean="0">
                <a:latin typeface="Candara"/>
                <a:cs typeface="Candara"/>
              </a:rPr>
              <a:t>. </a:t>
            </a:r>
            <a:endParaRPr lang="en-US" dirty="0">
              <a:latin typeface="Candara"/>
              <a:cs typeface="Candara"/>
            </a:endParaRPr>
          </a:p>
          <a:p>
            <a:pPr marL="342900" lvl="0" indent="-342900" algn="l" rtl="0">
              <a:spcBef>
                <a:spcPts val="360"/>
              </a:spcBef>
              <a:spcAft>
                <a:spcPts val="0"/>
              </a:spcAft>
              <a:buClr>
                <a:schemeClr val="lt1"/>
              </a:buClr>
              <a:buSzPct val="100000"/>
              <a:buNone/>
            </a:pPr>
            <a:endParaRPr dirty="0">
              <a:latin typeface="Candara"/>
              <a:cs typeface="Candara"/>
            </a:endParaRPr>
          </a:p>
          <a:p>
            <a:pPr marL="342900" lvl="0" indent="-342900" algn="l" rtl="0">
              <a:spcBef>
                <a:spcPts val="360"/>
              </a:spcBef>
              <a:spcAft>
                <a:spcPts val="0"/>
              </a:spcAft>
              <a:buClr>
                <a:schemeClr val="lt1"/>
              </a:buClr>
              <a:buSzPct val="100000"/>
            </a:pPr>
            <a:r>
              <a:rPr lang="en-US" dirty="0" smtClean="0">
                <a:latin typeface="Candara"/>
                <a:cs typeface="Candara"/>
              </a:rPr>
              <a:t>2</a:t>
            </a:r>
            <a:r>
              <a:rPr lang="en-US" dirty="0">
                <a:latin typeface="Candara"/>
                <a:cs typeface="Candara"/>
              </a:rPr>
              <a:t>-step </a:t>
            </a:r>
            <a:r>
              <a:rPr lang="en-US" dirty="0" err="1" smtClean="0">
                <a:latin typeface="Candara"/>
                <a:cs typeface="Candara"/>
              </a:rPr>
              <a:t>Fd</a:t>
            </a:r>
            <a:r>
              <a:rPr lang="en-US" dirty="0" smtClean="0">
                <a:latin typeface="Candara"/>
                <a:cs typeface="Candara"/>
              </a:rPr>
              <a:t> </a:t>
            </a:r>
            <a:r>
              <a:rPr lang="en-US" dirty="0">
                <a:latin typeface="Candara"/>
                <a:cs typeface="Candara"/>
              </a:rPr>
              <a:t>at </a:t>
            </a:r>
            <a:r>
              <a:rPr lang="en-US" dirty="0" smtClean="0">
                <a:latin typeface="Candara"/>
                <a:cs typeface="Candara"/>
              </a:rPr>
              <a:t>Mercury, 1-step </a:t>
            </a:r>
            <a:r>
              <a:rPr lang="en-US" dirty="0" err="1" smtClean="0">
                <a:latin typeface="Candara"/>
                <a:cs typeface="Candara"/>
              </a:rPr>
              <a:t>Fd</a:t>
            </a:r>
            <a:r>
              <a:rPr lang="en-US" dirty="0" smtClean="0">
                <a:latin typeface="Candara"/>
                <a:cs typeface="Candara"/>
              </a:rPr>
              <a:t> at Earth (despite longitudinal alignment) and Mars </a:t>
            </a:r>
            <a:r>
              <a:rPr lang="en-US" dirty="0">
                <a:latin typeface="Candara"/>
                <a:cs typeface="Candara"/>
              </a:rPr>
              <a:t>-&gt; </a:t>
            </a:r>
            <a:r>
              <a:rPr lang="en-US" dirty="0" smtClean="0">
                <a:latin typeface="Candara"/>
                <a:cs typeface="Candara"/>
              </a:rPr>
              <a:t>Strong field needed </a:t>
            </a:r>
            <a:r>
              <a:rPr lang="en-US" dirty="0">
                <a:latin typeface="Candara"/>
                <a:cs typeface="Candara"/>
              </a:rPr>
              <a:t>in magnetic </a:t>
            </a:r>
            <a:r>
              <a:rPr lang="en-US" dirty="0" err="1">
                <a:latin typeface="Candara"/>
                <a:cs typeface="Candara"/>
              </a:rPr>
              <a:t>ejecta</a:t>
            </a:r>
            <a:r>
              <a:rPr lang="en-US" dirty="0">
                <a:latin typeface="Candara"/>
                <a:cs typeface="Candara"/>
              </a:rPr>
              <a:t> </a:t>
            </a:r>
            <a:r>
              <a:rPr lang="en-US" dirty="0" smtClean="0">
                <a:latin typeface="Candara"/>
                <a:cs typeface="Candara"/>
              </a:rPr>
              <a:t>to </a:t>
            </a:r>
            <a:r>
              <a:rPr lang="en-US" dirty="0">
                <a:latin typeface="Candara"/>
                <a:cs typeface="Candara"/>
              </a:rPr>
              <a:t>cause second GCR drop</a:t>
            </a:r>
            <a:r>
              <a:rPr lang="en-US" dirty="0" smtClean="0">
                <a:latin typeface="Candara"/>
                <a:cs typeface="Candara"/>
              </a:rPr>
              <a:t>.</a:t>
            </a:r>
            <a:endParaRPr lang="en-US" dirty="0">
              <a:latin typeface="Candara"/>
              <a:cs typeface="Candara"/>
            </a:endParaRPr>
          </a:p>
        </p:txBody>
      </p:sp>
      <p:sp>
        <p:nvSpPr>
          <p:cNvPr id="46189" name="Shape 46189"/>
          <p:cNvSpPr txBox="1"/>
          <p:nvPr/>
        </p:nvSpPr>
        <p:spPr>
          <a:xfrm>
            <a:off x="672634" y="4784469"/>
            <a:ext cx="7956899" cy="1813313"/>
          </a:xfrm>
          <a:prstGeom prst="rect">
            <a:avLst/>
          </a:prstGeom>
          <a:noFill/>
          <a:ln>
            <a:noFill/>
          </a:ln>
        </p:spPr>
        <p:txBody>
          <a:bodyPr wrap="square" lIns="91425" tIns="45700" rIns="91425" bIns="45700" anchor="ctr" anchorCtr="0">
            <a:noAutofit/>
          </a:bodyPr>
          <a:lstStyle/>
          <a:p>
            <a:pPr>
              <a:spcBef>
                <a:spcPts val="0"/>
              </a:spcBef>
              <a:spcAft>
                <a:spcPts val="0"/>
              </a:spcAft>
              <a:buSzPct val="25000"/>
            </a:pPr>
            <a:endParaRPr lang="en-US" sz="2000" b="1" dirty="0">
              <a:solidFill>
                <a:srgbClr val="FFFF00"/>
              </a:solidFill>
              <a:latin typeface="Candara"/>
              <a:ea typeface="Calibri"/>
              <a:cs typeface="Candara"/>
              <a:sym typeface="Calibri"/>
            </a:endParaRPr>
          </a:p>
          <a:p>
            <a:pPr>
              <a:spcBef>
                <a:spcPts val="0"/>
              </a:spcBef>
              <a:spcAft>
                <a:spcPts val="0"/>
              </a:spcAft>
              <a:buSzPct val="25000"/>
            </a:pPr>
            <a:r>
              <a:rPr lang="en-US" sz="2000" b="1" dirty="0" smtClean="0">
                <a:solidFill>
                  <a:srgbClr val="FFFF00"/>
                </a:solidFill>
                <a:latin typeface="Candara"/>
                <a:ea typeface="Calibri"/>
                <a:cs typeface="Candara"/>
                <a:sym typeface="Calibri"/>
              </a:rPr>
              <a:t>Hypothesis: PSP and SO will observe much stronger </a:t>
            </a:r>
            <a:r>
              <a:rPr lang="en-US" sz="2000" b="1" dirty="0">
                <a:solidFill>
                  <a:srgbClr val="FFFF00"/>
                </a:solidFill>
                <a:latin typeface="Candara"/>
                <a:ea typeface="Calibri"/>
                <a:cs typeface="Candara"/>
                <a:sym typeface="Calibri"/>
              </a:rPr>
              <a:t>ICME-driven GCR </a:t>
            </a:r>
            <a:r>
              <a:rPr lang="en-US" sz="2000" b="1" dirty="0" smtClean="0">
                <a:solidFill>
                  <a:srgbClr val="FFFF00"/>
                </a:solidFill>
                <a:latin typeface="Candara"/>
                <a:ea typeface="Calibri"/>
                <a:cs typeface="Candara"/>
                <a:sym typeface="Calibri"/>
              </a:rPr>
              <a:t>modulation than has been observed before.</a:t>
            </a:r>
            <a:r>
              <a:rPr lang="en-US" sz="2000" b="1" dirty="0">
                <a:solidFill>
                  <a:srgbClr val="FFFF00"/>
                </a:solidFill>
                <a:latin typeface="Candara"/>
                <a:ea typeface="Calibri"/>
                <a:cs typeface="Candara"/>
                <a:sym typeface="Calibri"/>
              </a:rPr>
              <a:t>	</a:t>
            </a:r>
            <a:endParaRPr lang="en-US" sz="2000" b="1" dirty="0" smtClean="0">
              <a:solidFill>
                <a:srgbClr val="FFFF00"/>
              </a:solidFill>
              <a:latin typeface="Candara"/>
              <a:ea typeface="Calibri"/>
              <a:cs typeface="Candara"/>
              <a:sym typeface="Calibri"/>
            </a:endParaRPr>
          </a:p>
          <a:p>
            <a:pPr marL="800100" lvl="1" indent="-342900">
              <a:spcBef>
                <a:spcPts val="0"/>
              </a:spcBef>
              <a:spcAft>
                <a:spcPts val="0"/>
              </a:spcAft>
              <a:buSzPct val="100000"/>
              <a:buFont typeface="Wingdings" charset="2"/>
              <a:buChar char="Ø"/>
            </a:pPr>
            <a:r>
              <a:rPr lang="en-US" sz="2000" b="1" dirty="0" err="1">
                <a:solidFill>
                  <a:srgbClr val="FFFF00"/>
                </a:solidFill>
                <a:latin typeface="Candara"/>
                <a:ea typeface="Calibri"/>
                <a:cs typeface="Candara"/>
                <a:sym typeface="Calibri"/>
              </a:rPr>
              <a:t>Fd</a:t>
            </a:r>
            <a:r>
              <a:rPr lang="en-US" sz="2000" b="1" dirty="0">
                <a:solidFill>
                  <a:srgbClr val="FFFF00"/>
                </a:solidFill>
                <a:latin typeface="Candara"/>
                <a:ea typeface="Calibri"/>
                <a:cs typeface="Candara"/>
                <a:sym typeface="Calibri"/>
              </a:rPr>
              <a:t> size </a:t>
            </a:r>
            <a:r>
              <a:rPr lang="en-US" sz="2000" b="1" dirty="0" smtClean="0">
                <a:solidFill>
                  <a:srgbClr val="FFFF00"/>
                </a:solidFill>
                <a:latin typeface="Candara"/>
                <a:ea typeface="Calibri"/>
                <a:cs typeface="Candara"/>
                <a:sym typeface="Calibri"/>
              </a:rPr>
              <a:t>decreases </a:t>
            </a:r>
            <a:r>
              <a:rPr lang="en-US" sz="2000" b="1" dirty="0">
                <a:solidFill>
                  <a:srgbClr val="FFFF00"/>
                </a:solidFill>
                <a:latin typeface="Candara"/>
                <a:ea typeface="Calibri"/>
                <a:cs typeface="Candara"/>
                <a:sym typeface="Calibri"/>
              </a:rPr>
              <a:t>exponentially with heliocentric </a:t>
            </a:r>
            <a:r>
              <a:rPr lang="en-US" sz="2000" b="1" dirty="0" smtClean="0">
                <a:solidFill>
                  <a:srgbClr val="FFFF00"/>
                </a:solidFill>
                <a:latin typeface="Candara"/>
                <a:ea typeface="Calibri"/>
                <a:cs typeface="Candara"/>
                <a:sym typeface="Calibri"/>
              </a:rPr>
              <a:t>distance. </a:t>
            </a:r>
          </a:p>
          <a:p>
            <a:pPr marL="800100" lvl="1" indent="-342900">
              <a:spcBef>
                <a:spcPts val="0"/>
              </a:spcBef>
              <a:spcAft>
                <a:spcPts val="0"/>
              </a:spcAft>
              <a:buSzPct val="100000"/>
              <a:buFont typeface="Wingdings" charset="2"/>
              <a:buChar char="Ø"/>
            </a:pPr>
            <a:r>
              <a:rPr lang="en-US" sz="2000" b="1" dirty="0" smtClean="0">
                <a:solidFill>
                  <a:srgbClr val="FFFF00"/>
                </a:solidFill>
                <a:latin typeface="Candara"/>
                <a:ea typeface="Calibri"/>
                <a:cs typeface="Candara"/>
                <a:sym typeface="Calibri"/>
              </a:rPr>
              <a:t>2</a:t>
            </a:r>
            <a:r>
              <a:rPr lang="en-US" sz="2000" b="1" dirty="0">
                <a:solidFill>
                  <a:srgbClr val="FFFF00"/>
                </a:solidFill>
                <a:latin typeface="Candara"/>
                <a:ea typeface="Calibri"/>
                <a:cs typeface="Candara"/>
                <a:sym typeface="Calibri"/>
              </a:rPr>
              <a:t>-step </a:t>
            </a:r>
            <a:r>
              <a:rPr lang="en-US" sz="2000" b="1" dirty="0" err="1">
                <a:solidFill>
                  <a:srgbClr val="FFFF00"/>
                </a:solidFill>
                <a:latin typeface="Candara"/>
                <a:ea typeface="Calibri"/>
                <a:cs typeface="Candara"/>
                <a:sym typeface="Calibri"/>
              </a:rPr>
              <a:t>Fds</a:t>
            </a:r>
            <a:r>
              <a:rPr lang="en-US" sz="2000" b="1" dirty="0">
                <a:solidFill>
                  <a:srgbClr val="FFFF00"/>
                </a:solidFill>
                <a:latin typeface="Candara"/>
                <a:ea typeface="Calibri"/>
                <a:cs typeface="Candara"/>
                <a:sym typeface="Calibri"/>
              </a:rPr>
              <a:t> </a:t>
            </a:r>
            <a:r>
              <a:rPr lang="en-US" sz="2000" b="1" dirty="0" smtClean="0">
                <a:solidFill>
                  <a:srgbClr val="FFFF00"/>
                </a:solidFill>
                <a:latin typeface="Candara"/>
                <a:ea typeface="Calibri"/>
                <a:cs typeface="Candara"/>
                <a:sym typeface="Calibri"/>
              </a:rPr>
              <a:t>are </a:t>
            </a:r>
            <a:r>
              <a:rPr lang="en-US" sz="2000" b="1" dirty="0">
                <a:solidFill>
                  <a:srgbClr val="FFFF00"/>
                </a:solidFill>
                <a:latin typeface="Candara"/>
                <a:ea typeface="Calibri"/>
                <a:cs typeface="Candara"/>
                <a:sym typeface="Calibri"/>
              </a:rPr>
              <a:t>more common closer to the </a:t>
            </a:r>
            <a:r>
              <a:rPr lang="en-US" sz="2000" b="1" dirty="0" smtClean="0">
                <a:solidFill>
                  <a:srgbClr val="FFFF00"/>
                </a:solidFill>
                <a:latin typeface="Candara"/>
                <a:ea typeface="Calibri"/>
                <a:cs typeface="Candara"/>
                <a:sym typeface="Calibri"/>
              </a:rPr>
              <a:t>Sun.</a:t>
            </a:r>
            <a:r>
              <a:rPr lang="en-US" sz="2000" b="1" dirty="0">
                <a:solidFill>
                  <a:srgbClr val="FFFF00"/>
                </a:solidFill>
                <a:latin typeface="Candara"/>
                <a:ea typeface="Calibri"/>
                <a:cs typeface="Candara"/>
                <a:sym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101"/>
        <p:cNvGrpSpPr/>
        <p:nvPr/>
      </p:nvGrpSpPr>
      <p:grpSpPr>
        <a:xfrm>
          <a:off x="0" y="0"/>
          <a:ext cx="0" cy="0"/>
          <a:chOff x="0" y="0"/>
          <a:chExt cx="0" cy="0"/>
        </a:xfrm>
      </p:grpSpPr>
      <p:sp>
        <p:nvSpPr>
          <p:cNvPr id="46104" name="Shape 46104"/>
          <p:cNvSpPr txBox="1"/>
          <p:nvPr/>
        </p:nvSpPr>
        <p:spPr>
          <a:xfrm>
            <a:off x="152400" y="1142235"/>
            <a:ext cx="8839200" cy="5632271"/>
          </a:xfrm>
          <a:prstGeom prst="rect">
            <a:avLst/>
          </a:prstGeom>
          <a:noFill/>
          <a:ln w="9525" cap="flat" cmpd="sng">
            <a:solidFill>
              <a:srgbClr val="FFFFFF"/>
            </a:solidFill>
            <a:prstDash val="solid"/>
            <a:round/>
            <a:headEnd type="none" w="med" len="med"/>
            <a:tailEnd type="none" w="med" len="med"/>
          </a:ln>
        </p:spPr>
        <p:txBody>
          <a:bodyPr wrap="square" lIns="91425" tIns="45700" rIns="91425" bIns="45700" anchor="t" anchorCtr="0">
            <a:spAutoFit/>
          </a:bodyPr>
          <a:lstStyle/>
          <a:p>
            <a:pPr marL="0" marR="0" lvl="0" indent="0" algn="l" rtl="0">
              <a:spcBef>
                <a:spcPts val="0"/>
              </a:spcBef>
              <a:spcAft>
                <a:spcPts val="0"/>
              </a:spcAft>
              <a:buSzPct val="25000"/>
              <a:buNone/>
            </a:pPr>
            <a:r>
              <a:rPr lang="en-US" sz="2000" b="0" i="0" u="none" strike="noStrike" cap="none" dirty="0" smtClean="0">
                <a:solidFill>
                  <a:srgbClr val="FFFFFF"/>
                </a:solidFill>
                <a:latin typeface="Candara"/>
                <a:ea typeface="Candara"/>
                <a:cs typeface="Candara"/>
                <a:sym typeface="Candara"/>
              </a:rPr>
              <a:t>Many advances have been made in our understanding of ICME </a:t>
            </a:r>
            <a:r>
              <a:rPr lang="en-US" sz="2000" b="0" i="0" u="none" strike="noStrike" cap="none" dirty="0" err="1" smtClean="0">
                <a:solidFill>
                  <a:srgbClr val="FFFFFF"/>
                </a:solidFill>
                <a:latin typeface="Candara"/>
                <a:ea typeface="Candara"/>
                <a:cs typeface="Candara"/>
                <a:sym typeface="Candara"/>
              </a:rPr>
              <a:t>heliospheri</a:t>
            </a:r>
            <a:r>
              <a:rPr lang="en-US" sz="2000" dirty="0" err="1" smtClean="0">
                <a:solidFill>
                  <a:srgbClr val="FFFFFF"/>
                </a:solidFill>
                <a:latin typeface="Candara"/>
                <a:ea typeface="Candara"/>
                <a:cs typeface="Candara"/>
                <a:sym typeface="Candara"/>
              </a:rPr>
              <a:t>c</a:t>
            </a:r>
            <a:r>
              <a:rPr lang="en-US" sz="2000" dirty="0" smtClean="0">
                <a:solidFill>
                  <a:srgbClr val="FFFFFF"/>
                </a:solidFill>
                <a:latin typeface="Candara"/>
                <a:ea typeface="Candara"/>
                <a:cs typeface="Candara"/>
                <a:sym typeface="Candara"/>
              </a:rPr>
              <a:t> evolution thanks to remote (ex. SOHO, STEREO) and in situ observations (ex. ACE, WIND, various planetary missions), and global Sun-Earth numerical simulations (ex. SWMF, WSA-ENLIL), although open questions remain.</a:t>
            </a: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a:p>
            <a:pPr marL="0" marR="0" lvl="0" indent="0" algn="l" rtl="0">
              <a:spcBef>
                <a:spcPts val="0"/>
              </a:spcBef>
              <a:spcAft>
                <a:spcPts val="0"/>
              </a:spcAft>
              <a:buSzPct val="25000"/>
              <a:buNone/>
            </a:pPr>
            <a:r>
              <a:rPr lang="en-US" sz="2000" u="sng" dirty="0" smtClean="0">
                <a:solidFill>
                  <a:srgbClr val="FFFFFF"/>
                </a:solidFill>
                <a:latin typeface="Candara"/>
                <a:ea typeface="Candara"/>
                <a:cs typeface="Candara"/>
                <a:sym typeface="Candara"/>
              </a:rPr>
              <a:t>We investigate 2 open issues:</a:t>
            </a:r>
          </a:p>
          <a:p>
            <a:pPr marL="0" marR="0" lvl="0" indent="0" algn="l" rtl="0">
              <a:spcBef>
                <a:spcPts val="0"/>
              </a:spcBef>
              <a:spcAft>
                <a:spcPts val="0"/>
              </a:spcAft>
              <a:buSzPct val="25000"/>
              <a:buNone/>
            </a:pPr>
            <a:endParaRPr lang="en-US" sz="2000" u="sng" dirty="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u="sng" dirty="0" smtClean="0">
              <a:solidFill>
                <a:srgbClr val="FFFFFF"/>
              </a:solidFill>
              <a:latin typeface="Candara"/>
              <a:ea typeface="Candara"/>
              <a:cs typeface="Candara"/>
              <a:sym typeface="Candara"/>
            </a:endParaRP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p:txBody>
      </p:sp>
      <p:sp>
        <p:nvSpPr>
          <p:cNvPr id="3" name="Shape 46122"/>
          <p:cNvSpPr txBox="1"/>
          <p:nvPr/>
        </p:nvSpPr>
        <p:spPr>
          <a:xfrm>
            <a:off x="457200" y="272904"/>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rgbClr val="FFFF00"/>
              </a:buClr>
              <a:buSzPct val="25000"/>
              <a:buFont typeface="Calibri"/>
              <a:buNone/>
            </a:pPr>
            <a:r>
              <a:rPr lang="en-US" sz="2400" b="1" dirty="0" smtClean="0">
                <a:solidFill>
                  <a:srgbClr val="FFFF00"/>
                </a:solidFill>
                <a:latin typeface="Calibri"/>
                <a:ea typeface="Calibri"/>
                <a:cs typeface="Calibri"/>
                <a:sym typeface="Calibri"/>
              </a:rPr>
              <a:t>ICME Evolution: Science Questions</a:t>
            </a:r>
            <a:endParaRPr lang="en-US" sz="2400" b="1" dirty="0">
              <a:solidFill>
                <a:srgbClr val="FFFF00"/>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Tree>
    <p:extLst>
      <p:ext uri="{BB962C8B-B14F-4D97-AF65-F5344CB8AC3E}">
        <p14:creationId xmlns:p14="http://schemas.microsoft.com/office/powerpoint/2010/main" val="12801593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pic>
        <p:nvPicPr>
          <p:cNvPr id="4" name="Picture 3" descr="FluxRopeFitscas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 y="1295400"/>
            <a:ext cx="9144000" cy="5105400"/>
          </a:xfrm>
          <a:prstGeom prst="rect">
            <a:avLst/>
          </a:prstGeom>
        </p:spPr>
      </p:pic>
      <p:sp>
        <p:nvSpPr>
          <p:cNvPr id="6" name="Title 1"/>
          <p:cNvSpPr txBox="1">
            <a:spLocks/>
          </p:cNvSpPr>
          <p:nvPr/>
        </p:nvSpPr>
        <p:spPr bwMode="auto">
          <a:xfrm>
            <a:off x="457200" y="457200"/>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Flux rope fits</a:t>
            </a:r>
          </a:p>
          <a:p>
            <a:pPr algn="ctr" defTabSz="457200"/>
            <a:endParaRPr lang="en-US" sz="2000" b="1" i="1" dirty="0">
              <a:solidFill>
                <a:srgbClr val="FFFF00"/>
              </a:solidFill>
              <a:latin typeface="Calibri" pitchFamily="34" charset="0"/>
            </a:endParaRPr>
          </a:p>
        </p:txBody>
      </p:sp>
    </p:spTree>
    <p:extLst>
      <p:ext uri="{BB962C8B-B14F-4D97-AF65-F5344CB8AC3E}">
        <p14:creationId xmlns:p14="http://schemas.microsoft.com/office/powerpoint/2010/main" val="37143524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5" name="Title 1"/>
          <p:cNvSpPr txBox="1">
            <a:spLocks/>
          </p:cNvSpPr>
          <p:nvPr/>
        </p:nvSpPr>
        <p:spPr bwMode="auto">
          <a:xfrm>
            <a:off x="457200" y="533400"/>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ACE and LRO observations at Earth/Moon</a:t>
            </a:r>
          </a:p>
          <a:p>
            <a:pPr algn="ctr" defTabSz="457200"/>
            <a:endParaRPr lang="en-US" sz="2000" b="1" i="1" dirty="0">
              <a:solidFill>
                <a:srgbClr val="FFFF00"/>
              </a:solidFill>
              <a:latin typeface="Calibri" pitchFamily="34" charset="0"/>
            </a:endParaRPr>
          </a:p>
        </p:txBody>
      </p:sp>
      <p:sp>
        <p:nvSpPr>
          <p:cNvPr id="7" name="TextBox 6"/>
          <p:cNvSpPr txBox="1"/>
          <p:nvPr/>
        </p:nvSpPr>
        <p:spPr>
          <a:xfrm>
            <a:off x="76200" y="1333340"/>
            <a:ext cx="2778671" cy="3970318"/>
          </a:xfrm>
          <a:prstGeom prst="rect">
            <a:avLst/>
          </a:prstGeom>
          <a:noFill/>
          <a:ln>
            <a:solidFill>
              <a:srgbClr val="FFFFFF"/>
            </a:solidFill>
          </a:ln>
        </p:spPr>
        <p:txBody>
          <a:bodyPr wrap="square">
            <a:spAutoFit/>
          </a:bodyPr>
          <a:lstStyle/>
          <a:p>
            <a:pPr marL="285750" indent="-285750" fontAlgn="auto">
              <a:spcAft>
                <a:spcPts val="0"/>
              </a:spcAft>
              <a:buFont typeface="Arial"/>
              <a:buChar char="•"/>
              <a:defRPr/>
            </a:pPr>
            <a:r>
              <a:rPr lang="en-US" sz="1800" dirty="0" smtClean="0">
                <a:solidFill>
                  <a:srgbClr val="FFFFFF"/>
                </a:solidFill>
                <a:latin typeface="Candara"/>
                <a:ea typeface="ＭＳ Ｐゴシック" charset="0"/>
                <a:cs typeface="Candara"/>
              </a:rPr>
              <a:t>Used ACE fields and plasma data of the ICME; LRO </a:t>
            </a:r>
            <a:r>
              <a:rPr lang="en-US" sz="1800" dirty="0" err="1" smtClean="0">
                <a:solidFill>
                  <a:srgbClr val="FFFFFF"/>
                </a:solidFill>
                <a:latin typeface="Candara"/>
                <a:ea typeface="ＭＳ Ｐゴシック" charset="0"/>
                <a:cs typeface="Candara"/>
              </a:rPr>
              <a:t>CRaTER</a:t>
            </a:r>
            <a:r>
              <a:rPr lang="en-US" sz="1800" dirty="0" smtClean="0">
                <a:solidFill>
                  <a:srgbClr val="FFFFFF"/>
                </a:solidFill>
                <a:latin typeface="Candara"/>
                <a:ea typeface="ＭＳ Ｐゴシック" charset="0"/>
                <a:cs typeface="Candara"/>
              </a:rPr>
              <a:t> data (&gt;100 MeV) of the FD.</a:t>
            </a:r>
          </a:p>
          <a:p>
            <a:pPr marL="285750" indent="-285750" fontAlgn="auto">
              <a:spcAft>
                <a:spcPts val="0"/>
              </a:spcAft>
              <a:buFont typeface="Arial"/>
              <a:buChar char="•"/>
              <a:defRPr/>
            </a:pPr>
            <a:endParaRPr lang="en-US" sz="1800" dirty="0">
              <a:solidFill>
                <a:srgbClr val="FFFFFF"/>
              </a:solidFill>
              <a:latin typeface="Candara"/>
              <a:ea typeface="ＭＳ Ｐゴシック" charset="0"/>
              <a:cs typeface="Candara"/>
            </a:endParaRPr>
          </a:p>
          <a:p>
            <a:pPr marL="285750" indent="-285750" fontAlgn="auto">
              <a:spcAft>
                <a:spcPts val="0"/>
              </a:spcAft>
              <a:buFont typeface="Arial"/>
              <a:buChar char="•"/>
              <a:defRPr/>
            </a:pPr>
            <a:r>
              <a:rPr lang="en-US" sz="1800" dirty="0" smtClean="0">
                <a:solidFill>
                  <a:srgbClr val="FFFFFF"/>
                </a:solidFill>
                <a:latin typeface="Candara"/>
                <a:ea typeface="ＭＳ Ｐゴシック" charset="0"/>
                <a:cs typeface="Candara"/>
              </a:rPr>
              <a:t>FD starts ~2 h after ICME shock; likely due to slow density increase, lack of high variability in </a:t>
            </a:r>
            <a:r>
              <a:rPr lang="en-US" sz="1800" b="1" i="1" dirty="0" smtClean="0">
                <a:solidFill>
                  <a:srgbClr val="FFFFFF"/>
                </a:solidFill>
                <a:latin typeface="Candara"/>
                <a:ea typeface="ＭＳ Ｐゴシック" charset="0"/>
                <a:cs typeface="Candara"/>
              </a:rPr>
              <a:t>B</a:t>
            </a:r>
            <a:r>
              <a:rPr lang="en-US" sz="1800" b="1" i="1" dirty="0">
                <a:solidFill>
                  <a:srgbClr val="FFFFFF"/>
                </a:solidFill>
                <a:latin typeface="Candara"/>
                <a:ea typeface="ＭＳ Ｐゴシック" charset="0"/>
                <a:cs typeface="Candara"/>
              </a:rPr>
              <a:t> </a:t>
            </a:r>
            <a:r>
              <a:rPr lang="en-US" sz="1800" dirty="0" smtClean="0">
                <a:solidFill>
                  <a:srgbClr val="FFFFFF"/>
                </a:solidFill>
                <a:latin typeface="Candara"/>
                <a:ea typeface="ＭＳ Ｐゴシック" charset="0"/>
                <a:cs typeface="Candara"/>
              </a:rPr>
              <a:t>at beginning of ICME sheath.</a:t>
            </a:r>
          </a:p>
          <a:p>
            <a:pPr marL="285750" indent="-285750" fontAlgn="auto">
              <a:spcAft>
                <a:spcPts val="0"/>
              </a:spcAft>
              <a:buFont typeface="Arial"/>
              <a:buChar char="•"/>
              <a:defRPr/>
            </a:pPr>
            <a:endParaRPr lang="en-US" sz="1800" dirty="0">
              <a:solidFill>
                <a:srgbClr val="FFFFFF"/>
              </a:solidFill>
              <a:latin typeface="Candara"/>
              <a:ea typeface="ＭＳ Ｐゴシック" charset="0"/>
              <a:cs typeface="Candara"/>
            </a:endParaRPr>
          </a:p>
          <a:p>
            <a:pPr marL="285750" indent="-285750" fontAlgn="auto">
              <a:spcAft>
                <a:spcPts val="0"/>
              </a:spcAft>
              <a:buFont typeface="Arial"/>
              <a:buChar char="•"/>
              <a:defRPr/>
            </a:pPr>
            <a:r>
              <a:rPr lang="en-US" sz="1800" dirty="0" smtClean="0">
                <a:solidFill>
                  <a:srgbClr val="FFFFFF"/>
                </a:solidFill>
                <a:latin typeface="Candara"/>
                <a:ea typeface="ＭＳ Ｐゴシック" charset="0"/>
                <a:cs typeface="Candara"/>
              </a:rPr>
              <a:t>1-step FD only.</a:t>
            </a:r>
          </a:p>
        </p:txBody>
      </p:sp>
      <p:pic>
        <p:nvPicPr>
          <p:cNvPr id="2" name="Picture 1" descr="Figure3_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640" y="1127610"/>
            <a:ext cx="5680161" cy="5717549"/>
          </a:xfrm>
          <a:prstGeom prst="rect">
            <a:avLst/>
          </a:prstGeom>
        </p:spPr>
      </p:pic>
    </p:spTree>
    <p:extLst>
      <p:ext uri="{BB962C8B-B14F-4D97-AF65-F5344CB8AC3E}">
        <p14:creationId xmlns:p14="http://schemas.microsoft.com/office/powerpoint/2010/main" val="2246090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136"/>
        <p:cNvGrpSpPr/>
        <p:nvPr/>
      </p:nvGrpSpPr>
      <p:grpSpPr>
        <a:xfrm>
          <a:off x="0" y="0"/>
          <a:ext cx="0" cy="0"/>
          <a:chOff x="0" y="0"/>
          <a:chExt cx="0" cy="0"/>
        </a:xfrm>
      </p:grpSpPr>
      <p:sp>
        <p:nvSpPr>
          <p:cNvPr id="46137" name="Shape 46137"/>
          <p:cNvSpPr/>
          <p:nvPr/>
        </p:nvSpPr>
        <p:spPr>
          <a:xfrm>
            <a:off x="7164388" y="228600"/>
            <a:ext cx="455700" cy="622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pic>
        <p:nvPicPr>
          <p:cNvPr id="46138" name="Shape 46138" descr="STEREOA_case1.jpg"/>
          <p:cNvPicPr preferRelativeResize="0"/>
          <p:nvPr/>
        </p:nvPicPr>
        <p:blipFill rotWithShape="1">
          <a:blip r:embed="rId3">
            <a:alphaModFix/>
          </a:blip>
          <a:srcRect/>
          <a:stretch/>
        </p:blipFill>
        <p:spPr>
          <a:xfrm>
            <a:off x="4" y="937584"/>
            <a:ext cx="9066657" cy="5879123"/>
          </a:xfrm>
          <a:prstGeom prst="rect">
            <a:avLst/>
          </a:prstGeom>
          <a:noFill/>
          <a:ln>
            <a:noFill/>
          </a:ln>
        </p:spPr>
      </p:pic>
      <p:sp>
        <p:nvSpPr>
          <p:cNvPr id="46139" name="Shape 46139"/>
          <p:cNvSpPr txBox="1"/>
          <p:nvPr/>
        </p:nvSpPr>
        <p:spPr>
          <a:xfrm>
            <a:off x="457200" y="457200"/>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en-US" sz="2400" b="1">
                <a:solidFill>
                  <a:srgbClr val="FFFF00"/>
                </a:solidFill>
                <a:latin typeface="Calibri"/>
                <a:ea typeface="Calibri"/>
                <a:cs typeface="Calibri"/>
                <a:sym typeface="Calibri"/>
              </a:rPr>
              <a:t>STEREO A Observations</a:t>
            </a:r>
          </a:p>
          <a:p>
            <a:pPr marL="0" marR="0" lvl="0" indent="0" algn="ctr" rtl="0">
              <a:spcBef>
                <a:spcPts val="0"/>
              </a:spcBef>
              <a:spcAft>
                <a:spcPts val="0"/>
              </a:spcAft>
              <a:buNone/>
            </a:pPr>
            <a:endParaRPr sz="2000" b="1" i="1">
              <a:solidFill>
                <a:srgbClr val="FFFF00"/>
              </a:solidFill>
              <a:latin typeface="Calibri"/>
              <a:ea typeface="Calibri"/>
              <a:cs typeface="Calibri"/>
              <a:sym typeface="Calibri"/>
            </a:endParaRPr>
          </a:p>
        </p:txBody>
      </p:sp>
      <p:sp>
        <p:nvSpPr>
          <p:cNvPr id="46140" name="Shape 46140"/>
          <p:cNvSpPr/>
          <p:nvPr/>
        </p:nvSpPr>
        <p:spPr>
          <a:xfrm>
            <a:off x="4602297" y="1447800"/>
            <a:ext cx="3657600" cy="4876800"/>
          </a:xfrm>
          <a:prstGeom prst="rect">
            <a:avLst/>
          </a:prstGeom>
          <a:solidFill>
            <a:srgbClr val="FFFF00">
              <a:alpha val="41960"/>
            </a:srgbClr>
          </a:solidFill>
          <a:ln>
            <a:noFill/>
          </a:ln>
          <a:effectLst>
            <a:outerShdw blurRad="39999"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6" name="Title 1"/>
          <p:cNvSpPr txBox="1">
            <a:spLocks/>
          </p:cNvSpPr>
          <p:nvPr/>
        </p:nvSpPr>
        <p:spPr bwMode="auto">
          <a:xfrm>
            <a:off x="457200" y="457200"/>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STEREO A – Magnetic </a:t>
            </a:r>
            <a:r>
              <a:rPr lang="en-US" sz="2400" b="1" dirty="0" err="1" smtClean="0">
                <a:solidFill>
                  <a:srgbClr val="FFFF00"/>
                </a:solidFill>
                <a:latin typeface="Calibri" pitchFamily="34" charset="0"/>
              </a:rPr>
              <a:t>Ejecta</a:t>
            </a:r>
            <a:endParaRPr lang="en-US" sz="2400" b="1" dirty="0" smtClean="0">
              <a:solidFill>
                <a:srgbClr val="FFFF00"/>
              </a:solidFill>
              <a:latin typeface="Calibri" pitchFamily="34" charset="0"/>
            </a:endParaRPr>
          </a:p>
          <a:p>
            <a:pPr algn="ctr" defTabSz="457200"/>
            <a:endParaRPr lang="en-US" sz="2000" b="1" i="1" dirty="0">
              <a:solidFill>
                <a:srgbClr val="FFFF00"/>
              </a:solidFill>
              <a:latin typeface="Calibri" pitchFamily="34" charset="0"/>
            </a:endParaRPr>
          </a:p>
        </p:txBody>
      </p:sp>
      <p:pic>
        <p:nvPicPr>
          <p:cNvPr id="5" name="Picture 4" descr="STEREOA_ME_cas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295400"/>
            <a:ext cx="7092244" cy="5562600"/>
          </a:xfrm>
          <a:prstGeom prst="rect">
            <a:avLst/>
          </a:prstGeom>
        </p:spPr>
      </p:pic>
      <p:sp>
        <p:nvSpPr>
          <p:cNvPr id="7" name="TextBox 6"/>
          <p:cNvSpPr txBox="1"/>
          <p:nvPr/>
        </p:nvSpPr>
        <p:spPr>
          <a:xfrm>
            <a:off x="0" y="685800"/>
            <a:ext cx="1981200" cy="6186310"/>
          </a:xfrm>
          <a:prstGeom prst="rect">
            <a:avLst/>
          </a:prstGeom>
          <a:noFill/>
        </p:spPr>
        <p:txBody>
          <a:bodyPr wrap="square" rtlCol="0">
            <a:spAutoFit/>
          </a:bodyPr>
          <a:lstStyle/>
          <a:p>
            <a:r>
              <a:rPr lang="en-US" sz="1800" dirty="0" smtClean="0">
                <a:solidFill>
                  <a:schemeClr val="bg1"/>
                </a:solidFill>
                <a:latin typeface="Candara"/>
                <a:cs typeface="Candara"/>
              </a:rPr>
              <a:t>B</a:t>
            </a:r>
            <a:r>
              <a:rPr lang="en-US" sz="1800" baseline="-25000" dirty="0">
                <a:solidFill>
                  <a:schemeClr val="bg1"/>
                </a:solidFill>
                <a:latin typeface="Candara"/>
                <a:cs typeface="Candara"/>
              </a:rPr>
              <a:t>R</a:t>
            </a:r>
            <a:r>
              <a:rPr lang="en-US" sz="1800" dirty="0" smtClean="0">
                <a:solidFill>
                  <a:schemeClr val="bg1"/>
                </a:solidFill>
                <a:latin typeface="Candara"/>
                <a:cs typeface="Candara"/>
              </a:rPr>
              <a:t> and B</a:t>
            </a:r>
            <a:r>
              <a:rPr lang="en-US" sz="1800" baseline="-25000" dirty="0" smtClean="0">
                <a:solidFill>
                  <a:schemeClr val="bg1"/>
                </a:solidFill>
                <a:latin typeface="Candara"/>
                <a:cs typeface="Candara"/>
              </a:rPr>
              <a:t>T </a:t>
            </a:r>
            <a:r>
              <a:rPr lang="en-US" sz="1800" dirty="0" smtClean="0">
                <a:solidFill>
                  <a:schemeClr val="bg1"/>
                </a:solidFill>
                <a:latin typeface="Candara"/>
                <a:cs typeface="Candara"/>
              </a:rPr>
              <a:t>dominant components; smooth rotation in B</a:t>
            </a:r>
            <a:r>
              <a:rPr lang="en-US" sz="1800" baseline="-25000" dirty="0" smtClean="0">
                <a:solidFill>
                  <a:schemeClr val="bg1"/>
                </a:solidFill>
                <a:latin typeface="Candara"/>
                <a:cs typeface="Candara"/>
              </a:rPr>
              <a:t>T</a:t>
            </a:r>
            <a:r>
              <a:rPr lang="en-US" sz="1800" dirty="0" smtClean="0">
                <a:solidFill>
                  <a:schemeClr val="bg1"/>
                </a:solidFill>
                <a:latin typeface="Candara"/>
                <a:cs typeface="Candara"/>
              </a:rPr>
              <a:t>.</a:t>
            </a:r>
          </a:p>
          <a:p>
            <a:endParaRPr lang="en-US" sz="1800" dirty="0">
              <a:solidFill>
                <a:schemeClr val="bg1"/>
              </a:solidFill>
              <a:latin typeface="Candara"/>
              <a:cs typeface="Candara"/>
            </a:endParaRPr>
          </a:p>
          <a:p>
            <a:r>
              <a:rPr lang="en-US" sz="1800" dirty="0" smtClean="0">
                <a:solidFill>
                  <a:schemeClr val="bg1"/>
                </a:solidFill>
                <a:latin typeface="Candara"/>
                <a:cs typeface="Candara"/>
              </a:rPr>
              <a:t>No strong southward </a:t>
            </a:r>
            <a:r>
              <a:rPr lang="en-US" sz="1800" b="1" i="1" dirty="0" smtClean="0">
                <a:solidFill>
                  <a:schemeClr val="bg1"/>
                </a:solidFill>
                <a:latin typeface="Candara"/>
                <a:cs typeface="Candara"/>
              </a:rPr>
              <a:t>B</a:t>
            </a:r>
            <a:r>
              <a:rPr lang="en-US" sz="1800" dirty="0" smtClean="0">
                <a:solidFill>
                  <a:schemeClr val="bg1"/>
                </a:solidFill>
                <a:latin typeface="Candara"/>
                <a:cs typeface="Candara"/>
              </a:rPr>
              <a:t> as seen at MESSENGER.</a:t>
            </a:r>
          </a:p>
          <a:p>
            <a:endParaRPr lang="en-US" sz="1800" dirty="0">
              <a:solidFill>
                <a:schemeClr val="bg1"/>
              </a:solidFill>
              <a:latin typeface="Candara"/>
              <a:cs typeface="Candara"/>
            </a:endParaRPr>
          </a:p>
          <a:p>
            <a:r>
              <a:rPr lang="en-US" sz="1800" dirty="0">
                <a:solidFill>
                  <a:schemeClr val="bg1"/>
                </a:solidFill>
                <a:latin typeface="Candara"/>
                <a:cs typeface="Candara"/>
              </a:rPr>
              <a:t>F</a:t>
            </a:r>
            <a:r>
              <a:rPr lang="en-US" sz="1800" dirty="0" smtClean="0">
                <a:solidFill>
                  <a:schemeClr val="bg1"/>
                </a:solidFill>
                <a:latin typeface="Candara"/>
                <a:cs typeface="Candara"/>
              </a:rPr>
              <a:t>orce</a:t>
            </a:r>
            <a:r>
              <a:rPr lang="en-US" sz="1800" dirty="0">
                <a:solidFill>
                  <a:schemeClr val="bg1"/>
                </a:solidFill>
                <a:latin typeface="Candara"/>
                <a:cs typeface="Candara"/>
              </a:rPr>
              <a:t>-free field </a:t>
            </a:r>
            <a:r>
              <a:rPr lang="en-US" sz="1800" dirty="0" smtClean="0">
                <a:solidFill>
                  <a:schemeClr val="bg1"/>
                </a:solidFill>
                <a:latin typeface="Candara"/>
                <a:cs typeface="Candara"/>
              </a:rPr>
              <a:t>fit: flux </a:t>
            </a:r>
            <a:r>
              <a:rPr lang="en-US" sz="1800" dirty="0">
                <a:solidFill>
                  <a:schemeClr val="bg1"/>
                </a:solidFill>
                <a:latin typeface="Candara"/>
                <a:cs typeface="Candara"/>
              </a:rPr>
              <a:t>rope </a:t>
            </a:r>
            <a:r>
              <a:rPr lang="en-US" sz="1800" dirty="0" smtClean="0">
                <a:solidFill>
                  <a:schemeClr val="bg1"/>
                </a:solidFill>
                <a:latin typeface="Candara"/>
                <a:cs typeface="Candara"/>
              </a:rPr>
              <a:t>rotated ∼ </a:t>
            </a:r>
            <a:r>
              <a:rPr lang="en-US" sz="1800" dirty="0">
                <a:solidFill>
                  <a:schemeClr val="bg1"/>
                </a:solidFill>
                <a:latin typeface="Candara"/>
                <a:cs typeface="Candara"/>
              </a:rPr>
              <a:t>80◦ in latitude and ∼ 65◦ in </a:t>
            </a:r>
            <a:r>
              <a:rPr lang="en-US" sz="1800" dirty="0" smtClean="0">
                <a:solidFill>
                  <a:schemeClr val="bg1"/>
                </a:solidFill>
                <a:latin typeface="Candara"/>
                <a:cs typeface="Candara"/>
              </a:rPr>
              <a:t>longitude from MESSENGER to STEREO A. </a:t>
            </a:r>
          </a:p>
          <a:p>
            <a:endParaRPr lang="en-US" sz="1800" dirty="0">
              <a:solidFill>
                <a:schemeClr val="bg1"/>
              </a:solidFill>
              <a:latin typeface="Candara"/>
              <a:cs typeface="Candara"/>
            </a:endParaRPr>
          </a:p>
          <a:p>
            <a:r>
              <a:rPr lang="en-US" sz="1800" dirty="0" smtClean="0">
                <a:solidFill>
                  <a:schemeClr val="bg1"/>
                </a:solidFill>
                <a:latin typeface="Candara"/>
                <a:cs typeface="Candara"/>
              </a:rPr>
              <a:t>0.5 impact parameter at both S/C.</a:t>
            </a:r>
            <a:endParaRPr lang="en-US" sz="1800" dirty="0">
              <a:solidFill>
                <a:schemeClr val="bg1"/>
              </a:solidFill>
              <a:latin typeface="Candara"/>
              <a:cs typeface="Candara"/>
            </a:endParaRPr>
          </a:p>
        </p:txBody>
      </p:sp>
    </p:spTree>
    <p:extLst>
      <p:ext uri="{BB962C8B-B14F-4D97-AF65-F5344CB8AC3E}">
        <p14:creationId xmlns:p14="http://schemas.microsoft.com/office/powerpoint/2010/main" val="1090450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6" name="Title 1"/>
          <p:cNvSpPr txBox="1">
            <a:spLocks/>
          </p:cNvSpPr>
          <p:nvPr/>
        </p:nvSpPr>
        <p:spPr bwMode="auto">
          <a:xfrm>
            <a:off x="457200" y="457200"/>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STEREO A – Magnetic </a:t>
            </a:r>
            <a:r>
              <a:rPr lang="en-US" sz="2400" b="1" dirty="0" err="1" smtClean="0">
                <a:solidFill>
                  <a:srgbClr val="FFFF00"/>
                </a:solidFill>
                <a:latin typeface="Calibri" pitchFamily="34" charset="0"/>
              </a:rPr>
              <a:t>Ejecta</a:t>
            </a:r>
            <a:endParaRPr lang="en-US" sz="2400" b="1" dirty="0" smtClean="0">
              <a:solidFill>
                <a:srgbClr val="FFFF00"/>
              </a:solidFill>
              <a:latin typeface="Calibri" pitchFamily="34" charset="0"/>
            </a:endParaRPr>
          </a:p>
          <a:p>
            <a:pPr algn="ctr" defTabSz="457200"/>
            <a:endParaRPr lang="en-US" sz="2000" b="1" i="1" dirty="0">
              <a:solidFill>
                <a:srgbClr val="FFFF00"/>
              </a:solidFill>
              <a:latin typeface="Calibri" pitchFamily="34" charset="0"/>
            </a:endParaRPr>
          </a:p>
        </p:txBody>
      </p:sp>
      <p:pic>
        <p:nvPicPr>
          <p:cNvPr id="5" name="Picture 4" descr="STEREOA_ME_cas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295400"/>
            <a:ext cx="7092244" cy="5562600"/>
          </a:xfrm>
          <a:prstGeom prst="rect">
            <a:avLst/>
          </a:prstGeom>
        </p:spPr>
      </p:pic>
      <p:sp>
        <p:nvSpPr>
          <p:cNvPr id="7" name="TextBox 6"/>
          <p:cNvSpPr txBox="1"/>
          <p:nvPr/>
        </p:nvSpPr>
        <p:spPr>
          <a:xfrm>
            <a:off x="21710" y="1758157"/>
            <a:ext cx="1981200" cy="2800767"/>
          </a:xfrm>
          <a:prstGeom prst="rect">
            <a:avLst/>
          </a:prstGeom>
          <a:noFill/>
        </p:spPr>
        <p:txBody>
          <a:bodyPr wrap="square" rtlCol="0">
            <a:spAutoFit/>
          </a:bodyPr>
          <a:lstStyle/>
          <a:p>
            <a:r>
              <a:rPr lang="en-US" sz="1800" b="1" u="sng" dirty="0" smtClean="0">
                <a:solidFill>
                  <a:schemeClr val="bg1"/>
                </a:solidFill>
                <a:latin typeface="Candara"/>
                <a:cs typeface="Candara"/>
              </a:rPr>
              <a:t>Turbulent region:</a:t>
            </a:r>
          </a:p>
          <a:p>
            <a:endParaRPr lang="en-US" sz="1400" b="1" u="sng" dirty="0" smtClean="0">
              <a:solidFill>
                <a:schemeClr val="bg1"/>
              </a:solidFill>
              <a:latin typeface="Candara"/>
              <a:cs typeface="Candara"/>
            </a:endParaRPr>
          </a:p>
          <a:p>
            <a:r>
              <a:rPr lang="en-US" sz="1800" dirty="0" smtClean="0">
                <a:solidFill>
                  <a:schemeClr val="bg1"/>
                </a:solidFill>
                <a:latin typeface="Candara"/>
                <a:cs typeface="Candara"/>
              </a:rPr>
              <a:t>Bidirectional to unidirectional </a:t>
            </a:r>
            <a:r>
              <a:rPr lang="en-US" sz="1800" dirty="0" err="1" smtClean="0">
                <a:solidFill>
                  <a:schemeClr val="bg1"/>
                </a:solidFill>
                <a:latin typeface="Candara"/>
                <a:cs typeface="Candara"/>
              </a:rPr>
              <a:t>suprathermal</a:t>
            </a:r>
            <a:r>
              <a:rPr lang="en-US" sz="1800" dirty="0" smtClean="0">
                <a:solidFill>
                  <a:schemeClr val="bg1"/>
                </a:solidFill>
                <a:latin typeface="Candara"/>
                <a:cs typeface="Candara"/>
              </a:rPr>
              <a:t> electrons -&gt; succession of closed to open field lines indicate reconnection.</a:t>
            </a:r>
            <a:endParaRPr lang="en-US" sz="1800" dirty="0">
              <a:solidFill>
                <a:schemeClr val="bg1"/>
              </a:solidFill>
              <a:latin typeface="Candara"/>
              <a:cs typeface="Candara"/>
            </a:endParaRPr>
          </a:p>
        </p:txBody>
      </p:sp>
      <p:cxnSp>
        <p:nvCxnSpPr>
          <p:cNvPr id="12" name="Straight Arrow Connector 11"/>
          <p:cNvCxnSpPr>
            <a:stCxn id="19" idx="4"/>
          </p:cNvCxnSpPr>
          <p:nvPr/>
        </p:nvCxnSpPr>
        <p:spPr>
          <a:xfrm>
            <a:off x="4876800" y="4419600"/>
            <a:ext cx="2286000" cy="45720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486400" y="4343400"/>
            <a:ext cx="76200" cy="2286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943600" y="4419600"/>
            <a:ext cx="381000" cy="3048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162800" y="4572000"/>
            <a:ext cx="1905000" cy="707886"/>
          </a:xfrm>
          <a:prstGeom prst="rect">
            <a:avLst/>
          </a:prstGeom>
          <a:solidFill>
            <a:schemeClr val="bg1"/>
          </a:solidFill>
          <a:ln w="19050">
            <a:solidFill>
              <a:srgbClr val="FF0000"/>
            </a:solidFill>
          </a:ln>
        </p:spPr>
        <p:txBody>
          <a:bodyPr wrap="square" rtlCol="0">
            <a:spAutoFit/>
          </a:bodyPr>
          <a:lstStyle/>
          <a:p>
            <a:r>
              <a:rPr lang="en-US" sz="2000" b="1" dirty="0" smtClean="0">
                <a:latin typeface="Candara"/>
                <a:cs typeface="Candara"/>
              </a:rPr>
              <a:t>Evidence for reconnection</a:t>
            </a:r>
            <a:endParaRPr lang="en-US" sz="2000" b="1" dirty="0">
              <a:latin typeface="Candara"/>
              <a:cs typeface="Candara"/>
            </a:endParaRPr>
          </a:p>
        </p:txBody>
      </p:sp>
      <p:sp>
        <p:nvSpPr>
          <p:cNvPr id="17" name="Oval 16"/>
          <p:cNvSpPr/>
          <p:nvPr/>
        </p:nvSpPr>
        <p:spPr>
          <a:xfrm>
            <a:off x="5334000" y="3810000"/>
            <a:ext cx="304800" cy="6096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791200" y="3810000"/>
            <a:ext cx="304800" cy="6096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724400" y="3810000"/>
            <a:ext cx="304800" cy="6096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2075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101"/>
        <p:cNvGrpSpPr/>
        <p:nvPr/>
      </p:nvGrpSpPr>
      <p:grpSpPr>
        <a:xfrm>
          <a:off x="0" y="0"/>
          <a:ext cx="0" cy="0"/>
          <a:chOff x="0" y="0"/>
          <a:chExt cx="0" cy="0"/>
        </a:xfrm>
      </p:grpSpPr>
      <p:sp>
        <p:nvSpPr>
          <p:cNvPr id="46103" name="Shape 46103"/>
          <p:cNvSpPr txBox="1"/>
          <p:nvPr/>
        </p:nvSpPr>
        <p:spPr>
          <a:xfrm>
            <a:off x="152400" y="1709662"/>
            <a:ext cx="8839200" cy="1538842"/>
          </a:xfrm>
          <a:prstGeom prst="rect">
            <a:avLst/>
          </a:prstGeom>
          <a:noFill/>
          <a:ln w="9525" cap="flat" cmpd="sng">
            <a:solidFill>
              <a:srgbClr val="FFFFFF"/>
            </a:solidFill>
            <a:prstDash val="solid"/>
            <a:round/>
            <a:headEnd type="none" w="med" len="med"/>
            <a:tailEnd type="none" w="med" len="med"/>
          </a:ln>
        </p:spPr>
        <p:txBody>
          <a:bodyPr wrap="square" lIns="91425" tIns="45700" rIns="91425" bIns="45700" anchor="t" anchorCtr="0">
            <a:spAutoFit/>
          </a:bodyPr>
          <a:lstStyle/>
          <a:p>
            <a:pPr marL="0" marR="0" lvl="0" indent="0" algn="l" rtl="0">
              <a:spcBef>
                <a:spcPts val="0"/>
              </a:spcBef>
              <a:spcAft>
                <a:spcPts val="0"/>
              </a:spcAft>
              <a:buSzPct val="25000"/>
              <a:buNone/>
            </a:pPr>
            <a:r>
              <a:rPr lang="en-US" sz="2000" b="1" u="sng" dirty="0">
                <a:solidFill>
                  <a:srgbClr val="FF0000"/>
                </a:solidFill>
                <a:latin typeface="Candara"/>
                <a:ea typeface="Candara"/>
                <a:cs typeface="Candara"/>
                <a:sym typeface="Candara"/>
              </a:rPr>
              <a:t>Case study 1 – Magnetic </a:t>
            </a:r>
            <a:r>
              <a:rPr lang="en-US" sz="2000" b="1" u="sng" dirty="0" err="1">
                <a:solidFill>
                  <a:srgbClr val="FF0000"/>
                </a:solidFill>
                <a:latin typeface="Candara"/>
                <a:ea typeface="Candara"/>
                <a:cs typeface="Candara"/>
                <a:sym typeface="Candara"/>
              </a:rPr>
              <a:t>Ejecta</a:t>
            </a:r>
            <a:r>
              <a:rPr lang="en-US" sz="2000" b="1" u="sng" dirty="0">
                <a:solidFill>
                  <a:srgbClr val="FF0000"/>
                </a:solidFill>
                <a:latin typeface="Candara"/>
                <a:ea typeface="Candara"/>
                <a:cs typeface="Candara"/>
                <a:sym typeface="Candara"/>
              </a:rPr>
              <a:t> (ME) Evolution:</a:t>
            </a:r>
          </a:p>
          <a:p>
            <a:pPr marL="0" marR="0" lvl="0" indent="0" algn="l" rtl="0">
              <a:spcBef>
                <a:spcPts val="0"/>
              </a:spcBef>
              <a:spcAft>
                <a:spcPts val="0"/>
              </a:spcAft>
              <a:buNone/>
            </a:pPr>
            <a:endParaRPr sz="2000" b="1" u="sng" dirty="0">
              <a:solidFill>
                <a:schemeClr val="lt1"/>
              </a:solidFill>
              <a:latin typeface="Candara"/>
              <a:ea typeface="Candara"/>
              <a:cs typeface="Candara"/>
              <a:sym typeface="Candara"/>
            </a:endParaRPr>
          </a:p>
          <a:p>
            <a:pPr marL="285750" marR="0" lvl="0" indent="-285750" algn="l" rtl="0">
              <a:spcBef>
                <a:spcPts val="0"/>
              </a:spcBef>
              <a:spcAft>
                <a:spcPts val="0"/>
              </a:spcAft>
              <a:buClr>
                <a:srgbClr val="FFFFFF"/>
              </a:buClr>
              <a:buSzPct val="100000"/>
              <a:buFont typeface="Candara"/>
              <a:buChar char="-"/>
            </a:pPr>
            <a:r>
              <a:rPr lang="en-US" sz="1800" dirty="0">
                <a:solidFill>
                  <a:srgbClr val="FFFFFF"/>
                </a:solidFill>
                <a:latin typeface="Candara"/>
                <a:ea typeface="Candara"/>
                <a:cs typeface="Candara"/>
                <a:sym typeface="Candara"/>
              </a:rPr>
              <a:t>Longitudinal conjunction between MESSENGER and STEREO A: </a:t>
            </a:r>
          </a:p>
          <a:p>
            <a:pPr marL="742950" marR="0" lvl="1" indent="-285750" algn="l" rtl="0">
              <a:spcBef>
                <a:spcPts val="0"/>
              </a:spcBef>
              <a:spcAft>
                <a:spcPts val="0"/>
              </a:spcAft>
              <a:buClr>
                <a:srgbClr val="FFFFFF"/>
              </a:buClr>
              <a:buSzPct val="100000"/>
              <a:buFont typeface="Candara"/>
              <a:buChar char="-"/>
            </a:pPr>
            <a:r>
              <a:rPr lang="en-US" sz="1800" b="0" i="0" u="none" strike="noStrike" cap="none" dirty="0">
                <a:solidFill>
                  <a:srgbClr val="FFFFFF"/>
                </a:solidFill>
                <a:latin typeface="Candara"/>
                <a:ea typeface="Candara"/>
                <a:cs typeface="Candara"/>
                <a:sym typeface="Candara"/>
              </a:rPr>
              <a:t>Investigate ICME changes during propagation due to interaction with </a:t>
            </a:r>
            <a:r>
              <a:rPr lang="en-US" sz="1800" b="0" i="0" u="none" strike="noStrike" cap="none" dirty="0" err="1">
                <a:solidFill>
                  <a:srgbClr val="FFFFFF"/>
                </a:solidFill>
                <a:latin typeface="Candara"/>
                <a:ea typeface="Candara"/>
                <a:cs typeface="Candara"/>
                <a:sym typeface="Candara"/>
              </a:rPr>
              <a:t>corotating</a:t>
            </a:r>
            <a:r>
              <a:rPr lang="en-US" sz="1800" b="0" i="0" u="none" strike="noStrike" cap="none" dirty="0">
                <a:solidFill>
                  <a:srgbClr val="FFFFFF"/>
                </a:solidFill>
                <a:latin typeface="Candara"/>
                <a:ea typeface="Candara"/>
                <a:cs typeface="Candara"/>
                <a:sym typeface="Candara"/>
              </a:rPr>
              <a:t> structures in solar wind.</a:t>
            </a:r>
          </a:p>
        </p:txBody>
      </p:sp>
      <p:sp>
        <p:nvSpPr>
          <p:cNvPr id="46104" name="Shape 46104"/>
          <p:cNvSpPr txBox="1"/>
          <p:nvPr/>
        </p:nvSpPr>
        <p:spPr>
          <a:xfrm>
            <a:off x="152400" y="4288063"/>
            <a:ext cx="8839200" cy="1538842"/>
          </a:xfrm>
          <a:prstGeom prst="rect">
            <a:avLst/>
          </a:prstGeom>
          <a:noFill/>
          <a:ln w="9525" cap="flat" cmpd="sng">
            <a:solidFill>
              <a:srgbClr val="FFFFFF"/>
            </a:solidFill>
            <a:prstDash val="solid"/>
            <a:round/>
            <a:headEnd type="none" w="med" len="med"/>
            <a:tailEnd type="none" w="med" len="med"/>
          </a:ln>
        </p:spPr>
        <p:txBody>
          <a:bodyPr wrap="square" lIns="91425" tIns="45700" rIns="91425" bIns="45700" anchor="t" anchorCtr="0">
            <a:spAutoFit/>
          </a:bodyPr>
          <a:lstStyle/>
          <a:p>
            <a:pPr marL="0" marR="0" lvl="0" indent="0" algn="l" rtl="0">
              <a:spcBef>
                <a:spcPts val="0"/>
              </a:spcBef>
              <a:spcAft>
                <a:spcPts val="0"/>
              </a:spcAft>
              <a:buSzPct val="25000"/>
              <a:buNone/>
            </a:pPr>
            <a:r>
              <a:rPr lang="en-US" sz="2000" b="1" u="sng" dirty="0">
                <a:solidFill>
                  <a:srgbClr val="FF0000"/>
                </a:solidFill>
                <a:latin typeface="Candara"/>
                <a:ea typeface="Candara"/>
                <a:cs typeface="Candara"/>
                <a:sym typeface="Candara"/>
              </a:rPr>
              <a:t>Case study 2 – </a:t>
            </a:r>
            <a:r>
              <a:rPr lang="en-US" sz="2000" b="1" u="sng" dirty="0" smtClean="0">
                <a:solidFill>
                  <a:srgbClr val="FF0000"/>
                </a:solidFill>
                <a:latin typeface="Candara"/>
                <a:ea typeface="Candara"/>
                <a:cs typeface="Candara"/>
                <a:sym typeface="Candara"/>
              </a:rPr>
              <a:t>ICME-driven GCR Modulation Evolution</a:t>
            </a:r>
            <a:r>
              <a:rPr lang="en-US" sz="2000" b="1" u="sng" dirty="0">
                <a:solidFill>
                  <a:srgbClr val="FF0000"/>
                </a:solidFill>
                <a:latin typeface="Candara"/>
                <a:ea typeface="Candara"/>
                <a:cs typeface="Candara"/>
                <a:sym typeface="Candara"/>
              </a:rPr>
              <a:t>:</a:t>
            </a:r>
          </a:p>
          <a:p>
            <a:pPr marL="0" marR="0" lvl="0" indent="0" algn="l" rtl="0">
              <a:spcBef>
                <a:spcPts val="0"/>
              </a:spcBef>
              <a:spcAft>
                <a:spcPts val="0"/>
              </a:spcAft>
              <a:buNone/>
            </a:pPr>
            <a:endParaRPr sz="2000" b="1" u="sng" dirty="0">
              <a:solidFill>
                <a:schemeClr val="lt1"/>
              </a:solidFill>
              <a:latin typeface="Candara"/>
              <a:ea typeface="Candara"/>
              <a:cs typeface="Candara"/>
              <a:sym typeface="Candara"/>
            </a:endParaRPr>
          </a:p>
          <a:p>
            <a:pPr marL="285750" marR="0" lvl="0" indent="-285750" algn="l" rtl="0">
              <a:spcBef>
                <a:spcPts val="0"/>
              </a:spcBef>
              <a:spcAft>
                <a:spcPts val="0"/>
              </a:spcAft>
              <a:buClr>
                <a:srgbClr val="FFFFFF"/>
              </a:buClr>
              <a:buSzPct val="100000"/>
              <a:buFont typeface="Candara"/>
              <a:buChar char="-"/>
            </a:pPr>
            <a:r>
              <a:rPr lang="en-US" sz="1800" dirty="0">
                <a:solidFill>
                  <a:srgbClr val="FFFFFF"/>
                </a:solidFill>
                <a:latin typeface="Candara"/>
                <a:ea typeface="Candara"/>
                <a:cs typeface="Candara"/>
                <a:sym typeface="Candara"/>
              </a:rPr>
              <a:t>Longitudinal conjunction between MESSENGER and Earth, near-alignment with Mars:</a:t>
            </a:r>
          </a:p>
          <a:p>
            <a:pPr marL="742950" marR="0" lvl="1" indent="-285750" algn="l" rtl="0">
              <a:spcBef>
                <a:spcPts val="0"/>
              </a:spcBef>
              <a:spcAft>
                <a:spcPts val="0"/>
              </a:spcAft>
              <a:buClr>
                <a:srgbClr val="FFFFFF"/>
              </a:buClr>
              <a:buSzPct val="100000"/>
              <a:buFont typeface="Candara"/>
              <a:buChar char="-"/>
            </a:pPr>
            <a:r>
              <a:rPr lang="en-US" sz="1800" b="0" i="0" u="none" strike="noStrike" cap="none" dirty="0">
                <a:solidFill>
                  <a:srgbClr val="FFFFFF"/>
                </a:solidFill>
                <a:latin typeface="Candara"/>
                <a:ea typeface="Candara"/>
                <a:cs typeface="Candara"/>
                <a:sym typeface="Candara"/>
              </a:rPr>
              <a:t>Investigate effects of</a:t>
            </a:r>
            <a:r>
              <a:rPr lang="en-US" sz="1800" dirty="0">
                <a:solidFill>
                  <a:srgbClr val="FFFFFF"/>
                </a:solidFill>
                <a:latin typeface="Candara"/>
                <a:ea typeface="Candara"/>
                <a:cs typeface="Candara"/>
                <a:sym typeface="Candara"/>
              </a:rPr>
              <a:t> an</a:t>
            </a:r>
            <a:r>
              <a:rPr lang="en-US" sz="1800" b="0" i="0" u="none" strike="noStrike" cap="none" dirty="0">
                <a:solidFill>
                  <a:srgbClr val="FFFFFF"/>
                </a:solidFill>
                <a:latin typeface="Candara"/>
                <a:ea typeface="Candara"/>
                <a:cs typeface="Candara"/>
                <a:sym typeface="Candara"/>
              </a:rPr>
              <a:t> ICME on GCRs -&gt; study changes in FDs at different locations as ICME propagated away from Sun.</a:t>
            </a:r>
          </a:p>
        </p:txBody>
      </p:sp>
      <p:sp>
        <p:nvSpPr>
          <p:cNvPr id="5" name="Shape 46122"/>
          <p:cNvSpPr txBox="1"/>
          <p:nvPr/>
        </p:nvSpPr>
        <p:spPr>
          <a:xfrm>
            <a:off x="141115" y="678120"/>
            <a:ext cx="8850485" cy="838200"/>
          </a:xfrm>
          <a:prstGeom prst="rect">
            <a:avLst/>
          </a:prstGeom>
          <a:noFill/>
          <a:ln>
            <a:noFill/>
          </a:ln>
        </p:spPr>
        <p:txBody>
          <a:bodyPr wrap="square" lIns="91425" tIns="45700" rIns="91425" bIns="45700" anchor="ctr" anchorCtr="0">
            <a:noAutofit/>
          </a:bodyPr>
          <a:lstStyle/>
          <a:p>
            <a:pPr marL="0" marR="0" lvl="0" indent="0" rtl="0">
              <a:spcBef>
                <a:spcPts val="0"/>
              </a:spcBef>
              <a:spcAft>
                <a:spcPts val="0"/>
              </a:spcAft>
              <a:buClr>
                <a:srgbClr val="FFFF00"/>
              </a:buClr>
              <a:buSzPct val="25000"/>
              <a:buFont typeface="Calibri"/>
              <a:buNone/>
            </a:pPr>
            <a:r>
              <a:rPr lang="en-US" sz="2400" b="1" dirty="0" smtClean="0">
                <a:solidFill>
                  <a:srgbClr val="FFFF00"/>
                </a:solidFill>
                <a:latin typeface="Calibri"/>
                <a:ea typeface="Calibri"/>
                <a:cs typeface="Calibri"/>
                <a:sym typeface="Calibri"/>
              </a:rPr>
              <a:t>We focus on ICME evolution in the inner solar system</a:t>
            </a:r>
            <a:endParaRPr lang="en-US" sz="2400" b="1" dirty="0">
              <a:solidFill>
                <a:srgbClr val="FFFF00"/>
              </a:solidFill>
              <a:latin typeface="Calibri"/>
              <a:ea typeface="Calibri"/>
              <a:cs typeface="Calibri"/>
              <a:sym typeface="Calibri"/>
            </a:endParaRPr>
          </a:p>
          <a:p>
            <a:pPr marL="0" marR="0" lvl="0" indent="0" rtl="0">
              <a:spcBef>
                <a:spcPts val="0"/>
              </a:spcBef>
              <a:spcAft>
                <a:spcPts val="0"/>
              </a:spcAft>
              <a:buClr>
                <a:schemeClr val="dk1"/>
              </a:buClr>
              <a:buFont typeface="Arial"/>
              <a:buNone/>
            </a:pPr>
            <a:endParaRPr sz="2000" b="1" i="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35961176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86"/>
        <p:cNvGrpSpPr/>
        <p:nvPr/>
      </p:nvGrpSpPr>
      <p:grpSpPr>
        <a:xfrm>
          <a:off x="0" y="0"/>
          <a:ext cx="0" cy="0"/>
          <a:chOff x="0" y="0"/>
          <a:chExt cx="0" cy="0"/>
        </a:xfrm>
      </p:grpSpPr>
      <p:sp>
        <p:nvSpPr>
          <p:cNvPr id="46187" name="Shape 46187"/>
          <p:cNvSpPr/>
          <p:nvPr/>
        </p:nvSpPr>
        <p:spPr>
          <a:xfrm>
            <a:off x="7164388" y="228600"/>
            <a:ext cx="455700" cy="622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46188" name="Shape 46188"/>
          <p:cNvSpPr txBox="1">
            <a:spLocks noGrp="1"/>
          </p:cNvSpPr>
          <p:nvPr>
            <p:ph type="body" idx="1"/>
          </p:nvPr>
        </p:nvSpPr>
        <p:spPr>
          <a:xfrm>
            <a:off x="152400" y="1456265"/>
            <a:ext cx="8839200" cy="4752600"/>
          </a:xfrm>
          <a:prstGeom prst="rect">
            <a:avLst/>
          </a:prstGeom>
          <a:noFill/>
          <a:ln w="9525" cap="flat" cmpd="sng">
            <a:solidFill>
              <a:schemeClr val="lt1"/>
            </a:solidFill>
            <a:prstDash val="solid"/>
            <a:round/>
            <a:headEnd type="none" w="med" len="med"/>
            <a:tailEnd type="none" w="med" len="med"/>
          </a:ln>
        </p:spPr>
        <p:txBody>
          <a:bodyPr wrap="square" lIns="91425" tIns="45700" rIns="91425" bIns="45700" anchor="t" anchorCtr="0">
            <a:noAutofit/>
          </a:bodyPr>
          <a:lstStyle/>
          <a:p>
            <a:pPr marL="0" lvl="0" indent="0" algn="l" rtl="0">
              <a:spcBef>
                <a:spcPts val="0"/>
              </a:spcBef>
              <a:spcAft>
                <a:spcPts val="0"/>
              </a:spcAft>
              <a:buClr>
                <a:schemeClr val="lt1"/>
              </a:buClr>
              <a:buSzPct val="100000"/>
              <a:buNone/>
            </a:pPr>
            <a:r>
              <a:rPr lang="en-US" sz="1800" dirty="0" smtClean="0">
                <a:latin typeface="Candara"/>
                <a:cs typeface="Candara"/>
              </a:rPr>
              <a:t>We make testable predictions for Parker Solar Probe and Solar Orbiter</a:t>
            </a:r>
          </a:p>
          <a:p>
            <a:pPr marL="342900" lvl="0" indent="-342900" algn="l" rtl="0">
              <a:spcBef>
                <a:spcPts val="0"/>
              </a:spcBef>
              <a:spcAft>
                <a:spcPts val="0"/>
              </a:spcAft>
              <a:buClr>
                <a:schemeClr val="lt1"/>
              </a:buClr>
              <a:buSzPct val="100000"/>
            </a:pPr>
            <a:endParaRPr lang="en-US" sz="1800" dirty="0" smtClean="0">
              <a:solidFill>
                <a:srgbClr val="FFFFFF"/>
              </a:solidFill>
              <a:latin typeface="Candara"/>
              <a:cs typeface="Candara"/>
            </a:endParaRPr>
          </a:p>
          <a:p>
            <a:pPr marL="0" lvl="0" indent="0" algn="l" rtl="0">
              <a:spcBef>
                <a:spcPts val="0"/>
              </a:spcBef>
              <a:spcAft>
                <a:spcPts val="0"/>
              </a:spcAft>
              <a:buClr>
                <a:schemeClr val="lt1"/>
              </a:buClr>
              <a:buSzPct val="100000"/>
              <a:buNone/>
            </a:pPr>
            <a:r>
              <a:rPr lang="en-US" sz="1800" b="1" u="sng" dirty="0" smtClean="0">
                <a:solidFill>
                  <a:srgbClr val="FFFFFF"/>
                </a:solidFill>
                <a:latin typeface="Candara"/>
                <a:cs typeface="Candara"/>
              </a:rPr>
              <a:t>Hypotheses:</a:t>
            </a:r>
          </a:p>
          <a:p>
            <a:pPr lvl="0" algn="l" rtl="0">
              <a:spcBef>
                <a:spcPts val="0"/>
              </a:spcBef>
              <a:spcAft>
                <a:spcPts val="0"/>
              </a:spcAft>
              <a:buClr>
                <a:schemeClr val="lt1"/>
              </a:buClr>
              <a:buSzPct val="100000"/>
              <a:buFont typeface="+mj-lt"/>
              <a:buAutoNum type="arabicParenR"/>
            </a:pPr>
            <a:r>
              <a:rPr lang="en-US" sz="1800" dirty="0" smtClean="0">
                <a:latin typeface="Candara"/>
                <a:cs typeface="Candara"/>
              </a:rPr>
              <a:t> ICMEs are likely less complex closer to the Sun due to less time interacting with disturbances in the solar wind</a:t>
            </a:r>
          </a:p>
          <a:p>
            <a:pPr lvl="0" algn="l" rtl="0">
              <a:spcBef>
                <a:spcPts val="0"/>
              </a:spcBef>
              <a:spcAft>
                <a:spcPts val="0"/>
              </a:spcAft>
              <a:buClr>
                <a:schemeClr val="lt1"/>
              </a:buClr>
              <a:buSzPct val="100000"/>
              <a:buFont typeface="+mj-lt"/>
              <a:buAutoNum type="arabicParenR"/>
            </a:pPr>
            <a:endParaRPr lang="en-US" sz="1800" dirty="0">
              <a:latin typeface="Candara"/>
              <a:cs typeface="Candara"/>
            </a:endParaRPr>
          </a:p>
          <a:p>
            <a:pPr lvl="0" algn="l" rtl="0">
              <a:spcBef>
                <a:spcPts val="0"/>
              </a:spcBef>
              <a:spcAft>
                <a:spcPts val="0"/>
              </a:spcAft>
              <a:buClr>
                <a:schemeClr val="lt1"/>
              </a:buClr>
              <a:buSzPct val="100000"/>
              <a:buFont typeface="+mj-lt"/>
              <a:buAutoNum type="arabicParenR"/>
            </a:pPr>
            <a:r>
              <a:rPr lang="en-US" sz="1800" dirty="0" smtClean="0">
                <a:latin typeface="Candara"/>
                <a:cs typeface="Candara"/>
              </a:rPr>
              <a:t>ICME-driven GCR modulation is much stronger closer to the Sun;</a:t>
            </a:r>
          </a:p>
          <a:p>
            <a:pPr lvl="1">
              <a:spcBef>
                <a:spcPts val="0"/>
              </a:spcBef>
              <a:spcAft>
                <a:spcPts val="0"/>
              </a:spcAft>
              <a:buClr>
                <a:schemeClr val="lt1"/>
              </a:buClr>
              <a:buSzPct val="100000"/>
            </a:pPr>
            <a:r>
              <a:rPr lang="en-US" b="0" dirty="0" err="1">
                <a:latin typeface="Candara"/>
                <a:cs typeface="Candara"/>
              </a:rPr>
              <a:t>Fd</a:t>
            </a:r>
            <a:r>
              <a:rPr lang="en-US" b="0" dirty="0">
                <a:latin typeface="Candara"/>
                <a:cs typeface="Candara"/>
              </a:rPr>
              <a:t> </a:t>
            </a:r>
            <a:r>
              <a:rPr lang="en-US" b="0" dirty="0" smtClean="0">
                <a:latin typeface="Candara"/>
                <a:cs typeface="Candara"/>
              </a:rPr>
              <a:t>size may decrease exponentially </a:t>
            </a:r>
            <a:r>
              <a:rPr lang="en-US" b="0" dirty="0">
                <a:latin typeface="Candara"/>
                <a:cs typeface="Candara"/>
              </a:rPr>
              <a:t>with heliocentric distance </a:t>
            </a:r>
            <a:endParaRPr lang="en-US" b="0" dirty="0" smtClean="0">
              <a:latin typeface="Candara"/>
              <a:cs typeface="Candara"/>
            </a:endParaRPr>
          </a:p>
          <a:p>
            <a:pPr lvl="1">
              <a:spcBef>
                <a:spcPts val="0"/>
              </a:spcBef>
              <a:spcAft>
                <a:spcPts val="0"/>
              </a:spcAft>
              <a:buClr>
                <a:schemeClr val="lt1"/>
              </a:buClr>
              <a:buSzPct val="100000"/>
            </a:pPr>
            <a:r>
              <a:rPr lang="en-US" b="0" dirty="0" smtClean="0">
                <a:latin typeface="Candara"/>
                <a:cs typeface="Candara"/>
              </a:rPr>
              <a:t>2-step </a:t>
            </a:r>
            <a:r>
              <a:rPr lang="en-US" b="0" dirty="0" err="1" smtClean="0">
                <a:latin typeface="Candara"/>
                <a:cs typeface="Candara"/>
              </a:rPr>
              <a:t>Fds</a:t>
            </a:r>
            <a:r>
              <a:rPr lang="en-US" b="0" dirty="0" smtClean="0">
                <a:latin typeface="Candara"/>
                <a:cs typeface="Candara"/>
              </a:rPr>
              <a:t> are likely more common closer to the Sun</a:t>
            </a:r>
          </a:p>
          <a:p>
            <a:pPr lvl="1">
              <a:spcBef>
                <a:spcPts val="0"/>
              </a:spcBef>
              <a:spcAft>
                <a:spcPts val="0"/>
              </a:spcAft>
              <a:buClr>
                <a:schemeClr val="lt1"/>
              </a:buClr>
              <a:buSzPct val="100000"/>
            </a:pPr>
            <a:endParaRPr lang="en-US" b="0" dirty="0">
              <a:latin typeface="Candara"/>
              <a:cs typeface="Candara"/>
            </a:endParaRPr>
          </a:p>
          <a:p>
            <a:pPr>
              <a:spcBef>
                <a:spcPts val="0"/>
              </a:spcBef>
              <a:spcAft>
                <a:spcPts val="0"/>
              </a:spcAft>
              <a:buClr>
                <a:schemeClr val="lt1"/>
              </a:buClr>
              <a:buSzPct val="100000"/>
            </a:pPr>
            <a:r>
              <a:rPr lang="en-US" sz="1800" dirty="0" smtClean="0">
                <a:latin typeface="Candara"/>
                <a:cs typeface="Candara"/>
              </a:rPr>
              <a:t>These hypotheses are made based on 2 case studies, and therefore they will  not account for all possible variation; </a:t>
            </a:r>
          </a:p>
          <a:p>
            <a:pPr>
              <a:spcBef>
                <a:spcPts val="0"/>
              </a:spcBef>
              <a:spcAft>
                <a:spcPts val="0"/>
              </a:spcAft>
              <a:buClr>
                <a:schemeClr val="lt1"/>
              </a:buClr>
              <a:buSzPct val="100000"/>
            </a:pPr>
            <a:r>
              <a:rPr lang="en-US" sz="1800" dirty="0">
                <a:latin typeface="Candara"/>
                <a:cs typeface="Candara"/>
              </a:rPr>
              <a:t>I</a:t>
            </a:r>
            <a:r>
              <a:rPr lang="en-US" sz="1800" dirty="0" smtClean="0">
                <a:latin typeface="Candara"/>
                <a:cs typeface="Candara"/>
              </a:rPr>
              <a:t>t remains to be seen with these upcoming missions if these hypotheses are correct or not.</a:t>
            </a:r>
            <a:endParaRPr lang="en-US" sz="1800" b="0" dirty="0">
              <a:latin typeface="Candara"/>
              <a:cs typeface="Candara"/>
            </a:endParaRPr>
          </a:p>
          <a:p>
            <a:pPr lvl="1">
              <a:spcBef>
                <a:spcPts val="0"/>
              </a:spcBef>
              <a:spcAft>
                <a:spcPts val="0"/>
              </a:spcAft>
              <a:buClr>
                <a:schemeClr val="lt1"/>
              </a:buClr>
              <a:buSzPct val="100000"/>
            </a:pPr>
            <a:endParaRPr lang="en-US" dirty="0">
              <a:latin typeface="Candara"/>
              <a:cs typeface="Candara"/>
            </a:endParaRPr>
          </a:p>
        </p:txBody>
      </p:sp>
      <p:sp>
        <p:nvSpPr>
          <p:cNvPr id="46189" name="Shape 46189"/>
          <p:cNvSpPr txBox="1"/>
          <p:nvPr/>
        </p:nvSpPr>
        <p:spPr>
          <a:xfrm>
            <a:off x="152400" y="685800"/>
            <a:ext cx="8991600" cy="592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en-US" sz="2800" b="1" dirty="0">
                <a:solidFill>
                  <a:srgbClr val="FFFF00"/>
                </a:solidFill>
                <a:latin typeface="Calibri"/>
                <a:ea typeface="Calibri"/>
                <a:cs typeface="Calibri"/>
                <a:sym typeface="Calibri"/>
              </a:rPr>
              <a:t>Part 2 Conclusions</a:t>
            </a:r>
            <a:r>
              <a:rPr lang="en-US" sz="2000" b="1" i="1" dirty="0">
                <a:solidFill>
                  <a:srgbClr val="FFFF00"/>
                </a:solidFill>
                <a:latin typeface="Calibri"/>
                <a:ea typeface="Calibri"/>
                <a:cs typeface="Calibri"/>
                <a:sym typeface="Calibri"/>
              </a:rPr>
              <a:t/>
            </a:r>
            <a:br>
              <a:rPr lang="en-US" sz="2000" b="1" i="1" dirty="0">
                <a:solidFill>
                  <a:srgbClr val="FFFF00"/>
                </a:solidFill>
                <a:latin typeface="Calibri"/>
                <a:ea typeface="Calibri"/>
                <a:cs typeface="Calibri"/>
                <a:sym typeface="Calibri"/>
              </a:rPr>
            </a:br>
            <a:r>
              <a:rPr lang="en-US" sz="2000" b="1" i="1" dirty="0">
                <a:solidFill>
                  <a:srgbClr val="FFFF00"/>
                </a:solidFill>
                <a:latin typeface="Calibri"/>
                <a:ea typeface="Calibri"/>
                <a:cs typeface="Calibri"/>
                <a:sym typeface="Calibri"/>
              </a:rPr>
              <a:t>																				 						</a:t>
            </a:r>
          </a:p>
        </p:txBody>
      </p:sp>
    </p:spTree>
    <p:extLst>
      <p:ext uri="{BB962C8B-B14F-4D97-AF65-F5344CB8AC3E}">
        <p14:creationId xmlns:p14="http://schemas.microsoft.com/office/powerpoint/2010/main" val="12348193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101"/>
        <p:cNvGrpSpPr/>
        <p:nvPr/>
      </p:nvGrpSpPr>
      <p:grpSpPr>
        <a:xfrm>
          <a:off x="0" y="0"/>
          <a:ext cx="0" cy="0"/>
          <a:chOff x="0" y="0"/>
          <a:chExt cx="0" cy="0"/>
        </a:xfrm>
      </p:grpSpPr>
      <p:sp>
        <p:nvSpPr>
          <p:cNvPr id="46104" name="Shape 46104"/>
          <p:cNvSpPr txBox="1"/>
          <p:nvPr/>
        </p:nvSpPr>
        <p:spPr>
          <a:xfrm>
            <a:off x="152400" y="1142235"/>
            <a:ext cx="8839200" cy="5632271"/>
          </a:xfrm>
          <a:prstGeom prst="rect">
            <a:avLst/>
          </a:prstGeom>
          <a:noFill/>
          <a:ln w="9525" cap="flat" cmpd="sng">
            <a:solidFill>
              <a:srgbClr val="FFFFFF"/>
            </a:solidFill>
            <a:prstDash val="solid"/>
            <a:round/>
            <a:headEnd type="none" w="med" len="med"/>
            <a:tailEnd type="none" w="med" len="med"/>
          </a:ln>
        </p:spPr>
        <p:txBody>
          <a:bodyPr wrap="square" lIns="91425" tIns="45700" rIns="91425" bIns="45700" anchor="t" anchorCtr="0">
            <a:spAutoFit/>
          </a:bodyPr>
          <a:lstStyle/>
          <a:p>
            <a:pPr marL="0" marR="0" lvl="0" indent="0" algn="l" rtl="0">
              <a:spcBef>
                <a:spcPts val="0"/>
              </a:spcBef>
              <a:spcAft>
                <a:spcPts val="0"/>
              </a:spcAft>
              <a:buSzPct val="25000"/>
              <a:buNone/>
            </a:pPr>
            <a:r>
              <a:rPr lang="en-US" sz="2000" b="0" i="0" u="none" strike="noStrike" cap="none" dirty="0" smtClean="0">
                <a:solidFill>
                  <a:srgbClr val="FFFFFF"/>
                </a:solidFill>
                <a:latin typeface="Candara"/>
                <a:ea typeface="Candara"/>
                <a:cs typeface="Candara"/>
                <a:sym typeface="Candara"/>
              </a:rPr>
              <a:t>Many advances have been made in our understanding of ICME </a:t>
            </a:r>
            <a:r>
              <a:rPr lang="en-US" sz="2000" b="0" i="0" u="none" strike="noStrike" cap="none" dirty="0" err="1" smtClean="0">
                <a:solidFill>
                  <a:srgbClr val="FFFFFF"/>
                </a:solidFill>
                <a:latin typeface="Candara"/>
                <a:ea typeface="Candara"/>
                <a:cs typeface="Candara"/>
                <a:sym typeface="Candara"/>
              </a:rPr>
              <a:t>heliospheri</a:t>
            </a:r>
            <a:r>
              <a:rPr lang="en-US" sz="2000" dirty="0" err="1" smtClean="0">
                <a:solidFill>
                  <a:srgbClr val="FFFFFF"/>
                </a:solidFill>
                <a:latin typeface="Candara"/>
                <a:ea typeface="Candara"/>
                <a:cs typeface="Candara"/>
                <a:sym typeface="Candara"/>
              </a:rPr>
              <a:t>c</a:t>
            </a:r>
            <a:r>
              <a:rPr lang="en-US" sz="2000" dirty="0" smtClean="0">
                <a:solidFill>
                  <a:srgbClr val="FFFFFF"/>
                </a:solidFill>
                <a:latin typeface="Candara"/>
                <a:ea typeface="Candara"/>
                <a:cs typeface="Candara"/>
                <a:sym typeface="Candara"/>
              </a:rPr>
              <a:t> evolution thanks to remote (ex. SOHO, STEREO) and in situ observations (ex. ACE, WIND, various planetary missions), and global Sun-Earth numerical simulations (ex. SWMF, WSA-ENLIL), although open questions remain.</a:t>
            </a: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a:p>
            <a:pPr marL="0" marR="0" lvl="0" indent="0" algn="l" rtl="0">
              <a:spcBef>
                <a:spcPts val="0"/>
              </a:spcBef>
              <a:spcAft>
                <a:spcPts val="0"/>
              </a:spcAft>
              <a:buSzPct val="25000"/>
              <a:buNone/>
            </a:pPr>
            <a:r>
              <a:rPr lang="en-US" sz="2000" u="sng" dirty="0" smtClean="0">
                <a:solidFill>
                  <a:srgbClr val="FFFFFF"/>
                </a:solidFill>
                <a:latin typeface="Candara"/>
                <a:ea typeface="Candara"/>
                <a:cs typeface="Candara"/>
                <a:sym typeface="Candara"/>
              </a:rPr>
              <a:t>We investigate 2 open issues:</a:t>
            </a: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a:p>
            <a:pPr marL="342900" lvl="0" indent="-342900">
              <a:spcBef>
                <a:spcPts val="0"/>
              </a:spcBef>
              <a:spcAft>
                <a:spcPts val="0"/>
              </a:spcAft>
              <a:buSzPct val="100000"/>
              <a:buFont typeface="+mj-lt"/>
              <a:buAutoNum type="arabicParenR"/>
            </a:pPr>
            <a:r>
              <a:rPr lang="en-US" sz="2000" dirty="0">
                <a:solidFill>
                  <a:srgbClr val="FFFFFF"/>
                </a:solidFill>
                <a:latin typeface="Candara"/>
                <a:ea typeface="ＭＳ Ｐゴシック" charset="0"/>
                <a:cs typeface="Candara"/>
              </a:rPr>
              <a:t>Does ICME complexity increase with distance from the Sun? Is change in complexity an inherent consequence of ICME propagation? </a:t>
            </a:r>
          </a:p>
          <a:p>
            <a:pPr lvl="0">
              <a:spcBef>
                <a:spcPts val="0"/>
              </a:spcBef>
              <a:spcAft>
                <a:spcPts val="0"/>
              </a:spcAft>
              <a:buSzPct val="100000"/>
            </a:pPr>
            <a:r>
              <a:rPr lang="en-US" sz="2000" dirty="0">
                <a:solidFill>
                  <a:srgbClr val="FFFFFF"/>
                </a:solidFill>
                <a:latin typeface="Candara"/>
                <a:ea typeface="ＭＳ Ｐゴシック" charset="0"/>
                <a:cs typeface="Candara"/>
              </a:rPr>
              <a:t>	- Case study shows </a:t>
            </a:r>
            <a:r>
              <a:rPr lang="en-US" sz="2000" dirty="0">
                <a:solidFill>
                  <a:srgbClr val="FFFFFF"/>
                </a:solidFill>
                <a:latin typeface="Candara"/>
                <a:ea typeface="Candara"/>
                <a:cs typeface="Candara"/>
                <a:sym typeface="Candara"/>
              </a:rPr>
              <a:t>drastic change in complexity of ICME magnetic </a:t>
            </a:r>
            <a:r>
              <a:rPr lang="en-US" sz="2000" dirty="0" err="1">
                <a:solidFill>
                  <a:srgbClr val="FFFFFF"/>
                </a:solidFill>
                <a:latin typeface="Candara"/>
                <a:ea typeface="Candara"/>
                <a:cs typeface="Candara"/>
                <a:sym typeface="Candara"/>
              </a:rPr>
              <a:t>ejecta</a:t>
            </a:r>
            <a:r>
              <a:rPr lang="en-US" sz="2000" dirty="0">
                <a:solidFill>
                  <a:srgbClr val="FFFFFF"/>
                </a:solidFill>
                <a:latin typeface="Candara"/>
                <a:ea typeface="Candara"/>
                <a:cs typeface="Candara"/>
                <a:sym typeface="Candara"/>
              </a:rPr>
              <a:t> due to 	interaction with </a:t>
            </a:r>
            <a:r>
              <a:rPr lang="en-US" sz="2000" dirty="0" err="1">
                <a:solidFill>
                  <a:srgbClr val="FFFFFF"/>
                </a:solidFill>
                <a:latin typeface="Candara"/>
                <a:ea typeface="Candara"/>
                <a:cs typeface="Candara"/>
                <a:sym typeface="Candara"/>
              </a:rPr>
              <a:t>corotating</a:t>
            </a:r>
            <a:r>
              <a:rPr lang="en-US" sz="2000" dirty="0">
                <a:solidFill>
                  <a:srgbClr val="FFFFFF"/>
                </a:solidFill>
                <a:latin typeface="Candara"/>
                <a:ea typeface="Candara"/>
                <a:cs typeface="Candara"/>
                <a:sym typeface="Candara"/>
              </a:rPr>
              <a:t> structure in the solar wind.</a:t>
            </a:r>
          </a:p>
          <a:p>
            <a:pPr lvl="0">
              <a:spcBef>
                <a:spcPts val="0"/>
              </a:spcBef>
              <a:spcAft>
                <a:spcPts val="0"/>
              </a:spcAft>
              <a:buSzPct val="100000"/>
            </a:pPr>
            <a:endParaRPr lang="en-US" sz="2000" dirty="0">
              <a:solidFill>
                <a:srgbClr val="FFFFFF"/>
              </a:solidFill>
              <a:latin typeface="Candara"/>
              <a:ea typeface="Candara"/>
              <a:cs typeface="Candara"/>
              <a:sym typeface="Candara"/>
            </a:endParaRPr>
          </a:p>
          <a:p>
            <a:pPr lvl="0">
              <a:spcBef>
                <a:spcPts val="0"/>
              </a:spcBef>
              <a:spcAft>
                <a:spcPts val="0"/>
              </a:spcAft>
              <a:buSzPct val="100000"/>
            </a:pPr>
            <a:endParaRPr lang="en-US" sz="2000" dirty="0" smtClean="0">
              <a:solidFill>
                <a:srgbClr val="FFFFFF"/>
              </a:solidFill>
              <a:latin typeface="Candara"/>
              <a:ea typeface="Candara"/>
              <a:cs typeface="Candara"/>
              <a:sym typeface="Candara"/>
            </a:endParaRPr>
          </a:p>
          <a:p>
            <a:pPr lvl="0">
              <a:spcBef>
                <a:spcPts val="0"/>
              </a:spcBef>
              <a:spcAft>
                <a:spcPts val="0"/>
              </a:spcAft>
              <a:buSzPct val="100000"/>
            </a:pPr>
            <a:endParaRPr lang="en-US" sz="2000" dirty="0" smtClean="0">
              <a:solidFill>
                <a:srgbClr val="FFFFFF"/>
              </a:solidFill>
              <a:latin typeface="Candara"/>
              <a:ea typeface="Candara"/>
              <a:cs typeface="Candara"/>
              <a:sym typeface="Candara"/>
            </a:endParaRPr>
          </a:p>
          <a:p>
            <a:pPr lvl="0">
              <a:spcBef>
                <a:spcPts val="0"/>
              </a:spcBef>
              <a:spcAft>
                <a:spcPts val="0"/>
              </a:spcAft>
              <a:buSzPct val="100000"/>
            </a:pPr>
            <a:endParaRPr lang="en-US" sz="2000" dirty="0">
              <a:solidFill>
                <a:srgbClr val="FFFFFF"/>
              </a:solidFill>
              <a:latin typeface="Candara"/>
              <a:ea typeface="Candara"/>
              <a:cs typeface="Candara"/>
              <a:sym typeface="Candara"/>
            </a:endParaRPr>
          </a:p>
          <a:p>
            <a:pPr lvl="0">
              <a:spcBef>
                <a:spcPts val="0"/>
              </a:spcBef>
              <a:spcAft>
                <a:spcPts val="0"/>
              </a:spcAft>
              <a:buSzPct val="100000"/>
            </a:pPr>
            <a:endParaRPr lang="en-US" sz="2000" dirty="0" smtClean="0">
              <a:solidFill>
                <a:srgbClr val="FFFFFF"/>
              </a:solidFill>
              <a:latin typeface="Candara"/>
              <a:ea typeface="Candara"/>
              <a:cs typeface="Candara"/>
              <a:sym typeface="Candara"/>
            </a:endParaRPr>
          </a:p>
          <a:p>
            <a:pPr lvl="0">
              <a:spcBef>
                <a:spcPts val="0"/>
              </a:spcBef>
              <a:spcAft>
                <a:spcPts val="0"/>
              </a:spcAft>
              <a:buSzPct val="100000"/>
            </a:pPr>
            <a:endParaRPr lang="en-US" sz="2000" dirty="0" smtClean="0">
              <a:solidFill>
                <a:srgbClr val="FFFFFF"/>
              </a:solidFill>
              <a:latin typeface="Candara"/>
              <a:ea typeface="ＭＳ Ｐゴシック" charset="0"/>
              <a:cs typeface="Candara"/>
            </a:endParaRPr>
          </a:p>
          <a:p>
            <a:pPr lvl="0">
              <a:spcBef>
                <a:spcPts val="0"/>
              </a:spcBef>
              <a:spcAft>
                <a:spcPts val="0"/>
              </a:spcAft>
              <a:buSzPct val="100000"/>
            </a:pPr>
            <a:endParaRPr lang="en-US" sz="2000" dirty="0">
              <a:solidFill>
                <a:srgbClr val="FFFFFF"/>
              </a:solidFill>
              <a:latin typeface="Candara"/>
              <a:ea typeface="ＭＳ Ｐゴシック" charset="0"/>
              <a:cs typeface="Candara"/>
            </a:endParaRPr>
          </a:p>
        </p:txBody>
      </p:sp>
      <p:sp>
        <p:nvSpPr>
          <p:cNvPr id="3" name="Shape 46122"/>
          <p:cNvSpPr txBox="1"/>
          <p:nvPr/>
        </p:nvSpPr>
        <p:spPr>
          <a:xfrm>
            <a:off x="457200" y="272904"/>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rgbClr val="FFFF00"/>
              </a:buClr>
              <a:buSzPct val="25000"/>
              <a:buFont typeface="Calibri"/>
              <a:buNone/>
            </a:pPr>
            <a:r>
              <a:rPr lang="en-US" sz="2400" b="1" dirty="0" smtClean="0">
                <a:solidFill>
                  <a:srgbClr val="FFFF00"/>
                </a:solidFill>
                <a:latin typeface="Calibri"/>
                <a:ea typeface="Calibri"/>
                <a:cs typeface="Calibri"/>
                <a:sym typeface="Calibri"/>
              </a:rPr>
              <a:t>ICME Evolution: Science Questions</a:t>
            </a:r>
            <a:endParaRPr lang="en-US" sz="24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38409257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101"/>
        <p:cNvGrpSpPr/>
        <p:nvPr/>
      </p:nvGrpSpPr>
      <p:grpSpPr>
        <a:xfrm>
          <a:off x="0" y="0"/>
          <a:ext cx="0" cy="0"/>
          <a:chOff x="0" y="0"/>
          <a:chExt cx="0" cy="0"/>
        </a:xfrm>
      </p:grpSpPr>
      <p:sp>
        <p:nvSpPr>
          <p:cNvPr id="46104" name="Shape 46104"/>
          <p:cNvSpPr txBox="1"/>
          <p:nvPr/>
        </p:nvSpPr>
        <p:spPr>
          <a:xfrm>
            <a:off x="152400" y="1142235"/>
            <a:ext cx="8839200" cy="5632271"/>
          </a:xfrm>
          <a:prstGeom prst="rect">
            <a:avLst/>
          </a:prstGeom>
          <a:noFill/>
          <a:ln w="9525" cap="flat" cmpd="sng">
            <a:solidFill>
              <a:srgbClr val="FFFFFF"/>
            </a:solidFill>
            <a:prstDash val="solid"/>
            <a:round/>
            <a:headEnd type="none" w="med" len="med"/>
            <a:tailEnd type="none" w="med" len="med"/>
          </a:ln>
        </p:spPr>
        <p:txBody>
          <a:bodyPr wrap="square" lIns="91425" tIns="45700" rIns="91425" bIns="45700" anchor="t" anchorCtr="0">
            <a:spAutoFit/>
          </a:bodyPr>
          <a:lstStyle/>
          <a:p>
            <a:pPr marL="0" marR="0" lvl="0" indent="0" algn="l" rtl="0">
              <a:spcBef>
                <a:spcPts val="0"/>
              </a:spcBef>
              <a:spcAft>
                <a:spcPts val="0"/>
              </a:spcAft>
              <a:buSzPct val="25000"/>
              <a:buNone/>
            </a:pPr>
            <a:r>
              <a:rPr lang="en-US" sz="2000" b="0" i="0" u="none" strike="noStrike" cap="none" dirty="0" smtClean="0">
                <a:solidFill>
                  <a:srgbClr val="FFFFFF"/>
                </a:solidFill>
                <a:latin typeface="Candara"/>
                <a:ea typeface="Candara"/>
                <a:cs typeface="Candara"/>
                <a:sym typeface="Candara"/>
              </a:rPr>
              <a:t>Many advances have been made in our understanding of ICME </a:t>
            </a:r>
            <a:r>
              <a:rPr lang="en-US" sz="2000" b="0" i="0" u="none" strike="noStrike" cap="none" dirty="0" err="1" smtClean="0">
                <a:solidFill>
                  <a:srgbClr val="FFFFFF"/>
                </a:solidFill>
                <a:latin typeface="Candara"/>
                <a:ea typeface="Candara"/>
                <a:cs typeface="Candara"/>
                <a:sym typeface="Candara"/>
              </a:rPr>
              <a:t>heliospheri</a:t>
            </a:r>
            <a:r>
              <a:rPr lang="en-US" sz="2000" dirty="0" err="1" smtClean="0">
                <a:solidFill>
                  <a:srgbClr val="FFFFFF"/>
                </a:solidFill>
                <a:latin typeface="Candara"/>
                <a:ea typeface="Candara"/>
                <a:cs typeface="Candara"/>
                <a:sym typeface="Candara"/>
              </a:rPr>
              <a:t>c</a:t>
            </a:r>
            <a:r>
              <a:rPr lang="en-US" sz="2000" dirty="0" smtClean="0">
                <a:solidFill>
                  <a:srgbClr val="FFFFFF"/>
                </a:solidFill>
                <a:latin typeface="Candara"/>
                <a:ea typeface="Candara"/>
                <a:cs typeface="Candara"/>
                <a:sym typeface="Candara"/>
              </a:rPr>
              <a:t> evolution thanks to remote (ex. SOHO, STEREO) and in situ observations (ex. ACE, WIND, various planetary missions), and global Sun-Earth numerical simulations (ex. SWMF, WSA-ENLIL), although open questions remain.</a:t>
            </a: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a:p>
            <a:pPr marL="0" marR="0" lvl="0" indent="0" algn="l" rtl="0">
              <a:spcBef>
                <a:spcPts val="0"/>
              </a:spcBef>
              <a:spcAft>
                <a:spcPts val="0"/>
              </a:spcAft>
              <a:buSzPct val="25000"/>
              <a:buNone/>
            </a:pPr>
            <a:r>
              <a:rPr lang="en-US" sz="2000" u="sng" dirty="0" smtClean="0">
                <a:solidFill>
                  <a:srgbClr val="FFFFFF"/>
                </a:solidFill>
                <a:latin typeface="Candara"/>
                <a:ea typeface="Candara"/>
                <a:cs typeface="Candara"/>
                <a:sym typeface="Candara"/>
              </a:rPr>
              <a:t>We investigate 2 open issues:</a:t>
            </a: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a:p>
            <a:pPr marL="342900" lvl="0" indent="-342900">
              <a:spcBef>
                <a:spcPts val="0"/>
              </a:spcBef>
              <a:spcAft>
                <a:spcPts val="0"/>
              </a:spcAft>
              <a:buSzPct val="100000"/>
              <a:buFont typeface="+mj-lt"/>
              <a:buAutoNum type="arabicParenR"/>
            </a:pPr>
            <a:r>
              <a:rPr lang="en-US" sz="2000" dirty="0">
                <a:solidFill>
                  <a:srgbClr val="FFFFFF"/>
                </a:solidFill>
                <a:latin typeface="Candara"/>
                <a:ea typeface="ＭＳ Ｐゴシック" charset="0"/>
                <a:cs typeface="Candara"/>
              </a:rPr>
              <a:t>Does ICME complexity increase with distance from the Sun? </a:t>
            </a:r>
            <a:r>
              <a:rPr lang="en-US" sz="2000" dirty="0" smtClean="0">
                <a:solidFill>
                  <a:srgbClr val="FFFFFF"/>
                </a:solidFill>
                <a:latin typeface="Candara"/>
                <a:ea typeface="ＭＳ Ｐゴシック" charset="0"/>
                <a:cs typeface="Candara"/>
              </a:rPr>
              <a:t>Is </a:t>
            </a:r>
            <a:r>
              <a:rPr lang="en-US" sz="2000" dirty="0">
                <a:solidFill>
                  <a:srgbClr val="FFFFFF"/>
                </a:solidFill>
                <a:latin typeface="Candara"/>
                <a:ea typeface="ＭＳ Ｐゴシック" charset="0"/>
                <a:cs typeface="Candara"/>
              </a:rPr>
              <a:t>change in complexity an inherent </a:t>
            </a:r>
            <a:r>
              <a:rPr lang="en-US" sz="2000" dirty="0" smtClean="0">
                <a:solidFill>
                  <a:srgbClr val="FFFFFF"/>
                </a:solidFill>
                <a:latin typeface="Candara"/>
                <a:ea typeface="ＭＳ Ｐゴシック" charset="0"/>
                <a:cs typeface="Candara"/>
              </a:rPr>
              <a:t>consequence </a:t>
            </a:r>
            <a:r>
              <a:rPr lang="en-US" sz="2000" dirty="0">
                <a:solidFill>
                  <a:srgbClr val="FFFFFF"/>
                </a:solidFill>
                <a:latin typeface="Candara"/>
                <a:ea typeface="ＭＳ Ｐゴシック" charset="0"/>
                <a:cs typeface="Candara"/>
              </a:rPr>
              <a:t>of ICME propagation? </a:t>
            </a:r>
          </a:p>
          <a:p>
            <a:pPr lvl="0">
              <a:spcBef>
                <a:spcPts val="0"/>
              </a:spcBef>
              <a:spcAft>
                <a:spcPts val="0"/>
              </a:spcAft>
              <a:buSzPct val="100000"/>
            </a:pPr>
            <a:r>
              <a:rPr lang="en-US" sz="2000" dirty="0" smtClean="0">
                <a:solidFill>
                  <a:srgbClr val="FFFFFF"/>
                </a:solidFill>
                <a:latin typeface="Candara"/>
                <a:ea typeface="ＭＳ Ｐゴシック" charset="0"/>
                <a:cs typeface="Candara"/>
              </a:rPr>
              <a:t>	- Case study shows </a:t>
            </a:r>
            <a:r>
              <a:rPr lang="en-US" sz="2000" dirty="0" smtClean="0">
                <a:solidFill>
                  <a:srgbClr val="FFFFFF"/>
                </a:solidFill>
                <a:latin typeface="Candara"/>
                <a:ea typeface="Candara"/>
                <a:cs typeface="Candara"/>
                <a:sym typeface="Candara"/>
              </a:rPr>
              <a:t>drastic change in complexity of ICME magnetic </a:t>
            </a:r>
            <a:r>
              <a:rPr lang="en-US" sz="2000" dirty="0" err="1" smtClean="0">
                <a:solidFill>
                  <a:srgbClr val="FFFFFF"/>
                </a:solidFill>
                <a:latin typeface="Candara"/>
                <a:ea typeface="Candara"/>
                <a:cs typeface="Candara"/>
                <a:sym typeface="Candara"/>
              </a:rPr>
              <a:t>ejecta</a:t>
            </a:r>
            <a:r>
              <a:rPr lang="en-US" sz="2000" dirty="0" smtClean="0">
                <a:solidFill>
                  <a:srgbClr val="FFFFFF"/>
                </a:solidFill>
                <a:latin typeface="Candara"/>
                <a:ea typeface="Candara"/>
                <a:cs typeface="Candara"/>
                <a:sym typeface="Candara"/>
              </a:rPr>
              <a:t> due to 	interaction with </a:t>
            </a:r>
            <a:r>
              <a:rPr lang="en-US" sz="2000" dirty="0" err="1" smtClean="0">
                <a:solidFill>
                  <a:srgbClr val="FFFFFF"/>
                </a:solidFill>
                <a:latin typeface="Candara"/>
                <a:ea typeface="Candara"/>
                <a:cs typeface="Candara"/>
                <a:sym typeface="Candara"/>
              </a:rPr>
              <a:t>corotating</a:t>
            </a:r>
            <a:r>
              <a:rPr lang="en-US" sz="2000" dirty="0" smtClean="0">
                <a:solidFill>
                  <a:srgbClr val="FFFFFF"/>
                </a:solidFill>
                <a:latin typeface="Candara"/>
                <a:ea typeface="Candara"/>
                <a:cs typeface="Candara"/>
                <a:sym typeface="Candara"/>
              </a:rPr>
              <a:t> structure in the solar wind.</a:t>
            </a:r>
          </a:p>
          <a:p>
            <a:pPr lvl="0">
              <a:spcBef>
                <a:spcPts val="0"/>
              </a:spcBef>
              <a:spcAft>
                <a:spcPts val="0"/>
              </a:spcAft>
              <a:buSzPct val="100000"/>
            </a:pPr>
            <a:endParaRPr lang="en-US" sz="2000" dirty="0">
              <a:solidFill>
                <a:srgbClr val="FFFFFF"/>
              </a:solidFill>
              <a:latin typeface="Candara"/>
              <a:ea typeface="ＭＳ Ｐゴシック" charset="0"/>
              <a:cs typeface="Candara"/>
              <a:sym typeface="Candara"/>
            </a:endParaRPr>
          </a:p>
          <a:p>
            <a:pPr marL="342900" lvl="0" indent="-342900">
              <a:spcBef>
                <a:spcPts val="0"/>
              </a:spcBef>
              <a:spcAft>
                <a:spcPts val="0"/>
              </a:spcAft>
              <a:buSzPct val="100000"/>
              <a:buFont typeface="+mj-lt"/>
              <a:buAutoNum type="arabicParenR" startAt="2"/>
            </a:pPr>
            <a:r>
              <a:rPr lang="en-US" sz="2000" dirty="0" smtClean="0">
                <a:solidFill>
                  <a:srgbClr val="FFFFFF"/>
                </a:solidFill>
                <a:latin typeface="Candara"/>
                <a:ea typeface="ＭＳ Ｐゴシック" charset="0"/>
                <a:cs typeface="Candara"/>
              </a:rPr>
              <a:t>How does ICME-driven GCR modulation change as the ICME propagates and evolves through the </a:t>
            </a:r>
            <a:r>
              <a:rPr lang="en-US" sz="2000" dirty="0" err="1" smtClean="0">
                <a:solidFill>
                  <a:srgbClr val="FFFFFF"/>
                </a:solidFill>
                <a:latin typeface="Candara"/>
                <a:ea typeface="ＭＳ Ｐゴシック" charset="0"/>
                <a:cs typeface="Candara"/>
              </a:rPr>
              <a:t>heliosphere</a:t>
            </a:r>
            <a:r>
              <a:rPr lang="en-US" sz="2000" dirty="0" smtClean="0">
                <a:solidFill>
                  <a:srgbClr val="FFFFFF"/>
                </a:solidFill>
                <a:latin typeface="Candara"/>
                <a:ea typeface="ＭＳ Ｐゴシック" charset="0"/>
                <a:cs typeface="Candara"/>
              </a:rPr>
              <a:t>?</a:t>
            </a:r>
          </a:p>
          <a:p>
            <a:pPr lvl="1">
              <a:spcBef>
                <a:spcPts val="0"/>
              </a:spcBef>
              <a:spcAft>
                <a:spcPts val="0"/>
              </a:spcAft>
              <a:buSzPct val="100000"/>
            </a:pPr>
            <a:r>
              <a:rPr lang="en-US" sz="2000" dirty="0" smtClean="0">
                <a:solidFill>
                  <a:srgbClr val="FFFFFF"/>
                </a:solidFill>
                <a:latin typeface="Candara"/>
                <a:ea typeface="ＭＳ Ｐゴシック" charset="0"/>
                <a:cs typeface="Candara"/>
              </a:rPr>
              <a:t>	- Case study shows </a:t>
            </a:r>
            <a:r>
              <a:rPr lang="en-US" sz="2000" dirty="0" err="1" smtClean="0">
                <a:solidFill>
                  <a:srgbClr val="FFFFFF"/>
                </a:solidFill>
                <a:latin typeface="Candara"/>
                <a:ea typeface="ＭＳ Ｐゴシック" charset="0"/>
                <a:cs typeface="Candara"/>
              </a:rPr>
              <a:t>Forbush</a:t>
            </a:r>
            <a:r>
              <a:rPr lang="en-US" sz="2000" dirty="0" smtClean="0">
                <a:solidFill>
                  <a:srgbClr val="FFFFFF"/>
                </a:solidFill>
                <a:latin typeface="Candara"/>
                <a:ea typeface="ＭＳ Ｐゴシック" charset="0"/>
                <a:cs typeface="Candara"/>
              </a:rPr>
              <a:t> decrease steepest and deepest closest to 	the Sun.</a:t>
            </a:r>
          </a:p>
          <a:p>
            <a:pPr lvl="1">
              <a:spcBef>
                <a:spcPts val="0"/>
              </a:spcBef>
              <a:spcAft>
                <a:spcPts val="0"/>
              </a:spcAft>
              <a:buSzPct val="100000"/>
            </a:pPr>
            <a:endParaRPr lang="en-US" sz="2000" dirty="0" smtClean="0">
              <a:solidFill>
                <a:srgbClr val="FFFFFF"/>
              </a:solidFill>
              <a:latin typeface="Candara"/>
              <a:ea typeface="ＭＳ Ｐゴシック" charset="0"/>
              <a:cs typeface="Candara"/>
            </a:endParaRPr>
          </a:p>
          <a:p>
            <a:pPr lvl="1">
              <a:spcBef>
                <a:spcPts val="0"/>
              </a:spcBef>
              <a:spcAft>
                <a:spcPts val="0"/>
              </a:spcAft>
              <a:buSzPct val="100000"/>
            </a:pPr>
            <a:endParaRPr lang="en-US" sz="2000" dirty="0">
              <a:solidFill>
                <a:srgbClr val="FFFFFF"/>
              </a:solidFill>
              <a:latin typeface="Candara"/>
              <a:ea typeface="ＭＳ Ｐゴシック" charset="0"/>
              <a:cs typeface="Candara"/>
            </a:endParaRPr>
          </a:p>
        </p:txBody>
      </p:sp>
      <p:sp>
        <p:nvSpPr>
          <p:cNvPr id="3" name="Shape 46122"/>
          <p:cNvSpPr txBox="1"/>
          <p:nvPr/>
        </p:nvSpPr>
        <p:spPr>
          <a:xfrm>
            <a:off x="457200" y="272904"/>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rgbClr val="FFFF00"/>
              </a:buClr>
              <a:buSzPct val="25000"/>
              <a:buFont typeface="Calibri"/>
              <a:buNone/>
            </a:pPr>
            <a:r>
              <a:rPr lang="en-US" sz="2400" b="1" dirty="0" smtClean="0">
                <a:solidFill>
                  <a:srgbClr val="FFFF00"/>
                </a:solidFill>
                <a:latin typeface="Calibri"/>
                <a:ea typeface="Calibri"/>
                <a:cs typeface="Calibri"/>
                <a:sym typeface="Calibri"/>
              </a:rPr>
              <a:t>ICME Evolution: Science Questions</a:t>
            </a:r>
            <a:endParaRPr lang="en-US" sz="24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38409257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101"/>
        <p:cNvGrpSpPr/>
        <p:nvPr/>
      </p:nvGrpSpPr>
      <p:grpSpPr>
        <a:xfrm>
          <a:off x="0" y="0"/>
          <a:ext cx="0" cy="0"/>
          <a:chOff x="0" y="0"/>
          <a:chExt cx="0" cy="0"/>
        </a:xfrm>
      </p:grpSpPr>
      <p:sp>
        <p:nvSpPr>
          <p:cNvPr id="46104" name="Shape 46104"/>
          <p:cNvSpPr txBox="1"/>
          <p:nvPr/>
        </p:nvSpPr>
        <p:spPr>
          <a:xfrm>
            <a:off x="152400" y="1142235"/>
            <a:ext cx="8839200" cy="5632271"/>
          </a:xfrm>
          <a:prstGeom prst="rect">
            <a:avLst/>
          </a:prstGeom>
          <a:noFill/>
          <a:ln w="9525" cap="flat" cmpd="sng">
            <a:solidFill>
              <a:srgbClr val="FFFFFF"/>
            </a:solidFill>
            <a:prstDash val="solid"/>
            <a:round/>
            <a:headEnd type="none" w="med" len="med"/>
            <a:tailEnd type="none" w="med" len="med"/>
          </a:ln>
        </p:spPr>
        <p:txBody>
          <a:bodyPr wrap="square" lIns="91425" tIns="45700" rIns="91425" bIns="45700" anchor="t" anchorCtr="0">
            <a:spAutoFit/>
          </a:bodyPr>
          <a:lstStyle/>
          <a:p>
            <a:pPr marL="0" marR="0" lvl="0" indent="0" algn="l" rtl="0">
              <a:spcBef>
                <a:spcPts val="0"/>
              </a:spcBef>
              <a:spcAft>
                <a:spcPts val="0"/>
              </a:spcAft>
              <a:buSzPct val="25000"/>
              <a:buNone/>
            </a:pPr>
            <a:r>
              <a:rPr lang="en-US" sz="2000" b="0" i="0" u="none" strike="noStrike" cap="none" dirty="0" smtClean="0">
                <a:solidFill>
                  <a:srgbClr val="FFFFFF"/>
                </a:solidFill>
                <a:latin typeface="Candara"/>
                <a:ea typeface="Candara"/>
                <a:cs typeface="Candara"/>
                <a:sym typeface="Candara"/>
              </a:rPr>
              <a:t>Many advances have been made in our understanding of ICME </a:t>
            </a:r>
            <a:r>
              <a:rPr lang="en-US" sz="2000" b="0" i="0" u="none" strike="noStrike" cap="none" dirty="0" err="1" smtClean="0">
                <a:solidFill>
                  <a:srgbClr val="FFFFFF"/>
                </a:solidFill>
                <a:latin typeface="Candara"/>
                <a:ea typeface="Candara"/>
                <a:cs typeface="Candara"/>
                <a:sym typeface="Candara"/>
              </a:rPr>
              <a:t>heliospheri</a:t>
            </a:r>
            <a:r>
              <a:rPr lang="en-US" sz="2000" dirty="0" err="1" smtClean="0">
                <a:solidFill>
                  <a:srgbClr val="FFFFFF"/>
                </a:solidFill>
                <a:latin typeface="Candara"/>
                <a:ea typeface="Candara"/>
                <a:cs typeface="Candara"/>
                <a:sym typeface="Candara"/>
              </a:rPr>
              <a:t>c</a:t>
            </a:r>
            <a:r>
              <a:rPr lang="en-US" sz="2000" dirty="0" smtClean="0">
                <a:solidFill>
                  <a:srgbClr val="FFFFFF"/>
                </a:solidFill>
                <a:latin typeface="Candara"/>
                <a:ea typeface="Candara"/>
                <a:cs typeface="Candara"/>
                <a:sym typeface="Candara"/>
              </a:rPr>
              <a:t> evolution thanks to remote (ex. SOHO, STEREO) and in situ observations (ex. ACE, WIND, various planetary missions), and global Sun-Earth numerical simulations (ex. SWMF, WSA-ENLIL), although open questions remain.</a:t>
            </a: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a:p>
            <a:pPr marL="0" marR="0" lvl="0" indent="0" algn="l" rtl="0">
              <a:spcBef>
                <a:spcPts val="0"/>
              </a:spcBef>
              <a:spcAft>
                <a:spcPts val="0"/>
              </a:spcAft>
              <a:buSzPct val="25000"/>
              <a:buNone/>
            </a:pPr>
            <a:r>
              <a:rPr lang="en-US" sz="2000" u="sng" dirty="0" smtClean="0">
                <a:solidFill>
                  <a:srgbClr val="FFFFFF"/>
                </a:solidFill>
                <a:latin typeface="Candara"/>
                <a:ea typeface="Candara"/>
                <a:cs typeface="Candara"/>
                <a:sym typeface="Candara"/>
              </a:rPr>
              <a:t>We investigate 2 open issues:</a:t>
            </a:r>
          </a:p>
          <a:p>
            <a:pPr marL="0" marR="0" lvl="0" indent="0" algn="l" rtl="0">
              <a:spcBef>
                <a:spcPts val="0"/>
              </a:spcBef>
              <a:spcAft>
                <a:spcPts val="0"/>
              </a:spcAft>
              <a:buSzPct val="25000"/>
              <a:buNone/>
            </a:pPr>
            <a:endParaRPr lang="en-US" sz="2000" dirty="0">
              <a:solidFill>
                <a:srgbClr val="FFFFFF"/>
              </a:solidFill>
              <a:latin typeface="Candara"/>
              <a:ea typeface="Candara"/>
              <a:cs typeface="Candara"/>
              <a:sym typeface="Candara"/>
            </a:endParaRPr>
          </a:p>
          <a:p>
            <a:pPr marL="342900" lvl="0" indent="-342900">
              <a:spcBef>
                <a:spcPts val="0"/>
              </a:spcBef>
              <a:spcAft>
                <a:spcPts val="0"/>
              </a:spcAft>
              <a:buSzPct val="100000"/>
              <a:buFont typeface="+mj-lt"/>
              <a:buAutoNum type="arabicParenR"/>
            </a:pPr>
            <a:r>
              <a:rPr lang="en-US" sz="2000" dirty="0">
                <a:solidFill>
                  <a:srgbClr val="FFFFFF"/>
                </a:solidFill>
                <a:latin typeface="Candara"/>
                <a:ea typeface="ＭＳ Ｐゴシック" charset="0"/>
                <a:cs typeface="Candara"/>
              </a:rPr>
              <a:t>Does ICME complexity increase with distance from the Sun? Is change in complexity an inherent consequence of ICME propagation? </a:t>
            </a:r>
          </a:p>
          <a:p>
            <a:pPr lvl="0">
              <a:spcBef>
                <a:spcPts val="0"/>
              </a:spcBef>
              <a:spcAft>
                <a:spcPts val="0"/>
              </a:spcAft>
              <a:buSzPct val="100000"/>
            </a:pPr>
            <a:r>
              <a:rPr lang="en-US" sz="2000" dirty="0">
                <a:solidFill>
                  <a:srgbClr val="FFFFFF"/>
                </a:solidFill>
                <a:latin typeface="Candara"/>
                <a:ea typeface="ＭＳ Ｐゴシック" charset="0"/>
                <a:cs typeface="Candara"/>
              </a:rPr>
              <a:t>	- Case study shows </a:t>
            </a:r>
            <a:r>
              <a:rPr lang="en-US" sz="2000" dirty="0">
                <a:solidFill>
                  <a:srgbClr val="FFFFFF"/>
                </a:solidFill>
                <a:latin typeface="Candara"/>
                <a:ea typeface="Candara"/>
                <a:cs typeface="Candara"/>
                <a:sym typeface="Candara"/>
              </a:rPr>
              <a:t>drastic change in complexity of ICME magnetic </a:t>
            </a:r>
            <a:r>
              <a:rPr lang="en-US" sz="2000" dirty="0" err="1">
                <a:solidFill>
                  <a:srgbClr val="FFFFFF"/>
                </a:solidFill>
                <a:latin typeface="Candara"/>
                <a:ea typeface="Candara"/>
                <a:cs typeface="Candara"/>
                <a:sym typeface="Candara"/>
              </a:rPr>
              <a:t>ejecta</a:t>
            </a:r>
            <a:r>
              <a:rPr lang="en-US" sz="2000" dirty="0">
                <a:solidFill>
                  <a:srgbClr val="FFFFFF"/>
                </a:solidFill>
                <a:latin typeface="Candara"/>
                <a:ea typeface="Candara"/>
                <a:cs typeface="Candara"/>
                <a:sym typeface="Candara"/>
              </a:rPr>
              <a:t> due to 	interaction with </a:t>
            </a:r>
            <a:r>
              <a:rPr lang="en-US" sz="2000" dirty="0" err="1">
                <a:solidFill>
                  <a:srgbClr val="FFFFFF"/>
                </a:solidFill>
                <a:latin typeface="Candara"/>
                <a:ea typeface="Candara"/>
                <a:cs typeface="Candara"/>
                <a:sym typeface="Candara"/>
              </a:rPr>
              <a:t>corotating</a:t>
            </a:r>
            <a:r>
              <a:rPr lang="en-US" sz="2000" dirty="0">
                <a:solidFill>
                  <a:srgbClr val="FFFFFF"/>
                </a:solidFill>
                <a:latin typeface="Candara"/>
                <a:ea typeface="Candara"/>
                <a:cs typeface="Candara"/>
                <a:sym typeface="Candara"/>
              </a:rPr>
              <a:t> structure in the solar wind.</a:t>
            </a:r>
          </a:p>
          <a:p>
            <a:pPr lvl="0">
              <a:spcBef>
                <a:spcPts val="0"/>
              </a:spcBef>
              <a:spcAft>
                <a:spcPts val="0"/>
              </a:spcAft>
              <a:buSzPct val="100000"/>
            </a:pPr>
            <a:endParaRPr lang="en-US" sz="2000" dirty="0">
              <a:solidFill>
                <a:srgbClr val="FFFFFF"/>
              </a:solidFill>
              <a:latin typeface="Candara"/>
              <a:ea typeface="ＭＳ Ｐゴシック" charset="0"/>
              <a:cs typeface="Candara"/>
              <a:sym typeface="Candara"/>
            </a:endParaRPr>
          </a:p>
          <a:p>
            <a:pPr marL="342900" lvl="0" indent="-342900">
              <a:spcBef>
                <a:spcPts val="0"/>
              </a:spcBef>
              <a:spcAft>
                <a:spcPts val="0"/>
              </a:spcAft>
              <a:buSzPct val="100000"/>
              <a:buFont typeface="+mj-lt"/>
              <a:buAutoNum type="arabicParenR" startAt="2"/>
            </a:pPr>
            <a:r>
              <a:rPr lang="en-US" sz="2000" dirty="0">
                <a:solidFill>
                  <a:srgbClr val="FFFFFF"/>
                </a:solidFill>
                <a:latin typeface="Candara"/>
                <a:ea typeface="ＭＳ Ｐゴシック" charset="0"/>
                <a:cs typeface="Candara"/>
              </a:rPr>
              <a:t>How does ICME-driven GCR modulation change as the ICME propagates and evolves through the </a:t>
            </a:r>
            <a:r>
              <a:rPr lang="en-US" sz="2000" dirty="0" err="1">
                <a:solidFill>
                  <a:srgbClr val="FFFFFF"/>
                </a:solidFill>
                <a:latin typeface="Candara"/>
                <a:ea typeface="ＭＳ Ｐゴシック" charset="0"/>
                <a:cs typeface="Candara"/>
              </a:rPr>
              <a:t>heliosphere</a:t>
            </a:r>
            <a:r>
              <a:rPr lang="en-US" sz="2000" dirty="0">
                <a:solidFill>
                  <a:srgbClr val="FFFFFF"/>
                </a:solidFill>
                <a:latin typeface="Candara"/>
                <a:ea typeface="ＭＳ Ｐゴシック" charset="0"/>
                <a:cs typeface="Candara"/>
              </a:rPr>
              <a:t>?</a:t>
            </a:r>
          </a:p>
          <a:p>
            <a:pPr lvl="1">
              <a:spcBef>
                <a:spcPts val="0"/>
              </a:spcBef>
              <a:spcAft>
                <a:spcPts val="0"/>
              </a:spcAft>
              <a:buSzPct val="100000"/>
            </a:pPr>
            <a:r>
              <a:rPr lang="en-US" sz="2000" dirty="0">
                <a:solidFill>
                  <a:srgbClr val="FFFFFF"/>
                </a:solidFill>
                <a:latin typeface="Candara"/>
                <a:ea typeface="ＭＳ Ｐゴシック" charset="0"/>
                <a:cs typeface="Candara"/>
              </a:rPr>
              <a:t>	- Case study shows </a:t>
            </a:r>
            <a:r>
              <a:rPr lang="en-US" sz="2000" dirty="0" err="1">
                <a:solidFill>
                  <a:srgbClr val="FFFFFF"/>
                </a:solidFill>
                <a:latin typeface="Candara"/>
                <a:ea typeface="ＭＳ Ｐゴシック" charset="0"/>
                <a:cs typeface="Candara"/>
              </a:rPr>
              <a:t>Forbush</a:t>
            </a:r>
            <a:r>
              <a:rPr lang="en-US" sz="2000" dirty="0">
                <a:solidFill>
                  <a:srgbClr val="FFFFFF"/>
                </a:solidFill>
                <a:latin typeface="Candara"/>
                <a:ea typeface="ＭＳ Ｐゴシック" charset="0"/>
                <a:cs typeface="Candara"/>
              </a:rPr>
              <a:t> decrease steepest and deepest closest to 	the Sun.</a:t>
            </a:r>
          </a:p>
          <a:p>
            <a:pPr>
              <a:spcBef>
                <a:spcPts val="0"/>
              </a:spcBef>
              <a:spcAft>
                <a:spcPts val="0"/>
              </a:spcAft>
              <a:buSzPct val="25000"/>
            </a:pPr>
            <a:r>
              <a:rPr lang="en-US" sz="2000" dirty="0" smtClean="0">
                <a:solidFill>
                  <a:srgbClr val="FFFF00"/>
                </a:solidFill>
                <a:latin typeface="Candara"/>
                <a:ea typeface="ＭＳ Ｐゴシック" charset="0"/>
                <a:cs typeface="Candara"/>
              </a:rPr>
              <a:t>We focus on ICME evolution in the innermost </a:t>
            </a:r>
            <a:r>
              <a:rPr lang="en-US" sz="2000" dirty="0" err="1" smtClean="0">
                <a:solidFill>
                  <a:srgbClr val="FFFF00"/>
                </a:solidFill>
                <a:latin typeface="Candara"/>
                <a:ea typeface="ＭＳ Ｐゴシック" charset="0"/>
                <a:cs typeface="Candara"/>
              </a:rPr>
              <a:t>heliosphere</a:t>
            </a:r>
            <a:r>
              <a:rPr lang="en-US" sz="2000" dirty="0" smtClean="0">
                <a:solidFill>
                  <a:srgbClr val="FFFF00"/>
                </a:solidFill>
                <a:latin typeface="Candara"/>
                <a:ea typeface="ＭＳ Ｐゴシック" charset="0"/>
                <a:cs typeface="Candara"/>
              </a:rPr>
              <a:t>, and make verifiable predictions for the upcoming Parker Solar Probe and Solar Orbiter missions.</a:t>
            </a:r>
          </a:p>
        </p:txBody>
      </p:sp>
      <p:sp>
        <p:nvSpPr>
          <p:cNvPr id="3" name="Shape 46122"/>
          <p:cNvSpPr txBox="1"/>
          <p:nvPr/>
        </p:nvSpPr>
        <p:spPr>
          <a:xfrm>
            <a:off x="457200" y="272904"/>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rgbClr val="FFFF00"/>
              </a:buClr>
              <a:buSzPct val="25000"/>
              <a:buFont typeface="Calibri"/>
              <a:buNone/>
            </a:pPr>
            <a:r>
              <a:rPr lang="en-US" sz="2400" b="1" dirty="0" smtClean="0">
                <a:solidFill>
                  <a:srgbClr val="FFFF00"/>
                </a:solidFill>
                <a:latin typeface="Calibri"/>
                <a:ea typeface="Calibri"/>
                <a:cs typeface="Calibri"/>
                <a:sym typeface="Calibri"/>
              </a:rPr>
              <a:t>ICME Evolution: Science Questions</a:t>
            </a:r>
            <a:endParaRPr lang="en-US" sz="24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28075883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155"/>
        <p:cNvGrpSpPr/>
        <p:nvPr/>
      </p:nvGrpSpPr>
      <p:grpSpPr>
        <a:xfrm>
          <a:off x="0" y="0"/>
          <a:ext cx="0" cy="0"/>
          <a:chOff x="0" y="0"/>
          <a:chExt cx="0" cy="0"/>
        </a:xfrm>
      </p:grpSpPr>
      <p:sp>
        <p:nvSpPr>
          <p:cNvPr id="46156" name="Shape 46156"/>
          <p:cNvSpPr/>
          <p:nvPr/>
        </p:nvSpPr>
        <p:spPr>
          <a:xfrm>
            <a:off x="7164388" y="228600"/>
            <a:ext cx="455700" cy="622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46157" name="Shape 46157"/>
          <p:cNvSpPr txBox="1"/>
          <p:nvPr/>
        </p:nvSpPr>
        <p:spPr>
          <a:xfrm>
            <a:off x="0" y="685800"/>
            <a:ext cx="9144000" cy="830956"/>
          </a:xfrm>
          <a:prstGeom prst="rect">
            <a:avLst/>
          </a:prstGeom>
          <a:noFill/>
          <a:ln>
            <a:noFill/>
          </a:ln>
        </p:spPr>
        <p:txBody>
          <a:bodyPr wrap="square" lIns="91425" tIns="45700" rIns="91425" bIns="45700" anchor="t" anchorCtr="0">
            <a:spAutoFit/>
          </a:bodyPr>
          <a:lstStyle/>
          <a:p>
            <a:pPr marL="0" marR="0" lvl="0" indent="0" algn="ctr" rtl="0">
              <a:spcBef>
                <a:spcPts val="0"/>
              </a:spcBef>
              <a:spcAft>
                <a:spcPts val="0"/>
              </a:spcAft>
              <a:buClr>
                <a:srgbClr val="FFFF00"/>
              </a:buClr>
              <a:buSzPct val="25000"/>
              <a:buFont typeface="Calibri"/>
              <a:buNone/>
            </a:pPr>
            <a:r>
              <a:rPr lang="en-US" sz="2400" b="1" i="0" u="none" strike="noStrike" cap="none" dirty="0">
                <a:solidFill>
                  <a:srgbClr val="FFFF00"/>
                </a:solidFill>
                <a:latin typeface="Calibri"/>
                <a:ea typeface="Calibri"/>
                <a:cs typeface="Calibri"/>
                <a:sym typeface="Calibri"/>
              </a:rPr>
              <a:t>MESSENGER at 0.3 AU: Glimpse of environment soon to be explored by </a:t>
            </a:r>
            <a:r>
              <a:rPr lang="en-US" sz="2400" b="1" dirty="0" smtClean="0">
                <a:solidFill>
                  <a:srgbClr val="FFFF00"/>
                </a:solidFill>
                <a:latin typeface="Calibri"/>
                <a:ea typeface="Calibri"/>
                <a:cs typeface="Calibri"/>
                <a:sym typeface="Calibri"/>
              </a:rPr>
              <a:t>Parker Solar Probe</a:t>
            </a:r>
            <a:r>
              <a:rPr lang="en-US" sz="2400" b="1" i="0" u="none" strike="noStrike" cap="none" dirty="0" smtClean="0">
                <a:solidFill>
                  <a:srgbClr val="FFFF00"/>
                </a:solidFill>
                <a:latin typeface="Calibri"/>
                <a:ea typeface="Calibri"/>
                <a:cs typeface="Calibri"/>
                <a:sym typeface="Calibri"/>
              </a:rPr>
              <a:t> </a:t>
            </a:r>
            <a:r>
              <a:rPr lang="en-US" sz="2400" b="1" i="0" u="none" strike="noStrike" cap="none" dirty="0">
                <a:solidFill>
                  <a:srgbClr val="FFFF00"/>
                </a:solidFill>
                <a:latin typeface="Calibri"/>
                <a:ea typeface="Calibri"/>
                <a:cs typeface="Calibri"/>
                <a:sym typeface="Calibri"/>
              </a:rPr>
              <a:t>and </a:t>
            </a:r>
            <a:r>
              <a:rPr lang="en-US" sz="2400" b="1" i="0" u="none" strike="noStrike" cap="none" dirty="0" smtClean="0">
                <a:solidFill>
                  <a:srgbClr val="FFFF00"/>
                </a:solidFill>
                <a:latin typeface="Calibri"/>
                <a:ea typeface="Calibri"/>
                <a:cs typeface="Calibri"/>
                <a:sym typeface="Calibri"/>
              </a:rPr>
              <a:t>Solar Orbiter</a:t>
            </a:r>
            <a:endParaRPr lang="en-US" sz="2400" b="1" i="0" u="none" strike="noStrike" cap="none" dirty="0">
              <a:solidFill>
                <a:srgbClr val="FFFF00"/>
              </a:solidFill>
              <a:latin typeface="Calibri"/>
              <a:ea typeface="Calibri"/>
              <a:cs typeface="Calibri"/>
              <a:sym typeface="Calibri"/>
            </a:endParaRPr>
          </a:p>
        </p:txBody>
      </p:sp>
      <p:pic>
        <p:nvPicPr>
          <p:cNvPr id="46158" name="Shape 46158" descr="blackStereoAB.jpg"/>
          <p:cNvPicPr preferRelativeResize="0"/>
          <p:nvPr/>
        </p:nvPicPr>
        <p:blipFill rotWithShape="1">
          <a:blip r:embed="rId3">
            <a:alphaModFix/>
          </a:blip>
          <a:srcRect/>
          <a:stretch/>
        </p:blipFill>
        <p:spPr>
          <a:xfrm>
            <a:off x="0" y="2135684"/>
            <a:ext cx="4099811" cy="3174795"/>
          </a:xfrm>
          <a:prstGeom prst="rect">
            <a:avLst/>
          </a:prstGeom>
          <a:noFill/>
          <a:ln>
            <a:noFill/>
          </a:ln>
        </p:spPr>
      </p:pic>
      <p:grpSp>
        <p:nvGrpSpPr>
          <p:cNvPr id="46159" name="Shape 46159"/>
          <p:cNvGrpSpPr/>
          <p:nvPr/>
        </p:nvGrpSpPr>
        <p:grpSpPr>
          <a:xfrm>
            <a:off x="3983025" y="1822602"/>
            <a:ext cx="5160975" cy="4238123"/>
            <a:chOff x="1524000" y="1600200"/>
            <a:chExt cx="6172200" cy="4870508"/>
          </a:xfrm>
        </p:grpSpPr>
        <p:pic>
          <p:nvPicPr>
            <p:cNvPr id="46160" name="Shape 46160" descr="C:\USER\korthh1\Projects\MESSENGER\Documents\Orbit Sciece Papers\Revision\Zurbuchen\Almost Final\Fig1 rev.jpg"/>
            <p:cNvPicPr preferRelativeResize="0"/>
            <p:nvPr/>
          </p:nvPicPr>
          <p:blipFill rotWithShape="1">
            <a:blip r:embed="rId4">
              <a:alphaModFix/>
            </a:blip>
            <a:srcRect/>
            <a:stretch/>
          </p:blipFill>
          <p:spPr>
            <a:xfrm>
              <a:off x="1524000" y="1600200"/>
              <a:ext cx="6172200" cy="4103405"/>
            </a:xfrm>
            <a:prstGeom prst="rect">
              <a:avLst/>
            </a:prstGeom>
            <a:noFill/>
            <a:ln>
              <a:noFill/>
            </a:ln>
          </p:spPr>
        </p:pic>
        <p:sp>
          <p:nvSpPr>
            <p:cNvPr id="46161" name="Shape 46161"/>
            <p:cNvSpPr/>
            <p:nvPr/>
          </p:nvSpPr>
          <p:spPr>
            <a:xfrm rot="17158186">
              <a:off x="2034405" y="3926928"/>
              <a:ext cx="3101078" cy="1986481"/>
            </a:xfrm>
            <a:prstGeom prst="ellipse">
              <a:avLst/>
            </a:prstGeom>
            <a:noFill/>
            <a:ln w="57150" cap="flat" cmpd="sng">
              <a:solidFill>
                <a:srgbClr val="00B050"/>
              </a:solidFill>
              <a:prstDash val="solid"/>
              <a:round/>
              <a:headEnd type="none" w="med" len="med"/>
              <a:tailEnd type="none" w="med" len="med"/>
            </a:ln>
            <a:effectLst>
              <a:outerShdw blurRad="63500" dist="23000" dir="5400000" rotWithShape="0">
                <a:srgbClr val="000000">
                  <a:alpha val="34510"/>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dk1"/>
                </a:buClr>
                <a:buFont typeface="Arial"/>
                <a:buNone/>
              </a:pPr>
              <a:endParaRPr sz="1600" b="0" i="0" u="none" strike="noStrike" cap="none">
                <a:solidFill>
                  <a:schemeClr val="lt1"/>
                </a:solidFill>
                <a:latin typeface="Calibri"/>
                <a:ea typeface="Calibri"/>
                <a:cs typeface="Calibri"/>
                <a:sym typeface="Calibri"/>
              </a:endParaRPr>
            </a:p>
          </p:txBody>
        </p:sp>
      </p:grpSp>
      <p:sp>
        <p:nvSpPr>
          <p:cNvPr id="46162" name="Shape 46162"/>
          <p:cNvSpPr txBox="1"/>
          <p:nvPr/>
        </p:nvSpPr>
        <p:spPr>
          <a:xfrm>
            <a:off x="685800" y="5892490"/>
            <a:ext cx="7772400" cy="877123"/>
          </a:xfrm>
          <a:prstGeom prst="rect">
            <a:avLst/>
          </a:prstGeom>
          <a:noFill/>
          <a:ln w="9525" cap="flat" cmpd="sng">
            <a:solidFill>
              <a:schemeClr val="lt1"/>
            </a:solidFill>
            <a:prstDash val="solid"/>
            <a:round/>
            <a:headEnd type="none" w="med" len="med"/>
            <a:tailEnd type="none" w="med" len="med"/>
          </a:ln>
        </p:spPr>
        <p:txBody>
          <a:bodyPr wrap="square" lIns="91425" tIns="45700" rIns="91425" bIns="45700" anchor="t" anchorCtr="0">
            <a:spAutoFit/>
          </a:bodyPr>
          <a:lstStyle/>
          <a:p>
            <a:pPr marL="0" marR="0" lvl="0" indent="0" algn="l" rtl="0">
              <a:spcBef>
                <a:spcPts val="0"/>
              </a:spcBef>
              <a:spcAft>
                <a:spcPts val="0"/>
              </a:spcAft>
              <a:buClr>
                <a:srgbClr val="FF0000"/>
              </a:buClr>
              <a:buSzPct val="25000"/>
              <a:buFont typeface="Candara"/>
              <a:buNone/>
            </a:pPr>
            <a:r>
              <a:rPr lang="en-US" sz="1700" b="0" i="0" u="none" strike="noStrike" cap="none" dirty="0">
                <a:solidFill>
                  <a:srgbClr val="FF0000"/>
                </a:solidFill>
                <a:latin typeface="Candara"/>
                <a:ea typeface="Candara"/>
                <a:cs typeface="Candara"/>
                <a:sym typeface="Candara"/>
              </a:rPr>
              <a:t>MESSENGER (in Mercury orbit 2011-2015)</a:t>
            </a:r>
            <a:r>
              <a:rPr lang="en-US" sz="1700" b="0" i="0" u="none" strike="noStrike" cap="none" dirty="0">
                <a:solidFill>
                  <a:schemeClr val="lt1"/>
                </a:solidFill>
                <a:latin typeface="Candara"/>
                <a:ea typeface="Candara"/>
                <a:cs typeface="Candara"/>
                <a:sym typeface="Candara"/>
              </a:rPr>
              <a:t> – First spacecraft since 1980’s at &lt; 0.5 AU.</a:t>
            </a:r>
          </a:p>
          <a:p>
            <a:pPr marL="0" marR="0" lvl="0" indent="0" algn="l" rtl="0">
              <a:spcBef>
                <a:spcPts val="0"/>
              </a:spcBef>
              <a:spcAft>
                <a:spcPts val="0"/>
              </a:spcAft>
              <a:buClr>
                <a:schemeClr val="lt1"/>
              </a:buClr>
              <a:buSzPct val="25000"/>
              <a:buFont typeface="Candara"/>
              <a:buNone/>
            </a:pPr>
            <a:r>
              <a:rPr lang="en-US" sz="1700" b="0" i="0" u="none" strike="noStrike" cap="none" dirty="0">
                <a:solidFill>
                  <a:schemeClr val="lt1"/>
                </a:solidFill>
                <a:latin typeface="Candara"/>
                <a:ea typeface="Candara"/>
                <a:cs typeface="Candara"/>
                <a:sym typeface="Candara"/>
              </a:rPr>
              <a:t>- Significant limitations in terms of solar wind plasma observations, however, wealth of IMF data can be used for inner </a:t>
            </a:r>
            <a:r>
              <a:rPr lang="en-US" sz="1700" b="0" i="0" u="none" strike="noStrike" cap="none" dirty="0" err="1">
                <a:solidFill>
                  <a:schemeClr val="lt1"/>
                </a:solidFill>
                <a:latin typeface="Candara"/>
                <a:ea typeface="Candara"/>
                <a:cs typeface="Candara"/>
                <a:sym typeface="Candara"/>
              </a:rPr>
              <a:t>heliospheric</a:t>
            </a:r>
            <a:r>
              <a:rPr lang="en-US" sz="1700" b="0" i="0" u="none" strike="noStrike" cap="none" dirty="0">
                <a:solidFill>
                  <a:schemeClr val="lt1"/>
                </a:solidFill>
                <a:latin typeface="Candara"/>
                <a:ea typeface="Candara"/>
                <a:cs typeface="Candara"/>
                <a:sym typeface="Candara"/>
              </a:rPr>
              <a:t> studies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0"/>
            <a:ext cx="455612" cy="622300"/>
          </a:xfrm>
          <a:prstGeom prst="rect">
            <a:avLst/>
          </a:prstGeom>
          <a:noFill/>
          <a:ln w="9525">
            <a:noFill/>
            <a:miter lim="800000"/>
            <a:headEnd/>
            <a:tailEnd/>
          </a:ln>
        </p:spPr>
        <p:txBody>
          <a:bodyPr/>
          <a:lstStyle/>
          <a:p>
            <a:endParaRPr lang="en-US"/>
          </a:p>
        </p:txBody>
      </p:sp>
      <p:sp>
        <p:nvSpPr>
          <p:cNvPr id="32804" name="Title 1"/>
          <p:cNvSpPr txBox="1">
            <a:spLocks/>
          </p:cNvSpPr>
          <p:nvPr/>
        </p:nvSpPr>
        <p:spPr bwMode="auto">
          <a:xfrm>
            <a:off x="457200" y="410713"/>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MESSENGER ICME Database</a:t>
            </a:r>
          </a:p>
          <a:p>
            <a:pPr algn="r" defTabSz="457200"/>
            <a:r>
              <a:rPr lang="en-US" sz="2000" b="1" i="1" dirty="0" smtClean="0">
                <a:solidFill>
                  <a:srgbClr val="FFFF00"/>
                </a:solidFill>
                <a:latin typeface="Calibri" pitchFamily="34" charset="0"/>
              </a:rPr>
              <a:t>Winslow et al. (2015) JGR</a:t>
            </a:r>
            <a:endParaRPr lang="en-US" sz="2000" b="1" i="1" dirty="0">
              <a:solidFill>
                <a:srgbClr val="FFFF00"/>
              </a:solidFill>
              <a:latin typeface="Calibri" pitchFamily="34" charset="0"/>
            </a:endParaRPr>
          </a:p>
        </p:txBody>
      </p:sp>
      <p:sp>
        <p:nvSpPr>
          <p:cNvPr id="5" name="Rectangle 4"/>
          <p:cNvSpPr/>
          <p:nvPr/>
        </p:nvSpPr>
        <p:spPr>
          <a:xfrm>
            <a:off x="274808" y="1171533"/>
            <a:ext cx="8763000" cy="2554545"/>
          </a:xfrm>
          <a:prstGeom prst="rect">
            <a:avLst/>
          </a:prstGeom>
        </p:spPr>
        <p:txBody>
          <a:bodyPr wrap="square">
            <a:spAutoFit/>
          </a:bodyPr>
          <a:lstStyle/>
          <a:p>
            <a:r>
              <a:rPr lang="en-US" sz="2000" dirty="0" smtClean="0">
                <a:solidFill>
                  <a:schemeClr val="bg1"/>
                </a:solidFill>
                <a:latin typeface="Candara"/>
                <a:cs typeface="Candara"/>
              </a:rPr>
              <a:t>Use data </a:t>
            </a:r>
            <a:r>
              <a:rPr lang="en-US" sz="2000" dirty="0" smtClean="0">
                <a:solidFill>
                  <a:schemeClr val="bg1"/>
                </a:solidFill>
                <a:latin typeface="Candara"/>
                <a:cs typeface="Candara"/>
              </a:rPr>
              <a:t>from </a:t>
            </a:r>
            <a:r>
              <a:rPr lang="en-US" sz="2000" dirty="0">
                <a:solidFill>
                  <a:schemeClr val="bg1"/>
                </a:solidFill>
                <a:latin typeface="Candara"/>
                <a:cs typeface="Candara"/>
              </a:rPr>
              <a:t>MESSENGER </a:t>
            </a:r>
            <a:r>
              <a:rPr lang="en-US" sz="2000" dirty="0" smtClean="0">
                <a:solidFill>
                  <a:schemeClr val="bg1"/>
                </a:solidFill>
                <a:latin typeface="Candara"/>
                <a:cs typeface="Candara"/>
              </a:rPr>
              <a:t>to </a:t>
            </a:r>
            <a:r>
              <a:rPr lang="en-US" sz="2000" dirty="0">
                <a:solidFill>
                  <a:schemeClr val="bg1"/>
                </a:solidFill>
                <a:latin typeface="Candara"/>
                <a:cs typeface="Candara"/>
              </a:rPr>
              <a:t>study </a:t>
            </a:r>
            <a:r>
              <a:rPr lang="en-US" sz="2000" dirty="0" smtClean="0">
                <a:solidFill>
                  <a:schemeClr val="bg1"/>
                </a:solidFill>
                <a:latin typeface="Candara"/>
                <a:cs typeface="Candara"/>
              </a:rPr>
              <a:t>ICMEs near </a:t>
            </a:r>
            <a:r>
              <a:rPr lang="en-US" sz="2000" dirty="0">
                <a:solidFill>
                  <a:schemeClr val="bg1"/>
                </a:solidFill>
                <a:latin typeface="Candara"/>
                <a:cs typeface="Candara"/>
              </a:rPr>
              <a:t>0.3 </a:t>
            </a:r>
            <a:r>
              <a:rPr lang="en-US" sz="2000" dirty="0" smtClean="0">
                <a:solidFill>
                  <a:schemeClr val="bg1"/>
                </a:solidFill>
                <a:latin typeface="Candara"/>
                <a:cs typeface="Candara"/>
              </a:rPr>
              <a:t>AU in conjunction with spacecraft at larger heliocentric distances.</a:t>
            </a:r>
            <a:endParaRPr lang="en-US" sz="2000" dirty="0">
              <a:solidFill>
                <a:schemeClr val="bg1"/>
              </a:solidFill>
              <a:latin typeface="Candara"/>
              <a:cs typeface="Candara"/>
            </a:endParaRPr>
          </a:p>
          <a:p>
            <a:endParaRPr lang="en-US" sz="1000" dirty="0">
              <a:solidFill>
                <a:schemeClr val="bg1"/>
              </a:solidFill>
              <a:latin typeface="Candara"/>
              <a:cs typeface="Candara"/>
            </a:endParaRPr>
          </a:p>
          <a:p>
            <a:r>
              <a:rPr lang="en-US" sz="2000" dirty="0">
                <a:solidFill>
                  <a:schemeClr val="bg1"/>
                </a:solidFill>
                <a:latin typeface="Candara"/>
                <a:cs typeface="Candara"/>
              </a:rPr>
              <a:t>•    </a:t>
            </a:r>
            <a:r>
              <a:rPr lang="en-US" sz="2000" dirty="0" smtClean="0">
                <a:solidFill>
                  <a:schemeClr val="bg1"/>
                </a:solidFill>
                <a:latin typeface="Candara"/>
                <a:cs typeface="Candara"/>
              </a:rPr>
              <a:t>Cataloged </a:t>
            </a:r>
            <a:r>
              <a:rPr lang="en-US" sz="2000" dirty="0" smtClean="0">
                <a:solidFill>
                  <a:schemeClr val="bg1"/>
                </a:solidFill>
                <a:latin typeface="Candara"/>
                <a:cs typeface="Candara"/>
              </a:rPr>
              <a:t>69</a:t>
            </a:r>
            <a:r>
              <a:rPr lang="en-US" sz="2000" dirty="0" smtClean="0">
                <a:solidFill>
                  <a:schemeClr val="bg1"/>
                </a:solidFill>
                <a:latin typeface="Candara"/>
                <a:cs typeface="Candara"/>
              </a:rPr>
              <a:t> </a:t>
            </a:r>
            <a:r>
              <a:rPr lang="en-US" sz="2000" dirty="0" smtClean="0">
                <a:solidFill>
                  <a:schemeClr val="bg1"/>
                </a:solidFill>
                <a:latin typeface="Candara"/>
                <a:cs typeface="Candara"/>
              </a:rPr>
              <a:t>ICMEs </a:t>
            </a:r>
            <a:r>
              <a:rPr lang="en-US" sz="2000" dirty="0">
                <a:solidFill>
                  <a:schemeClr val="bg1"/>
                </a:solidFill>
                <a:latin typeface="Candara"/>
                <a:cs typeface="Candara"/>
              </a:rPr>
              <a:t>at Mercury between 2011 </a:t>
            </a:r>
            <a:r>
              <a:rPr lang="en-US" sz="2000" dirty="0" smtClean="0">
                <a:solidFill>
                  <a:schemeClr val="bg1"/>
                </a:solidFill>
                <a:latin typeface="Candara"/>
                <a:cs typeface="Candara"/>
              </a:rPr>
              <a:t>– 2015.</a:t>
            </a:r>
            <a:endParaRPr lang="en-US" sz="2000" dirty="0">
              <a:solidFill>
                <a:schemeClr val="bg1"/>
              </a:solidFill>
              <a:latin typeface="Candara"/>
              <a:cs typeface="Candara"/>
            </a:endParaRPr>
          </a:p>
          <a:p>
            <a:r>
              <a:rPr lang="en-US" sz="2000" dirty="0">
                <a:solidFill>
                  <a:schemeClr val="bg1"/>
                </a:solidFill>
                <a:latin typeface="Candara"/>
                <a:cs typeface="Candara"/>
              </a:rPr>
              <a:t>•    Investigated key ICME property changes from Mercury to 1 AU.</a:t>
            </a:r>
          </a:p>
          <a:p>
            <a:endParaRPr lang="en-US" sz="1000" dirty="0">
              <a:solidFill>
                <a:schemeClr val="bg1"/>
              </a:solidFill>
              <a:latin typeface="Candara"/>
              <a:cs typeface="Candara"/>
            </a:endParaRPr>
          </a:p>
          <a:p>
            <a:r>
              <a:rPr lang="en-US" sz="2000" b="1" u="sng" dirty="0" smtClean="0">
                <a:solidFill>
                  <a:srgbClr val="FFFF00"/>
                </a:solidFill>
                <a:latin typeface="Candara"/>
                <a:cs typeface="Candara"/>
              </a:rPr>
              <a:t>Main results of statistical study:</a:t>
            </a:r>
            <a:r>
              <a:rPr lang="en-US" sz="2000" b="1" u="sng" dirty="0" smtClean="0">
                <a:solidFill>
                  <a:schemeClr val="bg1"/>
                </a:solidFill>
                <a:latin typeface="Candara"/>
                <a:cs typeface="Candara"/>
              </a:rPr>
              <a:t> </a:t>
            </a:r>
            <a:endParaRPr lang="en-US" sz="2000" b="1" u="sng" dirty="0">
              <a:solidFill>
                <a:schemeClr val="bg1"/>
              </a:solidFill>
              <a:latin typeface="Candara"/>
              <a:cs typeface="Candara"/>
            </a:endParaRPr>
          </a:p>
          <a:p>
            <a:r>
              <a:rPr lang="en-US" sz="2000" dirty="0" smtClean="0">
                <a:solidFill>
                  <a:schemeClr val="bg1"/>
                </a:solidFill>
                <a:latin typeface="Candara"/>
                <a:cs typeface="Candara"/>
              </a:rPr>
              <a:t>•    Agreement with previous studies for </a:t>
            </a:r>
            <a:r>
              <a:rPr lang="en-US" sz="2000" i="1" dirty="0" smtClean="0">
                <a:solidFill>
                  <a:schemeClr val="bg1"/>
                </a:solidFill>
                <a:latin typeface="Candara"/>
                <a:cs typeface="Candara"/>
              </a:rPr>
              <a:t>B</a:t>
            </a:r>
            <a:r>
              <a:rPr lang="en-US" sz="2000" dirty="0" smtClean="0">
                <a:solidFill>
                  <a:schemeClr val="bg1"/>
                </a:solidFill>
                <a:latin typeface="Candara"/>
                <a:cs typeface="Candara"/>
              </a:rPr>
              <a:t> vs. </a:t>
            </a:r>
            <a:r>
              <a:rPr lang="en-US" sz="2000" i="1" dirty="0" smtClean="0">
                <a:solidFill>
                  <a:schemeClr val="bg1"/>
                </a:solidFill>
                <a:latin typeface="Candara"/>
                <a:cs typeface="Candara"/>
              </a:rPr>
              <a:t>r</a:t>
            </a:r>
            <a:endParaRPr lang="en-US" sz="2000" dirty="0">
              <a:solidFill>
                <a:schemeClr val="bg1"/>
              </a:solidFill>
              <a:latin typeface="Candara"/>
              <a:cs typeface="Candara"/>
            </a:endParaRPr>
          </a:p>
          <a:p>
            <a:r>
              <a:rPr lang="en-US" sz="2000" dirty="0">
                <a:solidFill>
                  <a:schemeClr val="bg1"/>
                </a:solidFill>
                <a:latin typeface="Candara"/>
                <a:cs typeface="Candara"/>
              </a:rPr>
              <a:t>• </a:t>
            </a:r>
            <a:r>
              <a:rPr lang="en-US" sz="2000" dirty="0" smtClean="0">
                <a:solidFill>
                  <a:schemeClr val="bg1"/>
                </a:solidFill>
                <a:latin typeface="Candara"/>
                <a:cs typeface="Candara"/>
              </a:rPr>
              <a:t>   Evidence that ICME deceleration continues past the orbit of Mercury. </a:t>
            </a:r>
            <a:endParaRPr lang="en-US" sz="2000" dirty="0">
              <a:solidFill>
                <a:schemeClr val="bg1"/>
              </a:solidFill>
              <a:latin typeface="Candara"/>
              <a:cs typeface="Candara"/>
            </a:endParaRPr>
          </a:p>
        </p:txBody>
      </p:sp>
      <p:pic>
        <p:nvPicPr>
          <p:cNvPr id="6" name="Picture 5"/>
          <p:cNvPicPr>
            <a:picLocks noChangeAspect="1"/>
          </p:cNvPicPr>
          <p:nvPr/>
        </p:nvPicPr>
        <p:blipFill>
          <a:blip r:embed="rId3"/>
          <a:stretch>
            <a:fillRect/>
          </a:stretch>
        </p:blipFill>
        <p:spPr>
          <a:xfrm>
            <a:off x="841532" y="3688569"/>
            <a:ext cx="7552741" cy="3215328"/>
          </a:xfrm>
          <a:prstGeom prst="rect">
            <a:avLst/>
          </a:prstGeom>
        </p:spPr>
      </p:pic>
    </p:spTree>
    <p:extLst>
      <p:ext uri="{BB962C8B-B14F-4D97-AF65-F5344CB8AC3E}">
        <p14:creationId xmlns:p14="http://schemas.microsoft.com/office/powerpoint/2010/main" val="34670327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icture 3"/>
          <p:cNvSpPr>
            <a:spLocks noChangeAspect="1"/>
          </p:cNvSpPr>
          <p:nvPr/>
        </p:nvSpPr>
        <p:spPr bwMode="auto">
          <a:xfrm>
            <a:off x="7164388" y="228602"/>
            <a:ext cx="455612" cy="622300"/>
          </a:xfrm>
          <a:prstGeom prst="rect">
            <a:avLst/>
          </a:prstGeom>
          <a:noFill/>
          <a:ln w="9525">
            <a:noFill/>
            <a:miter lim="800000"/>
            <a:headEnd/>
            <a:tailEnd/>
          </a:ln>
        </p:spPr>
        <p:txBody>
          <a:bodyPr/>
          <a:lstStyle/>
          <a:p>
            <a:endParaRPr lang="en-US"/>
          </a:p>
        </p:txBody>
      </p:sp>
      <p:sp>
        <p:nvSpPr>
          <p:cNvPr id="32804" name="Title 1"/>
          <p:cNvSpPr txBox="1">
            <a:spLocks/>
          </p:cNvSpPr>
          <p:nvPr/>
        </p:nvSpPr>
        <p:spPr bwMode="auto">
          <a:xfrm>
            <a:off x="457200" y="533400"/>
            <a:ext cx="8229600" cy="838200"/>
          </a:xfrm>
          <a:prstGeom prst="rect">
            <a:avLst/>
          </a:prstGeom>
          <a:noFill/>
          <a:ln w="9525">
            <a:noFill/>
            <a:miter lim="800000"/>
            <a:headEnd/>
            <a:tailEnd/>
          </a:ln>
        </p:spPr>
        <p:txBody>
          <a:bodyPr anchor="ctr"/>
          <a:lstStyle/>
          <a:p>
            <a:pPr algn="ctr" defTabSz="457200"/>
            <a:r>
              <a:rPr lang="en-US" sz="2400" b="1" dirty="0" smtClean="0">
                <a:solidFill>
                  <a:srgbClr val="FFFF00"/>
                </a:solidFill>
                <a:latin typeface="Calibri" pitchFamily="34" charset="0"/>
              </a:rPr>
              <a:t>Magnetic </a:t>
            </a:r>
            <a:r>
              <a:rPr lang="en-US" sz="2400" b="1" dirty="0" err="1" smtClean="0">
                <a:solidFill>
                  <a:srgbClr val="FFFF00"/>
                </a:solidFill>
                <a:latin typeface="Calibri" pitchFamily="34" charset="0"/>
              </a:rPr>
              <a:t>Ejecta</a:t>
            </a:r>
            <a:r>
              <a:rPr lang="en-US" sz="2400" b="1" dirty="0" smtClean="0">
                <a:solidFill>
                  <a:srgbClr val="FFFF00"/>
                </a:solidFill>
                <a:latin typeface="Calibri" pitchFamily="34" charset="0"/>
              </a:rPr>
              <a:t> Evolution: Increased Complexity</a:t>
            </a:r>
          </a:p>
          <a:p>
            <a:pPr algn="r" defTabSz="457200"/>
            <a:r>
              <a:rPr lang="en-US" sz="2000" b="1" i="1" dirty="0" smtClean="0">
                <a:solidFill>
                  <a:srgbClr val="FFFF00"/>
                </a:solidFill>
                <a:latin typeface="Calibri" pitchFamily="34" charset="0"/>
              </a:rPr>
              <a:t>Winslow et al. (2016) JGR</a:t>
            </a:r>
            <a:endParaRPr lang="en-US" sz="2000" b="1" i="1" dirty="0">
              <a:solidFill>
                <a:srgbClr val="FFFF00"/>
              </a:solidFill>
              <a:latin typeface="Calibri" pitchFamily="34" charset="0"/>
            </a:endParaRPr>
          </a:p>
        </p:txBody>
      </p:sp>
      <p:pic>
        <p:nvPicPr>
          <p:cNvPr id="2" name="Picture 1" descr="SolarSystemPlanets_2011ICM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147" y="2230030"/>
            <a:ext cx="5165853" cy="4123253"/>
          </a:xfrm>
          <a:prstGeom prst="rect">
            <a:avLst/>
          </a:prstGeom>
        </p:spPr>
      </p:pic>
      <p:sp>
        <p:nvSpPr>
          <p:cNvPr id="8" name="TextBox 7"/>
          <p:cNvSpPr txBox="1"/>
          <p:nvPr/>
        </p:nvSpPr>
        <p:spPr>
          <a:xfrm>
            <a:off x="32567" y="1167217"/>
            <a:ext cx="4205690" cy="5632311"/>
          </a:xfrm>
          <a:prstGeom prst="rect">
            <a:avLst/>
          </a:prstGeom>
          <a:noFill/>
          <a:ln>
            <a:solidFill>
              <a:srgbClr val="FFFFFF"/>
            </a:solidFill>
          </a:ln>
        </p:spPr>
        <p:txBody>
          <a:bodyPr wrap="square">
            <a:spAutoFit/>
          </a:bodyPr>
          <a:lstStyle/>
          <a:p>
            <a:pPr marL="285750" indent="-285750">
              <a:buFont typeface="Arial"/>
              <a:buChar char="•"/>
            </a:pPr>
            <a:r>
              <a:rPr lang="en-US" sz="2000" dirty="0">
                <a:solidFill>
                  <a:schemeClr val="bg1"/>
                </a:solidFill>
                <a:latin typeface="Candara"/>
                <a:cs typeface="Candara"/>
              </a:rPr>
              <a:t>ICME from 29 December 2011 observed </a:t>
            </a:r>
            <a:r>
              <a:rPr lang="en-US" sz="2000" dirty="0" smtClean="0">
                <a:solidFill>
                  <a:schemeClr val="bg1"/>
                </a:solidFill>
                <a:latin typeface="Candara"/>
                <a:cs typeface="Candara"/>
              </a:rPr>
              <a:t>in </a:t>
            </a:r>
            <a:r>
              <a:rPr lang="en-US" sz="2000" dirty="0">
                <a:solidFill>
                  <a:schemeClr val="bg1"/>
                </a:solidFill>
                <a:latin typeface="Candara"/>
                <a:cs typeface="Candara"/>
              </a:rPr>
              <a:t>longitudinal alignment at MESSENGER and STEREO A</a:t>
            </a:r>
            <a:r>
              <a:rPr lang="en-US" sz="2000" dirty="0" smtClean="0">
                <a:solidFill>
                  <a:schemeClr val="bg1"/>
                </a:solidFill>
                <a:latin typeface="Candara"/>
                <a:cs typeface="Candara"/>
              </a:rPr>
              <a:t>.</a:t>
            </a:r>
            <a:endParaRPr lang="en-US" sz="2000" dirty="0">
              <a:solidFill>
                <a:schemeClr val="bg1"/>
              </a:solidFill>
              <a:latin typeface="Candara"/>
              <a:cs typeface="Candara"/>
            </a:endParaRPr>
          </a:p>
          <a:p>
            <a:pPr marL="285750" indent="-285750">
              <a:buFont typeface="Arial"/>
              <a:buChar char="•"/>
            </a:pPr>
            <a:r>
              <a:rPr lang="en-US" sz="2000" dirty="0" smtClean="0">
                <a:solidFill>
                  <a:schemeClr val="bg1"/>
                </a:solidFill>
                <a:latin typeface="Candara"/>
                <a:cs typeface="Candara"/>
              </a:rPr>
              <a:t>From force</a:t>
            </a:r>
            <a:r>
              <a:rPr lang="en-US" sz="2000" dirty="0">
                <a:solidFill>
                  <a:schemeClr val="bg1"/>
                </a:solidFill>
                <a:latin typeface="Candara"/>
                <a:cs typeface="Candara"/>
              </a:rPr>
              <a:t>-free field modeling, orientation of the underlying flux rope has </a:t>
            </a:r>
            <a:r>
              <a:rPr lang="en-US" sz="2000" dirty="0" smtClean="0">
                <a:solidFill>
                  <a:schemeClr val="bg1"/>
                </a:solidFill>
                <a:latin typeface="Candara"/>
                <a:cs typeface="Candara"/>
              </a:rPr>
              <a:t>changed significantly </a:t>
            </a:r>
            <a:r>
              <a:rPr lang="en-US" sz="2000" dirty="0">
                <a:solidFill>
                  <a:schemeClr val="bg1"/>
                </a:solidFill>
                <a:latin typeface="Candara"/>
                <a:cs typeface="Candara"/>
              </a:rPr>
              <a:t>in latitude </a:t>
            </a:r>
            <a:r>
              <a:rPr lang="en-US" sz="2000" dirty="0" smtClean="0">
                <a:solidFill>
                  <a:schemeClr val="bg1"/>
                </a:solidFill>
                <a:latin typeface="Candara"/>
                <a:cs typeface="Candara"/>
              </a:rPr>
              <a:t>and longitude between the two spacecraft. </a:t>
            </a:r>
            <a:endParaRPr lang="en-US" sz="2000" dirty="0">
              <a:solidFill>
                <a:schemeClr val="bg1"/>
              </a:solidFill>
              <a:latin typeface="Candara"/>
              <a:cs typeface="Candara"/>
            </a:endParaRPr>
          </a:p>
          <a:p>
            <a:pPr marL="285750" indent="-285750">
              <a:buFont typeface="Arial"/>
              <a:buChar char="•"/>
            </a:pPr>
            <a:r>
              <a:rPr lang="en-US" sz="2000" dirty="0" smtClean="0">
                <a:solidFill>
                  <a:schemeClr val="bg1"/>
                </a:solidFill>
                <a:latin typeface="Candara"/>
                <a:cs typeface="Candara"/>
              </a:rPr>
              <a:t>Turbulent region </a:t>
            </a:r>
            <a:r>
              <a:rPr lang="en-US" sz="2000" dirty="0">
                <a:solidFill>
                  <a:schemeClr val="bg1"/>
                </a:solidFill>
                <a:latin typeface="Candara"/>
                <a:cs typeface="Candara"/>
              </a:rPr>
              <a:t>with distinct properties within the flux rope at STEREO A, not observed at </a:t>
            </a:r>
            <a:r>
              <a:rPr lang="en-US" sz="2000" dirty="0" smtClean="0">
                <a:solidFill>
                  <a:schemeClr val="bg1"/>
                </a:solidFill>
                <a:latin typeface="Candara"/>
                <a:cs typeface="Candara"/>
              </a:rPr>
              <a:t>MESSENGER.</a:t>
            </a:r>
          </a:p>
          <a:p>
            <a:endParaRPr lang="en-US" sz="2000" dirty="0" smtClean="0">
              <a:solidFill>
                <a:schemeClr val="bg1"/>
              </a:solidFill>
              <a:latin typeface="Candara"/>
              <a:cs typeface="Candara"/>
            </a:endParaRPr>
          </a:p>
          <a:p>
            <a:r>
              <a:rPr lang="en-US" sz="2000" dirty="0" smtClean="0">
                <a:solidFill>
                  <a:schemeClr val="bg1"/>
                </a:solidFill>
                <a:latin typeface="Candara"/>
                <a:cs typeface="Candara"/>
              </a:rPr>
              <a:t>=&gt; Interaction </a:t>
            </a:r>
            <a:r>
              <a:rPr lang="en-US" sz="2000" dirty="0">
                <a:solidFill>
                  <a:schemeClr val="bg1"/>
                </a:solidFill>
                <a:latin typeface="Candara"/>
                <a:cs typeface="Candara"/>
              </a:rPr>
              <a:t>involving magnetic reconnection </a:t>
            </a:r>
            <a:r>
              <a:rPr lang="en-US" sz="2000" dirty="0" smtClean="0">
                <a:solidFill>
                  <a:schemeClr val="bg1"/>
                </a:solidFill>
                <a:latin typeface="Candara"/>
                <a:cs typeface="Candara"/>
              </a:rPr>
              <a:t>with the </a:t>
            </a:r>
            <a:r>
              <a:rPr lang="en-US" sz="2000" dirty="0" err="1" smtClean="0">
                <a:solidFill>
                  <a:schemeClr val="bg1"/>
                </a:solidFill>
                <a:latin typeface="Candara"/>
                <a:cs typeface="Candara"/>
              </a:rPr>
              <a:t>heliospheric</a:t>
            </a:r>
            <a:r>
              <a:rPr lang="en-US" sz="2000" dirty="0" smtClean="0">
                <a:solidFill>
                  <a:schemeClr val="bg1"/>
                </a:solidFill>
                <a:latin typeface="Candara"/>
                <a:cs typeface="Candara"/>
              </a:rPr>
              <a:t> plasma/current sheet dramatically </a:t>
            </a:r>
            <a:r>
              <a:rPr lang="en-US" sz="2000" dirty="0">
                <a:solidFill>
                  <a:schemeClr val="bg1"/>
                </a:solidFill>
                <a:latin typeface="Candara"/>
                <a:cs typeface="Candara"/>
              </a:rPr>
              <a:t>alters the ICME magnetic </a:t>
            </a:r>
            <a:r>
              <a:rPr lang="en-US" sz="2000" dirty="0" smtClean="0">
                <a:solidFill>
                  <a:schemeClr val="bg1"/>
                </a:solidFill>
                <a:latin typeface="Candara"/>
                <a:cs typeface="Candara"/>
              </a:rPr>
              <a:t>field and increases complexity. </a:t>
            </a:r>
            <a:endParaRPr lang="en-US" sz="2000" dirty="0">
              <a:solidFill>
                <a:schemeClr val="bg1"/>
              </a:solidFill>
              <a:latin typeface="Candara"/>
              <a:cs typeface="Candara"/>
            </a:endParaRPr>
          </a:p>
        </p:txBody>
      </p:sp>
    </p:spTree>
    <p:extLst>
      <p:ext uri="{BB962C8B-B14F-4D97-AF65-F5344CB8AC3E}">
        <p14:creationId xmlns:p14="http://schemas.microsoft.com/office/powerpoint/2010/main" val="39207929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119"/>
        <p:cNvGrpSpPr/>
        <p:nvPr/>
      </p:nvGrpSpPr>
      <p:grpSpPr>
        <a:xfrm>
          <a:off x="0" y="0"/>
          <a:ext cx="0" cy="0"/>
          <a:chOff x="0" y="0"/>
          <a:chExt cx="0" cy="0"/>
        </a:xfrm>
      </p:grpSpPr>
      <p:sp>
        <p:nvSpPr>
          <p:cNvPr id="46120" name="Shape 46120"/>
          <p:cNvSpPr/>
          <p:nvPr/>
        </p:nvSpPr>
        <p:spPr>
          <a:xfrm>
            <a:off x="7164388" y="228600"/>
            <a:ext cx="455700" cy="622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Arial"/>
              <a:buNone/>
            </a:pPr>
            <a:endParaRPr sz="1600">
              <a:solidFill>
                <a:schemeClr val="dk1"/>
              </a:solidFill>
              <a:latin typeface="Arial"/>
              <a:ea typeface="Arial"/>
              <a:cs typeface="Arial"/>
              <a:sym typeface="Arial"/>
            </a:endParaRPr>
          </a:p>
        </p:txBody>
      </p:sp>
      <p:pic>
        <p:nvPicPr>
          <p:cNvPr id="46121" name="Shape 46121" descr="MESSENGER_MAG_case1.jpg"/>
          <p:cNvPicPr preferRelativeResize="0"/>
          <p:nvPr/>
        </p:nvPicPr>
        <p:blipFill rotWithShape="1">
          <a:blip r:embed="rId3">
            <a:alphaModFix/>
          </a:blip>
          <a:srcRect/>
          <a:stretch/>
        </p:blipFill>
        <p:spPr>
          <a:xfrm>
            <a:off x="1676402" y="1087580"/>
            <a:ext cx="7318995" cy="5756000"/>
          </a:xfrm>
          <a:prstGeom prst="rect">
            <a:avLst/>
          </a:prstGeom>
          <a:noFill/>
          <a:ln>
            <a:noFill/>
          </a:ln>
        </p:spPr>
      </p:pic>
      <p:sp>
        <p:nvSpPr>
          <p:cNvPr id="46122" name="Shape 46122"/>
          <p:cNvSpPr txBox="1"/>
          <p:nvPr/>
        </p:nvSpPr>
        <p:spPr>
          <a:xfrm>
            <a:off x="457200" y="533400"/>
            <a:ext cx="8229600" cy="8382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rgbClr val="FFFF00"/>
              </a:buClr>
              <a:buSzPct val="25000"/>
              <a:buFont typeface="Calibri"/>
              <a:buNone/>
            </a:pPr>
            <a:r>
              <a:rPr lang="en-US" sz="2400" b="1" dirty="0">
                <a:solidFill>
                  <a:srgbClr val="FFFF00"/>
                </a:solidFill>
                <a:latin typeface="Calibri"/>
                <a:ea typeface="Calibri"/>
                <a:cs typeface="Calibri"/>
                <a:sym typeface="Calibri"/>
              </a:rPr>
              <a:t>MESSENGER Observations</a:t>
            </a:r>
          </a:p>
          <a:p>
            <a:pPr marL="0" marR="0" lvl="0" indent="0" algn="ctr" rtl="0">
              <a:spcBef>
                <a:spcPts val="0"/>
              </a:spcBef>
              <a:spcAft>
                <a:spcPts val="0"/>
              </a:spcAft>
              <a:buClr>
                <a:schemeClr val="dk1"/>
              </a:buClr>
              <a:buFont typeface="Arial"/>
              <a:buNone/>
            </a:pPr>
            <a:endParaRPr sz="2000" b="1" i="1" dirty="0">
              <a:solidFill>
                <a:srgbClr val="FFFF00"/>
              </a:solidFill>
              <a:latin typeface="Calibri"/>
              <a:ea typeface="Calibri"/>
              <a:cs typeface="Calibri"/>
              <a:sym typeface="Calibri"/>
            </a:endParaRPr>
          </a:p>
        </p:txBody>
      </p:sp>
      <p:sp>
        <p:nvSpPr>
          <p:cNvPr id="46123" name="Shape 46123"/>
          <p:cNvSpPr txBox="1"/>
          <p:nvPr/>
        </p:nvSpPr>
        <p:spPr>
          <a:xfrm>
            <a:off x="0" y="1716280"/>
            <a:ext cx="1752600" cy="3785611"/>
          </a:xfrm>
          <a:prstGeom prst="rect">
            <a:avLst/>
          </a:prstGeom>
          <a:noFill/>
          <a:ln>
            <a:noFill/>
          </a:ln>
        </p:spPr>
        <p:txBody>
          <a:bodyPr wrap="square" lIns="91425" tIns="45700" rIns="91425" bIns="45700" anchor="t" anchorCtr="0">
            <a:spAutoFit/>
          </a:bodyPr>
          <a:lstStyle/>
          <a:p>
            <a:pPr marL="0" marR="0" lvl="0" indent="0" algn="ctr" rtl="0">
              <a:spcBef>
                <a:spcPts val="0"/>
              </a:spcBef>
              <a:spcAft>
                <a:spcPts val="0"/>
              </a:spcAft>
              <a:buClr>
                <a:schemeClr val="lt1"/>
              </a:buClr>
              <a:buSzPct val="25000"/>
              <a:buFont typeface="Candara"/>
              <a:buNone/>
            </a:pPr>
            <a:r>
              <a:rPr lang="en-US" sz="2000" dirty="0">
                <a:solidFill>
                  <a:schemeClr val="lt1"/>
                </a:solidFill>
                <a:latin typeface="Candara"/>
                <a:ea typeface="Candara"/>
                <a:cs typeface="Candara"/>
                <a:sym typeface="Candara"/>
              </a:rPr>
              <a:t>+B</a:t>
            </a:r>
            <a:r>
              <a:rPr lang="en-US" sz="2000" baseline="-25000" dirty="0">
                <a:solidFill>
                  <a:schemeClr val="lt1"/>
                </a:solidFill>
                <a:latin typeface="Candara"/>
                <a:ea typeface="Candara"/>
                <a:cs typeface="Candara"/>
                <a:sym typeface="Candara"/>
              </a:rPr>
              <a:t>R</a:t>
            </a:r>
            <a:r>
              <a:rPr lang="en-US" sz="2000" dirty="0">
                <a:solidFill>
                  <a:schemeClr val="lt1"/>
                </a:solidFill>
                <a:latin typeface="Candara"/>
                <a:ea typeface="Candara"/>
                <a:cs typeface="Candara"/>
                <a:sym typeface="Candara"/>
              </a:rPr>
              <a:t> before ICME</a:t>
            </a:r>
          </a:p>
          <a:p>
            <a:pPr marL="0" marR="0" lvl="0" indent="0" algn="ctr" rtl="0">
              <a:spcBef>
                <a:spcPts val="0"/>
              </a:spcBef>
              <a:spcAft>
                <a:spcPts val="0"/>
              </a:spcAft>
              <a:buClr>
                <a:schemeClr val="dk1"/>
              </a:buClr>
              <a:buFont typeface="Arial"/>
              <a:buNone/>
            </a:pPr>
            <a:endParaRPr sz="2000" dirty="0">
              <a:solidFill>
                <a:schemeClr val="lt1"/>
              </a:solidFill>
              <a:latin typeface="Candara"/>
              <a:ea typeface="Candara"/>
              <a:cs typeface="Candara"/>
              <a:sym typeface="Candara"/>
            </a:endParaRPr>
          </a:p>
          <a:p>
            <a:pPr marL="0" marR="0" lvl="0" indent="0" algn="ctr" rtl="0">
              <a:spcBef>
                <a:spcPts val="0"/>
              </a:spcBef>
              <a:spcAft>
                <a:spcPts val="0"/>
              </a:spcAft>
              <a:buClr>
                <a:schemeClr val="lt1"/>
              </a:buClr>
              <a:buSzPct val="25000"/>
              <a:buFont typeface="Candara"/>
              <a:buNone/>
            </a:pPr>
            <a:r>
              <a:rPr lang="en-US" sz="2000" dirty="0">
                <a:solidFill>
                  <a:schemeClr val="lt1"/>
                </a:solidFill>
                <a:latin typeface="Candara"/>
                <a:ea typeface="Candara"/>
                <a:cs typeface="Candara"/>
                <a:sym typeface="Candara"/>
              </a:rPr>
              <a:t>Strong -B</a:t>
            </a:r>
            <a:r>
              <a:rPr lang="en-US" sz="2000" baseline="-25000" dirty="0">
                <a:solidFill>
                  <a:schemeClr val="lt1"/>
                </a:solidFill>
                <a:latin typeface="Candara"/>
                <a:ea typeface="Candara"/>
                <a:cs typeface="Candara"/>
                <a:sym typeface="Candara"/>
              </a:rPr>
              <a:t>N</a:t>
            </a:r>
            <a:r>
              <a:rPr lang="en-US" sz="2000" dirty="0">
                <a:solidFill>
                  <a:schemeClr val="lt1"/>
                </a:solidFill>
                <a:latin typeface="Candara"/>
                <a:ea typeface="Candara"/>
                <a:cs typeface="Candara"/>
                <a:sym typeface="Candara"/>
              </a:rPr>
              <a:t> inside flux </a:t>
            </a:r>
          </a:p>
          <a:p>
            <a:pPr marL="0" marR="0" lvl="0" indent="0" algn="ctr" rtl="0">
              <a:spcBef>
                <a:spcPts val="0"/>
              </a:spcBef>
              <a:spcAft>
                <a:spcPts val="0"/>
              </a:spcAft>
              <a:buClr>
                <a:schemeClr val="lt1"/>
              </a:buClr>
              <a:buSzPct val="25000"/>
              <a:buFont typeface="Candara"/>
              <a:buNone/>
            </a:pPr>
            <a:r>
              <a:rPr lang="en-US" sz="2000" dirty="0">
                <a:solidFill>
                  <a:schemeClr val="lt1"/>
                </a:solidFill>
                <a:latin typeface="Candara"/>
                <a:ea typeface="Candara"/>
                <a:cs typeface="Candara"/>
                <a:sym typeface="Candara"/>
              </a:rPr>
              <a:t>rope</a:t>
            </a:r>
          </a:p>
          <a:p>
            <a:pPr marL="0" marR="0" lvl="0" indent="0" algn="ctr" rtl="0">
              <a:spcBef>
                <a:spcPts val="0"/>
              </a:spcBef>
              <a:spcAft>
                <a:spcPts val="0"/>
              </a:spcAft>
              <a:buClr>
                <a:schemeClr val="dk1"/>
              </a:buClr>
              <a:buFont typeface="Arial"/>
              <a:buNone/>
            </a:pPr>
            <a:endParaRPr sz="2000" dirty="0">
              <a:solidFill>
                <a:schemeClr val="lt1"/>
              </a:solidFill>
              <a:latin typeface="Candara"/>
              <a:ea typeface="Candara"/>
              <a:cs typeface="Candara"/>
              <a:sym typeface="Candara"/>
            </a:endParaRPr>
          </a:p>
          <a:p>
            <a:pPr marL="0" marR="0" lvl="0" indent="0" algn="ctr" rtl="0">
              <a:spcBef>
                <a:spcPts val="0"/>
              </a:spcBef>
              <a:spcAft>
                <a:spcPts val="0"/>
              </a:spcAft>
              <a:buClr>
                <a:schemeClr val="lt1"/>
              </a:buClr>
              <a:buSzPct val="25000"/>
              <a:buFont typeface="Candara"/>
              <a:buNone/>
            </a:pPr>
            <a:r>
              <a:rPr lang="en-US" sz="2000" dirty="0">
                <a:solidFill>
                  <a:schemeClr val="lt1"/>
                </a:solidFill>
                <a:latin typeface="Candara"/>
                <a:ea typeface="Candara"/>
                <a:cs typeface="Candara"/>
                <a:sym typeface="Candara"/>
              </a:rPr>
              <a:t>Rotation is observed in B</a:t>
            </a:r>
            <a:r>
              <a:rPr lang="en-US" sz="2000" baseline="-25000" dirty="0">
                <a:solidFill>
                  <a:schemeClr val="lt1"/>
                </a:solidFill>
                <a:latin typeface="Candara"/>
                <a:ea typeface="Candara"/>
                <a:cs typeface="Candara"/>
                <a:sym typeface="Candara"/>
              </a:rPr>
              <a:t>T</a:t>
            </a:r>
            <a:r>
              <a:rPr lang="en-US" sz="2000" dirty="0">
                <a:solidFill>
                  <a:schemeClr val="lt1"/>
                </a:solidFill>
                <a:latin typeface="Candara"/>
                <a:ea typeface="Candara"/>
                <a:cs typeface="Candara"/>
                <a:sym typeface="Candara"/>
              </a:rPr>
              <a:t> and B</a:t>
            </a:r>
            <a:r>
              <a:rPr lang="en-US" sz="2000" baseline="-25000" dirty="0">
                <a:solidFill>
                  <a:schemeClr val="lt1"/>
                </a:solidFill>
                <a:latin typeface="Candara"/>
                <a:ea typeface="Candara"/>
                <a:cs typeface="Candara"/>
                <a:sym typeface="Candara"/>
              </a:rPr>
              <a:t>N</a:t>
            </a:r>
            <a:r>
              <a:rPr lang="en-US" sz="2000" dirty="0">
                <a:solidFill>
                  <a:schemeClr val="lt1"/>
                </a:solidFill>
                <a:latin typeface="Candara"/>
                <a:ea typeface="Candara"/>
                <a:cs typeface="Candara"/>
                <a:sym typeface="Candara"/>
              </a:rPr>
              <a:t>; B</a:t>
            </a:r>
            <a:r>
              <a:rPr lang="en-US" sz="2000" baseline="-25000" dirty="0">
                <a:solidFill>
                  <a:schemeClr val="lt1"/>
                </a:solidFill>
                <a:latin typeface="Candara"/>
                <a:ea typeface="Candara"/>
                <a:cs typeface="Candara"/>
                <a:sym typeface="Candara"/>
              </a:rPr>
              <a:t>T</a:t>
            </a:r>
            <a:r>
              <a:rPr lang="en-US" sz="2000" dirty="0">
                <a:solidFill>
                  <a:schemeClr val="lt1"/>
                </a:solidFill>
                <a:latin typeface="Candara"/>
                <a:ea typeface="Candara"/>
                <a:cs typeface="Candara"/>
                <a:sym typeface="Candara"/>
              </a:rPr>
              <a:t> dominant component</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AY_IGNORE_UCW" val="true"/>
  <p:tag name="PPT/SLIDES/SLIDE17.XML" val="2391278912"/>
  <p:tag name="PPT/NOTESSLIDES/NOTESSLIDE1.XML" val="2984552148"/>
  <p:tag name="PPT/NOTESSLIDES/NOTESSLIDE10.XML" val="33474262"/>
  <p:tag name="PPT/SLIDES/SLIDE10.XML" val="2651924697"/>
  <p:tag name="PPT/SLIDES/SLIDE1.XML" val="196674350"/>
  <p:tag name="PPT/NOTESSLIDES/NOTESSLIDE2.XML" val="3175403861"/>
  <p:tag name="PPT/NOTESSLIDES/NOTESSLIDE17.XML" val="478534988"/>
  <p:tag name="PPT/SLIDES/SLIDE2.XML" val="263381537"/>
  <p:tag name="PPT/SLIDES/SLIDE19.XML" val="1667119298"/>
  <p:tag name="PPT/SLIDES/SLIDE12.XML" val="1749207251"/>
  <p:tag name="PPT/SLIDES/SLIDE11.XML" val="556810064"/>
  <p:tag name="PPT/SLIDES/SLIDE9.XML" val="1243486437"/>
  <p:tag name="PPT/SLIDES/SLIDE13.XML" val="4215288948"/>
  <p:tag name="PPT/SLIDES/SLIDE14.XML" val="3584524859"/>
  <p:tag name="PPT/SLIDES/SLIDE15.XML" val="3302900074"/>
  <p:tag name="PPT/SLIDES/SLIDE16.XML" val="2473118354"/>
  <p:tag name="PPT/SLIDES/SLIDE18.XML" val="525274250"/>
  <p:tag name="PPT/SLIDES/SLIDE8.XML" val="3448943134"/>
  <p:tag name="PPT/SLIDES/SLIDE7.XML" val="1687694191"/>
  <p:tag name="PPT/SLIDES/SLIDE6.XML" val="782279503"/>
  <p:tag name="PPT/SLIDES/SLIDE20.XML" val="1096332728"/>
  <p:tag name="PPT/SLIDES/SLIDE21.XML" val="3817683231"/>
  <p:tag name="PPT/SLIDES/SLIDE4.XML" val="4034822867"/>
  <p:tag name="PPT/SLIDES/SLIDE3.XML" val="3144749252"/>
  <p:tag name="PPT/SLIDES/SLIDE5.XML" val="67001220"/>
  <p:tag name="PPT/NOTESSLIDES/NOTESSLIDE20.XML" val="1825746695"/>
  <p:tag name="PPT/NOTESSLIDES/NOTESSLIDE21.XML" val="3107978970"/>
  <p:tag name="PPT/NOTESSLIDES/NOTESSLIDE18.XML" val="2244478717"/>
  <p:tag name="PPT/NOTESSLIDES/NOTESSLIDE16.XML" val="1313111982"/>
  <p:tag name="PPT/NOTESSLIDES/NOTESSLIDE19.XML" val="3775450404"/>
  <p:tag name="PPT/NOTESSLIDES/NOTESSLIDE15.XML" val="2794943113"/>
  <p:tag name="PPT/SLIDELAYOUTS/SLIDELAYOUT9.XML" val="1840350617"/>
  <p:tag name="PPT/SLIDELAYOUTS/SLIDELAYOUT10.XML" val="1476782437"/>
  <p:tag name="PPT/SLIDELAYOUTS/SLIDELAYOUT11.XML" val="511083346"/>
  <p:tag name="PPT/SLIDELAYOUTS/SLIDELAYOUT8.XML" val="4023283531"/>
  <p:tag name="PPT/SLIDELAYOUTS/SLIDELAYOUT7.XML" val="1976541454"/>
  <p:tag name="PPT/SLIDELAYOUTS/SLIDELAYOUT6.XML" val="656469086"/>
  <p:tag name="PPT/SLIDEMASTERS/SLIDEMASTER1.XML" val="3788535549"/>
  <p:tag name="PPT/SLIDELAYOUTS/SLIDELAYOUT1.XML" val="1725333040"/>
  <p:tag name="PPT/SLIDELAYOUTS/SLIDELAYOUT2.XML" val="3226866314"/>
  <p:tag name="PPT/SLIDELAYOUTS/SLIDELAYOUT3.XML" val="2959409376"/>
  <p:tag name="PPT/SLIDELAYOUTS/SLIDELAYOUT4.XML" val="153065799"/>
  <p:tag name="PPT/SLIDELAYOUTS/SLIDELAYOUT5.XML" val="651607491"/>
  <p:tag name="PPT/NOTESSLIDES/NOTESSLIDE11.XML" val="3464918452"/>
  <p:tag name="PPT/NOTESSLIDES/NOTESSLIDE12.XML" val="4251894214"/>
  <p:tag name="PPT/NOTESSLIDES/NOTESSLIDE13.XML" val="2404392403"/>
  <p:tag name="PPT/NOTESSLIDES/NOTESSLIDE14.XML" val="4275669396"/>
  <p:tag name="PPT/NOTESSLIDES/NOTESSLIDE9.XML" val="760674885"/>
  <p:tag name="PPT/NOTESSLIDES/NOTESSLIDE8.XML" val="530112014"/>
  <p:tag name="PPT/NOTESSLIDES/NOTESSLIDE3.XML" val="1527476682"/>
  <p:tag name="PPT/NOTESSLIDES/NOTESSLIDE4.XML" val="537902655"/>
  <p:tag name="PPT/NOTESSLIDES/NOTESSLIDE5.XML" val="2467951379"/>
  <p:tag name="PPT/NOTESSLIDES/NOTESSLIDE6.XML" val="2745211060"/>
  <p:tag name="PPT/NOTESSLIDES/NOTESSLIDE7.XML" val="3162780714"/>
  <p:tag name="PPT/MEDIA/IMAGE18.JPG" val="2385608477"/>
  <p:tag name="PPT/NOTESMASTERS/NOTESMASTER1.XML" val="2720066965"/>
  <p:tag name="PPT/MEDIA/IMAGE6.GIF" val="805238944"/>
  <p:tag name="PPT/MEDIA/IMAGE5.JPEG" val="2009039547"/>
  <p:tag name="PPT/MEDIA/IMAGE4.JPG" val="207042505"/>
  <p:tag name="PPT/MEDIA/IMAGE3.JPEG" val="756585646"/>
  <p:tag name="PPT/THEME/THEME2.XML" val="1722815428"/>
  <p:tag name="PPT/MEDIA/IMAGE2.PNG" val="914544876"/>
  <p:tag name="PPT/MEDIA/IMAGE1.JPEG" val="209557031"/>
  <p:tag name="PPT/THEME/THEME1.XML" val="18803638"/>
  <p:tag name="PPT/MEDIA/IMAGE7.JPG" val="1987625826"/>
  <p:tag name="PPT/MEDIA/IMAGE8.JPG" val="1242956871"/>
  <p:tag name="PPT/MEDIA/IMAGE9.JPG" val="3901461488"/>
  <p:tag name="PPT/MEDIA/IMAGE17.JPG" val="3439610890"/>
  <p:tag name="PPT/MEDIA/IMAGE16.JPG" val="2331256998"/>
  <p:tag name="PPT/MEDIA/IMAGE15.TIFF" val="1783840670"/>
  <p:tag name="PPT/MEDIA/IMAGE14.JPG" val="2877162090"/>
  <p:tag name="PPT/MEDIA/IMAGE12.EMF" val="925981697"/>
  <p:tag name="PPT/MEDIA/IMAGE11.EMF" val="4071719817"/>
  <p:tag name="PPT/MEDIA/IMAGE10.JPG" val="2581638105"/>
  <p:tag name="PPT/MEDIA/IMAGE13.JPG" val="1106293433"/>
</p:tagLst>
</file>

<file path=ppt/theme/theme1.xml><?xml version="1.0" encoding="utf-8"?>
<a:theme xmlns:a="http://schemas.openxmlformats.org/drawingml/2006/main" name="PLR Progre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5630</TotalTime>
  <Words>3766</Words>
  <Application>Microsoft Macintosh PowerPoint</Application>
  <PresentationFormat>On-screen Show (4:3)</PresentationFormat>
  <Paragraphs>316</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PLR Progress</vt:lpstr>
      <vt:lpstr>Predictions for Parker Solar Probe and Solar Orbiter:  ICME evolution and GCR modulation  in the inner heliosphere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a window on ICME evolution and GCR modulation during propagation in the innermost heliosphere</dc:title>
  <cp:lastModifiedBy>Reka Winslow</cp:lastModifiedBy>
  <cp:revision>160</cp:revision>
  <dcterms:modified xsi:type="dcterms:W3CDTF">2018-05-04T14:11:04Z</dcterms:modified>
</cp:coreProperties>
</file>