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21"/>
  </p:notesMasterIdLst>
  <p:sldIdLst>
    <p:sldId id="264" r:id="rId5"/>
    <p:sldId id="383" r:id="rId6"/>
    <p:sldId id="387" r:id="rId7"/>
    <p:sldId id="388" r:id="rId8"/>
    <p:sldId id="385" r:id="rId9"/>
    <p:sldId id="389" r:id="rId10"/>
    <p:sldId id="390" r:id="rId11"/>
    <p:sldId id="391" r:id="rId12"/>
    <p:sldId id="392" r:id="rId13"/>
    <p:sldId id="384" r:id="rId14"/>
    <p:sldId id="386" r:id="rId15"/>
    <p:sldId id="393" r:id="rId16"/>
    <p:sldId id="396" r:id="rId17"/>
    <p:sldId id="397" r:id="rId18"/>
    <p:sldId id="395" r:id="rId19"/>
    <p:sldId id="398" r:id="rId20"/>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hristi"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CC99"/>
    <a:srgbClr val="FFFFFE"/>
    <a:srgbClr val="FF3300"/>
    <a:srgbClr val="C0C0C0"/>
    <a:srgbClr val="CC6600"/>
    <a:srgbClr val="66FFFF"/>
    <a:srgbClr val="CC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59" autoAdjust="0"/>
  </p:normalViewPr>
  <p:slideViewPr>
    <p:cSldViewPr snapToGrid="0">
      <p:cViewPr>
        <p:scale>
          <a:sx n="75" d="100"/>
          <a:sy n="75" d="100"/>
        </p:scale>
        <p:origin x="-2136" y="-9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7628" cy="464184"/>
          </a:xfrm>
          <a:prstGeom prst="rect">
            <a:avLst/>
          </a:prstGeom>
          <a:noFill/>
          <a:ln w="9525">
            <a:noFill/>
            <a:miter lim="800000"/>
            <a:headEnd/>
            <a:tailEnd/>
          </a:ln>
          <a:effectLst/>
        </p:spPr>
        <p:txBody>
          <a:bodyPr vert="horz" wrap="square" lIns="93235" tIns="46618" rIns="93235" bIns="46618" numCol="1" anchor="t" anchorCtr="0" compatLnSpc="1">
            <a:prstTxWarp prst="textNoShape">
              <a:avLst/>
            </a:prstTxWarp>
          </a:bodyPr>
          <a:lstStyle>
            <a:lvl1pPr algn="l" defTabSz="932316">
              <a:defRPr sz="1200" smtClean="0"/>
            </a:lvl1pPr>
          </a:lstStyle>
          <a:p>
            <a:pPr>
              <a:defRPr/>
            </a:pPr>
            <a:endParaRPr lang="en-US" dirty="0"/>
          </a:p>
        </p:txBody>
      </p:sp>
      <p:sp>
        <p:nvSpPr>
          <p:cNvPr id="10243" name="Rectangle 3"/>
          <p:cNvSpPr>
            <a:spLocks noGrp="1" noChangeArrowheads="1"/>
          </p:cNvSpPr>
          <p:nvPr>
            <p:ph type="dt" idx="1"/>
          </p:nvPr>
        </p:nvSpPr>
        <p:spPr bwMode="auto">
          <a:xfrm>
            <a:off x="3971182" y="0"/>
            <a:ext cx="3037628" cy="464184"/>
          </a:xfrm>
          <a:prstGeom prst="rect">
            <a:avLst/>
          </a:prstGeom>
          <a:noFill/>
          <a:ln w="9525">
            <a:noFill/>
            <a:miter lim="800000"/>
            <a:headEnd/>
            <a:tailEnd/>
          </a:ln>
          <a:effectLst/>
        </p:spPr>
        <p:txBody>
          <a:bodyPr vert="horz" wrap="square" lIns="93235" tIns="46618" rIns="93235" bIns="46618" numCol="1" anchor="t" anchorCtr="0" compatLnSpc="1">
            <a:prstTxWarp prst="textNoShape">
              <a:avLst/>
            </a:prstTxWarp>
          </a:bodyPr>
          <a:lstStyle>
            <a:lvl1pPr algn="r" defTabSz="932316">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10"/>
            <a:ext cx="5607684" cy="4182427"/>
          </a:xfrm>
          <a:prstGeom prst="rect">
            <a:avLst/>
          </a:prstGeom>
          <a:noFill/>
          <a:ln w="9525">
            <a:noFill/>
            <a:miter lim="800000"/>
            <a:headEnd/>
            <a:tailEnd/>
          </a:ln>
          <a:effectLst/>
        </p:spPr>
        <p:txBody>
          <a:bodyPr vert="horz" wrap="square" lIns="93235" tIns="46618" rIns="93235" bIns="466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 y="8830627"/>
            <a:ext cx="3037628" cy="464184"/>
          </a:xfrm>
          <a:prstGeom prst="rect">
            <a:avLst/>
          </a:prstGeom>
          <a:noFill/>
          <a:ln w="9525">
            <a:noFill/>
            <a:miter lim="800000"/>
            <a:headEnd/>
            <a:tailEnd/>
          </a:ln>
          <a:effectLst/>
        </p:spPr>
        <p:txBody>
          <a:bodyPr vert="horz" wrap="square" lIns="93235" tIns="46618" rIns="93235" bIns="46618" numCol="1" anchor="b" anchorCtr="0" compatLnSpc="1">
            <a:prstTxWarp prst="textNoShape">
              <a:avLst/>
            </a:prstTxWarp>
          </a:bodyPr>
          <a:lstStyle>
            <a:lvl1pPr algn="l" defTabSz="932316">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2" y="8830627"/>
            <a:ext cx="3037628" cy="464184"/>
          </a:xfrm>
          <a:prstGeom prst="rect">
            <a:avLst/>
          </a:prstGeom>
          <a:noFill/>
          <a:ln w="9525">
            <a:noFill/>
            <a:miter lim="800000"/>
            <a:headEnd/>
            <a:tailEnd/>
          </a:ln>
          <a:effectLst/>
        </p:spPr>
        <p:txBody>
          <a:bodyPr vert="horz" wrap="square" lIns="93235" tIns="46618" rIns="93235" bIns="46618" numCol="1" anchor="b" anchorCtr="0" compatLnSpc="1">
            <a:prstTxWarp prst="textNoShape">
              <a:avLst/>
            </a:prstTxWarp>
          </a:bodyPr>
          <a:lstStyle>
            <a:lvl1pPr algn="r" defTabSz="932316">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1909723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39260E4-74A4-FA43-91F7-6BAFD48759AD}" type="slidenum">
              <a:rPr lang="en-US" sz="1200"/>
              <a:pPr/>
              <a:t>10</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All of this comes to fruition in the solar wind scaling law. Here we take into account the detailed physics of the transition from the chromosphere (50,000 K) into the million degree corona. It turns out that in this transition, the plasma becomes highly ionized, and electrons efficiently funnel energy from the temperature maximum in the coronal down into the chromosphere. That electron heat condution truns out to be very sensitive to the electron temperature, so as I heat the corona to higher and higher temperatures I also lose more and more energy through radiation.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Now we wish to quantify this scaling law and and so I specify several parameters related to the base magnetic flux times the length and the injected energy per particle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At the end of specifying these parameters I derive a relation between final solar wind speed and the maximum temperature in the corona. As that base temperature goes up the wind speed slows.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8708219"/>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82744307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0987813"/>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062660"/>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F59A77B-78C9-7A45-8B59-D91B2F765203}" type="slidenum">
              <a:rPr lang="en-US"/>
              <a:pPr>
                <a:defRPr/>
              </a:pPr>
              <a:t>‹#›</a:t>
            </a:fld>
            <a:endParaRPr lang="en-US"/>
          </a:p>
        </p:txBody>
      </p:sp>
    </p:spTree>
    <p:extLst>
      <p:ext uri="{BB962C8B-B14F-4D97-AF65-F5344CB8AC3E}">
        <p14:creationId xmlns:p14="http://schemas.microsoft.com/office/powerpoint/2010/main" val="83487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32C27C3-A503-3A4B-B725-B71C637DE30B}" type="slidenum">
              <a:rPr lang="en-US"/>
              <a:pPr>
                <a:defRPr/>
              </a:pPr>
              <a:t>‹#›</a:t>
            </a:fld>
            <a:endParaRPr lang="en-US"/>
          </a:p>
        </p:txBody>
      </p:sp>
    </p:spTree>
    <p:extLst>
      <p:ext uri="{BB962C8B-B14F-4D97-AF65-F5344CB8AC3E}">
        <p14:creationId xmlns:p14="http://schemas.microsoft.com/office/powerpoint/2010/main" val="214849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Apr</a:t>
            </a:r>
            <a:r>
              <a:rPr lang="en-US" sz="1000" baseline="0" dirty="0" smtClean="0"/>
              <a:t> 17</a:t>
            </a:r>
            <a:r>
              <a:rPr lang="en-US" sz="1000" dirty="0" smtClean="0"/>
              <a:t>, </a:t>
            </a:r>
            <a:r>
              <a:rPr lang="en-US" sz="1000" dirty="0" smtClean="0"/>
              <a:t>2014</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Schwadron</a:t>
            </a:r>
            <a:r>
              <a:rPr lang="en-US" sz="1000" baseline="0" dirty="0" smtClean="0"/>
              <a:t> - </a:t>
            </a:r>
            <a:r>
              <a:rPr lang="en-US" sz="1000" baseline="0" dirty="0" smtClean="0"/>
              <a:t>NESSC</a:t>
            </a:r>
            <a:endParaRPr lang="en-US" sz="1000" dirty="0"/>
          </a:p>
        </p:txBody>
      </p:sp>
    </p:spTree>
    <p:extLst>
      <p:ext uri="{BB962C8B-B14F-4D97-AF65-F5344CB8AC3E}">
        <p14:creationId xmlns:p14="http://schemas.microsoft.com/office/powerpoint/2010/main" val="1204988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0" r:id="rId6"/>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58109" y="5317209"/>
            <a:ext cx="5832182" cy="1083784"/>
          </a:xfrm>
        </p:spPr>
        <p:txBody>
          <a:bodyPr/>
          <a:lstStyle/>
          <a:p>
            <a:r>
              <a:rPr lang="en-US" dirty="0">
                <a:solidFill>
                  <a:srgbClr val="000000"/>
                </a:solidFill>
              </a:rPr>
              <a:t>N. A. Schwadron</a:t>
            </a:r>
          </a:p>
          <a:p>
            <a:r>
              <a:rPr lang="en-US" dirty="0" smtClean="0">
                <a:solidFill>
                  <a:srgbClr val="000000"/>
                </a:solidFill>
              </a:rPr>
              <a:t>U</a:t>
            </a:r>
            <a:r>
              <a:rPr lang="en-US" dirty="0">
                <a:solidFill>
                  <a:srgbClr val="000000"/>
                </a:solidFill>
              </a:rPr>
              <a:t>. New Hampshire</a:t>
            </a:r>
          </a:p>
          <a:p>
            <a:endParaRPr lang="en-US" dirty="0">
              <a:solidFill>
                <a:srgbClr val="000000"/>
              </a:solidFill>
            </a:endParaRPr>
          </a:p>
        </p:txBody>
      </p:sp>
      <p:sp>
        <p:nvSpPr>
          <p:cNvPr id="2" name="Title 1"/>
          <p:cNvSpPr>
            <a:spLocks noGrp="1"/>
          </p:cNvSpPr>
          <p:nvPr>
            <p:ph type="ctrTitle"/>
          </p:nvPr>
        </p:nvSpPr>
        <p:spPr>
          <a:xfrm>
            <a:off x="1385242" y="1980482"/>
            <a:ext cx="5862638" cy="1248280"/>
          </a:xfrm>
        </p:spPr>
        <p:txBody>
          <a:bodyPr/>
          <a:lstStyle/>
          <a:p>
            <a:r>
              <a:rPr lang="en-US" b="0" dirty="0">
                <a:solidFill>
                  <a:schemeClr val="tx1"/>
                </a:solidFill>
              </a:rPr>
              <a:t>Solar Wind and Coronal Electron Temperature in the Protracted Solar Minimum, the Cycle 24 Mini Maximum, and Over Centuries</a:t>
            </a:r>
            <a:endParaRPr lang="en-US" dirty="0">
              <a:solidFill>
                <a:schemeClr val="tx1"/>
              </a:solidFill>
            </a:endParaRPr>
          </a:p>
        </p:txBody>
      </p:sp>
      <p:sp>
        <p:nvSpPr>
          <p:cNvPr id="4" name="Slide Number Placeholder 3"/>
          <p:cNvSpPr>
            <a:spLocks noGrp="1"/>
          </p:cNvSpPr>
          <p:nvPr>
            <p:ph type="sldNum" sz="quarter" idx="4294967295"/>
          </p:nvPr>
        </p:nvSpPr>
        <p:spPr>
          <a:xfrm>
            <a:off x="0" y="6599238"/>
            <a:ext cx="2908300" cy="196850"/>
          </a:xfrm>
          <a:prstGeom prst="rect">
            <a:avLst/>
          </a:prstGeom>
        </p:spPr>
        <p:txBody>
          <a:bodyPr/>
          <a:lstStyle/>
          <a:p>
            <a:pPr>
              <a:defRPr/>
            </a:pPr>
            <a:fld id="{C21E7BA3-4211-4233-A686-9D52B25A43DE}" type="slidenum">
              <a:rPr lang="en-US" smtClean="0"/>
              <a:pPr>
                <a:defRPr/>
              </a:pPr>
              <a:t>1</a:t>
            </a:fld>
            <a:endParaRPr lang="en-US" dirty="0"/>
          </a:p>
        </p:txBody>
      </p:sp>
    </p:spTree>
    <p:extLst>
      <p:ext uri="{BB962C8B-B14F-4D97-AF65-F5344CB8AC3E}">
        <p14:creationId xmlns:p14="http://schemas.microsoft.com/office/powerpoint/2010/main" val="22535700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B. U. Colloquium, Feb 2008</a:t>
            </a:r>
          </a:p>
        </p:txBody>
      </p:sp>
      <p:pic>
        <p:nvPicPr>
          <p:cNvPr id="16386" name="Picture 2" descr="TA0038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267" y="123347"/>
            <a:ext cx="5909733" cy="64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280459" y="0"/>
            <a:ext cx="25304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latin typeface="Times New Roman" charset="0"/>
              </a:rPr>
              <a:t>Paths of deposited Energy</a:t>
            </a:r>
          </a:p>
        </p:txBody>
      </p:sp>
      <p:sp>
        <p:nvSpPr>
          <p:cNvPr id="16388" name="Text Box 4"/>
          <p:cNvSpPr txBox="1">
            <a:spLocks noChangeArrowheads="1"/>
          </p:cNvSpPr>
          <p:nvPr/>
        </p:nvSpPr>
        <p:spPr bwMode="auto">
          <a:xfrm rot="-5400000">
            <a:off x="989014" y="4150254"/>
            <a:ext cx="434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i="1" dirty="0">
                <a:latin typeface="Times New Roman" charset="0"/>
              </a:rPr>
              <a:t>Schwadron and </a:t>
            </a:r>
            <a:r>
              <a:rPr lang="en-US" sz="1600" i="1" dirty="0" err="1">
                <a:latin typeface="Times New Roman" charset="0"/>
              </a:rPr>
              <a:t>McComas</a:t>
            </a:r>
            <a:r>
              <a:rPr lang="en-US" sz="1600" i="1" dirty="0">
                <a:latin typeface="Times New Roman" charset="0"/>
              </a:rPr>
              <a:t>, </a:t>
            </a:r>
            <a:r>
              <a:rPr lang="en-US" sz="1600" i="1" dirty="0" err="1">
                <a:latin typeface="Times New Roman" charset="0"/>
              </a:rPr>
              <a:t>ApJ</a:t>
            </a:r>
            <a:r>
              <a:rPr lang="en-US" sz="1600" i="1" dirty="0">
                <a:latin typeface="Times New Roman" charset="0"/>
              </a:rPr>
              <a:t>, 2003</a:t>
            </a:r>
          </a:p>
          <a:p>
            <a:pPr eaLnBrk="1" hangingPunct="1"/>
            <a:endParaRPr lang="en-US" sz="1600" i="1" dirty="0">
              <a:latin typeface="Times New Roman" charset="0"/>
            </a:endParaRPr>
          </a:p>
        </p:txBody>
      </p:sp>
      <p:sp>
        <p:nvSpPr>
          <p:cNvPr id="16389" name="Rectangle 5"/>
          <p:cNvSpPr>
            <a:spLocks noChangeArrowheads="1"/>
          </p:cNvSpPr>
          <p:nvPr/>
        </p:nvSpPr>
        <p:spPr bwMode="auto">
          <a:xfrm>
            <a:off x="0" y="2294466"/>
            <a:ext cx="267546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10000"/>
              </a:spcBef>
              <a:buFontTx/>
              <a:buChar char="•"/>
            </a:pPr>
            <a:r>
              <a:rPr lang="en-US" dirty="0">
                <a:solidFill>
                  <a:srgbClr val="000000"/>
                </a:solidFill>
              </a:rPr>
              <a:t>Solar Wind Scaling Law</a:t>
            </a:r>
          </a:p>
          <a:p>
            <a:pPr marL="342900" indent="-342900" algn="l" eaLnBrk="1" hangingPunct="1">
              <a:spcBef>
                <a:spcPct val="10000"/>
              </a:spcBef>
              <a:buFontTx/>
              <a:buChar char="•"/>
            </a:pPr>
            <a:r>
              <a:rPr lang="en-US" dirty="0">
                <a:solidFill>
                  <a:srgbClr val="000000"/>
                </a:solidFill>
              </a:rPr>
              <a:t>Electron heat conduction and </a:t>
            </a:r>
            <a:r>
              <a:rPr lang="en-US" dirty="0" err="1">
                <a:solidFill>
                  <a:srgbClr val="000000"/>
                </a:solidFill>
              </a:rPr>
              <a:t>radiative</a:t>
            </a:r>
            <a:r>
              <a:rPr lang="en-US" dirty="0">
                <a:solidFill>
                  <a:srgbClr val="000000"/>
                </a:solidFill>
              </a:rPr>
              <a:t> losses</a:t>
            </a:r>
          </a:p>
          <a:p>
            <a:pPr marL="342900" indent="-342900" algn="l" eaLnBrk="1" hangingPunct="1">
              <a:spcBef>
                <a:spcPct val="10000"/>
              </a:spcBef>
            </a:pPr>
            <a:endParaRPr lang="en-US" sz="2000" b="1" dirty="0">
              <a:solidFill>
                <a:srgbClr val="000000"/>
              </a:solidFill>
            </a:endParaRPr>
          </a:p>
          <a:p>
            <a:pPr marL="742950" lvl="1" indent="-285750" algn="l" eaLnBrk="1" hangingPunct="1">
              <a:spcBef>
                <a:spcPct val="10000"/>
              </a:spcBef>
            </a:pPr>
            <a:r>
              <a:rPr lang="en-US" sz="1800" b="1" dirty="0">
                <a:solidFill>
                  <a:srgbClr val="000000"/>
                </a:solidFill>
              </a:rPr>
              <a:t>Fast wind</a:t>
            </a:r>
            <a:endParaRPr lang="en-US" sz="1800" dirty="0">
              <a:solidFill>
                <a:srgbClr val="000000"/>
              </a:solidFill>
            </a:endParaRPr>
          </a:p>
          <a:p>
            <a:pPr marL="742950" lvl="1" indent="-285750" algn="l" eaLnBrk="1" hangingPunct="1">
              <a:spcBef>
                <a:spcPct val="10000"/>
              </a:spcBef>
            </a:pPr>
            <a:r>
              <a:rPr lang="en-US" sz="1800" dirty="0">
                <a:solidFill>
                  <a:srgbClr val="000000"/>
                </a:solidFill>
              </a:rPr>
              <a:t>	</a:t>
            </a:r>
            <a:r>
              <a:rPr lang="en-US" sz="1800" i="1" dirty="0">
                <a:solidFill>
                  <a:srgbClr val="000000"/>
                </a:solidFill>
              </a:rPr>
              <a:t>Cool, Dark</a:t>
            </a:r>
            <a:endParaRPr lang="en-US" sz="1800" dirty="0">
              <a:solidFill>
                <a:srgbClr val="000000"/>
              </a:solidFill>
            </a:endParaRPr>
          </a:p>
          <a:p>
            <a:pPr marL="742950" lvl="1" indent="-285750" algn="l" eaLnBrk="1" hangingPunct="1">
              <a:spcBef>
                <a:spcPct val="10000"/>
              </a:spcBef>
            </a:pPr>
            <a:r>
              <a:rPr lang="en-US" sz="1800" b="1" dirty="0">
                <a:solidFill>
                  <a:srgbClr val="000000"/>
                </a:solidFill>
              </a:rPr>
              <a:t>Slow wind</a:t>
            </a:r>
            <a:endParaRPr lang="en-US" sz="1800" dirty="0">
              <a:solidFill>
                <a:srgbClr val="000000"/>
              </a:solidFill>
            </a:endParaRPr>
          </a:p>
          <a:p>
            <a:pPr marL="742950" lvl="1" indent="-285750" algn="l" eaLnBrk="1" hangingPunct="1">
              <a:spcBef>
                <a:spcPct val="10000"/>
              </a:spcBef>
            </a:pPr>
            <a:r>
              <a:rPr lang="en-US" sz="1800" dirty="0">
                <a:solidFill>
                  <a:srgbClr val="000000"/>
                </a:solidFill>
              </a:rPr>
              <a:t>	</a:t>
            </a:r>
            <a:r>
              <a:rPr lang="en-US" sz="1800" i="1" dirty="0" err="1">
                <a:solidFill>
                  <a:srgbClr val="000000"/>
                </a:solidFill>
              </a:rPr>
              <a:t>Warm,Brighter</a:t>
            </a:r>
            <a:endParaRPr lang="en-US" sz="1800" dirty="0">
              <a:solidFill>
                <a:srgbClr val="000000"/>
              </a:solidFill>
            </a:endParaRPr>
          </a:p>
          <a:p>
            <a:pPr marL="742950" lvl="1" indent="-285750" algn="l" eaLnBrk="1" hangingPunct="1">
              <a:spcBef>
                <a:spcPct val="10000"/>
              </a:spcBef>
            </a:pPr>
            <a:r>
              <a:rPr lang="en-US" sz="1800" b="1" dirty="0" err="1">
                <a:solidFill>
                  <a:srgbClr val="000000"/>
                </a:solidFill>
              </a:rPr>
              <a:t>Radiative</a:t>
            </a:r>
            <a:r>
              <a:rPr lang="en-US" sz="1800" b="1" dirty="0">
                <a:solidFill>
                  <a:srgbClr val="000000"/>
                </a:solidFill>
              </a:rPr>
              <a:t> Loss</a:t>
            </a:r>
          </a:p>
          <a:p>
            <a:pPr marL="742950" lvl="1" indent="-285750" algn="l" eaLnBrk="1" hangingPunct="1">
              <a:spcBef>
                <a:spcPct val="10000"/>
              </a:spcBef>
            </a:pPr>
            <a:r>
              <a:rPr lang="en-US" sz="1800" b="1" dirty="0">
                <a:solidFill>
                  <a:srgbClr val="000000"/>
                </a:solidFill>
              </a:rPr>
              <a:t>	</a:t>
            </a:r>
            <a:r>
              <a:rPr lang="en-US" sz="1900" i="1" dirty="0">
                <a:solidFill>
                  <a:srgbClr val="000000"/>
                </a:solidFill>
              </a:rPr>
              <a:t>Hot, Bright</a:t>
            </a:r>
          </a:p>
        </p:txBody>
      </p:sp>
    </p:spTree>
    <p:extLst>
      <p:ext uri="{BB962C8B-B14F-4D97-AF65-F5344CB8AC3E}">
        <p14:creationId xmlns:p14="http://schemas.microsoft.com/office/powerpoint/2010/main" val="4161791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FluxTube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47625"/>
            <a:ext cx="11371263"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306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36600" y="338667"/>
            <a:ext cx="3352800" cy="1143000"/>
          </a:xfrm>
        </p:spPr>
        <p:txBody>
          <a:bodyPr/>
          <a:lstStyle/>
          <a:p>
            <a:r>
              <a:rPr lang="en-US" dirty="0">
                <a:solidFill>
                  <a:srgbClr val="000000"/>
                </a:solidFill>
                <a:latin typeface="Arial" charset="0"/>
                <a:ea typeface="ＭＳ Ｐゴシック" charset="0"/>
                <a:cs typeface="ＭＳ Ｐゴシック" charset="0"/>
              </a:rPr>
              <a:t>Scaling Law Model - </a:t>
            </a:r>
            <a:r>
              <a:rPr lang="en-US" b="1" i="1" u="sng" dirty="0">
                <a:solidFill>
                  <a:srgbClr val="000000"/>
                </a:solidFill>
                <a:latin typeface="Arial" charset="0"/>
                <a:ea typeface="ＭＳ Ｐゴシック" charset="0"/>
                <a:cs typeface="ＭＳ Ｐゴシック" charset="0"/>
              </a:rPr>
              <a:t>THEN</a:t>
            </a:r>
          </a:p>
        </p:txBody>
      </p:sp>
      <p:sp>
        <p:nvSpPr>
          <p:cNvPr id="22530" name="Content Placeholder 2"/>
          <p:cNvSpPr>
            <a:spLocks noGrp="1"/>
          </p:cNvSpPr>
          <p:nvPr>
            <p:ph sz="half" idx="1"/>
          </p:nvPr>
        </p:nvSpPr>
        <p:spPr>
          <a:xfrm>
            <a:off x="304800" y="2150534"/>
            <a:ext cx="3505200" cy="4114800"/>
          </a:xfrm>
        </p:spPr>
        <p:txBody>
          <a:bodyPr/>
          <a:lstStyle/>
          <a:p>
            <a:r>
              <a:rPr lang="en-US" dirty="0">
                <a:latin typeface="Arial" charset="0"/>
                <a:ea typeface="ＭＳ Ｐゴシック" charset="0"/>
                <a:cs typeface="ＭＳ Ｐゴシック" charset="0"/>
              </a:rPr>
              <a:t>Only free parameter is expansion factor</a:t>
            </a:r>
          </a:p>
          <a:p>
            <a:pPr>
              <a:buFontTx/>
              <a:buNone/>
            </a:pPr>
            <a:r>
              <a:rPr lang="en-US" dirty="0">
                <a:latin typeface="Arial" charset="0"/>
                <a:ea typeface="ＭＳ Ｐゴシック" charset="0"/>
                <a:cs typeface="ＭＳ Ｐゴシック" charset="0"/>
              </a:rPr>
              <a:t>	= 6.2 taken here</a:t>
            </a:r>
          </a:p>
          <a:p>
            <a:pPr>
              <a:buFontTx/>
              <a:buNone/>
            </a:pPr>
            <a:r>
              <a:rPr lang="en-US" dirty="0">
                <a:latin typeface="Arial" charset="0"/>
                <a:ea typeface="ＭＳ Ｐゴシック" charset="0"/>
                <a:cs typeface="ＭＳ Ｐゴシック" charset="0"/>
              </a:rPr>
              <a:t>	</a:t>
            </a:r>
          </a:p>
          <a:p>
            <a:pPr>
              <a:buFontTx/>
              <a:buNone/>
            </a:pPr>
            <a:r>
              <a:rPr lang="en-US" sz="2400" dirty="0">
                <a:latin typeface="Arial" charset="0"/>
                <a:ea typeface="ＭＳ Ｐゴシック" charset="0"/>
                <a:cs typeface="ＭＳ Ｐゴシック" charset="0"/>
              </a:rPr>
              <a:t>	Similar to 5.8 expansion factor found by Munro &amp; Jackson [1977]</a:t>
            </a:r>
          </a:p>
          <a:p>
            <a:pPr>
              <a:buFontTx/>
              <a:buNone/>
            </a:pPr>
            <a:endParaRPr lang="en-US" sz="2400" dirty="0">
              <a:latin typeface="Arial" charset="0"/>
              <a:ea typeface="ＭＳ Ｐゴシック" charset="0"/>
              <a:cs typeface="ＭＳ Ｐゴシック" charset="0"/>
            </a:endParaRPr>
          </a:p>
          <a:p>
            <a:pPr>
              <a:buFontTx/>
              <a:buNone/>
            </a:pPr>
            <a:r>
              <a:rPr lang="en-US" sz="240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Maps to 8-12 G fields  </a:t>
            </a:r>
            <a:endParaRPr lang="en-US" sz="2400" dirty="0">
              <a:latin typeface="Arial" charset="0"/>
              <a:ea typeface="ＭＳ Ｐゴシック" charset="0"/>
              <a:cs typeface="ＭＳ Ｐゴシック" charset="0"/>
            </a:endParaRPr>
          </a:p>
        </p:txBody>
      </p:sp>
      <p:pic>
        <p:nvPicPr>
          <p:cNvPr id="22531" name="Picture 4" descr="tem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21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36600" y="338667"/>
            <a:ext cx="3352800" cy="1143000"/>
          </a:xfrm>
        </p:spPr>
        <p:txBody>
          <a:bodyPr/>
          <a:lstStyle/>
          <a:p>
            <a:r>
              <a:rPr lang="en-US" dirty="0">
                <a:solidFill>
                  <a:srgbClr val="000000"/>
                </a:solidFill>
                <a:latin typeface="Arial" charset="0"/>
                <a:ea typeface="ＭＳ Ｐゴシック" charset="0"/>
                <a:cs typeface="ＭＳ Ｐゴシック" charset="0"/>
              </a:rPr>
              <a:t>Scaling Law Model - </a:t>
            </a:r>
            <a:r>
              <a:rPr lang="en-US" b="1" i="1" u="sng" dirty="0" smtClean="0">
                <a:solidFill>
                  <a:srgbClr val="000000"/>
                </a:solidFill>
                <a:latin typeface="Arial" charset="0"/>
                <a:ea typeface="ＭＳ Ｐゴシック" charset="0"/>
                <a:cs typeface="ＭＳ Ｐゴシック" charset="0"/>
              </a:rPr>
              <a:t>NOW</a:t>
            </a:r>
            <a:endParaRPr lang="en-US" b="1" i="1" u="sng" dirty="0">
              <a:solidFill>
                <a:srgbClr val="000000"/>
              </a:solidFill>
              <a:latin typeface="Arial" charset="0"/>
              <a:ea typeface="ＭＳ Ｐゴシック" charset="0"/>
              <a:cs typeface="ＭＳ Ｐゴシック" charset="0"/>
            </a:endParaRPr>
          </a:p>
        </p:txBody>
      </p:sp>
      <p:sp>
        <p:nvSpPr>
          <p:cNvPr id="22530" name="Content Placeholder 2"/>
          <p:cNvSpPr>
            <a:spLocks noGrp="1"/>
          </p:cNvSpPr>
          <p:nvPr>
            <p:ph sz="half" idx="1"/>
          </p:nvPr>
        </p:nvSpPr>
        <p:spPr>
          <a:xfrm>
            <a:off x="304800" y="2150534"/>
            <a:ext cx="3505200" cy="4114800"/>
          </a:xfrm>
        </p:spPr>
        <p:txBody>
          <a:bodyPr/>
          <a:lstStyle/>
          <a:p>
            <a:r>
              <a:rPr lang="en-US" dirty="0" smtClean="0">
                <a:latin typeface="Arial" charset="0"/>
                <a:ea typeface="ＭＳ Ｐゴシック" charset="0"/>
                <a:cs typeface="ＭＳ Ｐゴシック" charset="0"/>
              </a:rPr>
              <a:t>Not </a:t>
            </a:r>
            <a:r>
              <a:rPr lang="en-US" i="1" dirty="0" smtClean="0">
                <a:latin typeface="Arial" charset="0"/>
                <a:ea typeface="ＭＳ Ｐゴシック" charset="0"/>
                <a:cs typeface="ＭＳ Ｐゴシック" charset="0"/>
              </a:rPr>
              <a:t>Observed </a:t>
            </a:r>
            <a:r>
              <a:rPr lang="en-US" dirty="0" smtClean="0">
                <a:latin typeface="Arial" charset="0"/>
                <a:ea typeface="ＭＳ Ｐゴシック" charset="0"/>
                <a:cs typeface="ＭＳ Ｐゴシック" charset="0"/>
              </a:rPr>
              <a:t>rise in coronal temperature in cycle 24</a:t>
            </a:r>
            <a:endParaRPr lang="en-US" dirty="0">
              <a:latin typeface="Arial" charset="0"/>
              <a:ea typeface="ＭＳ Ｐゴシック" charset="0"/>
              <a:cs typeface="ＭＳ Ｐゴシック" charset="0"/>
            </a:endParaRPr>
          </a:p>
          <a:p>
            <a:pPr>
              <a:buFontTx/>
              <a:buNone/>
            </a:pPr>
            <a:r>
              <a:rPr lang="en-US" dirty="0">
                <a:latin typeface="Arial" charset="0"/>
                <a:ea typeface="ＭＳ Ｐゴシック" charset="0"/>
                <a:cs typeface="ＭＳ Ｐゴシック" charset="0"/>
              </a:rPr>
              <a:t>	</a:t>
            </a:r>
          </a:p>
          <a:p>
            <a:pPr>
              <a:buFontTx/>
              <a:buNone/>
            </a:pPr>
            <a:r>
              <a:rPr lang="en-US" sz="2400" dirty="0">
                <a:latin typeface="Arial" charset="0"/>
                <a:ea typeface="ＭＳ Ｐゴシック" charset="0"/>
                <a:cs typeface="ＭＳ Ｐゴシック" charset="0"/>
              </a:rPr>
              <a:t>	</a:t>
            </a:r>
          </a:p>
        </p:txBody>
      </p:sp>
      <p:pic>
        <p:nvPicPr>
          <p:cNvPr id="2" name="Picture 1" descr="f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067" y="276578"/>
            <a:ext cx="4707466" cy="6276621"/>
          </a:xfrm>
          <a:prstGeom prst="rect">
            <a:avLst/>
          </a:prstGeom>
        </p:spPr>
      </p:pic>
    </p:spTree>
    <p:extLst>
      <p:ext uri="{BB962C8B-B14F-4D97-AF65-F5344CB8AC3E}">
        <p14:creationId xmlns:p14="http://schemas.microsoft.com/office/powerpoint/2010/main" val="33534197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810698"/>
            <a:ext cx="1727200" cy="2761301"/>
          </a:xfrm>
        </p:spPr>
        <p:txBody>
          <a:bodyPr/>
          <a:lstStyle/>
          <a:p>
            <a:r>
              <a:rPr lang="en-US" dirty="0" smtClean="0">
                <a:solidFill>
                  <a:srgbClr val="000000"/>
                </a:solidFill>
              </a:rPr>
              <a:t>Cycle 24 Decay in Coronal Temp</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2C27C3-A503-3A4B-B725-B71C637DE30B}" type="slidenum">
              <a:rPr lang="en-US" smtClean="0"/>
              <a:pPr>
                <a:defRPr/>
              </a:pPr>
              <a:t>14</a:t>
            </a:fld>
            <a:endParaRPr lang="en-US"/>
          </a:p>
        </p:txBody>
      </p:sp>
      <p:pic>
        <p:nvPicPr>
          <p:cNvPr id="7" name="Picture 6" descr="f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1" y="-84667"/>
            <a:ext cx="6959600" cy="6959600"/>
          </a:xfrm>
          <a:prstGeom prst="rect">
            <a:avLst/>
          </a:prstGeom>
        </p:spPr>
      </p:pic>
    </p:spTree>
    <p:extLst>
      <p:ext uri="{BB962C8B-B14F-4D97-AF65-F5344CB8AC3E}">
        <p14:creationId xmlns:p14="http://schemas.microsoft.com/office/powerpoint/2010/main" val="291888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Historic Period – Dalton-like</a:t>
            </a:r>
            <a:endParaRPr lang="en-US" dirty="0">
              <a:solidFill>
                <a:srgbClr val="000000"/>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 name="Picture 6" descr="f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582"/>
            <a:ext cx="8788400" cy="5267021"/>
          </a:xfrm>
          <a:prstGeom prst="rect">
            <a:avLst/>
          </a:prstGeom>
        </p:spPr>
      </p:pic>
    </p:spTree>
    <p:extLst>
      <p:ext uri="{BB962C8B-B14F-4D97-AF65-F5344CB8AC3E}">
        <p14:creationId xmlns:p14="http://schemas.microsoft.com/office/powerpoint/2010/main" val="54499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Conclusions</a:t>
            </a:r>
            <a:endParaRPr lang="en-US" dirty="0">
              <a:solidFill>
                <a:srgbClr val="000000"/>
              </a:solidFill>
            </a:endParaRPr>
          </a:p>
        </p:txBody>
      </p:sp>
      <p:sp>
        <p:nvSpPr>
          <p:cNvPr id="3" name="Content Placeholder 2"/>
          <p:cNvSpPr>
            <a:spLocks noGrp="1"/>
          </p:cNvSpPr>
          <p:nvPr>
            <p:ph sz="half" idx="1"/>
          </p:nvPr>
        </p:nvSpPr>
        <p:spPr>
          <a:xfrm>
            <a:off x="931333" y="1981200"/>
            <a:ext cx="7755467" cy="4114799"/>
          </a:xfrm>
        </p:spPr>
        <p:txBody>
          <a:bodyPr/>
          <a:lstStyle/>
          <a:p>
            <a:r>
              <a:rPr lang="en-US" sz="3200" dirty="0" smtClean="0"/>
              <a:t>Protracted Cycle 23 and Mini Max of 24 historic periods of low activity</a:t>
            </a:r>
          </a:p>
          <a:p>
            <a:r>
              <a:rPr lang="en-US" sz="3200" dirty="0" smtClean="0"/>
              <a:t> Affect acting across all/most elements of system</a:t>
            </a:r>
          </a:p>
          <a:p>
            <a:r>
              <a:rPr lang="en-US" sz="3200" dirty="0" smtClean="0"/>
              <a:t>Further more stringent test of coronal scaling law</a:t>
            </a:r>
          </a:p>
          <a:p>
            <a:r>
              <a:rPr lang="en-US" sz="3200" dirty="0" smtClean="0"/>
              <a:t>Weak effect on Alfven radius</a:t>
            </a:r>
          </a:p>
          <a:p>
            <a:r>
              <a:rPr lang="en-US" sz="3200" dirty="0" smtClean="0"/>
              <a:t>Worsening </a:t>
            </a:r>
            <a:r>
              <a:rPr lang="en-US" sz="3200" smtClean="0"/>
              <a:t>Radiation Environment</a:t>
            </a:r>
            <a:endParaRPr lang="en-US" dirty="0"/>
          </a:p>
        </p:txBody>
      </p:sp>
      <p:sp>
        <p:nvSpPr>
          <p:cNvPr id="6" name="Slide Number Placeholder 5"/>
          <p:cNvSpPr>
            <a:spLocks noGrp="1"/>
          </p:cNvSpPr>
          <p:nvPr>
            <p:ph type="sldNum" sz="quarter" idx="12"/>
          </p:nvPr>
        </p:nvSpPr>
        <p:spPr/>
        <p:txBody>
          <a:bodyPr/>
          <a:lstStyle/>
          <a:p>
            <a:pPr>
              <a:defRPr/>
            </a:pPr>
            <a:fld id="{332C27C3-A503-3A4B-B725-B71C637DE30B}" type="slidenum">
              <a:rPr lang="en-US" smtClean="0"/>
              <a:pPr>
                <a:defRPr/>
              </a:pPr>
              <a:t>16</a:t>
            </a:fld>
            <a:endParaRPr lang="en-US"/>
          </a:p>
        </p:txBody>
      </p:sp>
    </p:spTree>
    <p:extLst>
      <p:ext uri="{BB962C8B-B14F-4D97-AF65-F5344CB8AC3E}">
        <p14:creationId xmlns:p14="http://schemas.microsoft.com/office/powerpoint/2010/main" val="209085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t>
            </a:r>
            <a:endParaRPr lang="en-US" dirty="0"/>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228600"/>
            <a:ext cx="9144000" cy="2728172"/>
          </a:xfrm>
          <a:prstGeom prst="rect">
            <a:avLst/>
          </a:prstGeom>
        </p:spPr>
      </p:pic>
      <p:pic>
        <p:nvPicPr>
          <p:cNvPr id="6" name="Picture 5"/>
          <p:cNvPicPr>
            <a:picLocks noChangeAspect="1"/>
          </p:cNvPicPr>
          <p:nvPr/>
        </p:nvPicPr>
        <p:blipFill>
          <a:blip r:embed="rId3"/>
          <a:stretch>
            <a:fillRect/>
          </a:stretch>
        </p:blipFill>
        <p:spPr>
          <a:xfrm>
            <a:off x="0" y="1969820"/>
            <a:ext cx="9144000" cy="2652945"/>
          </a:xfrm>
          <a:prstGeom prst="rect">
            <a:avLst/>
          </a:prstGeom>
        </p:spPr>
      </p:pic>
      <p:pic>
        <p:nvPicPr>
          <p:cNvPr id="8" name="Picture 7"/>
          <p:cNvPicPr>
            <a:picLocks noChangeAspect="1"/>
          </p:cNvPicPr>
          <p:nvPr/>
        </p:nvPicPr>
        <p:blipFill>
          <a:blip r:embed="rId4"/>
          <a:stretch>
            <a:fillRect/>
          </a:stretch>
        </p:blipFill>
        <p:spPr>
          <a:xfrm>
            <a:off x="0" y="4928803"/>
            <a:ext cx="9144000" cy="1929197"/>
          </a:xfrm>
          <a:prstGeom prst="rect">
            <a:avLst/>
          </a:prstGeom>
        </p:spPr>
      </p:pic>
    </p:spTree>
    <p:extLst>
      <p:ext uri="{BB962C8B-B14F-4D97-AF65-F5344CB8AC3E}">
        <p14:creationId xmlns:p14="http://schemas.microsoft.com/office/powerpoint/2010/main" val="34326074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8445" b="-18445"/>
          <a:stretch>
            <a:fillRect/>
          </a:stretch>
        </p:blipFill>
        <p:spPr>
          <a:xfrm>
            <a:off x="-16933" y="592667"/>
            <a:ext cx="9260582" cy="5757333"/>
          </a:xfrm>
        </p:spPr>
      </p:pic>
      <p:sp>
        <p:nvSpPr>
          <p:cNvPr id="3" name="Title 2"/>
          <p:cNvSpPr>
            <a:spLocks noGrp="1"/>
          </p:cNvSpPr>
          <p:nvPr>
            <p:ph type="title"/>
          </p:nvPr>
        </p:nvSpPr>
        <p:spPr/>
        <p:txBody>
          <a:bodyPr/>
          <a:lstStyle/>
          <a:p>
            <a:r>
              <a:rPr lang="en-US" dirty="0" smtClean="0">
                <a:solidFill>
                  <a:schemeClr val="tx1"/>
                </a:solidFill>
              </a:rPr>
              <a:t>Background - Ulysses</a:t>
            </a:r>
            <a:endParaRPr lang="en-US" dirty="0">
              <a:solidFill>
                <a:schemeClr val="tx1"/>
              </a:solidFill>
            </a:endParaRPr>
          </a:p>
        </p:txBody>
      </p:sp>
      <p:sp>
        <p:nvSpPr>
          <p:cNvPr id="5" name="TextBox 4"/>
          <p:cNvSpPr txBox="1"/>
          <p:nvPr/>
        </p:nvSpPr>
        <p:spPr>
          <a:xfrm>
            <a:off x="5429759" y="5909733"/>
            <a:ext cx="3007291" cy="369332"/>
          </a:xfrm>
          <a:prstGeom prst="rect">
            <a:avLst/>
          </a:prstGeom>
          <a:noFill/>
        </p:spPr>
        <p:txBody>
          <a:bodyPr wrap="none" rtlCol="0">
            <a:spAutoFit/>
          </a:bodyPr>
          <a:lstStyle/>
          <a:p>
            <a:r>
              <a:rPr lang="en-US" dirty="0" err="1" smtClean="0"/>
              <a:t>McComas</a:t>
            </a:r>
            <a:r>
              <a:rPr lang="en-US" dirty="0" smtClean="0"/>
              <a:t> et al., </a:t>
            </a:r>
            <a:r>
              <a:rPr lang="en-US" dirty="0" err="1" smtClean="0"/>
              <a:t>ApJ</a:t>
            </a:r>
            <a:r>
              <a:rPr lang="en-US" dirty="0" smtClean="0"/>
              <a:t>, 2013</a:t>
            </a:r>
            <a:endParaRPr lang="en-US" dirty="0"/>
          </a:p>
        </p:txBody>
      </p:sp>
    </p:spTree>
    <p:extLst>
      <p:ext uri="{BB962C8B-B14F-4D97-AF65-F5344CB8AC3E}">
        <p14:creationId xmlns:p14="http://schemas.microsoft.com/office/powerpoint/2010/main" val="267744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4925" r="-74925"/>
          <a:stretch>
            <a:fillRect/>
          </a:stretch>
        </p:blipFill>
        <p:spPr>
          <a:xfrm>
            <a:off x="1422400" y="-58571"/>
            <a:ext cx="11125200" cy="6916571"/>
          </a:xfrm>
        </p:spPr>
      </p:pic>
      <p:sp>
        <p:nvSpPr>
          <p:cNvPr id="3" name="Title 2"/>
          <p:cNvSpPr>
            <a:spLocks noGrp="1"/>
          </p:cNvSpPr>
          <p:nvPr>
            <p:ph type="title"/>
          </p:nvPr>
        </p:nvSpPr>
        <p:spPr>
          <a:xfrm>
            <a:off x="683879" y="185100"/>
            <a:ext cx="3803454" cy="1288100"/>
          </a:xfrm>
        </p:spPr>
        <p:txBody>
          <a:bodyPr/>
          <a:lstStyle/>
          <a:p>
            <a:r>
              <a:rPr lang="en-US" dirty="0" smtClean="0">
                <a:solidFill>
                  <a:srgbClr val="000000"/>
                </a:solidFill>
              </a:rPr>
              <a:t>Protracted Min (23) and Mini Max (24)</a:t>
            </a:r>
            <a:endParaRPr lang="en-US" dirty="0">
              <a:solidFill>
                <a:srgbClr val="000000"/>
              </a:solidFill>
            </a:endParaRPr>
          </a:p>
        </p:txBody>
      </p:sp>
      <p:sp>
        <p:nvSpPr>
          <p:cNvPr id="5" name="Rectangle 5"/>
          <p:cNvSpPr>
            <a:spLocks noChangeArrowheads="1"/>
          </p:cNvSpPr>
          <p:nvPr/>
        </p:nvSpPr>
        <p:spPr bwMode="auto">
          <a:xfrm>
            <a:off x="1" y="1710266"/>
            <a:ext cx="3572932" cy="458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10000"/>
              </a:spcBef>
              <a:buFontTx/>
              <a:buChar char="•"/>
            </a:pPr>
            <a:r>
              <a:rPr lang="en-US" sz="2400" dirty="0" smtClean="0">
                <a:solidFill>
                  <a:srgbClr val="000000"/>
                </a:solidFill>
              </a:rPr>
              <a:t>Dropping solar wind</a:t>
            </a:r>
          </a:p>
          <a:p>
            <a:pPr marL="800100" lvl="1" indent="-342900" algn="l">
              <a:spcBef>
                <a:spcPct val="10000"/>
              </a:spcBef>
              <a:buFontTx/>
              <a:buChar char="•"/>
            </a:pPr>
            <a:r>
              <a:rPr lang="en-US" sz="2400" dirty="0" smtClean="0">
                <a:solidFill>
                  <a:srgbClr val="000000"/>
                </a:solidFill>
              </a:rPr>
              <a:t>Flux</a:t>
            </a:r>
            <a:endParaRPr lang="en-US" sz="2400" dirty="0">
              <a:solidFill>
                <a:srgbClr val="000000"/>
              </a:solidFill>
            </a:endParaRPr>
          </a:p>
          <a:p>
            <a:pPr marL="800100" lvl="1" indent="-342900" algn="l">
              <a:spcBef>
                <a:spcPct val="10000"/>
              </a:spcBef>
              <a:buFontTx/>
              <a:buChar char="•"/>
            </a:pPr>
            <a:r>
              <a:rPr lang="en-US" sz="2400" dirty="0" smtClean="0">
                <a:solidFill>
                  <a:srgbClr val="000000"/>
                </a:solidFill>
              </a:rPr>
              <a:t>Pressure</a:t>
            </a:r>
          </a:p>
          <a:p>
            <a:pPr marL="800100" lvl="1" indent="-342900" algn="l">
              <a:spcBef>
                <a:spcPct val="10000"/>
              </a:spcBef>
              <a:buFontTx/>
              <a:buChar char="•"/>
            </a:pPr>
            <a:r>
              <a:rPr lang="en-US" sz="2400" dirty="0" smtClean="0">
                <a:solidFill>
                  <a:srgbClr val="000000"/>
                </a:solidFill>
              </a:rPr>
              <a:t>Magnetic Field </a:t>
            </a:r>
          </a:p>
          <a:p>
            <a:pPr marL="342900" indent="-342900" algn="l">
              <a:spcBef>
                <a:spcPct val="10000"/>
              </a:spcBef>
              <a:buFontTx/>
              <a:buChar char="•"/>
            </a:pPr>
            <a:r>
              <a:rPr lang="en-US" sz="2400" dirty="0" smtClean="0">
                <a:solidFill>
                  <a:srgbClr val="000000"/>
                </a:solidFill>
              </a:rPr>
              <a:t>Continues trend observed by Ulysses</a:t>
            </a:r>
            <a:endParaRPr lang="en-US" sz="2400" dirty="0">
              <a:solidFill>
                <a:srgbClr val="000000"/>
              </a:solidFill>
            </a:endParaRPr>
          </a:p>
          <a:p>
            <a:pPr marL="342900" indent="-342900" algn="l" eaLnBrk="1" hangingPunct="1">
              <a:spcBef>
                <a:spcPct val="10000"/>
              </a:spcBef>
              <a:buFontTx/>
              <a:buChar char="•"/>
            </a:pPr>
            <a:endParaRPr lang="en-US" sz="1900" i="1" dirty="0">
              <a:solidFill>
                <a:srgbClr val="000000"/>
              </a:solidFill>
            </a:endParaRPr>
          </a:p>
        </p:txBody>
      </p:sp>
      <p:sp>
        <p:nvSpPr>
          <p:cNvPr id="6" name="TextBox 5"/>
          <p:cNvSpPr txBox="1"/>
          <p:nvPr/>
        </p:nvSpPr>
        <p:spPr>
          <a:xfrm>
            <a:off x="485225" y="5706533"/>
            <a:ext cx="3007291" cy="369332"/>
          </a:xfrm>
          <a:prstGeom prst="rect">
            <a:avLst/>
          </a:prstGeom>
          <a:noFill/>
        </p:spPr>
        <p:txBody>
          <a:bodyPr wrap="none" rtlCol="0">
            <a:spAutoFit/>
          </a:bodyPr>
          <a:lstStyle/>
          <a:p>
            <a:r>
              <a:rPr lang="en-US" dirty="0" err="1" smtClean="0"/>
              <a:t>McComas</a:t>
            </a:r>
            <a:r>
              <a:rPr lang="en-US" dirty="0" smtClean="0"/>
              <a:t> et al., </a:t>
            </a:r>
            <a:r>
              <a:rPr lang="en-US" dirty="0" err="1" smtClean="0"/>
              <a:t>ApJ</a:t>
            </a:r>
            <a:r>
              <a:rPr lang="en-US" dirty="0" smtClean="0"/>
              <a:t>, 2013</a:t>
            </a:r>
            <a:endParaRPr lang="en-US" dirty="0"/>
          </a:p>
        </p:txBody>
      </p:sp>
    </p:spTree>
    <p:extLst>
      <p:ext uri="{BB962C8B-B14F-4D97-AF65-F5344CB8AC3E}">
        <p14:creationId xmlns:p14="http://schemas.microsoft.com/office/powerpoint/2010/main" val="32504575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792133" y="313267"/>
            <a:ext cx="3352800" cy="1143000"/>
          </a:xfrm>
        </p:spPr>
        <p:txBody>
          <a:bodyPr/>
          <a:lstStyle/>
          <a:p>
            <a:pPr eaLnBrk="1" hangingPunct="1"/>
            <a:r>
              <a:rPr lang="en-US" dirty="0">
                <a:solidFill>
                  <a:srgbClr val="000000"/>
                </a:solidFill>
                <a:latin typeface="Arial" charset="0"/>
                <a:ea typeface="ＭＳ Ｐゴシック" charset="0"/>
                <a:cs typeface="ＭＳ Ｐゴシック" charset="0"/>
              </a:rPr>
              <a:t>Energy-per-particle fixed from the Source</a:t>
            </a:r>
          </a:p>
        </p:txBody>
      </p:sp>
      <p:pic>
        <p:nvPicPr>
          <p:cNvPr id="1843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4244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4338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8" name="Straight Connector 12"/>
          <p:cNvCxnSpPr>
            <a:cxnSpLocks noChangeShapeType="1"/>
          </p:cNvCxnSpPr>
          <p:nvPr/>
        </p:nvCxnSpPr>
        <p:spPr bwMode="auto">
          <a:xfrm rot="16200000" flipH="1">
            <a:off x="4114800" y="533400"/>
            <a:ext cx="320040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39" name="Straight Connector 14"/>
          <p:cNvCxnSpPr>
            <a:cxnSpLocks noChangeShapeType="1"/>
          </p:cNvCxnSpPr>
          <p:nvPr/>
        </p:nvCxnSpPr>
        <p:spPr bwMode="auto">
          <a:xfrm>
            <a:off x="457200" y="3810000"/>
            <a:ext cx="6629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40" name="Straight Connector 20"/>
          <p:cNvCxnSpPr>
            <a:cxnSpLocks noChangeShapeType="1"/>
          </p:cNvCxnSpPr>
          <p:nvPr/>
        </p:nvCxnSpPr>
        <p:spPr bwMode="auto">
          <a:xfrm rot="5400000" flipH="1" flipV="1">
            <a:off x="7315200" y="2895600"/>
            <a:ext cx="762000" cy="60960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18441" name="Straight Connector 21"/>
          <p:cNvCxnSpPr>
            <a:cxnSpLocks noChangeShapeType="1"/>
          </p:cNvCxnSpPr>
          <p:nvPr/>
        </p:nvCxnSpPr>
        <p:spPr bwMode="auto">
          <a:xfrm rot="10800000">
            <a:off x="6096000" y="2819400"/>
            <a:ext cx="1066800" cy="91440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18442" name="Straight Connector 24"/>
          <p:cNvCxnSpPr>
            <a:cxnSpLocks noChangeShapeType="1"/>
          </p:cNvCxnSpPr>
          <p:nvPr/>
        </p:nvCxnSpPr>
        <p:spPr bwMode="auto">
          <a:xfrm rot="10800000">
            <a:off x="533400" y="3810000"/>
            <a:ext cx="1143000" cy="99060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18443" name="Straight Connector 26"/>
          <p:cNvCxnSpPr>
            <a:cxnSpLocks noChangeShapeType="1"/>
          </p:cNvCxnSpPr>
          <p:nvPr/>
        </p:nvCxnSpPr>
        <p:spPr bwMode="auto">
          <a:xfrm rot="5400000" flipH="1" flipV="1">
            <a:off x="3162300" y="3924300"/>
            <a:ext cx="1066800" cy="83820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sp>
        <p:nvSpPr>
          <p:cNvPr id="18444" name="TextBox 29"/>
          <p:cNvSpPr txBox="1">
            <a:spLocks noChangeArrowheads="1"/>
          </p:cNvSpPr>
          <p:nvPr/>
        </p:nvSpPr>
        <p:spPr bwMode="auto">
          <a:xfrm>
            <a:off x="228600" y="4495800"/>
            <a:ext cx="260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Schwadron et al., 2008</a:t>
            </a:r>
          </a:p>
        </p:txBody>
      </p:sp>
      <p:sp>
        <p:nvSpPr>
          <p:cNvPr id="18445" name="TextBox 30"/>
          <p:cNvSpPr txBox="1">
            <a:spLocks noChangeArrowheads="1"/>
          </p:cNvSpPr>
          <p:nvPr/>
        </p:nvSpPr>
        <p:spPr bwMode="auto">
          <a:xfrm>
            <a:off x="5257800" y="3124200"/>
            <a:ext cx="226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Pevtsov et al., 2003</a:t>
            </a:r>
          </a:p>
        </p:txBody>
      </p:sp>
    </p:spTree>
    <p:extLst>
      <p:ext uri="{BB962C8B-B14F-4D97-AF65-F5344CB8AC3E}">
        <p14:creationId xmlns:p14="http://schemas.microsoft.com/office/powerpoint/2010/main" val="23006425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1500" r="-31500"/>
          <a:stretch>
            <a:fillRect/>
          </a:stretch>
        </p:blipFill>
        <p:spPr>
          <a:xfrm>
            <a:off x="0" y="1064380"/>
            <a:ext cx="8426450" cy="5238524"/>
          </a:xfrm>
        </p:spPr>
      </p:pic>
      <p:sp>
        <p:nvSpPr>
          <p:cNvPr id="3" name="Title 2"/>
          <p:cNvSpPr>
            <a:spLocks noGrp="1"/>
          </p:cNvSpPr>
          <p:nvPr>
            <p:ph type="title"/>
          </p:nvPr>
        </p:nvSpPr>
        <p:spPr/>
        <p:txBody>
          <a:bodyPr/>
          <a:lstStyle/>
          <a:p>
            <a:r>
              <a:rPr lang="en-US" dirty="0" smtClean="0">
                <a:solidFill>
                  <a:srgbClr val="000000"/>
                </a:solidFill>
              </a:rPr>
              <a:t>Correlated Reduction in Ram Pressure and Magnetic </a:t>
            </a:r>
            <a:r>
              <a:rPr lang="en-US" dirty="0" err="1" smtClean="0">
                <a:solidFill>
                  <a:srgbClr val="000000"/>
                </a:solidFill>
              </a:rPr>
              <a:t>FLux</a:t>
            </a:r>
            <a:endParaRPr lang="en-US" dirty="0">
              <a:solidFill>
                <a:srgbClr val="000000"/>
              </a:solidFill>
            </a:endParaRPr>
          </a:p>
        </p:txBody>
      </p:sp>
      <p:sp>
        <p:nvSpPr>
          <p:cNvPr id="5" name="TextBox 4"/>
          <p:cNvSpPr txBox="1"/>
          <p:nvPr/>
        </p:nvSpPr>
        <p:spPr>
          <a:xfrm>
            <a:off x="5819226" y="6062133"/>
            <a:ext cx="3007291" cy="369332"/>
          </a:xfrm>
          <a:prstGeom prst="rect">
            <a:avLst/>
          </a:prstGeom>
          <a:noFill/>
        </p:spPr>
        <p:txBody>
          <a:bodyPr wrap="none" rtlCol="0">
            <a:spAutoFit/>
          </a:bodyPr>
          <a:lstStyle/>
          <a:p>
            <a:r>
              <a:rPr lang="en-US" dirty="0" err="1" smtClean="0"/>
              <a:t>McComas</a:t>
            </a:r>
            <a:r>
              <a:rPr lang="en-US" dirty="0" smtClean="0"/>
              <a:t> et al., </a:t>
            </a:r>
            <a:r>
              <a:rPr lang="en-US" dirty="0" err="1" smtClean="0"/>
              <a:t>ApJ</a:t>
            </a:r>
            <a:r>
              <a:rPr lang="en-US" dirty="0" smtClean="0"/>
              <a:t>, 2013</a:t>
            </a:r>
            <a:endParaRPr lang="en-US" dirty="0"/>
          </a:p>
        </p:txBody>
      </p:sp>
    </p:spTree>
    <p:extLst>
      <p:ext uri="{BB962C8B-B14F-4D97-AF65-F5344CB8AC3E}">
        <p14:creationId xmlns:p14="http://schemas.microsoft.com/office/powerpoint/2010/main" val="36717833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2765" r="-22765"/>
          <a:stretch>
            <a:fillRect/>
          </a:stretch>
        </p:blipFill>
        <p:spPr>
          <a:xfrm>
            <a:off x="1619314" y="1066801"/>
            <a:ext cx="8906503" cy="5537200"/>
          </a:xfrm>
        </p:spPr>
      </p:pic>
      <p:sp>
        <p:nvSpPr>
          <p:cNvPr id="3" name="Title 2"/>
          <p:cNvSpPr>
            <a:spLocks noGrp="1"/>
          </p:cNvSpPr>
          <p:nvPr>
            <p:ph type="title"/>
          </p:nvPr>
        </p:nvSpPr>
        <p:spPr/>
        <p:txBody>
          <a:bodyPr/>
          <a:lstStyle/>
          <a:p>
            <a:r>
              <a:rPr lang="en-US" dirty="0" smtClean="0">
                <a:solidFill>
                  <a:srgbClr val="000000"/>
                </a:solidFill>
              </a:rPr>
              <a:t>Reductions in Magnetic Field &amp; SSN</a:t>
            </a:r>
            <a:endParaRPr lang="en-US" dirty="0">
              <a:solidFill>
                <a:srgbClr val="000000"/>
              </a:solidFill>
            </a:endParaRPr>
          </a:p>
        </p:txBody>
      </p:sp>
      <p:sp>
        <p:nvSpPr>
          <p:cNvPr id="5" name="Rectangle 5"/>
          <p:cNvSpPr>
            <a:spLocks noChangeArrowheads="1"/>
          </p:cNvSpPr>
          <p:nvPr/>
        </p:nvSpPr>
        <p:spPr bwMode="auto">
          <a:xfrm>
            <a:off x="0" y="1202268"/>
            <a:ext cx="3166532" cy="494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10000"/>
              </a:spcBef>
              <a:buFontTx/>
              <a:buChar char="•"/>
            </a:pPr>
            <a:r>
              <a:rPr lang="en-US" sz="2400" dirty="0" smtClean="0">
                <a:solidFill>
                  <a:srgbClr val="000000"/>
                </a:solidFill>
              </a:rPr>
              <a:t>SSN (black)</a:t>
            </a:r>
          </a:p>
          <a:p>
            <a:pPr marL="342900" indent="-342900" algn="l">
              <a:spcBef>
                <a:spcPct val="10000"/>
              </a:spcBef>
              <a:buFontTx/>
              <a:buChar char="•"/>
            </a:pPr>
            <a:r>
              <a:rPr lang="en-US" sz="2400" dirty="0" smtClean="0">
                <a:solidFill>
                  <a:srgbClr val="000000"/>
                </a:solidFill>
              </a:rPr>
              <a:t>Predicted (red)</a:t>
            </a:r>
            <a:endParaRPr lang="en-US" sz="2400" dirty="0">
              <a:solidFill>
                <a:srgbClr val="000000"/>
              </a:solidFill>
            </a:endParaRPr>
          </a:p>
          <a:p>
            <a:pPr marL="342900" indent="-342900" algn="l">
              <a:spcBef>
                <a:spcPct val="10000"/>
              </a:spcBef>
              <a:buFontTx/>
              <a:buChar char="•"/>
            </a:pPr>
            <a:r>
              <a:rPr lang="en-US" sz="2400" dirty="0" smtClean="0">
                <a:solidFill>
                  <a:srgbClr val="000000"/>
                </a:solidFill>
              </a:rPr>
              <a:t>OMNI (blue)</a:t>
            </a:r>
          </a:p>
          <a:p>
            <a:pPr marL="342900" indent="-342900" algn="l">
              <a:spcBef>
                <a:spcPct val="10000"/>
              </a:spcBef>
              <a:buFontTx/>
              <a:buChar char="•"/>
            </a:pPr>
            <a:r>
              <a:rPr lang="en-US" sz="2400" baseline="30000" dirty="0" smtClean="0">
                <a:solidFill>
                  <a:srgbClr val="000000"/>
                </a:solidFill>
              </a:rPr>
              <a:t>10</a:t>
            </a:r>
            <a:r>
              <a:rPr lang="en-US" sz="2400" dirty="0" smtClean="0">
                <a:solidFill>
                  <a:srgbClr val="000000"/>
                </a:solidFill>
              </a:rPr>
              <a:t>Be (green)</a:t>
            </a:r>
            <a:endParaRPr lang="en-US" sz="2400" dirty="0">
              <a:solidFill>
                <a:srgbClr val="000000"/>
              </a:solidFill>
            </a:endParaRPr>
          </a:p>
          <a:p>
            <a:pPr marL="342900" indent="-342900" algn="l">
              <a:spcBef>
                <a:spcPct val="10000"/>
              </a:spcBef>
              <a:buFontTx/>
              <a:buChar char="•"/>
            </a:pPr>
            <a:r>
              <a:rPr lang="en-US" sz="2000" dirty="0" smtClean="0">
                <a:solidFill>
                  <a:srgbClr val="000000"/>
                </a:solidFill>
              </a:rPr>
              <a:t>Magnetic Flux Balance (Schwadron et al.,, 2010)</a:t>
            </a:r>
          </a:p>
          <a:p>
            <a:pPr algn="l">
              <a:spcBef>
                <a:spcPct val="10000"/>
              </a:spcBef>
            </a:pPr>
            <a:endParaRPr lang="en-US" sz="2400" dirty="0" smtClean="0">
              <a:solidFill>
                <a:srgbClr val="000000"/>
              </a:solidFill>
            </a:endParaRPr>
          </a:p>
          <a:p>
            <a:pPr marL="342900" indent="-342900" algn="l">
              <a:spcBef>
                <a:spcPct val="10000"/>
              </a:spcBef>
              <a:buFontTx/>
              <a:buChar char="•"/>
            </a:pPr>
            <a:endParaRPr lang="en-US" sz="2400" dirty="0" smtClean="0">
              <a:solidFill>
                <a:srgbClr val="000000"/>
              </a:solidFill>
            </a:endParaRPr>
          </a:p>
          <a:p>
            <a:pPr algn="l">
              <a:spcBef>
                <a:spcPct val="10000"/>
              </a:spcBef>
            </a:pPr>
            <a:endParaRPr lang="en-US" sz="2400" dirty="0" smtClean="0">
              <a:solidFill>
                <a:srgbClr val="000000"/>
              </a:solidFill>
            </a:endParaRPr>
          </a:p>
          <a:p>
            <a:pPr marL="342900" indent="-342900" algn="l" eaLnBrk="1" hangingPunct="1">
              <a:spcBef>
                <a:spcPct val="10000"/>
              </a:spcBef>
              <a:buFontTx/>
              <a:buChar char="•"/>
            </a:pPr>
            <a:endParaRPr lang="en-US" sz="1900" i="1" dirty="0">
              <a:solidFill>
                <a:srgbClr val="000000"/>
              </a:solidFill>
            </a:endParaRPr>
          </a:p>
        </p:txBody>
      </p:sp>
      <p:sp>
        <p:nvSpPr>
          <p:cNvPr id="6" name="TextBox 5"/>
          <p:cNvSpPr txBox="1"/>
          <p:nvPr/>
        </p:nvSpPr>
        <p:spPr>
          <a:xfrm>
            <a:off x="3375797" y="6251602"/>
            <a:ext cx="2712552" cy="369332"/>
          </a:xfrm>
          <a:prstGeom prst="rect">
            <a:avLst/>
          </a:prstGeom>
          <a:noFill/>
        </p:spPr>
        <p:txBody>
          <a:bodyPr wrap="none" rtlCol="0">
            <a:spAutoFit/>
          </a:bodyPr>
          <a:lstStyle/>
          <a:p>
            <a:r>
              <a:rPr lang="en-US" dirty="0" err="1" smtClean="0"/>
              <a:t>Goelzer</a:t>
            </a:r>
            <a:r>
              <a:rPr lang="en-US" dirty="0" smtClean="0"/>
              <a:t> et al., </a:t>
            </a:r>
            <a:r>
              <a:rPr lang="en-US" dirty="0" err="1" smtClean="0"/>
              <a:t>ApJ</a:t>
            </a:r>
            <a:r>
              <a:rPr lang="en-US" dirty="0" smtClean="0"/>
              <a:t>, 2013</a:t>
            </a:r>
            <a:endParaRPr lang="en-US" dirty="0"/>
          </a:p>
        </p:txBody>
      </p:sp>
      <p:pic>
        <p:nvPicPr>
          <p:cNvPr id="7" name="Picture 6"/>
          <p:cNvPicPr>
            <a:picLocks noChangeAspect="1"/>
          </p:cNvPicPr>
          <p:nvPr/>
        </p:nvPicPr>
        <p:blipFill rotWithShape="1">
          <a:blip r:embed="rId3"/>
          <a:srcRect r="49009"/>
          <a:stretch/>
        </p:blipFill>
        <p:spPr>
          <a:xfrm>
            <a:off x="101601" y="3962399"/>
            <a:ext cx="2540001" cy="829733"/>
          </a:xfrm>
          <a:prstGeom prst="rect">
            <a:avLst/>
          </a:prstGeom>
        </p:spPr>
      </p:pic>
      <p:pic>
        <p:nvPicPr>
          <p:cNvPr id="8" name="Picture 7"/>
          <p:cNvPicPr>
            <a:picLocks noChangeAspect="1"/>
          </p:cNvPicPr>
          <p:nvPr/>
        </p:nvPicPr>
        <p:blipFill>
          <a:blip r:embed="rId4"/>
          <a:stretch>
            <a:fillRect/>
          </a:stretch>
        </p:blipFill>
        <p:spPr>
          <a:xfrm>
            <a:off x="0" y="5393466"/>
            <a:ext cx="2895602" cy="813728"/>
          </a:xfrm>
          <a:prstGeom prst="rect">
            <a:avLst/>
          </a:prstGeom>
        </p:spPr>
      </p:pic>
      <p:pic>
        <p:nvPicPr>
          <p:cNvPr id="10" name="Picture 9"/>
          <p:cNvPicPr>
            <a:picLocks noChangeAspect="1"/>
          </p:cNvPicPr>
          <p:nvPr/>
        </p:nvPicPr>
        <p:blipFill rotWithShape="1">
          <a:blip r:embed="rId3"/>
          <a:srcRect l="48728" r="4273"/>
          <a:stretch/>
        </p:blipFill>
        <p:spPr>
          <a:xfrm>
            <a:off x="897472" y="4496604"/>
            <a:ext cx="2235195" cy="792181"/>
          </a:xfrm>
          <a:prstGeom prst="rect">
            <a:avLst/>
          </a:prstGeom>
        </p:spPr>
      </p:pic>
    </p:spTree>
    <p:extLst>
      <p:ext uri="{BB962C8B-B14F-4D97-AF65-F5344CB8AC3E}">
        <p14:creationId xmlns:p14="http://schemas.microsoft.com/office/powerpoint/2010/main" val="20696164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t>
            </a:r>
            <a:endParaRPr lang="en-US" dirty="0"/>
          </a:p>
        </p:txBody>
      </p:sp>
      <p:sp>
        <p:nvSpPr>
          <p:cNvPr id="3" name="Title 2"/>
          <p:cNvSpPr>
            <a:spLocks noGrp="1"/>
          </p:cNvSpPr>
          <p:nvPr>
            <p:ph type="title"/>
          </p:nvPr>
        </p:nvSpPr>
        <p:spPr/>
        <p:txBody>
          <a:bodyPr/>
          <a:lstStyle/>
          <a:p>
            <a:r>
              <a:rPr lang="en-US" dirty="0" smtClean="0">
                <a:solidFill>
                  <a:srgbClr val="000000"/>
                </a:solidFill>
              </a:rPr>
              <a:t>Alfven Radius in the Mini Maximum</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355600" y="1219199"/>
            <a:ext cx="8111067" cy="4350139"/>
          </a:xfrm>
          <a:prstGeom prst="rect">
            <a:avLst/>
          </a:prstGeom>
        </p:spPr>
      </p:pic>
      <p:sp>
        <p:nvSpPr>
          <p:cNvPr id="5" name="TextBox 4"/>
          <p:cNvSpPr txBox="1"/>
          <p:nvPr/>
        </p:nvSpPr>
        <p:spPr>
          <a:xfrm>
            <a:off x="5437209" y="6166936"/>
            <a:ext cx="2789195" cy="369332"/>
          </a:xfrm>
          <a:prstGeom prst="rect">
            <a:avLst/>
          </a:prstGeom>
          <a:noFill/>
        </p:spPr>
        <p:txBody>
          <a:bodyPr wrap="none" rtlCol="0">
            <a:spAutoFit/>
          </a:bodyPr>
          <a:lstStyle/>
          <a:p>
            <a:r>
              <a:rPr lang="en-US" dirty="0" err="1" smtClean="0"/>
              <a:t>Goelzer</a:t>
            </a:r>
            <a:r>
              <a:rPr lang="en-US" dirty="0" smtClean="0"/>
              <a:t> et al., JGR, 2014</a:t>
            </a:r>
            <a:endParaRPr lang="en-US" dirty="0"/>
          </a:p>
        </p:txBody>
      </p:sp>
    </p:spTree>
    <p:extLst>
      <p:ext uri="{BB962C8B-B14F-4D97-AF65-F5344CB8AC3E}">
        <p14:creationId xmlns:p14="http://schemas.microsoft.com/office/powerpoint/2010/main" val="66119154"/>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642532"/>
            <a:ext cx="1944158" cy="4728105"/>
          </a:xfrm>
        </p:spPr>
        <p:txBody>
          <a:bodyPr/>
          <a:lstStyle/>
          <a:p>
            <a:r>
              <a:rPr lang="en-US" dirty="0" smtClean="0"/>
              <a:t>Significantly worsening space environment</a:t>
            </a:r>
            <a:r>
              <a:rPr lang="en-US" dirty="0"/>
              <a:t> </a:t>
            </a:r>
            <a:r>
              <a:rPr lang="en-US" dirty="0" smtClean="0"/>
              <a:t>in Cycle 24</a:t>
            </a:r>
          </a:p>
        </p:txBody>
      </p:sp>
      <p:pic>
        <p:nvPicPr>
          <p:cNvPr id="4" name="Picture 3" descr="LongTermDos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093" y="0"/>
            <a:ext cx="6569908" cy="6858000"/>
          </a:xfrm>
          <a:prstGeom prst="rect">
            <a:avLst/>
          </a:prstGeom>
        </p:spPr>
      </p:pic>
      <p:sp>
        <p:nvSpPr>
          <p:cNvPr id="5" name="TextBox 4"/>
          <p:cNvSpPr txBox="1"/>
          <p:nvPr/>
        </p:nvSpPr>
        <p:spPr>
          <a:xfrm>
            <a:off x="1887542" y="6488668"/>
            <a:ext cx="2545852" cy="369332"/>
          </a:xfrm>
          <a:prstGeom prst="rect">
            <a:avLst/>
          </a:prstGeom>
          <a:noFill/>
        </p:spPr>
        <p:txBody>
          <a:bodyPr wrap="none" rtlCol="0">
            <a:spAutoFit/>
          </a:bodyPr>
          <a:lstStyle/>
          <a:p>
            <a:r>
              <a:rPr lang="en-US" dirty="0" smtClean="0"/>
              <a:t>Schwadron et al., 2014</a:t>
            </a:r>
            <a:endParaRPr lang="en-US" dirty="0"/>
          </a:p>
        </p:txBody>
      </p:sp>
    </p:spTree>
    <p:extLst>
      <p:ext uri="{BB962C8B-B14F-4D97-AF65-F5344CB8AC3E}">
        <p14:creationId xmlns:p14="http://schemas.microsoft.com/office/powerpoint/2010/main" val="1143783474"/>
      </p:ext>
    </p:extLst>
  </p:cSld>
  <p:clrMapOvr>
    <a:masterClrMapping/>
  </p:clrMapOvr>
  <p:transition xmlns:p14="http://schemas.microsoft.com/office/powerpoint/2010/mai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65AC792EEC324A992116C4FEEA565B" ma:contentTypeVersion="0" ma:contentTypeDescription="Create a new document." ma:contentTypeScope="" ma:versionID="75758037e8e258a534e6b8f9ab9c846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BE7FE1-DA25-45B9-9FC6-A4D256D68B48}">
  <ds:schemaRefs>
    <ds:schemaRef ds:uri="http://schemas.microsoft.com/sharepoint/v3/contenttype/forms"/>
  </ds:schemaRefs>
</ds:datastoreItem>
</file>

<file path=customXml/itemProps2.xml><?xml version="1.0" encoding="utf-8"?>
<ds:datastoreItem xmlns:ds="http://schemas.openxmlformats.org/officeDocument/2006/customXml" ds:itemID="{92EB1E82-37FB-4953-99C4-8D01CD617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5CAFA1D-9CFE-4BF4-B37C-D0E67195DF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42462</TotalTime>
  <Words>461</Words>
  <Application>Microsoft Macintosh PowerPoint</Application>
  <PresentationFormat>On-screen Show (4:3)</PresentationFormat>
  <Paragraphs>72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Mid Phase B Status - ISIS - DRAFT 1</vt:lpstr>
      <vt:lpstr>Solar Wind and Coronal Electron Temperature in the Protracted Solar Minimum, the Cycle 24 Mini Maximum, and Over Centuries</vt:lpstr>
      <vt:lpstr>PowerPoint Presentation</vt:lpstr>
      <vt:lpstr>Background - Ulysses</vt:lpstr>
      <vt:lpstr>Protracted Min (23) and Mini Max (24)</vt:lpstr>
      <vt:lpstr>Energy-per-particle fixed from the Source</vt:lpstr>
      <vt:lpstr>Correlated Reduction in Ram Pressure and Magnetic FLux</vt:lpstr>
      <vt:lpstr>Reductions in Magnetic Field &amp; SSN</vt:lpstr>
      <vt:lpstr>Alfven Radius in the Mini Maximum</vt:lpstr>
      <vt:lpstr>PowerPoint Presentation</vt:lpstr>
      <vt:lpstr>PowerPoint Presentation</vt:lpstr>
      <vt:lpstr>PowerPoint Presentation</vt:lpstr>
      <vt:lpstr>Scaling Law Model - THEN</vt:lpstr>
      <vt:lpstr>Scaling Law Model - NOW</vt:lpstr>
      <vt:lpstr>Cycle 24 Decay in Coronal Temp</vt:lpstr>
      <vt:lpstr>Historic Period – Dalton-like</vt:lpstr>
      <vt:lpstr>Conclusions</vt:lpstr>
    </vt:vector>
  </TitlesOfParts>
  <Company>JHUAPL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Conde, Richard</dc:creator>
  <cp:lastModifiedBy>Nathan Schwadron</cp:lastModifiedBy>
  <cp:revision>947</cp:revision>
  <cp:lastPrinted>2013-07-15T15:12:29Z</cp:lastPrinted>
  <dcterms:created xsi:type="dcterms:W3CDTF">2009-04-28T16:03:47Z</dcterms:created>
  <dcterms:modified xsi:type="dcterms:W3CDTF">2014-04-17T11:45:02Z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0x0101008165AC792EEC324A992116C4FEEA565B</vt:lpwstr>
  </property>
</Properties>
</file>