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63" r:id="rId3"/>
    <p:sldId id="257" r:id="rId4"/>
    <p:sldId id="261" r:id="rId5"/>
    <p:sldId id="262" r:id="rId6"/>
    <p:sldId id="264" r:id="rId7"/>
    <p:sldId id="265" r:id="rId8"/>
    <p:sldId id="267" r:id="rId9"/>
    <p:sldId id="273" r:id="rId10"/>
    <p:sldId id="275" r:id="rId11"/>
    <p:sldId id="266" r:id="rId12"/>
    <p:sldId id="268" r:id="rId13"/>
    <p:sldId id="269" r:id="rId14"/>
    <p:sldId id="270" r:id="rId15"/>
    <p:sldId id="271" r:id="rId16"/>
    <p:sldId id="256" r:id="rId17"/>
    <p:sldId id="276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82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97FCD-D9D2-DD4F-A988-EC404753225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B62E9-0219-5746-93AD-2B7CD946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3B93B-925B-E34F-A6EA-EC7ED5B2A7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3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2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2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5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5E85-321A-9843-A94E-BF08A8A46CA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FEB3-AB0C-1548-9445-0C6F236C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6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33" y="1598119"/>
            <a:ext cx="9057933" cy="3910051"/>
          </a:xfrm>
        </p:spPr>
        <p:txBody>
          <a:bodyPr>
            <a:normAutofit/>
          </a:bodyPr>
          <a:lstStyle/>
          <a:p>
            <a:r>
              <a:rPr kumimoji="1" lang="en-US" sz="3200" b="1" i="1" dirty="0" smtClean="0">
                <a:solidFill>
                  <a:srgbClr val="0000FF"/>
                </a:solidFill>
                <a:latin typeface="Times New Roman" charset="0"/>
                <a:ea typeface="宋体" charset="0"/>
                <a:cs typeface="宋体" charset="0"/>
              </a:rPr>
              <a:t>North-South Asymmetry in the Solar Wind </a:t>
            </a:r>
            <a:br>
              <a:rPr kumimoji="1" lang="en-US" sz="3200" b="1" i="1" dirty="0" smtClean="0">
                <a:solidFill>
                  <a:srgbClr val="0000FF"/>
                </a:solidFill>
                <a:latin typeface="Times New Roman" charset="0"/>
                <a:ea typeface="宋体" charset="0"/>
                <a:cs typeface="宋体" charset="0"/>
              </a:rPr>
            </a:br>
            <a:r>
              <a:rPr kumimoji="1" lang="en-US" sz="3200" b="1" i="1" dirty="0" smtClean="0">
                <a:solidFill>
                  <a:srgbClr val="0000FF"/>
                </a:solidFill>
                <a:latin typeface="Times New Roman" charset="0"/>
                <a:ea typeface="宋体" charset="0"/>
                <a:cs typeface="宋体" charset="0"/>
              </a:rPr>
              <a:t>During Recent and Past Solar Cycles </a:t>
            </a:r>
            <a:endParaRPr lang="en-US" sz="3200" dirty="0"/>
          </a:p>
        </p:txBody>
      </p:sp>
      <p:pic>
        <p:nvPicPr>
          <p:cNvPr id="3" name="Picture 2" descr="boston_univ_rg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3" y="225186"/>
            <a:ext cx="1766975" cy="792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33" y="4794357"/>
            <a:ext cx="8562725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latin typeface="Times New Roman"/>
                <a:cs typeface="Times New Roman"/>
              </a:rPr>
              <a:t>Bertalan </a:t>
            </a:r>
            <a:r>
              <a:rPr lang="en-US" altLang="zh-CN" sz="2400" b="1" dirty="0" smtClean="0">
                <a:latin typeface="Times New Roman"/>
                <a:cs typeface="Times New Roman"/>
              </a:rPr>
              <a:t>Zieger</a:t>
            </a:r>
            <a:endParaRPr lang="en-US" altLang="zh-CN" sz="2400" b="1" baseline="30000" dirty="0" smtClean="0"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altLang="zh-CN" sz="2000" b="1" baseline="30000" dirty="0">
              <a:latin typeface="Arial" charset="0"/>
            </a:endParaRPr>
          </a:p>
          <a:p>
            <a:pPr algn="ctr">
              <a:defRPr/>
            </a:pPr>
            <a:r>
              <a:rPr lang="en-US" altLang="zh-CN" sz="2000" dirty="0">
                <a:latin typeface="Arial" charset="0"/>
              </a:rPr>
              <a:t> </a:t>
            </a:r>
            <a:r>
              <a:rPr lang="en-US" altLang="zh-CN" i="1" dirty="0" smtClean="0">
                <a:latin typeface="Arial" charset="0"/>
              </a:rPr>
              <a:t>Center </a:t>
            </a:r>
            <a:r>
              <a:rPr lang="en-US" altLang="zh-CN" i="1" dirty="0">
                <a:latin typeface="Arial" charset="0"/>
              </a:rPr>
              <a:t>for Space Physics, Boston </a:t>
            </a:r>
            <a:r>
              <a:rPr lang="en-US" altLang="zh-CN" i="1" dirty="0" smtClean="0">
                <a:latin typeface="Arial" charset="0"/>
              </a:rPr>
              <a:t>University</a:t>
            </a:r>
            <a:endParaRPr lang="en-US" dirty="0"/>
          </a:p>
        </p:txBody>
      </p:sp>
      <p:pic>
        <p:nvPicPr>
          <p:cNvPr id="8" name="Picture 7" descr="DialPl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16" y="225187"/>
            <a:ext cx="2256674" cy="224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arFiel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9144000" cy="49454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Polar Field Strength</a:t>
            </a:r>
            <a:endParaRPr lang="en-US" sz="3000" b="1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94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fl_col_jg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564" y="1283991"/>
            <a:ext cx="4856916" cy="52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Quadrupole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Field Configurations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874" y="1712270"/>
            <a:ext cx="330977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Axial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g</a:t>
            </a:r>
            <a:r>
              <a:rPr lang="en-US" sz="2400" baseline="-25000" dirty="0" smtClean="0"/>
              <a:t>2,0</a:t>
            </a:r>
            <a:r>
              <a:rPr lang="en-US" sz="2400" dirty="0" smtClean="0"/>
              <a:t>, g</a:t>
            </a:r>
            <a:r>
              <a:rPr lang="en-US" sz="2400" baseline="-25000" dirty="0" smtClean="0"/>
              <a:t>2,1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2,1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Tilt angle:</a:t>
            </a:r>
          </a:p>
          <a:p>
            <a:r>
              <a:rPr lang="en-US" sz="2400" dirty="0" smtClean="0"/>
              <a:t>atan(g</a:t>
            </a:r>
            <a:r>
              <a:rPr lang="en-US" sz="2400" baseline="-25000" dirty="0" smtClean="0"/>
              <a:t>2,0</a:t>
            </a:r>
            <a:r>
              <a:rPr lang="en-US" sz="2400" dirty="0" smtClean="0"/>
              <a:t>/sqrt(g</a:t>
            </a:r>
            <a:r>
              <a:rPr lang="en-US" sz="2400" baseline="-25000" dirty="0" smtClean="0"/>
              <a:t>2,1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+h</a:t>
            </a:r>
            <a:r>
              <a:rPr lang="en-US" sz="2400" baseline="-25000" dirty="0" smtClean="0"/>
              <a:t>2,1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))</a:t>
            </a:r>
          </a:p>
          <a:p>
            <a:endParaRPr lang="en-US" sz="2400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2874" y="1172120"/>
            <a:ext cx="4821793" cy="27253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axial_dipole_quadrupol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172120"/>
            <a:ext cx="6184900" cy="51181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Axial Dipole and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Quadrupole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Components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dipole_quadrupole_til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1" y="1172120"/>
            <a:ext cx="6362700" cy="51181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Dipole and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Quadrupole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Tilts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SSN_V_1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73" y="1417638"/>
            <a:ext cx="6427739" cy="5191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059" y="1417638"/>
            <a:ext cx="3225195" cy="25806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fig_dipole_quadrupole_til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1172120"/>
            <a:ext cx="4767412" cy="27090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The Cause of the Solar Wind Asymmetry: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Axial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Quadrupole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eticFieldDip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4" y="1928865"/>
            <a:ext cx="7038271" cy="3559741"/>
          </a:xfrm>
          <a:prstGeom prst="rect">
            <a:avLst/>
          </a:prstGeom>
        </p:spPr>
      </p:pic>
      <p:sp>
        <p:nvSpPr>
          <p:cNvPr id="5" name="Connector 4"/>
          <p:cNvSpPr/>
          <p:nvPr/>
        </p:nvSpPr>
        <p:spPr>
          <a:xfrm>
            <a:off x="3699334" y="2753540"/>
            <a:ext cx="1545766" cy="1386659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Superposition of a Positive Dipole Moment With a Negative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Quadrupole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Moment</a:t>
            </a:r>
          </a:p>
        </p:txBody>
      </p:sp>
    </p:spTree>
    <p:extLst>
      <p:ext uri="{BB962C8B-B14F-4D97-AF65-F5344CB8AC3E}">
        <p14:creationId xmlns:p14="http://schemas.microsoft.com/office/powerpoint/2010/main" val="304947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eticFieldDip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4" y="1446265"/>
            <a:ext cx="7038271" cy="3559741"/>
          </a:xfrm>
          <a:prstGeom prst="rect">
            <a:avLst/>
          </a:prstGeom>
        </p:spPr>
      </p:pic>
      <p:sp>
        <p:nvSpPr>
          <p:cNvPr id="5" name="Connector 4"/>
          <p:cNvSpPr/>
          <p:nvPr/>
        </p:nvSpPr>
        <p:spPr>
          <a:xfrm>
            <a:off x="3699334" y="2753540"/>
            <a:ext cx="1545766" cy="1386659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Superposition of a Positive Dipole Moment With a Positive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Quadrupole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 Moment</a:t>
            </a:r>
          </a:p>
        </p:txBody>
      </p:sp>
    </p:spTree>
    <p:extLst>
      <p:ext uri="{BB962C8B-B14F-4D97-AF65-F5344CB8AC3E}">
        <p14:creationId xmlns:p14="http://schemas.microsoft.com/office/powerpoint/2010/main" val="304947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55700"/>
            <a:ext cx="8153400" cy="45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1600" y="5976277"/>
            <a:ext cx="304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Crooker et al.</a:t>
            </a:r>
            <a:r>
              <a:rPr lang="en-US" sz="2000" dirty="0" smtClean="0"/>
              <a:t>, </a:t>
            </a:r>
            <a:r>
              <a:rPr lang="en-US" sz="2000" dirty="0" smtClean="0"/>
              <a:t>2007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Solar Wind Speed Map in Early 1995</a:t>
            </a:r>
            <a:endParaRPr lang="en-US" sz="3000" b="1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50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14" y="1257300"/>
            <a:ext cx="2731786" cy="5381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397000"/>
            <a:ext cx="5035781" cy="3746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North-South Asymmetry in 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Helium Abundance</a:t>
            </a:r>
            <a:endParaRPr lang="en-US" sz="3000" b="1" noProof="0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1600" y="5976277"/>
            <a:ext cx="304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Kasper et al.</a:t>
            </a:r>
            <a:r>
              <a:rPr lang="en-US" sz="2000" dirty="0" smtClean="0"/>
              <a:t>, </a:t>
            </a:r>
            <a:r>
              <a:rPr lang="en-US" sz="2000" dirty="0" smtClean="0"/>
              <a:t>2007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342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2874" y="2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Conclusions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900" y="1172120"/>
            <a:ext cx="8032574" cy="5556171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latitudinal distribution of solar wind speed is asymmetric during solar minima.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north-south asymmetry shows a systematic 22-year pattern. 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 north-south asymmetry of solar wind speed is caused by the axial </a:t>
            </a:r>
            <a:r>
              <a:rPr lang="en-US" sz="2000" dirty="0" err="1" smtClean="0">
                <a:latin typeface="Times New Roman"/>
                <a:cs typeface="Times New Roman"/>
              </a:rPr>
              <a:t>quadrupole</a:t>
            </a:r>
            <a:r>
              <a:rPr lang="en-US" sz="2000" dirty="0" smtClean="0">
                <a:latin typeface="Times New Roman"/>
                <a:cs typeface="Times New Roman"/>
              </a:rPr>
              <a:t> component of the coronal magnetic field.</a:t>
            </a:r>
          </a:p>
          <a:p>
            <a:pPr marL="914400" lvl="1" indent="-45720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oscillation of the axial </a:t>
            </a:r>
            <a:r>
              <a:rPr lang="en-US" sz="2000" dirty="0" err="1" smtClean="0">
                <a:latin typeface="Times New Roman"/>
                <a:cs typeface="Times New Roman"/>
              </a:rPr>
              <a:t>quadrupole</a:t>
            </a:r>
            <a:r>
              <a:rPr lang="en-US" sz="2000" dirty="0" smtClean="0">
                <a:latin typeface="Times New Roman"/>
                <a:cs typeface="Times New Roman"/>
              </a:rPr>
              <a:t> component is equivalent with a north-south oscillation of the solar dynamo center.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Cycle 24 is </a:t>
            </a:r>
            <a:r>
              <a:rPr lang="en-US" sz="2000" dirty="0" err="1" smtClean="0">
                <a:latin typeface="Times New Roman"/>
                <a:cs typeface="Times New Roman"/>
              </a:rPr>
              <a:t>exeptional</a:t>
            </a:r>
            <a:r>
              <a:rPr lang="en-US" sz="2000" dirty="0" smtClean="0">
                <a:latin typeface="Times New Roman"/>
                <a:cs typeface="Times New Roman"/>
              </a:rPr>
              <a:t> in that it brakes a century-long asymmetry pattern that has prevailed in the previous 7 cycles since 1930.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Sun is currently approaching a </a:t>
            </a:r>
            <a:r>
              <a:rPr lang="en-US" sz="2000" smtClean="0">
                <a:latin typeface="Times New Roman"/>
                <a:cs typeface="Times New Roman"/>
              </a:rPr>
              <a:t>grand minimum.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000" baseline="30000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lP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99" y="938634"/>
            <a:ext cx="4524567" cy="44978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44864" y="1755077"/>
            <a:ext cx="4535963" cy="5556171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Is the solar wind distribution symmetric to the solar equator? 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What causes the asymmetry?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How does the north-south asymmetry change during the solar cycles?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Is Solar Cycle 24 exceptional?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000" baseline="30000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Questions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Annual and Semiannual Variation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i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Solar Wind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Speed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1500" y="5976277"/>
            <a:ext cx="430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Zieger and </a:t>
            </a:r>
            <a:r>
              <a:rPr lang="en-US" sz="2000" i="1" dirty="0" err="1" smtClean="0">
                <a:latin typeface="Times New Roman"/>
                <a:cs typeface="Times New Roman"/>
              </a:rPr>
              <a:t>Mursula</a:t>
            </a:r>
            <a:r>
              <a:rPr lang="en-US" sz="2000" dirty="0" smtClean="0"/>
              <a:t>, 1998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54" y="1417638"/>
            <a:ext cx="5725173" cy="449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Alternating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Phase Between Spring and Fall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1500" y="5976277"/>
            <a:ext cx="430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Zieger and </a:t>
            </a:r>
            <a:r>
              <a:rPr lang="en-US" sz="2000" i="1" dirty="0" err="1" smtClean="0">
                <a:latin typeface="Times New Roman"/>
                <a:cs typeface="Times New Roman"/>
              </a:rPr>
              <a:t>Mursula</a:t>
            </a:r>
            <a:r>
              <a:rPr lang="en-US" sz="2000" dirty="0" smtClean="0"/>
              <a:t>, 1998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40" y="1137262"/>
            <a:ext cx="5891733" cy="4667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0373" y="2669118"/>
            <a:ext cx="3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90372" y="3640235"/>
            <a:ext cx="50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190373" y="4710404"/>
            <a:ext cx="50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1500" y="5976277"/>
            <a:ext cx="430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/>
                <a:cs typeface="Times New Roman"/>
              </a:rPr>
              <a:t>Mursula</a:t>
            </a:r>
            <a:r>
              <a:rPr lang="en-US" sz="2000" i="1" dirty="0" smtClean="0">
                <a:latin typeface="Times New Roman"/>
                <a:cs typeface="Times New Roman"/>
              </a:rPr>
              <a:t> and Zieger</a:t>
            </a:r>
            <a:r>
              <a:rPr lang="en-US" sz="2000" dirty="0" smtClean="0"/>
              <a:t>, 2001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North-South Asymmetry in Past Solar Cycles: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SC 9 to 22 (Years 1840-2000)</a:t>
            </a:r>
            <a:endParaRPr lang="en-US" sz="3000" b="1" noProof="0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967"/>
            <a:ext cx="8680756" cy="3581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8982" y="4325143"/>
            <a:ext cx="3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28982" y="3254974"/>
            <a:ext cx="61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_SSN_V_1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73" y="1417638"/>
            <a:ext cx="6427739" cy="51911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North-South Asymmetry in  Recent Solar Cycles: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SC 20 to 24 (Years 1960-2014)</a:t>
            </a:r>
            <a:endParaRPr lang="en-US" sz="3000" b="1" noProof="0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Coronal Magnetic Field During CR 1642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(June 1976) </a:t>
            </a:r>
            <a:endParaRPr lang="en-US" sz="3000" b="1" noProof="0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  <p:pic>
        <p:nvPicPr>
          <p:cNvPr id="5" name="Picture 4" descr="WSO-S.16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753"/>
            <a:ext cx="9144000" cy="474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Harmonic Coefficients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9" y="1682749"/>
            <a:ext cx="8862841" cy="450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Axial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Multipoles</a:t>
            </a:r>
            <a:endParaRPr lang="en-US" sz="3000" b="1" dirty="0" smtClean="0">
              <a:solidFill>
                <a:srgbClr val="0000FF"/>
              </a:solidFill>
              <a:latin typeface="Times New Roman"/>
              <a:ea typeface="+mj-ea"/>
              <a:cs typeface="Times New Roman"/>
            </a:endParaRPr>
          </a:p>
        </p:txBody>
      </p:sp>
      <p:pic>
        <p:nvPicPr>
          <p:cNvPr id="5" name="Picture 4" descr="MultiAx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130300"/>
            <a:ext cx="6860055" cy="5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340</Words>
  <Application>Microsoft Macintosh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North-South Asymmetry in the Solar Wind  During Recent and Past Solar Cycles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Bertalan Zieger</dc:creator>
  <cp:lastModifiedBy>Bertalan Zieger</cp:lastModifiedBy>
  <cp:revision>36</cp:revision>
  <dcterms:created xsi:type="dcterms:W3CDTF">2014-04-17T01:13:03Z</dcterms:created>
  <dcterms:modified xsi:type="dcterms:W3CDTF">2014-04-17T13:32:52Z</dcterms:modified>
</cp:coreProperties>
</file>