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41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9086053-5A1F-4B9C-A227-C8597834F97D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A5AC531-9779-41ED-8399-57B0438DB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898197-64E5-439F-9B5C-CAFD037E1F36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4104863-4539-4DF8-833F-62221154B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6C25CB-BBA8-4077-AA9A-2236B7956918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C929D9C-F51A-41A1-A58E-33520F5429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2E4BD5-9B18-4291-BA71-D34FD8AF40D0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75D07A-734D-4758-8B15-E3A6D3308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8C61015-70F9-4E17-A533-2935B1760FD3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1154080-0EA5-407D-9DAF-72AB4565F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2C93401-2328-432E-9ED2-6E2D19DDA941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816284B-48A7-4581-A704-42E4D09CE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EA96F2-B9AB-4EE0-A28D-41A83AE4886C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00D4179-46AC-492D-BFBA-35CE2ABC5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16CDB3C-FF4C-4E32-AA8D-9FB8AC54684C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D99B5DE-ABAB-41CC-95D5-6DB89152F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5F618B9-1BE1-4F6E-BF40-E1886972DD21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6ACFFE4-3A0B-4169-AACD-D57C5E588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7D0123B-6AC8-4756-A35E-C7CB9DCF39C3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1C8DE8B-9A03-468B-90ED-DE86B51BD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2AFF633-83BF-4363-A9CD-13AC663756FE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33DF4E3-3F20-41F0-8DF5-BE5DB6909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62B49-9FC1-4DD6-8648-CDB91AB919C6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7E3E1-D08A-4D6B-93D3-832FDDEE9C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Webb NASA SHP-CSs May13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638800" y="41910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7162800" y="6472238"/>
            <a:ext cx="15621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>
                <a:solidFill>
                  <a:srgbClr val="000000"/>
                </a:solidFill>
              </a:rPr>
              <a:t>Webb, SMEI NASA, Sep05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8F4FAD8E-F2CD-4C9B-923B-5E830C38F7AD}" type="datetimeFigureOut">
              <a:rPr lang="en-US"/>
              <a:pPr>
                <a:defRPr/>
              </a:pPr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084487D5-6BA6-4007-AEA0-694217F626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jraymond@cfa.harvard.edu" TargetMode="External"/><Relationship Id="rId7" Type="http://schemas.openxmlformats.org/officeDocument/2006/relationships/hyperlink" Target="mailto:namurphy@cfa.harvard.edu" TargetMode="External"/><Relationship Id="rId2" Type="http://schemas.openxmlformats.org/officeDocument/2006/relationships/hyperlink" Target="mailto:david.webb@bc.edu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mailto:mopher@bu.edu" TargetMode="External"/><Relationship Id="rId5" Type="http://schemas.openxmlformats.org/officeDocument/2006/relationships/hyperlink" Target="mailto:Charles.Smith@unh.edu" TargetMode="External"/><Relationship Id="rId4" Type="http://schemas.openxmlformats.org/officeDocument/2006/relationships/hyperlink" Target="mailto:n.schwadron@unh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152400"/>
            <a:ext cx="904875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NEW ENGLAND SPACE SCIENCE CONSORTIUM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MEETING NO. 25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0000FF"/>
                </a:solidFill>
                <a:cs typeface="Times New Roman" pitchFamily="18" charset="0"/>
              </a:rPr>
              <a:t>http://nessc.unh.edu/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000" b="1" dirty="0" smtClean="0">
              <a:solidFill>
                <a:srgbClr val="0000FF"/>
              </a:solidFill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 	LOC:</a:t>
            </a:r>
            <a:r>
              <a:rPr lang="en-US" b="1" dirty="0">
                <a:solidFill>
                  <a:srgbClr val="000000"/>
                </a:solidFill>
              </a:rPr>
              <a:t>	David Webb, </a:t>
            </a:r>
            <a:r>
              <a:rPr lang="en-US" b="1" i="1" dirty="0">
                <a:solidFill>
                  <a:srgbClr val="000000"/>
                </a:solidFill>
              </a:rPr>
              <a:t>ISR, Boston College; </a:t>
            </a:r>
            <a:r>
              <a:rPr lang="en-US" i="1" u="sng" dirty="0" smtClean="0">
                <a:solidFill>
                  <a:schemeClr val="accent1">
                    <a:lumMod val="50000"/>
                  </a:schemeClr>
                </a:solidFill>
                <a:hlinkClick r:id="rId2"/>
              </a:rPr>
              <a:t>david.webb@bc.edu</a:t>
            </a:r>
            <a:endParaRPr lang="en-US" i="1" u="sng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000000"/>
                </a:solidFill>
              </a:rPr>
              <a:t>	SOC:</a:t>
            </a:r>
            <a:r>
              <a:rPr lang="en-US" b="1" dirty="0">
                <a:solidFill>
                  <a:srgbClr val="000000"/>
                </a:solidFill>
              </a:rPr>
              <a:t>	John Raymond, </a:t>
            </a:r>
            <a:r>
              <a:rPr lang="en-US" b="1" i="1" dirty="0">
                <a:solidFill>
                  <a:srgbClr val="000000"/>
                </a:solidFill>
              </a:rPr>
              <a:t>SAO/CFA</a:t>
            </a:r>
            <a:r>
              <a:rPr lang="en-US" i="1" dirty="0">
                <a:solidFill>
                  <a:srgbClr val="000000"/>
                </a:solidFill>
              </a:rPr>
              <a:t>; </a:t>
            </a:r>
            <a:r>
              <a:rPr lang="en-US" i="1" u="sng" dirty="0" smtClean="0">
                <a:solidFill>
                  <a:srgbClr val="000000"/>
                </a:solidFill>
                <a:hlinkClick r:id="rId3"/>
              </a:rPr>
              <a:t>jraymond@cfa.harvard.edu</a:t>
            </a:r>
            <a:endParaRPr lang="en-US" i="1" u="sng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i="1" dirty="0" smtClean="0">
                <a:solidFill>
                  <a:srgbClr val="000000"/>
                </a:solidFill>
              </a:rPr>
              <a:t>		</a:t>
            </a:r>
            <a:r>
              <a:rPr lang="en-US" b="1" dirty="0" smtClean="0"/>
              <a:t>Nathan </a:t>
            </a:r>
            <a:r>
              <a:rPr lang="en-US" b="1" dirty="0"/>
              <a:t>Schwadron </a:t>
            </a:r>
            <a:r>
              <a:rPr lang="en-US" i="1" u="sng" dirty="0" smtClean="0">
                <a:hlinkClick r:id="rId4"/>
              </a:rPr>
              <a:t>n.schwadron@unh.edu</a:t>
            </a:r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		Chuck </a:t>
            </a:r>
            <a:r>
              <a:rPr lang="en-US" b="1" dirty="0"/>
              <a:t>Smith </a:t>
            </a:r>
            <a:r>
              <a:rPr lang="en-US" i="1" u="sng" dirty="0" smtClean="0">
                <a:hlinkClick r:id="rId5"/>
              </a:rPr>
              <a:t>Charles.Smith@unh.edu</a:t>
            </a:r>
            <a:endParaRPr lang="en-US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		Merav </a:t>
            </a:r>
            <a:r>
              <a:rPr lang="en-US" b="1" dirty="0"/>
              <a:t>Opher </a:t>
            </a:r>
            <a:r>
              <a:rPr lang="en-US" i="1" u="sng" dirty="0" smtClean="0">
                <a:hlinkClick r:id="rId6"/>
              </a:rPr>
              <a:t>mopher@bu.edu</a:t>
            </a:r>
            <a:r>
              <a:rPr lang="en-US" dirty="0" smtClean="0"/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/>
              <a:t>		Nick </a:t>
            </a:r>
            <a:r>
              <a:rPr lang="en-US" b="1" dirty="0"/>
              <a:t>Murphy </a:t>
            </a:r>
            <a:r>
              <a:rPr lang="en-US" i="1" u="sng" dirty="0" smtClean="0">
                <a:hlinkClick r:id="rId7"/>
              </a:rPr>
              <a:t>namurphy@cfa.harvard.edu</a:t>
            </a:r>
            <a:endParaRPr lang="en-US" i="1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81000" y="3876830"/>
            <a:ext cx="3962400" cy="191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>
                <a:solidFill>
                  <a:srgbClr val="FF0000"/>
                </a:solidFill>
              </a:rPr>
              <a:t>LOGISTICS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2400" b="1" dirty="0">
              <a:solidFill>
                <a:srgbClr val="FF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 Parking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Laptops - Internet</a:t>
            </a:r>
            <a:endParaRPr lang="en-US" sz="2000" b="1" dirty="0">
              <a:solidFill>
                <a:srgbClr val="FF0000"/>
              </a:solidFill>
            </a:endParaRP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 Restrooms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 Breaks / Cafeteria</a:t>
            </a:r>
          </a:p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</a:rPr>
              <a:t> Who needs to leave &amp; when?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4340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14341" name="Picture 9" descr="isr_logo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4046538"/>
            <a:ext cx="4113212" cy="189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TextBox 8"/>
          <p:cNvSpPr txBox="1">
            <a:spLocks noChangeArrowheads="1"/>
          </p:cNvSpPr>
          <p:nvPr/>
        </p:nvSpPr>
        <p:spPr bwMode="auto">
          <a:xfrm>
            <a:off x="7162800" y="6400800"/>
            <a:ext cx="175260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8600"/>
            <a:ext cx="6253163" cy="625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>
          <a:xfrm>
            <a:off x="2590800" y="4419600"/>
            <a:ext cx="457200" cy="76200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724150" y="4568825"/>
            <a:ext cx="2611438" cy="1076325"/>
          </a:xfrm>
          <a:custGeom>
            <a:avLst/>
            <a:gdLst>
              <a:gd name="connsiteX0" fmla="*/ 2617509 w 2617509"/>
              <a:gd name="connsiteY0" fmla="*/ 314227 h 1084082"/>
              <a:gd name="connsiteX1" fmla="*/ 2117889 w 2617509"/>
              <a:gd name="connsiteY1" fmla="*/ 21996 h 1084082"/>
              <a:gd name="connsiteX2" fmla="*/ 1938779 w 2617509"/>
              <a:gd name="connsiteY2" fmla="*/ 446202 h 1084082"/>
              <a:gd name="connsiteX3" fmla="*/ 1948206 w 2617509"/>
              <a:gd name="connsiteY3" fmla="*/ 879835 h 1084082"/>
              <a:gd name="connsiteX4" fmla="*/ 1505146 w 2617509"/>
              <a:gd name="connsiteY4" fmla="*/ 1077798 h 1084082"/>
              <a:gd name="connsiteX5" fmla="*/ 223101 w 2617509"/>
              <a:gd name="connsiteY5" fmla="*/ 842128 h 1084082"/>
              <a:gd name="connsiteX6" fmla="*/ 166540 w 2617509"/>
              <a:gd name="connsiteY6" fmla="*/ 823274 h 1084082"/>
              <a:gd name="connsiteX7" fmla="*/ 157113 w 2617509"/>
              <a:gd name="connsiteY7" fmla="*/ 823274 h 1084082"/>
              <a:gd name="connsiteX0" fmla="*/ 2612141 w 2612141"/>
              <a:gd name="connsiteY0" fmla="*/ 314227 h 1076226"/>
              <a:gd name="connsiteX1" fmla="*/ 2112521 w 2612141"/>
              <a:gd name="connsiteY1" fmla="*/ 21996 h 1076226"/>
              <a:gd name="connsiteX2" fmla="*/ 1933411 w 2612141"/>
              <a:gd name="connsiteY2" fmla="*/ 446202 h 1076226"/>
              <a:gd name="connsiteX3" fmla="*/ 1942838 w 2612141"/>
              <a:gd name="connsiteY3" fmla="*/ 879835 h 1076226"/>
              <a:gd name="connsiteX4" fmla="*/ 1467570 w 2612141"/>
              <a:gd name="connsiteY4" fmla="*/ 1069942 h 1076226"/>
              <a:gd name="connsiteX5" fmla="*/ 217733 w 2612141"/>
              <a:gd name="connsiteY5" fmla="*/ 842128 h 1076226"/>
              <a:gd name="connsiteX6" fmla="*/ 161172 w 2612141"/>
              <a:gd name="connsiteY6" fmla="*/ 823274 h 1076226"/>
              <a:gd name="connsiteX7" fmla="*/ 151745 w 2612141"/>
              <a:gd name="connsiteY7" fmla="*/ 823274 h 1076226"/>
              <a:gd name="connsiteX0" fmla="*/ 2612141 w 2612141"/>
              <a:gd name="connsiteY0" fmla="*/ 314227 h 1076226"/>
              <a:gd name="connsiteX1" fmla="*/ 2112521 w 2612141"/>
              <a:gd name="connsiteY1" fmla="*/ 21996 h 1076226"/>
              <a:gd name="connsiteX2" fmla="*/ 1933411 w 2612141"/>
              <a:gd name="connsiteY2" fmla="*/ 446202 h 1076226"/>
              <a:gd name="connsiteX3" fmla="*/ 1942838 w 2612141"/>
              <a:gd name="connsiteY3" fmla="*/ 879835 h 1076226"/>
              <a:gd name="connsiteX4" fmla="*/ 1467570 w 2612141"/>
              <a:gd name="connsiteY4" fmla="*/ 1069942 h 1076226"/>
              <a:gd name="connsiteX5" fmla="*/ 217733 w 2612141"/>
              <a:gd name="connsiteY5" fmla="*/ 842128 h 1076226"/>
              <a:gd name="connsiteX6" fmla="*/ 161172 w 2612141"/>
              <a:gd name="connsiteY6" fmla="*/ 823274 h 1076226"/>
              <a:gd name="connsiteX7" fmla="*/ 151745 w 2612141"/>
              <a:gd name="connsiteY7" fmla="*/ 823274 h 1076226"/>
              <a:gd name="connsiteX0" fmla="*/ 2612141 w 2612141"/>
              <a:gd name="connsiteY0" fmla="*/ 314227 h 1076226"/>
              <a:gd name="connsiteX1" fmla="*/ 2112521 w 2612141"/>
              <a:gd name="connsiteY1" fmla="*/ 21996 h 1076226"/>
              <a:gd name="connsiteX2" fmla="*/ 1933411 w 2612141"/>
              <a:gd name="connsiteY2" fmla="*/ 446202 h 1076226"/>
              <a:gd name="connsiteX3" fmla="*/ 1924770 w 2612141"/>
              <a:gd name="connsiteY3" fmla="*/ 841342 h 1076226"/>
              <a:gd name="connsiteX4" fmla="*/ 1467570 w 2612141"/>
              <a:gd name="connsiteY4" fmla="*/ 1069942 h 1076226"/>
              <a:gd name="connsiteX5" fmla="*/ 217733 w 2612141"/>
              <a:gd name="connsiteY5" fmla="*/ 842128 h 1076226"/>
              <a:gd name="connsiteX6" fmla="*/ 161172 w 2612141"/>
              <a:gd name="connsiteY6" fmla="*/ 823274 h 1076226"/>
              <a:gd name="connsiteX7" fmla="*/ 151745 w 2612141"/>
              <a:gd name="connsiteY7" fmla="*/ 823274 h 1076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2141" h="1076226">
                <a:moveTo>
                  <a:pt x="2612141" y="314227"/>
                </a:moveTo>
                <a:cubicBezTo>
                  <a:pt x="2418892" y="157113"/>
                  <a:pt x="2225643" y="0"/>
                  <a:pt x="2112521" y="21996"/>
                </a:cubicBezTo>
                <a:cubicBezTo>
                  <a:pt x="1999399" y="43992"/>
                  <a:pt x="1964703" y="309644"/>
                  <a:pt x="1933411" y="446202"/>
                </a:cubicBezTo>
                <a:cubicBezTo>
                  <a:pt x="1902119" y="582760"/>
                  <a:pt x="2002410" y="737385"/>
                  <a:pt x="1924770" y="841342"/>
                </a:cubicBezTo>
                <a:cubicBezTo>
                  <a:pt x="1847130" y="945299"/>
                  <a:pt x="1755087" y="1076226"/>
                  <a:pt x="1467570" y="1069942"/>
                </a:cubicBezTo>
                <a:cubicBezTo>
                  <a:pt x="1205977" y="986672"/>
                  <a:pt x="435466" y="883239"/>
                  <a:pt x="217733" y="842128"/>
                </a:cubicBezTo>
                <a:cubicBezTo>
                  <a:pt x="0" y="801017"/>
                  <a:pt x="172170" y="826416"/>
                  <a:pt x="161172" y="823274"/>
                </a:cubicBezTo>
                <a:cubicBezTo>
                  <a:pt x="150174" y="820132"/>
                  <a:pt x="150959" y="821703"/>
                  <a:pt x="151745" y="823274"/>
                </a:cubicBezTo>
              </a:path>
            </a:pathLst>
          </a:custGeom>
          <a:noFill/>
          <a:ln w="28575">
            <a:solidFill>
              <a:srgbClr val="7030A0"/>
            </a:solidFill>
            <a:headEnd type="oval"/>
            <a:tailEnd type="oval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0" y="4800600"/>
            <a:ext cx="8382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Main Entrance off Centre St.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3400" y="4191000"/>
            <a:ext cx="9906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Guard’s  Booth Turn left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81200" y="6172200"/>
            <a:ext cx="2286000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b="1" dirty="0">
                <a:ln w="12700">
                  <a:noFill/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Park in white-lined spaces only. This lot is the closest. May park in any lot, but only in white-lined spaces.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1676400" y="5181600"/>
            <a:ext cx="1371600" cy="381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8600" y="5334000"/>
            <a:ext cx="1600200" cy="5539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000" dirty="0">
                <a:ln>
                  <a:solidFill>
                    <a:srgbClr val="7030A0"/>
                  </a:solidFill>
                </a:ln>
                <a:solidFill>
                  <a:srgbClr val="7030A0"/>
                </a:solidFill>
              </a:rPr>
              <a:t>Enter here. Once inside open door on left and take stairs to the basement.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2590800" y="5486400"/>
            <a:ext cx="228600" cy="685800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1" name="TextBox 23"/>
          <p:cNvSpPr txBox="1">
            <a:spLocks noChangeArrowheads="1"/>
          </p:cNvSpPr>
          <p:nvPr/>
        </p:nvSpPr>
        <p:spPr bwMode="auto">
          <a:xfrm>
            <a:off x="7010400" y="2133600"/>
            <a:ext cx="1828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030A0"/>
                </a:solidFill>
              </a:rPr>
              <a:t>To visit ISR,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>
                <a:solidFill>
                  <a:srgbClr val="7030A0"/>
                </a:solidFill>
              </a:rPr>
              <a:t> Rm. 106 or Rm. 204, follow purple instructions.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2999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>
                <a:latin typeface="Arial" pitchFamily="34" charset="0"/>
                <a:cs typeface="Arial" pitchFamily="34" charset="0"/>
              </a:rPr>
              <a:t>NESSC Meeting Agenda; ISR, BC, Newton; April 17, 2014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~10:00 am: START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 err="1">
                <a:latin typeface="Arial" pitchFamily="34" charset="0"/>
                <a:cs typeface="Arial" pitchFamily="34" charset="0"/>
              </a:rPr>
              <a:t>Ofer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Cohen,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CFA: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"Solar Mass-loss and Radial IMF over the Last Three Solar Cycles"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Bertalan Zieger, BU: "North-south asymmetry in the solar wind during recent and past solar cycles"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Christina Kay, BU: "Implications of CME Deflection on the Fraction of ICMEs Observed as Magnetic Clouds"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Noe Lugaz, UNH: “New Views on Complex Events During SC24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~12:30: LUNCH (nearby campus cafeteria)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Ken McCracken, University of Maryland: “Using the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paleo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-cosmic ray record to compare the solar activity during the sunspot minimum of 2006-9 with those during the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Spoerer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(1400-1540), Maunder (1645-1715), and Dalton (1790-1830) Minima”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Charles Smith, Nathan Schwadron, Ken McCracken and Molly Goelzer, UNH, "Solar Cycle Variation of the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Heliospheric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Magnetic Flux, Solar Wind Flux and Galactic Cosmic Rays".  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Nathan Schwadron, UNH: “Weakest wind in the space age and comparison over centuries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”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US" sz="1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Nathan will also lead a discussion on the topic: “The Tipping Point: Avoiding Catastrophe for a New Generation of Solar and Space Physicists in an Era of Unparalleled Discovery”. This involves the recent decline in government funding for basic research and its effect on our community. 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1400" b="1" dirty="0">
                <a:latin typeface="Arial" pitchFamily="34" charset="0"/>
                <a:cs typeface="Arial" pitchFamily="34" charset="0"/>
              </a:rPr>
              <a:t>~4:00 pm: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FINISH</a:t>
            </a:r>
            <a:endParaRPr lang="en-US" sz="1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Default Design</vt:lpstr>
      <vt:lpstr>1_Office Theme</vt:lpstr>
      <vt:lpstr>Slide 1</vt:lpstr>
      <vt:lpstr>Slide 2</vt:lpstr>
      <vt:lpstr>Slide 3</vt:lpstr>
    </vt:vector>
  </TitlesOfParts>
  <Company>Boston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Davd Webb</dc:creator>
  <cp:lastModifiedBy>Davd Webb</cp:lastModifiedBy>
  <cp:revision>2</cp:revision>
  <dcterms:created xsi:type="dcterms:W3CDTF">2014-04-16T18:57:04Z</dcterms:created>
  <dcterms:modified xsi:type="dcterms:W3CDTF">2014-04-16T19:13:37Z</dcterms:modified>
</cp:coreProperties>
</file>