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5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Default Extension="avi" ContentType="video/avi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sldIdLst>
    <p:sldId id="257" r:id="rId6"/>
    <p:sldId id="258" r:id="rId7"/>
    <p:sldId id="259" r:id="rId8"/>
    <p:sldId id="260" r:id="rId9"/>
    <p:sldId id="261" r:id="rId10"/>
    <p:sldId id="267" r:id="rId11"/>
    <p:sldId id="262" r:id="rId12"/>
    <p:sldId id="263" r:id="rId13"/>
    <p:sldId id="264" r:id="rId14"/>
    <p:sldId id="265" r:id="rId15"/>
    <p:sldId id="266" r:id="rId1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-413" y="-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10" Type="http://schemas.openxmlformats.org/officeDocument/2006/relationships/slide" Target="slides/slide5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476237-8076-49A0-ABB4-9D3BC8E732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8DE9-5184-4279-BEE5-1FA5D2680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C96E83-D336-49B0-AD22-FF03EEA2426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8DE9-5184-4279-BEE5-1FA5D2680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437A24-5A65-4C8A-8251-108349D1F7F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8DE9-5184-4279-BEE5-1FA5D2680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b="1"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56B1147D-303A-4CB0-8AB4-E288F2DABD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b="1"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6EC2CD91-BB94-426B-8C13-5C31BA63629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b="1"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6E8E60CF-F340-4EC1-81E2-FD8AA9A5794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4963"/>
            <a:ext cx="4032250" cy="451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1850" y="1604963"/>
            <a:ext cx="4032250" cy="45132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b="1"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3FBDB000-3874-41AB-BFFC-C80709317B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b="1"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C531C4B0-EEBF-41E2-AB21-5CDD67BBF42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b="1"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33830FF8-2BA0-4611-8D7A-1C95E1038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b="1"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5514FA24-77E1-489F-A810-2943BE1DDB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b="1"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3EAAD399-6797-4A79-9FC2-A166E9FD36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95FE76-8905-4A6D-8688-C82FB1AEABC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8DE9-5184-4279-BEE5-1FA5D2680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b="1"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FC668306-77D3-48A5-99B1-D5AA8CEE74F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b="1"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D2DD5842-0C59-440E-9F19-0642DFC8D43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19875" y="-61913"/>
            <a:ext cx="2054225" cy="61801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-61913"/>
            <a:ext cx="6010275" cy="61801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sldNum" idx="10"/>
          </p:nvPr>
        </p:nvSpPr>
        <p:spPr/>
        <p:txBody>
          <a:bodyPr/>
          <a:lstStyle>
            <a:lvl1pPr hangingPunct="1">
              <a:lnSpc>
                <a:spcPct val="100000"/>
              </a:lnSpc>
              <a:buClrTx/>
              <a:buSzTx/>
              <a:buFont typeface="Times New Roman" pitchFamily="16" charset="0"/>
              <a:buNone/>
              <a:tabLst>
                <a:tab pos="723900" algn="l"/>
                <a:tab pos="1447800" algn="l"/>
              </a:tabLst>
              <a:defRPr b="1">
                <a:latin typeface="Times New Roman" pitchFamily="16" charset="0"/>
                <a:ea typeface="DejaVu Sans" charset="0"/>
                <a:cs typeface="DejaVu Sans" charset="0"/>
              </a:defRPr>
            </a:lvl1pPr>
          </a:lstStyle>
          <a:p>
            <a:pPr>
              <a:defRPr/>
            </a:pPr>
            <a:fld id="{0D2D11EC-F242-4485-B328-35B45AFCEC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43F8177A-7B55-40F7-A012-6A015B7F25AC}" type="datetime1">
              <a:rPr lang="en-US" smtClean="0">
                <a:solidFill>
                  <a:srgbClr val="D6ECFF"/>
                </a:solidFill>
              </a:rPr>
              <a:pPr/>
              <a:t>10/22/2012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914400" y="4343400"/>
            <a:ext cx="7772400" cy="1975104"/>
          </a:xfrm>
        </p:spPr>
        <p:txBody>
          <a:bodyPr/>
          <a:lstStyle>
            <a:lvl1pPr marR="9144" algn="l">
              <a:defRPr sz="4000" b="1" cap="all" spc="0" baseline="0">
                <a:effectLst>
                  <a:reflection blurRad="12700" stA="34000" endA="740" endPos="53000" dir="5400000" sy="-100000" algn="bl" rotWithShape="0"/>
                </a:effectLst>
              </a:defRPr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914400" y="2834640"/>
            <a:ext cx="7772400" cy="1508760"/>
          </a:xfrm>
        </p:spPr>
        <p:txBody>
          <a:bodyPr lIns="100584" tIns="45720" anchor="b"/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56" name="Rectangle 55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6" name="Rectangle 65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AA789437-0969-4F87-9789-4F249222E096}" type="datetime1">
              <a:rPr lang="en-US" smtClean="0">
                <a:solidFill>
                  <a:srgbClr val="D6ECFF"/>
                </a:solidFill>
              </a:rPr>
              <a:pPr/>
              <a:t>10/22/2012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 13"/>
          <p:cNvSpPr>
            <a:spLocks/>
          </p:cNvSpPr>
          <p:nvPr/>
        </p:nvSpPr>
        <p:spPr bwMode="auto">
          <a:xfrm>
            <a:off x="4828952" y="1073888"/>
            <a:ext cx="4322136" cy="5791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3648"/>
              </a:cxn>
              <a:cxn ang="0">
                <a:pos x="720" y="2016"/>
              </a:cxn>
              <a:cxn ang="0">
                <a:pos x="2736" y="0"/>
              </a:cxn>
              <a:cxn ang="0">
                <a:pos x="2736" y="96"/>
              </a:cxn>
              <a:cxn ang="0">
                <a:pos x="744" y="2038"/>
              </a:cxn>
              <a:cxn ang="0">
                <a:pos x="48" y="3648"/>
              </a:cxn>
              <a:cxn ang="0">
                <a:pos x="0" y="3648"/>
              </a:cxn>
            </a:cxnLst>
            <a:rect l="0" t="0" r="0" b="0"/>
            <a:pathLst>
              <a:path w="2736" h="3648">
                <a:moveTo>
                  <a:pt x="0" y="3648"/>
                </a:moveTo>
                <a:lnTo>
                  <a:pt x="720" y="2016"/>
                </a:lnTo>
                <a:lnTo>
                  <a:pt x="2736" y="672"/>
                </a:lnTo>
                <a:lnTo>
                  <a:pt x="2736" y="720"/>
                </a:lnTo>
                <a:lnTo>
                  <a:pt x="744" y="2038"/>
                </a:lnTo>
                <a:lnTo>
                  <a:pt x="48" y="3648"/>
                </a:lnTo>
                <a:lnTo>
                  <a:pt x="48" y="3648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Freeform 14"/>
          <p:cNvSpPr>
            <a:spLocks/>
          </p:cNvSpPr>
          <p:nvPr/>
        </p:nvSpPr>
        <p:spPr bwMode="auto">
          <a:xfrm>
            <a:off x="373966" y="0"/>
            <a:ext cx="5514536" cy="661533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4080"/>
              </a:cxn>
              <a:cxn ang="0">
                <a:pos x="0" y="4128"/>
              </a:cxn>
              <a:cxn ang="0">
                <a:pos x="3504" y="2640"/>
              </a:cxn>
              <a:cxn ang="0">
                <a:pos x="2880" y="0"/>
              </a:cxn>
              <a:cxn ang="0">
                <a:pos x="2832" y="0"/>
              </a:cxn>
              <a:cxn ang="0">
                <a:pos x="3465" y="2619"/>
              </a:cxn>
              <a:cxn ang="0">
                <a:pos x="0" y="4080"/>
              </a:cxn>
            </a:cxnLst>
            <a:rect l="0" t="0" r="0" b="0"/>
            <a:pathLst>
              <a:path w="3504" h="4128">
                <a:moveTo>
                  <a:pt x="0" y="4080"/>
                </a:moveTo>
                <a:lnTo>
                  <a:pt x="0" y="4128"/>
                </a:lnTo>
                <a:lnTo>
                  <a:pt x="3504" y="2640"/>
                </a:lnTo>
                <a:lnTo>
                  <a:pt x="2880" y="0"/>
                </a:lnTo>
                <a:lnTo>
                  <a:pt x="2832" y="0"/>
                </a:lnTo>
                <a:lnTo>
                  <a:pt x="3465" y="2619"/>
                </a:lnTo>
                <a:lnTo>
                  <a:pt x="0" y="4080"/>
                </a:lnTo>
                <a:close/>
              </a:path>
            </a:pathLst>
          </a:custGeom>
          <a:noFill/>
          <a:ln w="3175" cap="flat" cmpd="sng" algn="ctr">
            <a:solidFill>
              <a:schemeClr val="accent2">
                <a:alpha val="53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3" name="Freeform 12"/>
          <p:cNvSpPr>
            <a:spLocks/>
          </p:cNvSpPr>
          <p:nvPr/>
        </p:nvSpPr>
        <p:spPr bwMode="auto">
          <a:xfrm rot="5236414">
            <a:off x="4462128" y="1483600"/>
            <a:ext cx="4114800" cy="118872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5943600" y="0"/>
            <a:ext cx="27432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104" y="0"/>
              </a:cxn>
              <a:cxn ang="0">
                <a:pos x="1728" y="0"/>
              </a:cxn>
              <a:cxn ang="0">
                <a:pos x="0" y="2688"/>
              </a:cxn>
              <a:cxn ang="0">
                <a:pos x="1104" y="0"/>
              </a:cxn>
            </a:cxnLst>
            <a:rect l="0" t="0" r="0" b="0"/>
            <a:pathLst>
              <a:path w="1728" h="2688">
                <a:moveTo>
                  <a:pt x="1104" y="0"/>
                </a:moveTo>
                <a:lnTo>
                  <a:pt x="1728" y="0"/>
                </a:lnTo>
                <a:lnTo>
                  <a:pt x="0" y="2688"/>
                </a:lnTo>
                <a:lnTo>
                  <a:pt x="110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Freeform 16"/>
          <p:cNvSpPr>
            <a:spLocks/>
          </p:cNvSpPr>
          <p:nvPr/>
        </p:nvSpPr>
        <p:spPr bwMode="auto">
          <a:xfrm>
            <a:off x="5943600" y="4267200"/>
            <a:ext cx="3200400" cy="11430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2016" y="240"/>
              </a:cxn>
              <a:cxn ang="0">
                <a:pos x="2016" y="720"/>
              </a:cxn>
              <a:cxn ang="0">
                <a:pos x="0" y="0"/>
              </a:cxn>
            </a:cxnLst>
            <a:rect l="0" t="0" r="0" b="0"/>
            <a:pathLst>
              <a:path w="2016" h="720">
                <a:moveTo>
                  <a:pt x="0" y="0"/>
                </a:moveTo>
                <a:lnTo>
                  <a:pt x="2016" y="240"/>
                </a:lnTo>
                <a:lnTo>
                  <a:pt x="2016" y="720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8" name="Freeform 17"/>
          <p:cNvSpPr>
            <a:spLocks/>
          </p:cNvSpPr>
          <p:nvPr/>
        </p:nvSpPr>
        <p:spPr bwMode="auto">
          <a:xfrm>
            <a:off x="5943600" y="0"/>
            <a:ext cx="1371600" cy="4267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864" y="0"/>
              </a:cxn>
              <a:cxn ang="0">
                <a:pos x="0" y="2688"/>
              </a:cxn>
              <a:cxn ang="0">
                <a:pos x="768" y="0"/>
              </a:cxn>
              <a:cxn ang="0">
                <a:pos x="864" y="0"/>
              </a:cxn>
            </a:cxnLst>
            <a:rect l="0" t="0" r="0" b="0"/>
            <a:pathLst>
              <a:path w="864" h="2688">
                <a:moveTo>
                  <a:pt x="864" y="0"/>
                </a:moveTo>
                <a:lnTo>
                  <a:pt x="0" y="2688"/>
                </a:lnTo>
                <a:lnTo>
                  <a:pt x="768" y="0"/>
                </a:lnTo>
                <a:lnTo>
                  <a:pt x="864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Freeform 18"/>
          <p:cNvSpPr>
            <a:spLocks/>
          </p:cNvSpPr>
          <p:nvPr/>
        </p:nvSpPr>
        <p:spPr bwMode="auto">
          <a:xfrm>
            <a:off x="5948363" y="4246563"/>
            <a:ext cx="2090737" cy="2611437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71" y="1645"/>
              </a:cxn>
              <a:cxn ang="0">
                <a:pos x="1317" y="1645"/>
              </a:cxn>
              <a:cxn ang="0">
                <a:pos x="0" y="0"/>
              </a:cxn>
              <a:cxn ang="0">
                <a:pos x="1071" y="1645"/>
              </a:cxn>
            </a:cxnLst>
            <a:rect l="0" t="0" r="0" b="0"/>
            <a:pathLst>
              <a:path w="1317" h="1645">
                <a:moveTo>
                  <a:pt x="1071" y="1645"/>
                </a:moveTo>
                <a:lnTo>
                  <a:pt x="1317" y="1645"/>
                </a:lnTo>
                <a:lnTo>
                  <a:pt x="0" y="0"/>
                </a:lnTo>
                <a:lnTo>
                  <a:pt x="1071" y="1645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0" name="Freeform 19"/>
          <p:cNvSpPr>
            <a:spLocks/>
          </p:cNvSpPr>
          <p:nvPr/>
        </p:nvSpPr>
        <p:spPr bwMode="auto">
          <a:xfrm>
            <a:off x="5943600" y="4267200"/>
            <a:ext cx="16002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1008" y="1632"/>
              </a:cxn>
              <a:cxn ang="0">
                <a:pos x="0" y="0"/>
              </a:cxn>
              <a:cxn ang="0">
                <a:pos x="960" y="1632"/>
              </a:cxn>
              <a:cxn ang="0">
                <a:pos x="1008" y="1632"/>
              </a:cxn>
            </a:cxnLst>
            <a:rect l="0" t="0" r="0" b="0"/>
            <a:pathLst>
              <a:path w="1008" h="1632">
                <a:moveTo>
                  <a:pt x="1008" y="1632"/>
                </a:moveTo>
                <a:lnTo>
                  <a:pt x="0" y="0"/>
                </a:lnTo>
                <a:lnTo>
                  <a:pt x="960" y="1632"/>
                </a:lnTo>
                <a:lnTo>
                  <a:pt x="1008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1" name="Freeform 20"/>
          <p:cNvSpPr>
            <a:spLocks/>
          </p:cNvSpPr>
          <p:nvPr/>
        </p:nvSpPr>
        <p:spPr bwMode="auto">
          <a:xfrm>
            <a:off x="5943600" y="1371600"/>
            <a:ext cx="3200400" cy="2895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2016" y="144"/>
              </a:cxn>
              <a:cxn ang="0">
                <a:pos x="0" y="1824"/>
              </a:cxn>
              <a:cxn ang="0">
                <a:pos x="2016" y="0"/>
              </a:cxn>
            </a:cxnLst>
            <a:rect l="0" t="0" r="0" b="0"/>
            <a:pathLst>
              <a:path w="2016" h="1824">
                <a:moveTo>
                  <a:pt x="2016" y="0"/>
                </a:moveTo>
                <a:lnTo>
                  <a:pt x="2016" y="144"/>
                </a:lnTo>
                <a:lnTo>
                  <a:pt x="0" y="1824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2" name="Freeform 21"/>
          <p:cNvSpPr>
            <a:spLocks/>
          </p:cNvSpPr>
          <p:nvPr/>
        </p:nvSpPr>
        <p:spPr bwMode="auto">
          <a:xfrm>
            <a:off x="5943600" y="1752600"/>
            <a:ext cx="3200400" cy="2514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2016" y="0"/>
              </a:cxn>
              <a:cxn ang="0">
                <a:pos x="0" y="1584"/>
              </a:cxn>
              <a:cxn ang="0">
                <a:pos x="2016" y="48"/>
              </a:cxn>
              <a:cxn ang="0">
                <a:pos x="2016" y="0"/>
              </a:cxn>
            </a:cxnLst>
            <a:rect l="0" t="0" r="0" b="0"/>
            <a:pathLst>
              <a:path w="2016" h="1584">
                <a:moveTo>
                  <a:pt x="2016" y="0"/>
                </a:moveTo>
                <a:lnTo>
                  <a:pt x="0" y="1584"/>
                </a:lnTo>
                <a:lnTo>
                  <a:pt x="2016" y="48"/>
                </a:lnTo>
                <a:lnTo>
                  <a:pt x="2016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Freeform 22"/>
          <p:cNvSpPr>
            <a:spLocks/>
          </p:cNvSpPr>
          <p:nvPr/>
        </p:nvSpPr>
        <p:spPr bwMode="auto">
          <a:xfrm>
            <a:off x="990600" y="4267200"/>
            <a:ext cx="4953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120" y="0"/>
              </a:cxn>
              <a:cxn ang="0">
                <a:pos x="1056" y="1632"/>
              </a:cxn>
              <a:cxn ang="0">
                <a:pos x="0" y="1632"/>
              </a:cxn>
            </a:cxnLst>
            <a:rect l="0" t="0" r="0" b="0"/>
            <a:pathLst>
              <a:path w="3120" h="1632">
                <a:moveTo>
                  <a:pt x="0" y="1632"/>
                </a:moveTo>
                <a:lnTo>
                  <a:pt x="3120" y="0"/>
                </a:lnTo>
                <a:lnTo>
                  <a:pt x="1056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4" name="Freeform 23"/>
          <p:cNvSpPr>
            <a:spLocks/>
          </p:cNvSpPr>
          <p:nvPr/>
        </p:nvSpPr>
        <p:spPr bwMode="auto">
          <a:xfrm>
            <a:off x="533400" y="4267200"/>
            <a:ext cx="53340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3360" y="0"/>
              </a:cxn>
              <a:cxn ang="0">
                <a:pos x="144" y="1632"/>
              </a:cxn>
              <a:cxn ang="0">
                <a:pos x="0" y="1632"/>
              </a:cxn>
            </a:cxnLst>
            <a:rect l="0" t="0" r="0" b="0"/>
            <a:pathLst>
              <a:path w="3360" h="1632">
                <a:moveTo>
                  <a:pt x="0" y="1632"/>
                </a:moveTo>
                <a:lnTo>
                  <a:pt x="3360" y="0"/>
                </a:lnTo>
                <a:lnTo>
                  <a:pt x="144" y="1632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5" name="Freeform 24"/>
          <p:cNvSpPr>
            <a:spLocks/>
          </p:cNvSpPr>
          <p:nvPr/>
        </p:nvSpPr>
        <p:spPr bwMode="auto">
          <a:xfrm>
            <a:off x="366824" y="2438400"/>
            <a:ext cx="5638800" cy="1828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152"/>
              </a:cxn>
              <a:cxn ang="0">
                <a:pos x="0" y="384"/>
              </a:cxn>
              <a:cxn ang="0">
                <a:pos x="0" y="0"/>
              </a:cxn>
            </a:cxnLst>
            <a:rect l="0" t="0" r="0" b="0"/>
            <a:pathLst>
              <a:path w="3552" h="1152">
                <a:moveTo>
                  <a:pt x="0" y="0"/>
                </a:moveTo>
                <a:lnTo>
                  <a:pt x="3504" y="1152"/>
                </a:lnTo>
                <a:lnTo>
                  <a:pt x="0" y="384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6" name="Freeform 25"/>
          <p:cNvSpPr>
            <a:spLocks/>
          </p:cNvSpPr>
          <p:nvPr/>
        </p:nvSpPr>
        <p:spPr bwMode="auto">
          <a:xfrm>
            <a:off x="366824" y="2133600"/>
            <a:ext cx="5638800" cy="21336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3552" y="1344"/>
              </a:cxn>
              <a:cxn ang="0">
                <a:pos x="0" y="48"/>
              </a:cxn>
              <a:cxn ang="0">
                <a:pos x="0" y="0"/>
              </a:cxn>
            </a:cxnLst>
            <a:rect l="0" t="0" r="0" b="0"/>
            <a:pathLst>
              <a:path w="3552" h="1344">
                <a:moveTo>
                  <a:pt x="0" y="0"/>
                </a:moveTo>
                <a:lnTo>
                  <a:pt x="3552" y="1344"/>
                </a:lnTo>
                <a:lnTo>
                  <a:pt x="0" y="48"/>
                </a:lnTo>
                <a:lnTo>
                  <a:pt x="0" y="0"/>
                </a:lnTo>
                <a:close/>
              </a:path>
            </a:pathLst>
          </a:custGeom>
          <a:solidFill>
            <a:schemeClr val="bg2">
              <a:tint val="95000"/>
              <a:satMod val="20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27" name="Freeform 26"/>
          <p:cNvSpPr>
            <a:spLocks/>
          </p:cNvSpPr>
          <p:nvPr/>
        </p:nvSpPr>
        <p:spPr bwMode="auto">
          <a:xfrm>
            <a:off x="4572000" y="4267200"/>
            <a:ext cx="1371600" cy="25908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632"/>
              </a:cxn>
              <a:cxn ang="0">
                <a:pos x="96" y="1632"/>
              </a:cxn>
              <a:cxn ang="0">
                <a:pos x="864" y="0"/>
              </a:cxn>
              <a:cxn ang="0">
                <a:pos x="0" y="1632"/>
              </a:cxn>
            </a:cxnLst>
            <a:rect l="0" t="0" r="0" b="0"/>
            <a:pathLst>
              <a:path w="864" h="1632">
                <a:moveTo>
                  <a:pt x="0" y="1632"/>
                </a:moveTo>
                <a:lnTo>
                  <a:pt x="96" y="1632"/>
                </a:lnTo>
                <a:lnTo>
                  <a:pt x="864" y="0"/>
                </a:lnTo>
                <a:lnTo>
                  <a:pt x="0" y="1632"/>
                </a:lnTo>
                <a:close/>
              </a:path>
            </a:pathLst>
          </a:custGeom>
          <a:solidFill>
            <a:schemeClr val="bg2">
              <a:tint val="95000"/>
              <a:satMod val="180000"/>
              <a:alpha val="3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6902" y="1351672"/>
            <a:ext cx="5718048" cy="977486"/>
          </a:xfrm>
        </p:spPr>
        <p:txBody>
          <a:bodyPr lIns="82296" tIns="45720" bIns="0" anchor="t"/>
          <a:lstStyle>
            <a:lvl1pPr marL="5486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3F5DC97-63CC-44F0-99A7-1A6FE0CC2DBB}" type="datetime1">
              <a:rPr lang="en-US" smtClean="0">
                <a:solidFill>
                  <a:srgbClr val="D6ECFF"/>
                </a:solidFill>
              </a:rPr>
              <a:pPr/>
              <a:t>10/22/2012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3160" y="402264"/>
            <a:ext cx="850392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6902" y="512064"/>
            <a:ext cx="8156448" cy="777240"/>
          </a:xfrm>
        </p:spPr>
        <p:txBody>
          <a:bodyPr tIns="64008"/>
          <a:lstStyle>
            <a:lvl1pPr algn="l">
              <a:buNone/>
              <a:defRPr sz="3800" b="0" cap="none" spc="-150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 flipH="1">
            <a:off x="371538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11109" y="680477"/>
            <a:ext cx="27432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 flipH="1">
            <a:off x="448450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 flipH="1">
            <a:off x="476702" y="680477"/>
            <a:ext cx="9144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00478" y="680477"/>
            <a:ext cx="36576" cy="365760"/>
          </a:xfrm>
          <a:prstGeom prst="rect">
            <a:avLst/>
          </a:prstGeom>
          <a:solidFill>
            <a:srgbClr val="000000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12064"/>
            <a:ext cx="8229600" cy="914400"/>
          </a:xfrm>
        </p:spPr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64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5344" y="17705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B73C9AA6-968D-4AD2-A835-67E901C2AD44}" type="datetime1">
              <a:rPr lang="en-US" smtClean="0">
                <a:solidFill>
                  <a:srgbClr val="D6ECFF"/>
                </a:solidFill>
              </a:rPr>
              <a:pPr/>
              <a:t>10/22/2012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/>
          <p:cNvSpPr/>
          <p:nvPr/>
        </p:nvSpPr>
        <p:spPr>
          <a:xfrm>
            <a:off x="0" y="402265"/>
            <a:ext cx="8867080" cy="886265"/>
          </a:xfrm>
          <a:prstGeom prst="rect">
            <a:avLst/>
          </a:prstGeom>
          <a:solidFill>
            <a:schemeClr val="bg2">
              <a:tint val="95000"/>
              <a:satMod val="180000"/>
              <a:alpha val="4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824" y="512064"/>
            <a:ext cx="7772400" cy="914400"/>
          </a:xfrm>
        </p:spPr>
        <p:txBody>
          <a:bodyPr anchor="t"/>
          <a:lstStyle>
            <a:lvl1pPr>
              <a:defRPr sz="400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09750"/>
            <a:ext cx="4040188" cy="639762"/>
          </a:xfrm>
        </p:spPr>
        <p:txBody>
          <a:bodyPr anchor="ctr"/>
          <a:lstStyle>
            <a:lvl1pPr marL="73152" indent="0" algn="l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09750"/>
            <a:ext cx="4041775" cy="639762"/>
          </a:xfrm>
        </p:spPr>
        <p:txBody>
          <a:bodyPr anchor="ctr"/>
          <a:lstStyle>
            <a:lvl1pPr marL="73152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459037"/>
            <a:ext cx="4040188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59037"/>
            <a:ext cx="4041775" cy="395935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940846B-FE53-41CF-8FC6-CA6AF60C01C8}" type="datetime1">
              <a:rPr lang="en-US" smtClean="0">
                <a:solidFill>
                  <a:srgbClr val="D6ECFF"/>
                </a:solidFill>
              </a:rPr>
              <a:pPr/>
              <a:t>10/22/2012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7790" y="680477"/>
            <a:ext cx="45720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7305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825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 flipH="1">
            <a:off x="149770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 flipH="1">
            <a:off x="189341" y="680477"/>
            <a:ext cx="27432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 flipH="1">
            <a:off x="226682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 flipH="1">
            <a:off x="254934" y="680477"/>
            <a:ext cx="9144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278710" y="680477"/>
            <a:ext cx="36576" cy="365760"/>
          </a:xfrm>
          <a:prstGeom prst="rect">
            <a:avLst/>
          </a:prstGeom>
          <a:solidFill>
            <a:schemeClr val="bg2"/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</p:spPr>
        <p:txBody>
          <a:bodyPr/>
          <a:lstStyle>
            <a:lvl1pPr>
              <a:defRPr sz="4000" cap="none" baseline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770F4239-84F1-4993-B318-9FE18204C618}" type="datetime1">
              <a:rPr lang="en-US" smtClean="0">
                <a:solidFill>
                  <a:srgbClr val="D6ECFF"/>
                </a:solidFill>
              </a:rPr>
              <a:pPr/>
              <a:t>10/22/2012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ED7C9680-F077-4F71-AAAA-6EC92F9A2488}" type="datetime1">
              <a:rPr lang="en-US" smtClean="0">
                <a:solidFill>
                  <a:srgbClr val="D6ECFF"/>
                </a:solidFill>
              </a:rPr>
              <a:pPr/>
              <a:t>10/22/2012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92206E-33D1-4E8D-8281-E0ABCC916C1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8DE9-5184-4279-BEE5-1FA5D2680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3050"/>
            <a:ext cx="8229600" cy="1162050"/>
          </a:xfrm>
        </p:spPr>
        <p:txBody>
          <a:bodyPr anchor="ctr"/>
          <a:lstStyle>
            <a:lvl1pPr algn="l">
              <a:buNone/>
              <a:defRPr sz="36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435100"/>
            <a:ext cx="2514600" cy="4572000"/>
          </a:xfrm>
        </p:spPr>
        <p:txBody>
          <a:bodyPr/>
          <a:lstStyle>
            <a:lvl1pPr marL="54864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429000" y="1435100"/>
            <a:ext cx="5486400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223065A1-3D8B-4B01-9D9F-74ED36989748}" type="datetime1">
              <a:rPr lang="en-US" smtClean="0">
                <a:solidFill>
                  <a:srgbClr val="D6ECFF"/>
                </a:solidFill>
              </a:rPr>
              <a:pPr/>
              <a:t>10/22/2012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68032" y="0"/>
            <a:ext cx="8778240" cy="1878037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363195" y="1885028"/>
            <a:ext cx="8782622" cy="0"/>
          </a:xfrm>
          <a:prstGeom prst="line">
            <a:avLst/>
          </a:prstGeom>
          <a:noFill/>
          <a:ln w="19050" cap="flat" cmpd="sng" algn="ctr">
            <a:solidFill>
              <a:srgbClr val="FFFFFF">
                <a:alpha val="100000"/>
              </a:srgbClr>
            </a:soli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0" name="Group 9"/>
          <p:cNvGrpSpPr/>
          <p:nvPr/>
        </p:nvGrpSpPr>
        <p:grpSpPr>
          <a:xfrm rot="5400000">
            <a:off x="8514581" y="1219200"/>
            <a:ext cx="132763" cy="128466"/>
            <a:chOff x="6668087" y="1297746"/>
            <a:chExt cx="161840" cy="156602"/>
          </a:xfrm>
        </p:grpSpPr>
        <p:cxnSp>
          <p:nvCxnSpPr>
            <p:cNvPr id="15" name="Straight Connector 14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grayWhite">
          <a:xfrm>
            <a:off x="914400" y="441251"/>
            <a:ext cx="6858000" cy="701749"/>
          </a:xfrm>
        </p:spPr>
        <p:txBody>
          <a:bodyPr anchor="b"/>
          <a:lstStyle>
            <a:lvl1pPr algn="l">
              <a:buNone/>
              <a:defRPr sz="2100" b="0"/>
            </a:lvl1pPr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68032" y="1893781"/>
            <a:ext cx="8778240" cy="4960144"/>
          </a:xfr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White">
          <a:xfrm>
            <a:off x="914400" y="1150144"/>
            <a:ext cx="6858000" cy="685800"/>
          </a:xfrm>
        </p:spPr>
        <p:txBody>
          <a:bodyPr/>
          <a:lstStyle>
            <a:lvl1pPr marL="27432" indent="0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grpSp>
        <p:nvGrpSpPr>
          <p:cNvPr id="14" name="Group 13"/>
          <p:cNvGrpSpPr/>
          <p:nvPr/>
        </p:nvGrpSpPr>
        <p:grpSpPr>
          <a:xfrm rot="5400000">
            <a:off x="8666981" y="1371600"/>
            <a:ext cx="132763" cy="128466"/>
            <a:chOff x="6668087" y="1297746"/>
            <a:chExt cx="161840" cy="156602"/>
          </a:xfrm>
        </p:grpSpPr>
        <p:cxnSp>
          <p:nvCxnSpPr>
            <p:cNvPr id="11" name="Straight Connector 10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/>
          <p:cNvGrpSpPr/>
          <p:nvPr/>
        </p:nvGrpSpPr>
        <p:grpSpPr>
          <a:xfrm rot="5400000">
            <a:off x="8320088" y="1474763"/>
            <a:ext cx="132763" cy="128466"/>
            <a:chOff x="6668087" y="1297746"/>
            <a:chExt cx="161840" cy="156602"/>
          </a:xfrm>
        </p:grpSpPr>
        <p:cxnSp>
          <p:nvCxnSpPr>
            <p:cNvPr id="19" name="Straight Connector 18"/>
            <p:cNvCxnSpPr/>
            <p:nvPr/>
          </p:nvCxnSpPr>
          <p:spPr>
            <a:xfrm rot="16200000">
              <a:off x="6664064" y="1301769"/>
              <a:ext cx="88509" cy="80463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rot="16200000" flipV="1">
              <a:off x="6685888" y="1391257"/>
              <a:ext cx="125755" cy="427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rot="5400000" flipH="1">
              <a:off x="6744524" y="1300853"/>
              <a:ext cx="88509" cy="82296"/>
            </a:xfrm>
            <a:prstGeom prst="line">
              <a:avLst/>
            </a:prstGeom>
            <a:noFill/>
            <a:ln w="25400" cap="rnd" cmpd="sng" algn="ctr">
              <a:solidFill>
                <a:srgbClr val="FFFFFF">
                  <a:alpha val="100000"/>
                </a:srgbClr>
              </a:solidFill>
              <a:prstDash val="soli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77000" y="55499"/>
            <a:ext cx="2133600" cy="365125"/>
          </a:xfrm>
        </p:spPr>
        <p:txBody>
          <a:bodyPr/>
          <a:lstStyle>
            <a:extLst/>
          </a:lstStyle>
          <a:p>
            <a:fld id="{B5BBF9AB-C98B-47C2-A064-A3F8136F5671}" type="datetime1">
              <a:rPr lang="en-US" smtClean="0">
                <a:solidFill>
                  <a:srgbClr val="D6ECFF"/>
                </a:solidFill>
              </a:rPr>
              <a:pPr/>
              <a:t>10/22/2012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914400" y="55499"/>
            <a:ext cx="5562600" cy="365125"/>
          </a:xfrm>
        </p:spPr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55499"/>
            <a:ext cx="457200" cy="365125"/>
          </a:xfrm>
        </p:spPr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04E33053-0A01-4C40-BC82-F1958FEE8A6D}" type="datetime1">
              <a:rPr lang="en-US" smtClean="0">
                <a:solidFill>
                  <a:srgbClr val="D6ECFF"/>
                </a:solidFill>
              </a:rPr>
              <a:pPr/>
              <a:t>10/22/2012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1981200" cy="5851525"/>
          </a:xfrm>
        </p:spPr>
        <p:txBody>
          <a:bodyPr vert="eaVert" anchor="ctr"/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5867400" cy="5851525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C3A7B049-3A1C-4E2A-BA7B-AA9A66BF3603}" type="datetime1">
              <a:rPr lang="en-US" smtClean="0">
                <a:solidFill>
                  <a:srgbClr val="D6ECFF"/>
                </a:solidFill>
              </a:rPr>
              <a:pPr/>
              <a:t>10/22/2012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354" y="2130848"/>
            <a:ext cx="7773293" cy="147004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824" y="3886647"/>
            <a:ext cx="6400354" cy="1752451"/>
          </a:xfrm>
        </p:spPr>
        <p:txBody>
          <a:bodyPr/>
          <a:lstStyle>
            <a:lvl1pPr marL="0" indent="0" algn="ctr">
              <a:buNone/>
              <a:defRPr/>
            </a:lvl1pPr>
            <a:lvl2pPr marL="321457" indent="0" algn="ctr">
              <a:buNone/>
              <a:defRPr/>
            </a:lvl2pPr>
            <a:lvl3pPr marL="642915" indent="0" algn="ctr">
              <a:buNone/>
              <a:defRPr/>
            </a:lvl3pPr>
            <a:lvl4pPr marL="964372" indent="0" algn="ctr">
              <a:buNone/>
              <a:defRPr/>
            </a:lvl4pPr>
            <a:lvl5pPr marL="1285829" indent="0" algn="ctr">
              <a:buNone/>
              <a:defRPr/>
            </a:lvl5pPr>
            <a:lvl6pPr marL="1607287" indent="0" algn="ctr">
              <a:buNone/>
              <a:defRPr/>
            </a:lvl6pPr>
            <a:lvl7pPr marL="1928744" indent="0" algn="ctr">
              <a:buNone/>
              <a:defRPr/>
            </a:lvl7pPr>
            <a:lvl8pPr marL="2250201" indent="0" algn="ctr">
              <a:buNone/>
              <a:defRPr/>
            </a:lvl8pPr>
            <a:lvl9pPr marL="257165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189" y="4406801"/>
            <a:ext cx="7772176" cy="1361777"/>
          </a:xfrm>
        </p:spPr>
        <p:txBody>
          <a:bodyPr anchor="t"/>
          <a:lstStyle>
            <a:lvl1pPr algn="l">
              <a:defRPr sz="28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189" y="2906613"/>
            <a:ext cx="7772176" cy="1500188"/>
          </a:xfrm>
        </p:spPr>
        <p:txBody>
          <a:bodyPr anchor="b"/>
          <a:lstStyle>
            <a:lvl1pPr marL="0" indent="0">
              <a:buNone/>
              <a:defRPr sz="1400"/>
            </a:lvl1pPr>
            <a:lvl2pPr marL="321457" indent="0">
              <a:buNone/>
              <a:defRPr sz="1300"/>
            </a:lvl2pPr>
            <a:lvl3pPr marL="642915" indent="0">
              <a:buNone/>
              <a:defRPr sz="1100"/>
            </a:lvl3pPr>
            <a:lvl4pPr marL="964372" indent="0">
              <a:buNone/>
              <a:defRPr sz="1000"/>
            </a:lvl4pPr>
            <a:lvl5pPr marL="1285829" indent="0">
              <a:buNone/>
              <a:defRPr sz="1000"/>
            </a:lvl5pPr>
            <a:lvl6pPr marL="1607287" indent="0">
              <a:buNone/>
              <a:defRPr sz="1000"/>
            </a:lvl6pPr>
            <a:lvl7pPr marL="1928744" indent="0">
              <a:buNone/>
              <a:defRPr sz="1000"/>
            </a:lvl7pPr>
            <a:lvl8pPr marL="2250201" indent="0">
              <a:buNone/>
              <a:defRPr sz="1000"/>
            </a:lvl8pPr>
            <a:lvl9pPr marL="257165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92969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5578" y="3536156"/>
            <a:ext cx="3625453" cy="794742"/>
          </a:xfrm>
        </p:spPr>
        <p:txBody>
          <a:bodyPr/>
          <a:lstStyle>
            <a:lvl1pPr>
              <a:defRPr sz="2000"/>
            </a:lvl1pPr>
            <a:lvl2pPr>
              <a:defRPr sz="1700"/>
            </a:lvl2pPr>
            <a:lvl3pPr>
              <a:defRPr sz="14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4588"/>
            <a:ext cx="8228707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647" y="1534791"/>
            <a:ext cx="4039568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647" y="2174379"/>
            <a:ext cx="4039568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4555" y="1534791"/>
            <a:ext cx="4041799" cy="639589"/>
          </a:xfrm>
        </p:spPr>
        <p:txBody>
          <a:bodyPr anchor="b"/>
          <a:lstStyle>
            <a:lvl1pPr marL="0" indent="0">
              <a:buNone/>
              <a:defRPr sz="1700" b="1"/>
            </a:lvl1pPr>
            <a:lvl2pPr marL="321457" indent="0">
              <a:buNone/>
              <a:defRPr sz="1400" b="1"/>
            </a:lvl2pPr>
            <a:lvl3pPr marL="642915" indent="0">
              <a:buNone/>
              <a:defRPr sz="1300" b="1"/>
            </a:lvl3pPr>
            <a:lvl4pPr marL="964372" indent="0">
              <a:buNone/>
              <a:defRPr sz="1100" b="1"/>
            </a:lvl4pPr>
            <a:lvl5pPr marL="1285829" indent="0">
              <a:buNone/>
              <a:defRPr sz="1100" b="1"/>
            </a:lvl5pPr>
            <a:lvl6pPr marL="1607287" indent="0">
              <a:buNone/>
              <a:defRPr sz="1100" b="1"/>
            </a:lvl6pPr>
            <a:lvl7pPr marL="1928744" indent="0">
              <a:buNone/>
              <a:defRPr sz="1100" b="1"/>
            </a:lvl7pPr>
            <a:lvl8pPr marL="2250201" indent="0">
              <a:buNone/>
              <a:defRPr sz="1100" b="1"/>
            </a:lvl8pPr>
            <a:lvl9pPr marL="2571659" indent="0">
              <a:buNone/>
              <a:defRPr sz="11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4555" y="2174379"/>
            <a:ext cx="4041799" cy="3951387"/>
          </a:xfrm>
        </p:spPr>
        <p:txBody>
          <a:bodyPr/>
          <a:lstStyle>
            <a:lvl1pPr>
              <a:defRPr sz="1700"/>
            </a:lvl1pPr>
            <a:lvl2pPr>
              <a:defRPr sz="1400"/>
            </a:lvl2pPr>
            <a:lvl3pPr>
              <a:defRPr sz="1300"/>
            </a:lvl3pPr>
            <a:lvl4pPr>
              <a:defRPr sz="1100"/>
            </a:lvl4pPr>
            <a:lvl5pPr>
              <a:defRPr sz="1100"/>
            </a:lvl5pPr>
            <a:lvl6pPr>
              <a:defRPr sz="1100"/>
            </a:lvl6pPr>
            <a:lvl7pPr>
              <a:defRPr sz="1100"/>
            </a:lvl7pPr>
            <a:lvl8pPr>
              <a:defRPr sz="1100"/>
            </a:lvl8pPr>
            <a:lvl9pPr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F067EE-1E6B-4469-919C-FD9C7CBF0A25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8DE9-5184-4279-BEE5-1FA5D2680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647" y="273473"/>
            <a:ext cx="3008189" cy="116197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224" y="273472"/>
            <a:ext cx="5111130" cy="5852294"/>
          </a:xfrm>
        </p:spPr>
        <p:txBody>
          <a:bodyPr/>
          <a:lstStyle>
            <a:lvl1pPr>
              <a:defRPr sz="2200"/>
            </a:lvl1pPr>
            <a:lvl2pPr>
              <a:defRPr sz="2000"/>
            </a:lvl2pPr>
            <a:lvl3pPr>
              <a:defRPr sz="17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647" y="1435448"/>
            <a:ext cx="3008189" cy="469031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635" y="4800824"/>
            <a:ext cx="5486177" cy="567035"/>
          </a:xfrm>
        </p:spPr>
        <p:txBody>
          <a:bodyPr/>
          <a:lstStyle>
            <a:lvl1pPr algn="l">
              <a:defRPr sz="14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635" y="612800"/>
            <a:ext cx="5486177" cy="4114354"/>
          </a:xfrm>
        </p:spPr>
        <p:txBody>
          <a:bodyPr/>
          <a:lstStyle>
            <a:lvl1pPr marL="0" indent="0">
              <a:buNone/>
              <a:defRPr sz="2200"/>
            </a:lvl1pPr>
            <a:lvl2pPr marL="321457" indent="0">
              <a:buNone/>
              <a:defRPr sz="2000"/>
            </a:lvl2pPr>
            <a:lvl3pPr marL="642915" indent="0">
              <a:buNone/>
              <a:defRPr sz="1700"/>
            </a:lvl3pPr>
            <a:lvl4pPr marL="964372" indent="0">
              <a:buNone/>
              <a:defRPr sz="1400"/>
            </a:lvl4pPr>
            <a:lvl5pPr marL="1285829" indent="0">
              <a:buNone/>
              <a:defRPr sz="1400"/>
            </a:lvl5pPr>
            <a:lvl6pPr marL="1607287" indent="0">
              <a:buNone/>
              <a:defRPr sz="1400"/>
            </a:lvl6pPr>
            <a:lvl7pPr marL="1928744" indent="0">
              <a:buNone/>
              <a:defRPr sz="1400"/>
            </a:lvl7pPr>
            <a:lvl8pPr marL="2250201" indent="0">
              <a:buNone/>
              <a:defRPr sz="1400"/>
            </a:lvl8pPr>
            <a:lvl9pPr marL="2571659" indent="0">
              <a:buNone/>
              <a:defRPr sz="14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635" y="5367859"/>
            <a:ext cx="5486177" cy="804788"/>
          </a:xfrm>
        </p:spPr>
        <p:txBody>
          <a:bodyPr/>
          <a:lstStyle>
            <a:lvl1pPr marL="0" indent="0">
              <a:buNone/>
              <a:defRPr sz="1000"/>
            </a:lvl1pPr>
            <a:lvl2pPr marL="321457" indent="0">
              <a:buNone/>
              <a:defRPr sz="800"/>
            </a:lvl2pPr>
            <a:lvl3pPr marL="642915" indent="0">
              <a:buNone/>
              <a:defRPr sz="700"/>
            </a:lvl3pPr>
            <a:lvl4pPr marL="964372" indent="0">
              <a:buNone/>
              <a:defRPr sz="600"/>
            </a:lvl4pPr>
            <a:lvl5pPr marL="1285829" indent="0">
              <a:buNone/>
              <a:defRPr sz="600"/>
            </a:lvl5pPr>
            <a:lvl6pPr marL="1607287" indent="0">
              <a:buNone/>
              <a:defRPr sz="600"/>
            </a:lvl6pPr>
            <a:lvl7pPr marL="1928744" indent="0">
              <a:buNone/>
              <a:defRPr sz="600"/>
            </a:lvl7pPr>
            <a:lvl8pPr marL="2250201" indent="0">
              <a:buNone/>
              <a:defRPr sz="600"/>
            </a:lvl8pPr>
            <a:lvl9pPr marL="2571659" indent="0">
              <a:buNone/>
              <a:defRPr sz="6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411515" y="1151930"/>
            <a:ext cx="1839516" cy="317896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92969" y="1151930"/>
            <a:ext cx="5411391" cy="317896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880205-5E42-4831-A1D5-497EA603FB7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774616-60EA-4932-B8CA-96B55BFDBE5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53422-AF5E-4806-BED2-95B7790DF5AE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644A35-D9A1-4B4F-992B-E7CA16E9DA6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EEF286B-4BBA-4D85-B61F-534BF9496CE9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960D71-9628-4723-982C-03951AEBA9FC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80E4408-D8D9-4A39-9EBB-3E9BBD723680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04FC36-7B4A-4952-B3E0-C9A808FE3C3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2FCFC2-E093-4D61-B5DC-DDB06B55273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98E395-E1D2-448A-952E-61C5D786CF7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E7AED9-2556-4EB4-B640-2A0EE1B4DA1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8DE9-5184-4279-BEE5-1FA5D2680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9A19FE-C907-4934-9D1B-26EF98CF5BA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C05E5-4BB2-4076-9864-87034F0E0FE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BA21D8-BC86-4DB6-B75A-72926495E23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02DC9B-1293-47C3-94F2-31B5EDF1F0C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429B73-88E0-41FC-9565-75F17D2ADCCA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CB0C0-E103-4F9C-AC8F-1258C9DB68F0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261B82-2D3B-4AFB-8FE0-EBD85FDEC47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61651B-006B-4D2C-A7DF-4E1DD5604AD3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0674B9-53E4-41A9-ADB6-862CED6DDA4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53A5AF-5210-41D7-8AA4-B97BEBE5FE9D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8958AA-0507-426B-AF17-1E345600067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nl-NL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503896-6DC5-48E5-A6CF-2CE73B4A2C7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4B847-29FB-4C45-8319-FED2A8CDEB1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8DE9-5184-4279-BEE5-1FA5D2680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04E03-48EB-4AA7-9B05-F8E66BD95BBD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8DE9-5184-4279-BEE5-1FA5D2680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C97C97-8D30-47FF-BD82-5E6D3E83E1A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8DE9-5184-4279-BEE5-1FA5D2680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49CD3-45EE-4AF3-B37A-3C76587A50B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248DE9-5184-4279-BEE5-1FA5D2680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5613D2-0A80-4401-9737-A7E52AAFB402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248DE9-5184-4279-BEE5-1FA5D2680A80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160463" y="-61913"/>
            <a:ext cx="6291262" cy="1244601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5123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4963"/>
            <a:ext cx="8216900" cy="4513262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vert="horz" wrap="square" lIns="0" tIns="2808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457200" y="6246813"/>
            <a:ext cx="212725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6" name="Text Box 4"/>
          <p:cNvSpPr txBox="1">
            <a:spLocks noChangeArrowheads="1"/>
          </p:cNvSpPr>
          <p:nvPr/>
        </p:nvSpPr>
        <p:spPr bwMode="auto">
          <a:xfrm>
            <a:off x="3127375" y="6246813"/>
            <a:ext cx="2895600" cy="469900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077" name="Rectangle 5"/>
          <p:cNvSpPr>
            <a:spLocks noGrp="1" noChangeArrowheads="1"/>
          </p:cNvSpPr>
          <p:nvPr>
            <p:ph type="sldNum"/>
          </p:nvPr>
        </p:nvSpPr>
        <p:spPr bwMode="auto">
          <a:xfrm>
            <a:off x="6556375" y="6246813"/>
            <a:ext cx="2117725" cy="460375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18" charset="0"/>
              <a:buNone/>
              <a:defRPr b="0">
                <a:solidFill>
                  <a:srgbClr val="000000"/>
                </a:solidFill>
                <a:latin typeface="Times New Roman" pitchFamily="18" charset="0"/>
                <a:ea typeface="DejaVu Sans"/>
                <a:cs typeface="DejaVu San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1AF789F-83B4-45E7-BE54-9D429018FF86}" type="slidenum">
              <a:rPr lang="en-US" sz="140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sz="1400"/>
          </a:p>
        </p:txBody>
      </p:sp>
      <p:sp>
        <p:nvSpPr>
          <p:cNvPr id="3078" name="Rectangle 6"/>
          <p:cNvSpPr>
            <a:spLocks noChangeArrowheads="1"/>
          </p:cNvSpPr>
          <p:nvPr/>
        </p:nvSpPr>
        <p:spPr bwMode="auto">
          <a:xfrm>
            <a:off x="0" y="950913"/>
            <a:ext cx="9142413" cy="92075"/>
          </a:xfrm>
          <a:prstGeom prst="rect">
            <a:avLst/>
          </a:prstGeom>
          <a:gradFill rotWithShape="0">
            <a:gsLst>
              <a:gs pos="0">
                <a:srgbClr val="FED910"/>
              </a:gs>
              <a:gs pos="100000">
                <a:srgbClr val="0D2B88"/>
              </a:gs>
            </a:gsLst>
            <a:path path="shape">
              <a:fillToRect l="50000" t="50000" r="50000" b="50000"/>
            </a:path>
          </a:gradFill>
          <a:ln w="9525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defTabSz="457200" fontAlgn="base" hangingPunct="0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itchFamily="16" charset="0"/>
              <a:buNone/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WenQuanYi Zen Hei" charset="0"/>
          <a:cs typeface="WenQuanYi Zen Hei" charset="0"/>
        </a:defRPr>
      </a:lvl2pPr>
      <a:lvl3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WenQuanYi Zen Hei" charset="0"/>
          <a:cs typeface="WenQuanYi Zen Hei" charset="0"/>
        </a:defRPr>
      </a:lvl3pPr>
      <a:lvl4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WenQuanYi Zen Hei" charset="0"/>
          <a:cs typeface="WenQuanYi Zen Hei" charset="0"/>
        </a:defRPr>
      </a:lvl4pPr>
      <a:lvl5pPr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8" charset="0"/>
        <a:defRPr sz="4400">
          <a:solidFill>
            <a:srgbClr val="000000"/>
          </a:solidFill>
          <a:latin typeface="Arial" charset="0"/>
          <a:ea typeface="WenQuanYi Zen Hei" charset="0"/>
          <a:cs typeface="WenQuanYi Zen Hei" charset="0"/>
        </a:defRPr>
      </a:lvl5pPr>
      <a:lvl6pPr marL="25146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Zen Hei" charset="0"/>
          <a:cs typeface="WenQuanYi Zen Hei" charset="0"/>
        </a:defRPr>
      </a:lvl6pPr>
      <a:lvl7pPr marL="29718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Zen Hei" charset="0"/>
          <a:cs typeface="WenQuanYi Zen Hei" charset="0"/>
        </a:defRPr>
      </a:lvl7pPr>
      <a:lvl8pPr marL="34290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Zen Hei" charset="0"/>
          <a:cs typeface="WenQuanYi Zen Hei" charset="0"/>
        </a:defRPr>
      </a:lvl8pPr>
      <a:lvl9pPr marL="3886200" indent="-228600" algn="ctr" defTabSz="457200" rtl="0" eaLnBrk="0" fontAlgn="base" hangingPunct="0">
        <a:lnSpc>
          <a:spcPct val="93000"/>
        </a:lnSpc>
        <a:spcBef>
          <a:spcPct val="0"/>
        </a:spcBef>
        <a:spcAft>
          <a:spcPct val="0"/>
        </a:spcAft>
        <a:buClr>
          <a:srgbClr val="000000"/>
        </a:buClr>
        <a:buSzPct val="100000"/>
        <a:buFont typeface="Times New Roman" pitchFamily="16" charset="0"/>
        <a:defRPr sz="4400">
          <a:solidFill>
            <a:srgbClr val="000000"/>
          </a:solidFill>
          <a:latin typeface="Arial" charset="0"/>
          <a:ea typeface="WenQuanYi Zen Hei" charset="0"/>
          <a:cs typeface="WenQuanYi Zen Hei" charset="0"/>
        </a:defRPr>
      </a:lvl9pPr>
    </p:titleStyle>
    <p:bodyStyle>
      <a:lvl1pPr marL="342900" indent="-342900" algn="l" defTabSz="457200" rtl="0" eaLnBrk="0" fontAlgn="base" hangingPunct="0">
        <a:lnSpc>
          <a:spcPct val="93000"/>
        </a:lnSpc>
        <a:spcBef>
          <a:spcPct val="0"/>
        </a:spcBef>
        <a:spcAft>
          <a:spcPts val="1425"/>
        </a:spcAft>
        <a:buClr>
          <a:srgbClr val="000000"/>
        </a:buClr>
        <a:buSzPct val="100000"/>
        <a:buFont typeface="Times New Roman" pitchFamily="18" charset="0"/>
        <a:defRPr sz="3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lnSpc>
          <a:spcPct val="93000"/>
        </a:lnSpc>
        <a:spcBef>
          <a:spcPct val="0"/>
        </a:spcBef>
        <a:spcAft>
          <a:spcPts val="1138"/>
        </a:spcAft>
        <a:buClr>
          <a:srgbClr val="000000"/>
        </a:buClr>
        <a:buSzPct val="100000"/>
        <a:buFont typeface="Times New Roman" pitchFamily="18" charset="0"/>
        <a:defRPr sz="28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850"/>
        </a:spcAft>
        <a:buClr>
          <a:srgbClr val="000000"/>
        </a:buClr>
        <a:buSzPct val="100000"/>
        <a:buFont typeface="Times New Roman" pitchFamily="18" charset="0"/>
        <a:defRPr sz="24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575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8" charset="0"/>
        <a:defRPr sz="20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6pPr>
      <a:lvl7pPr marL="29718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7pPr>
      <a:lvl8pPr marL="34290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8pPr>
      <a:lvl9pPr marL="3886200" indent="-228600" algn="l" defTabSz="457200" rtl="0" eaLnBrk="0" fontAlgn="base" hangingPunct="0">
        <a:lnSpc>
          <a:spcPct val="93000"/>
        </a:lnSpc>
        <a:spcBef>
          <a:spcPct val="0"/>
        </a:spcBef>
        <a:spcAft>
          <a:spcPts val="288"/>
        </a:spcAft>
        <a:buClr>
          <a:srgbClr val="000000"/>
        </a:buClr>
        <a:buSzPct val="100000"/>
        <a:buFont typeface="Times New Roman" pitchFamily="16" charset="0"/>
        <a:defRPr sz="2000">
          <a:solidFill>
            <a:srgbClr val="000000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"/>
            <a:ext cx="365760" cy="6854456"/>
          </a:xfrm>
          <a:prstGeom prst="rect">
            <a:avLst/>
          </a:prstGeom>
          <a:solidFill>
            <a:srgbClr val="FFFFFF">
              <a:alpha val="100000"/>
            </a:srgb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55291" y="5047394"/>
            <a:ext cx="73152" cy="169164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55291" y="4796819"/>
            <a:ext cx="73152" cy="228600"/>
          </a:xfrm>
          <a:prstGeom prst="rect">
            <a:avLst/>
          </a:prstGeom>
          <a:solidFill>
            <a:schemeClr val="accent3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55291" y="4637685"/>
            <a:ext cx="73152" cy="137160"/>
          </a:xfrm>
          <a:prstGeom prst="rect">
            <a:avLst/>
          </a:prstGeom>
          <a:solidFill>
            <a:schemeClr val="bg2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55291" y="4542559"/>
            <a:ext cx="73152" cy="7315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9558" y="680477"/>
            <a:ext cx="45720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69073" y="680477"/>
            <a:ext cx="27432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50020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221768" y="680477"/>
            <a:ext cx="9144" cy="365760"/>
          </a:xfrm>
          <a:prstGeom prst="rect">
            <a:avLst/>
          </a:prstGeom>
          <a:solidFill>
            <a:srgbClr val="000000">
              <a:alpha val="10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914400" y="512064"/>
            <a:ext cx="7772400" cy="914400"/>
          </a:xfrm>
          <a:prstGeom prst="rect">
            <a:avLst/>
          </a:prstGeom>
        </p:spPr>
        <p:txBody>
          <a:bodyPr vert="horz" anchor="t">
            <a:noAutofit/>
          </a:bodyPr>
          <a:lstStyle>
            <a:extLst/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914400" y="1783560"/>
            <a:ext cx="7772400" cy="4572000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4770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fld id="{51BB6A8D-7E37-4C12-A00B-974FDC87C06D}" type="datetime1">
              <a:rPr lang="en-US" smtClean="0">
                <a:solidFill>
                  <a:srgbClr val="D6ECFF"/>
                </a:solidFill>
              </a:rPr>
              <a:pPr/>
              <a:t>10/22/2012</a:t>
            </a:fld>
            <a:endParaRPr lang="en-US">
              <a:solidFill>
                <a:srgbClr val="D6ECFF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914400" y="6416675"/>
            <a:ext cx="55626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100">
                <a:solidFill>
                  <a:schemeClr val="tx2"/>
                </a:solidFill>
              </a:defRPr>
            </a:lvl1pPr>
            <a:extLst/>
          </a:lstStyle>
          <a:p>
            <a:r>
              <a:rPr lang="en-US" smtClean="0">
                <a:solidFill>
                  <a:srgbClr val="D6ECFF"/>
                </a:solidFill>
              </a:rPr>
              <a:t>DWebb IAU GA12 SpS10 31Aug2012</a:t>
            </a:r>
            <a:endParaRPr lang="en-US">
              <a:solidFill>
                <a:srgbClr val="D6ECFF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  <a:extLst/>
          </a:lstStyle>
          <a:p>
            <a:fld id="{B6F15528-21DE-4FAA-801E-634DDDAF4B2B}" type="slidenum">
              <a:rPr lang="en-US" smtClean="0">
                <a:solidFill>
                  <a:srgbClr val="D6ECFF"/>
                </a:solidFill>
              </a:rPr>
              <a:pPr/>
              <a:t>‹#›</a:t>
            </a:fld>
            <a:endParaRPr lang="en-US">
              <a:solidFill>
                <a:srgbClr val="D6ECFF"/>
              </a:solidFill>
            </a:endParaRP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rtl="0" eaLnBrk="1" latinLnBrk="0" hangingPunct="1">
        <a:spcBef>
          <a:spcPct val="0"/>
        </a:spcBef>
        <a:buNone/>
        <a:defRPr kumimoji="0" sz="4000" kern="1200" spc="-100" baseline="0">
          <a:solidFill>
            <a:schemeClr val="tx2">
              <a:satMod val="200000"/>
            </a:schemeClr>
          </a:solidFill>
          <a:latin typeface="+mj-lt"/>
          <a:ea typeface="+mj-ea"/>
          <a:cs typeface="+mj-cs"/>
        </a:defRPr>
      </a:lvl1pPr>
      <a:extLst/>
    </p:titleStyle>
    <p:bodyStyle>
      <a:lvl1pPr marL="411480" indent="-342900" algn="l" rtl="0" eaLnBrk="1" latinLnBrk="0" hangingPunct="1">
        <a:spcBef>
          <a:spcPts val="700"/>
        </a:spcBef>
        <a:buClr>
          <a:schemeClr val="tx2"/>
        </a:buClr>
        <a:buSzPct val="95000"/>
        <a:buFont typeface="Wingdings"/>
        <a:buChar char="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40664" indent="-28575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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2"/>
        </a:buClr>
        <a:buFont typeface="Wingdings 2"/>
        <a:buChar char="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61872" indent="-228600" algn="l" rtl="0" eaLnBrk="1" latinLnBrk="0" hangingPunct="1">
        <a:spcBef>
          <a:spcPct val="20000"/>
        </a:spcBef>
        <a:buClr>
          <a:schemeClr val="accent3"/>
        </a:buClr>
        <a:buFont typeface="Wingdings 3"/>
        <a:buChar char="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4813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9928" indent="-210312" algn="l" rtl="0" eaLnBrk="1" latinLnBrk="0" hangingPunct="1">
        <a:spcBef>
          <a:spcPct val="20000"/>
        </a:spcBef>
        <a:buClr>
          <a:schemeClr val="accent3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01952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93976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rtl="0" eaLnBrk="1" latinLnBrk="0" hangingPunct="1">
        <a:spcBef>
          <a:spcPct val="20000"/>
        </a:spcBef>
        <a:buClr>
          <a:schemeClr val="accent4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892969" y="3536156"/>
            <a:ext cx="7358063" cy="79474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text styles</a:t>
            </a:r>
          </a:p>
          <a:p>
            <a:pPr lvl="1"/>
            <a:r>
              <a:rPr lang="en-US" smtClean="0">
                <a:sym typeface="Gill Sans" charset="0"/>
              </a:rPr>
              <a:t>Second level</a:t>
            </a:r>
          </a:p>
          <a:p>
            <a:pPr lvl="2"/>
            <a:r>
              <a:rPr lang="en-US" smtClean="0">
                <a:sym typeface="Gill Sans" charset="0"/>
              </a:rPr>
              <a:t>Third level</a:t>
            </a:r>
          </a:p>
          <a:p>
            <a:pPr lvl="3"/>
            <a:r>
              <a:rPr lang="en-US" smtClean="0">
                <a:sym typeface="Gill Sans" charset="0"/>
              </a:rPr>
              <a:t>Fourth level</a:t>
            </a:r>
          </a:p>
          <a:p>
            <a:pPr lvl="4"/>
            <a:r>
              <a:rPr lang="en-US" smtClean="0">
                <a:sym typeface="Gill Sans" charset="0"/>
              </a:rPr>
              <a:t>Fifth level</a:t>
            </a:r>
          </a:p>
        </p:txBody>
      </p:sp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92969" y="1151930"/>
            <a:ext cx="7358063" cy="232171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35717" tIns="35717" rIns="35717" bIns="35717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>
                <a:sym typeface="Gill Sans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59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21457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642915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964372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285829" algn="ctr" rtl="0" fontAlgn="base">
        <a:spcBef>
          <a:spcPct val="0"/>
        </a:spcBef>
        <a:spcAft>
          <a:spcPct val="0"/>
        </a:spcAft>
        <a:defRPr sz="25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1pPr>
      <a:lvl2pPr marL="32145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642915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3pPr>
      <a:lvl4pPr marL="964372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28582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607287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928744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2250201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2571659" algn="l" defTabSz="642915" rtl="0" eaLnBrk="1" latinLnBrk="0" hangingPunct="1"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EB3744A3-B635-48ED-9346-3AAB7A064B9D}" type="datetime1">
              <a:rPr lang="en-US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10/22/2012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nl-NL">
                <a:solidFill>
                  <a:prstClr val="black">
                    <a:tint val="75000"/>
                  </a:prstClr>
                </a:solidFill>
              </a:rPr>
              <a:t>DWebb IAU GA12 SpS10 31Aug2012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  <a:latin typeface="Arial" pitchFamily="34" charset="0"/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F02F45D-166D-411C-A6F0-F29FDA6592CC}" type="slidenum">
              <a:rPr lang="en-US">
                <a:solidFill>
                  <a:prstClr val="black">
                    <a:tint val="75000"/>
                  </a:prstClr>
                </a:solidFill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hf sldNum="0" hdr="0" ft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media" Target="../media/media1.avi"/><Relationship Id="rId2" Type="http://schemas.openxmlformats.org/officeDocument/2006/relationships/slideLayout" Target="../slideLayouts/slideLayout23.xml"/><Relationship Id="rId1" Type="http://schemas.openxmlformats.org/officeDocument/2006/relationships/video" Target="../media/media1.avi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51.xml"/><Relationship Id="rId1" Type="http://schemas.openxmlformats.org/officeDocument/2006/relationships/video" Target="file:///C:\Users\webbd\Documents\webb%20main%20computer\Documents\Meetings\In-situ%20Symp%20APL12\10809_STEREO_Integration_H264_1280x720_30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tiff"/><Relationship Id="rId1" Type="http://schemas.openxmlformats.org/officeDocument/2006/relationships/slideLayout" Target="../slideLayouts/slideLayout5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6"/>
          <p:cNvSpPr>
            <a:spLocks noGrp="1" noChangeArrowheads="1"/>
          </p:cNvSpPr>
          <p:nvPr>
            <p:ph type="ctrTitle"/>
          </p:nvPr>
        </p:nvSpPr>
        <p:spPr>
          <a:xfrm>
            <a:off x="609600" y="1143000"/>
            <a:ext cx="7772400" cy="914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New STEREO/SECCHI Processing for </a:t>
            </a:r>
            <a:r>
              <a:rPr lang="en-US" b="1" dirty="0" err="1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Heliospheric</a:t>
            </a:r>
            <a:r>
              <a:rPr lang="en-US" b="1" dirty="0" smtClean="0">
                <a:solidFill>
                  <a:schemeClr val="accent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Transients</a:t>
            </a:r>
            <a:r>
              <a:rPr lang="en-US" b="1" dirty="0" smtClean="0">
                <a:latin typeface="Arial" pitchFamily="34" charset="0"/>
                <a:cs typeface="Arial" pitchFamily="34" charset="0"/>
              </a:rPr>
              <a:t/>
            </a:r>
            <a:br>
              <a:rPr lang="en-US" b="1" dirty="0" smtClean="0">
                <a:latin typeface="Arial" pitchFamily="34" charset="0"/>
                <a:cs typeface="Arial" pitchFamily="34" charset="0"/>
              </a:rPr>
            </a:br>
            <a:endParaRPr lang="en-US" b="1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609600" y="2743200"/>
            <a:ext cx="7772400" cy="1676400"/>
          </a:xfrm>
        </p:spPr>
        <p:txBody>
          <a:bodyPr rtlCol="0">
            <a:normAutofit fontScale="92500" lnSpcReduction="10000"/>
          </a:bodyPr>
          <a:lstStyle/>
          <a:p>
            <a:pPr>
              <a:defRPr/>
            </a:pP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David </a:t>
            </a:r>
            <a:r>
              <a:rPr lang="en-US" sz="28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F. </a:t>
            </a:r>
            <a:r>
              <a:rPr lang="en-US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Webb</a:t>
            </a:r>
            <a:endParaRPr lang="en-US" sz="2800" b="1" baseline="300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Aft>
                <a:spcPts val="0"/>
              </a:spcAft>
              <a:defRPr/>
            </a:pPr>
            <a:r>
              <a:rPr lang="it-IT" sz="2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ISR, Boston College, MA, USA</a:t>
            </a:r>
          </a:p>
          <a:p>
            <a:pPr fontAlgn="auto">
              <a:spcAft>
                <a:spcPts val="0"/>
              </a:spcAft>
              <a:defRPr/>
            </a:pPr>
            <a:r>
              <a:rPr lang="it-IT" sz="2400" b="1" i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david.webb@bc.edu</a:t>
            </a:r>
          </a:p>
          <a:p>
            <a:pPr fontAlgn="auto">
              <a:spcAft>
                <a:spcPts val="0"/>
              </a:spcAft>
              <a:defRPr/>
            </a:pPr>
            <a:endParaRPr lang="en-US" sz="1600" b="1" i="1" dirty="0" smtClean="0">
              <a:solidFill>
                <a:schemeClr val="accent5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52" name="Text Box 9"/>
          <p:cNvSpPr txBox="1">
            <a:spLocks noChangeArrowheads="1"/>
          </p:cNvSpPr>
          <p:nvPr/>
        </p:nvSpPr>
        <p:spPr bwMode="auto">
          <a:xfrm>
            <a:off x="1447800" y="6186488"/>
            <a:ext cx="678180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en-US">
              <a:solidFill>
                <a:prstClr val="black"/>
              </a:solidFill>
            </a:endParaRPr>
          </a:p>
        </p:txBody>
      </p:sp>
      <p:sp>
        <p:nvSpPr>
          <p:cNvPr id="2053" name="Text Box 10"/>
          <p:cNvSpPr txBox="1">
            <a:spLocks noChangeArrowheads="1"/>
          </p:cNvSpPr>
          <p:nvPr/>
        </p:nvSpPr>
        <p:spPr bwMode="auto">
          <a:xfrm>
            <a:off x="4495800" y="4790182"/>
            <a:ext cx="44958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600" b="1" dirty="0" smtClean="0">
                <a:solidFill>
                  <a:srgbClr val="800000"/>
                </a:solidFill>
              </a:rPr>
              <a:t>New England Space Science Consortium meeting</a:t>
            </a:r>
            <a:endParaRPr lang="en-US" sz="1600" b="1" dirty="0">
              <a:solidFill>
                <a:srgbClr val="800000"/>
              </a:solidFill>
            </a:endParaRPr>
          </a:p>
          <a:p>
            <a:pPr algn="r">
              <a:spcBef>
                <a:spcPct val="50000"/>
              </a:spcBef>
            </a:pPr>
            <a:r>
              <a:rPr lang="en-US" sz="1600" b="1" dirty="0" smtClean="0">
                <a:solidFill>
                  <a:srgbClr val="800000"/>
                </a:solidFill>
              </a:rPr>
              <a:t>UNH, NH</a:t>
            </a:r>
            <a:endParaRPr lang="en-US" sz="1600" b="1" dirty="0">
              <a:solidFill>
                <a:srgbClr val="800000"/>
              </a:solidFill>
            </a:endParaRPr>
          </a:p>
          <a:p>
            <a:pPr algn="r">
              <a:spcBef>
                <a:spcPct val="50000"/>
              </a:spcBef>
            </a:pPr>
            <a:r>
              <a:rPr lang="en-US" sz="1600" b="1" dirty="0" smtClean="0">
                <a:solidFill>
                  <a:srgbClr val="800000"/>
                </a:solidFill>
              </a:rPr>
              <a:t>24 October </a:t>
            </a:r>
            <a:r>
              <a:rPr lang="en-US" sz="1600" b="1" dirty="0">
                <a:solidFill>
                  <a:srgbClr val="800000"/>
                </a:solidFill>
              </a:rPr>
              <a:t>2012</a:t>
            </a:r>
          </a:p>
        </p:txBody>
      </p:sp>
      <p:pic>
        <p:nvPicPr>
          <p:cNvPr id="2054" name="Picture 9" descr="isr_logo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4800" y="4767540"/>
            <a:ext cx="3870592" cy="1785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86800" y="6477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15</a:t>
            </a:r>
          </a:p>
        </p:txBody>
      </p:sp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81439" y="2057400"/>
            <a:ext cx="5811412" cy="4648200"/>
            <a:chOff x="0" y="0"/>
            <a:chExt cx="5001" cy="4000"/>
          </a:xfrm>
        </p:grpSpPr>
        <p:sp>
          <p:nvSpPr>
            <p:cNvPr id="12" name="Rectangle 2"/>
            <p:cNvSpPr>
              <a:spLocks/>
            </p:cNvSpPr>
            <p:nvPr/>
          </p:nvSpPr>
          <p:spPr bwMode="auto">
            <a:xfrm>
              <a:off x="0" y="0"/>
              <a:ext cx="5001" cy="40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pic>
          <p:nvPicPr>
            <p:cNvPr id="14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" y="55"/>
              <a:ext cx="4797" cy="39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Rectangle 33"/>
          <p:cNvSpPr>
            <a:spLocks/>
          </p:cNvSpPr>
          <p:nvPr/>
        </p:nvSpPr>
        <p:spPr bwMode="auto">
          <a:xfrm rot="19600280">
            <a:off x="2064724" y="3844705"/>
            <a:ext cx="3234061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2000" b="1" dirty="0">
                <a:solidFill>
                  <a:srgbClr val="A63234"/>
                </a:solidFill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Accretion in 1 AU:</a:t>
            </a:r>
          </a:p>
          <a:p>
            <a:r>
              <a:rPr lang="en-US" sz="2000" b="1" dirty="0">
                <a:solidFill>
                  <a:srgbClr val="A63234"/>
                </a:solidFill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from 20 </a:t>
            </a:r>
            <a:r>
              <a:rPr lang="en-US" sz="2000" b="1" dirty="0" err="1">
                <a:solidFill>
                  <a:srgbClr val="A63234"/>
                </a:solidFill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Tg</a:t>
            </a:r>
            <a:r>
              <a:rPr lang="en-US" sz="2000" b="1" dirty="0">
                <a:solidFill>
                  <a:srgbClr val="A63234"/>
                </a:solidFill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 to 80 </a:t>
            </a:r>
            <a:r>
              <a:rPr lang="en-US" sz="2000" b="1" dirty="0" err="1">
                <a:solidFill>
                  <a:srgbClr val="A63234"/>
                </a:solidFill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Tg</a:t>
            </a:r>
            <a:r>
              <a:rPr lang="en-US" sz="2000" b="1" dirty="0">
                <a:solidFill>
                  <a:srgbClr val="A63234"/>
                </a:solidFill>
                <a:latin typeface="Copperplate" charset="0"/>
                <a:ea typeface="Copperplate" charset="0"/>
                <a:cs typeface="Copperplate" charset="0"/>
                <a:sym typeface="Copperplate" charset="0"/>
              </a:rPr>
              <a:t> (4X!)</a:t>
            </a:r>
          </a:p>
        </p:txBody>
      </p:sp>
      <p:grpSp>
        <p:nvGrpSpPr>
          <p:cNvPr id="4" name="Group 9"/>
          <p:cNvGrpSpPr>
            <a:grpSpLocks/>
          </p:cNvGrpSpPr>
          <p:nvPr/>
        </p:nvGrpSpPr>
        <p:grpSpPr bwMode="auto">
          <a:xfrm>
            <a:off x="3086928" y="838200"/>
            <a:ext cx="6057072" cy="762000"/>
            <a:chOff x="0" y="0"/>
            <a:chExt cx="5432" cy="552"/>
          </a:xfrm>
        </p:grpSpPr>
        <p:pic>
          <p:nvPicPr>
            <p:cNvPr id="17" name="Picture 5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432" cy="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Rectangle 6"/>
            <p:cNvSpPr>
              <a:spLocks/>
            </p:cNvSpPr>
            <p:nvPr/>
          </p:nvSpPr>
          <p:spPr bwMode="auto">
            <a:xfrm>
              <a:off x="4408" y="20"/>
              <a:ext cx="720" cy="24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9" name="Rectangle 7"/>
            <p:cNvSpPr>
              <a:spLocks/>
            </p:cNvSpPr>
            <p:nvPr/>
          </p:nvSpPr>
          <p:spPr bwMode="auto">
            <a:xfrm>
              <a:off x="4562" y="100"/>
              <a:ext cx="259" cy="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127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800" i="1">
                  <a:solidFill>
                    <a:prstClr val="white"/>
                  </a:solidFill>
                  <a:latin typeface="Times New Roman" charset="0"/>
                  <a:cs typeface="Times New Roman" charset="0"/>
                  <a:sym typeface="Times New Roman" charset="0"/>
                </a:rPr>
                <a:t>S</a:t>
              </a:r>
              <a:r>
                <a:rPr lang="en-US" sz="2800" baseline="32000">
                  <a:solidFill>
                    <a:prstClr val="white"/>
                  </a:solidFill>
                  <a:latin typeface="Times New Roman" charset="0"/>
                  <a:cs typeface="Times New Roman" charset="0"/>
                  <a:sym typeface="Times New Roman" charset="0"/>
                </a:rPr>
                <a:t>2</a:t>
              </a:r>
            </a:p>
          </p:txBody>
        </p:sp>
        <p:sp>
          <p:nvSpPr>
            <p:cNvPr id="20" name="Rectangle 8"/>
            <p:cNvSpPr>
              <a:spLocks/>
            </p:cNvSpPr>
            <p:nvPr/>
          </p:nvSpPr>
          <p:spPr bwMode="auto">
            <a:xfrm>
              <a:off x="5032" y="12"/>
              <a:ext cx="336" cy="344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25400" cap="flat">
                  <a:solidFill>
                    <a:srgbClr val="000000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endParaRPr 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5" name="Group 32"/>
          <p:cNvGrpSpPr>
            <a:grpSpLocks/>
          </p:cNvGrpSpPr>
          <p:nvPr/>
        </p:nvGrpSpPr>
        <p:grpSpPr bwMode="auto">
          <a:xfrm>
            <a:off x="4953000" y="1371600"/>
            <a:ext cx="5334000" cy="3429000"/>
            <a:chOff x="0" y="0"/>
            <a:chExt cx="5600" cy="3064"/>
          </a:xfrm>
        </p:grpSpPr>
        <p:grpSp>
          <p:nvGrpSpPr>
            <p:cNvPr id="6" name="Group 12"/>
            <p:cNvGrpSpPr>
              <a:grpSpLocks/>
            </p:cNvGrpSpPr>
            <p:nvPr/>
          </p:nvGrpSpPr>
          <p:grpSpPr bwMode="auto">
            <a:xfrm>
              <a:off x="2280" y="0"/>
              <a:ext cx="3320" cy="848"/>
              <a:chOff x="0" y="0"/>
              <a:chExt cx="3320" cy="848"/>
            </a:xfrm>
          </p:grpSpPr>
          <p:sp>
            <p:nvSpPr>
              <p:cNvPr id="43" name="Rectangle 10"/>
              <p:cNvSpPr>
                <a:spLocks/>
              </p:cNvSpPr>
              <p:nvPr/>
            </p:nvSpPr>
            <p:spPr bwMode="auto">
              <a:xfrm>
                <a:off x="0" y="568"/>
                <a:ext cx="3320" cy="28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12700" cap="flat">
                    <a:solidFill>
                      <a:srgbClr val="000000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 anchor="ctr"/>
              <a:lstStyle/>
              <a:p>
                <a:r>
                  <a:rPr lang="en-US" sz="2300" dirty="0">
                    <a:solidFill>
                      <a:srgbClr val="00B0F0"/>
                    </a:solidFill>
                    <a:latin typeface="Arial Narrow" charset="0"/>
                    <a:ea typeface="Arial Narrow" charset="0"/>
                    <a:cs typeface="Arial Narrow" charset="0"/>
                    <a:sym typeface="Arial Narrow" charset="0"/>
                  </a:rPr>
                  <a:t>Distance to feature</a:t>
                </a:r>
              </a:p>
            </p:txBody>
          </p:sp>
          <p:sp>
            <p:nvSpPr>
              <p:cNvPr id="44" name="Line 11"/>
              <p:cNvSpPr>
                <a:spLocks noChangeShapeType="1"/>
              </p:cNvSpPr>
              <p:nvPr/>
            </p:nvSpPr>
            <p:spPr bwMode="auto">
              <a:xfrm flipH="1">
                <a:off x="216" y="0"/>
                <a:ext cx="424" cy="568"/>
              </a:xfrm>
              <a:prstGeom prst="line">
                <a:avLst/>
              </a:prstGeom>
              <a:ln w="31750">
                <a:solidFill>
                  <a:srgbClr val="00B0F0"/>
                </a:solidFill>
                <a:headEnd type="stealth" w="med" len="med"/>
                <a:tailEnd type="none" w="med" len="med"/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  <p:txBody>
              <a:bodyPr lIns="0" tIns="0" rIns="0" bIns="0"/>
              <a:lstStyle/>
              <a:p>
                <a:endParaRPr lang="en-US">
                  <a:solidFill>
                    <a:srgbClr val="00B0F0"/>
                  </a:solidFill>
                </a:endParaRPr>
              </a:p>
            </p:txBody>
          </p:sp>
        </p:grpSp>
        <p:grpSp>
          <p:nvGrpSpPr>
            <p:cNvPr id="7" name="Group 31"/>
            <p:cNvGrpSpPr>
              <a:grpSpLocks/>
            </p:cNvGrpSpPr>
            <p:nvPr/>
          </p:nvGrpSpPr>
          <p:grpSpPr bwMode="auto">
            <a:xfrm>
              <a:off x="0" y="88"/>
              <a:ext cx="5040" cy="2976"/>
              <a:chOff x="0" y="0"/>
              <a:chExt cx="5040" cy="2976"/>
            </a:xfrm>
          </p:grpSpPr>
          <p:grpSp>
            <p:nvGrpSpPr>
              <p:cNvPr id="8" name="Group 15"/>
              <p:cNvGrpSpPr>
                <a:grpSpLocks/>
              </p:cNvGrpSpPr>
              <p:nvPr/>
            </p:nvGrpSpPr>
            <p:grpSpPr bwMode="auto">
              <a:xfrm>
                <a:off x="0" y="16"/>
                <a:ext cx="3823" cy="2960"/>
                <a:chOff x="0" y="0"/>
                <a:chExt cx="3823" cy="2960"/>
              </a:xfrm>
            </p:grpSpPr>
            <p:sp>
              <p:nvSpPr>
                <p:cNvPr id="41" name="Rectangle 13"/>
                <p:cNvSpPr>
                  <a:spLocks/>
                </p:cNvSpPr>
                <p:nvPr/>
              </p:nvSpPr>
              <p:spPr bwMode="auto">
                <a:xfrm>
                  <a:off x="503" y="2680"/>
                  <a:ext cx="3320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r>
                    <a:rPr lang="en-US" sz="2300" dirty="0">
                      <a:solidFill>
                        <a:srgbClr val="00B0F0"/>
                      </a:solidFill>
                      <a:latin typeface="Arial Narrow" charset="0"/>
                      <a:ea typeface="Arial Narrow" charset="0"/>
                      <a:cs typeface="Arial Narrow" charset="0"/>
                      <a:sym typeface="Arial Narrow" charset="0"/>
                    </a:rPr>
                    <a:t>Average mass per electron (proton mass * 1.1)</a:t>
                  </a:r>
                </a:p>
              </p:txBody>
            </p:sp>
            <p:sp>
              <p:nvSpPr>
                <p:cNvPr id="42" name="Line 14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503" cy="2508"/>
                </a:xfrm>
                <a:prstGeom prst="line">
                  <a:avLst/>
                </a:prstGeom>
                <a:ln w="31750">
                  <a:solidFill>
                    <a:srgbClr val="00B0F0"/>
                  </a:solidFill>
                  <a:headEnd type="stealth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lIns="0" tIns="0" rIns="0" bIns="0"/>
                <a:lstStyle/>
                <a:p>
                  <a:endParaRPr lang="en-US">
                    <a:solidFill>
                      <a:srgbClr val="00B0F0"/>
                    </a:solidFill>
                  </a:endParaRPr>
                </a:p>
              </p:txBody>
            </p:sp>
          </p:grpSp>
          <p:grpSp>
            <p:nvGrpSpPr>
              <p:cNvPr id="9" name="Group 18"/>
              <p:cNvGrpSpPr>
                <a:grpSpLocks/>
              </p:cNvGrpSpPr>
              <p:nvPr/>
            </p:nvGrpSpPr>
            <p:grpSpPr bwMode="auto">
              <a:xfrm>
                <a:off x="264" y="32"/>
                <a:ext cx="3848" cy="2632"/>
                <a:chOff x="0" y="0"/>
                <a:chExt cx="3848" cy="2632"/>
              </a:xfrm>
            </p:grpSpPr>
            <p:sp>
              <p:nvSpPr>
                <p:cNvPr id="39" name="Rectangle 16"/>
                <p:cNvSpPr>
                  <a:spLocks/>
                </p:cNvSpPr>
                <p:nvPr/>
              </p:nvSpPr>
              <p:spPr bwMode="auto">
                <a:xfrm>
                  <a:off x="528" y="2352"/>
                  <a:ext cx="3320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r>
                    <a:rPr lang="en-US" sz="2300" dirty="0">
                      <a:solidFill>
                        <a:srgbClr val="00B0F0"/>
                      </a:solidFill>
                      <a:latin typeface="Arial Narrow" charset="0"/>
                      <a:ea typeface="Arial Narrow" charset="0"/>
                      <a:cs typeface="Arial Narrow" charset="0"/>
                      <a:sym typeface="Arial Narrow" charset="0"/>
                    </a:rPr>
                    <a:t>Feature brightness</a:t>
                  </a:r>
                </a:p>
              </p:txBody>
            </p:sp>
            <p:sp>
              <p:nvSpPr>
                <p:cNvPr id="40" name="Line 17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532" cy="2352"/>
                </a:xfrm>
                <a:prstGeom prst="line">
                  <a:avLst/>
                </a:prstGeom>
                <a:ln w="31750">
                  <a:solidFill>
                    <a:srgbClr val="00B0F0"/>
                  </a:solidFill>
                  <a:headEnd type="stealth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lIns="0" tIns="0" rIns="0" bIns="0"/>
                <a:lstStyle/>
                <a:p>
                  <a:endParaRPr lang="en-US">
                    <a:solidFill>
                      <a:srgbClr val="00B0F0"/>
                    </a:solidFill>
                  </a:endParaRPr>
                </a:p>
              </p:txBody>
            </p:sp>
          </p:grpSp>
          <p:grpSp>
            <p:nvGrpSpPr>
              <p:cNvPr id="10" name="Group 21"/>
              <p:cNvGrpSpPr>
                <a:grpSpLocks/>
              </p:cNvGrpSpPr>
              <p:nvPr/>
            </p:nvGrpSpPr>
            <p:grpSpPr bwMode="auto">
              <a:xfrm>
                <a:off x="560" y="32"/>
                <a:ext cx="3760" cy="2263"/>
                <a:chOff x="0" y="0"/>
                <a:chExt cx="3760" cy="2263"/>
              </a:xfrm>
            </p:grpSpPr>
            <p:sp>
              <p:nvSpPr>
                <p:cNvPr id="37" name="Rectangle 19"/>
                <p:cNvSpPr>
                  <a:spLocks/>
                </p:cNvSpPr>
                <p:nvPr/>
              </p:nvSpPr>
              <p:spPr bwMode="auto">
                <a:xfrm>
                  <a:off x="440" y="1983"/>
                  <a:ext cx="3320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r>
                    <a:rPr lang="en-US" sz="2300" dirty="0">
                      <a:solidFill>
                        <a:srgbClr val="00B0F0"/>
                      </a:solidFill>
                      <a:latin typeface="Arial Narrow" charset="0"/>
                      <a:ea typeface="Arial Narrow" charset="0"/>
                      <a:cs typeface="Arial Narrow" charset="0"/>
                      <a:sym typeface="Arial Narrow" charset="0"/>
                    </a:rPr>
                    <a:t>Solar solid angle from feature’s vantage</a:t>
                  </a:r>
                </a:p>
              </p:txBody>
            </p:sp>
            <p:sp>
              <p:nvSpPr>
                <p:cNvPr id="38" name="Line 20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440" cy="1904"/>
                </a:xfrm>
                <a:prstGeom prst="line">
                  <a:avLst/>
                </a:prstGeom>
                <a:ln w="31750">
                  <a:solidFill>
                    <a:srgbClr val="00B0F0"/>
                  </a:solidFill>
                  <a:headEnd type="stealth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lIns="0" tIns="0" rIns="0" bIns="0"/>
                <a:lstStyle/>
                <a:p>
                  <a:endParaRPr lang="en-US">
                    <a:solidFill>
                      <a:srgbClr val="00B0F0"/>
                    </a:solidFill>
                  </a:endParaRPr>
                </a:p>
              </p:txBody>
            </p:sp>
          </p:grpSp>
          <p:grpSp>
            <p:nvGrpSpPr>
              <p:cNvPr id="11" name="Group 24"/>
              <p:cNvGrpSpPr>
                <a:grpSpLocks/>
              </p:cNvGrpSpPr>
              <p:nvPr/>
            </p:nvGrpSpPr>
            <p:grpSpPr bwMode="auto">
              <a:xfrm>
                <a:off x="1128" y="24"/>
                <a:ext cx="3600" cy="1912"/>
                <a:chOff x="0" y="0"/>
                <a:chExt cx="3600" cy="1912"/>
              </a:xfrm>
            </p:grpSpPr>
            <p:sp>
              <p:nvSpPr>
                <p:cNvPr id="35" name="Rectangle 22"/>
                <p:cNvSpPr>
                  <a:spLocks/>
                </p:cNvSpPr>
                <p:nvPr/>
              </p:nvSpPr>
              <p:spPr bwMode="auto">
                <a:xfrm>
                  <a:off x="280" y="1632"/>
                  <a:ext cx="3320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r>
                    <a:rPr lang="en-US" sz="2300">
                      <a:solidFill>
                        <a:srgbClr val="00B0F0"/>
                      </a:solidFill>
                      <a:latin typeface="Arial Narrow" charset="0"/>
                      <a:ea typeface="Arial Narrow" charset="0"/>
                      <a:cs typeface="Arial Narrow" charset="0"/>
                      <a:sym typeface="Arial Narrow" charset="0"/>
                    </a:rPr>
                    <a:t>Thomson cross section</a:t>
                  </a:r>
                </a:p>
              </p:txBody>
            </p:sp>
            <p:sp>
              <p:nvSpPr>
                <p:cNvPr id="36" name="Line 23"/>
                <p:cNvSpPr>
                  <a:spLocks noChangeShapeType="1"/>
                </p:cNvSpPr>
                <p:nvPr/>
              </p:nvSpPr>
              <p:spPr bwMode="auto">
                <a:xfrm>
                  <a:off x="0" y="0"/>
                  <a:ext cx="296" cy="1655"/>
                </a:xfrm>
                <a:prstGeom prst="line">
                  <a:avLst/>
                </a:prstGeom>
                <a:ln w="31750">
                  <a:solidFill>
                    <a:srgbClr val="00B0F0"/>
                  </a:solidFill>
                  <a:headEnd type="stealth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lIns="0" tIns="0" rIns="0" bIns="0"/>
                <a:lstStyle/>
                <a:p>
                  <a:endParaRPr lang="en-US">
                    <a:solidFill>
                      <a:srgbClr val="00B0F0"/>
                    </a:solidFill>
                  </a:endParaRPr>
                </a:p>
              </p:txBody>
            </p:sp>
          </p:grpSp>
          <p:grpSp>
            <p:nvGrpSpPr>
              <p:cNvPr id="13" name="Group 27"/>
              <p:cNvGrpSpPr>
                <a:grpSpLocks/>
              </p:cNvGrpSpPr>
              <p:nvPr/>
            </p:nvGrpSpPr>
            <p:grpSpPr bwMode="auto">
              <a:xfrm>
                <a:off x="1440" y="24"/>
                <a:ext cx="3320" cy="1496"/>
                <a:chOff x="-168" y="0"/>
                <a:chExt cx="3320" cy="1496"/>
              </a:xfrm>
            </p:grpSpPr>
            <p:sp>
              <p:nvSpPr>
                <p:cNvPr id="33" name="Rectangle 25"/>
                <p:cNvSpPr>
                  <a:spLocks/>
                </p:cNvSpPr>
                <p:nvPr/>
              </p:nvSpPr>
              <p:spPr bwMode="auto">
                <a:xfrm>
                  <a:off x="-168" y="1216"/>
                  <a:ext cx="3320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r>
                    <a:rPr lang="en-US" sz="2300" dirty="0">
                      <a:solidFill>
                        <a:srgbClr val="00B0F0"/>
                      </a:solidFill>
                      <a:latin typeface="Arial Narrow" charset="0"/>
                      <a:ea typeface="Arial Narrow" charset="0"/>
                      <a:cs typeface="Arial Narrow" charset="0"/>
                      <a:sym typeface="Arial Narrow" charset="0"/>
                    </a:rPr>
                    <a:t>Thomson geometric factor</a:t>
                  </a:r>
                </a:p>
              </p:txBody>
            </p:sp>
            <p:sp>
              <p:nvSpPr>
                <p:cNvPr id="34" name="Line 26"/>
                <p:cNvSpPr>
                  <a:spLocks noChangeShapeType="1"/>
                </p:cNvSpPr>
                <p:nvPr/>
              </p:nvSpPr>
              <p:spPr bwMode="auto">
                <a:xfrm flipH="1">
                  <a:off x="96" y="0"/>
                  <a:ext cx="0" cy="1215"/>
                </a:xfrm>
                <a:prstGeom prst="line">
                  <a:avLst/>
                </a:prstGeom>
                <a:ln w="31750">
                  <a:solidFill>
                    <a:srgbClr val="00B0F0"/>
                  </a:solidFill>
                  <a:headEnd type="stealth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lIns="0" tIns="0" rIns="0" bIns="0"/>
                <a:lstStyle/>
                <a:p>
                  <a:endParaRPr lang="en-US">
                    <a:solidFill>
                      <a:srgbClr val="00B0F0"/>
                    </a:solidFill>
                  </a:endParaRPr>
                </a:p>
              </p:txBody>
            </p:sp>
          </p:grpSp>
          <p:grpSp>
            <p:nvGrpSpPr>
              <p:cNvPr id="16" name="Group 30"/>
              <p:cNvGrpSpPr>
                <a:grpSpLocks/>
              </p:cNvGrpSpPr>
              <p:nvPr/>
            </p:nvGrpSpPr>
            <p:grpSpPr bwMode="auto">
              <a:xfrm>
                <a:off x="1720" y="0"/>
                <a:ext cx="3320" cy="1104"/>
                <a:chOff x="-216" y="0"/>
                <a:chExt cx="3320" cy="1104"/>
              </a:xfrm>
            </p:grpSpPr>
            <p:sp>
              <p:nvSpPr>
                <p:cNvPr id="31" name="Rectangle 28"/>
                <p:cNvSpPr>
                  <a:spLocks/>
                </p:cNvSpPr>
                <p:nvPr/>
              </p:nvSpPr>
              <p:spPr bwMode="auto">
                <a:xfrm>
                  <a:off x="-216" y="824"/>
                  <a:ext cx="3320" cy="280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12700" cap="flat">
                      <a:solidFill>
                        <a:srgbClr val="000000"/>
                      </a:solidFill>
                      <a:miter lim="800000"/>
                      <a:headEnd type="none" w="med" len="med"/>
                      <a:tailEnd type="none" w="med" len="med"/>
                    </a14:hiddenLine>
                  </a:ext>
                </a:extLst>
              </p:spPr>
              <p:txBody>
                <a:bodyPr lIns="0" tIns="0" rIns="0" bIns="0" anchor="ctr"/>
                <a:lstStyle/>
                <a:p>
                  <a:r>
                    <a:rPr lang="en-US" sz="2300" dirty="0">
                      <a:solidFill>
                        <a:srgbClr val="00B0F0"/>
                      </a:solidFill>
                      <a:latin typeface="Arial Narrow" charset="0"/>
                      <a:ea typeface="Arial Narrow" charset="0"/>
                      <a:cs typeface="Arial Narrow" charset="0"/>
                      <a:sym typeface="Arial Narrow" charset="0"/>
                    </a:rPr>
                    <a:t>Apparent size of feature</a:t>
                  </a:r>
                </a:p>
              </p:txBody>
            </p:sp>
            <p:sp>
              <p:nvSpPr>
                <p:cNvPr id="32" name="Line 29"/>
                <p:cNvSpPr>
                  <a:spLocks noChangeShapeType="1"/>
                </p:cNvSpPr>
                <p:nvPr/>
              </p:nvSpPr>
              <p:spPr bwMode="auto">
                <a:xfrm flipH="1">
                  <a:off x="80" y="0"/>
                  <a:ext cx="480" cy="824"/>
                </a:xfrm>
                <a:prstGeom prst="line">
                  <a:avLst/>
                </a:prstGeom>
                <a:ln w="31750">
                  <a:solidFill>
                    <a:srgbClr val="00B0F0"/>
                  </a:solidFill>
                  <a:headEnd type="stealth" w="med" len="med"/>
                  <a:tailEnd type="none" w="med" len="med"/>
                </a:ln>
              </p:spPr>
              <p:style>
                <a:lnRef idx="1">
                  <a:schemeClr val="accent6"/>
                </a:lnRef>
                <a:fillRef idx="0">
                  <a:schemeClr val="accent6"/>
                </a:fillRef>
                <a:effectRef idx="0">
                  <a:schemeClr val="accent6"/>
                </a:effectRef>
                <a:fontRef idx="minor">
                  <a:schemeClr val="tx1"/>
                </a:fontRef>
              </p:style>
              <p:txBody>
                <a:bodyPr lIns="0" tIns="0" rIns="0" bIns="0"/>
                <a:lstStyle/>
                <a:p>
                  <a:endParaRPr lang="en-US">
                    <a:solidFill>
                      <a:srgbClr val="00B0F0"/>
                    </a:solidFill>
                  </a:endParaRPr>
                </a:p>
              </p:txBody>
            </p:sp>
          </p:grpSp>
        </p:grpSp>
      </p:grpSp>
      <p:sp>
        <p:nvSpPr>
          <p:cNvPr id="45" name="TextBox 44"/>
          <p:cNvSpPr txBox="1"/>
          <p:nvPr/>
        </p:nvSpPr>
        <p:spPr>
          <a:xfrm>
            <a:off x="2606286" y="0"/>
            <a:ext cx="39469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Analysis of DE  in Solar Wind</a:t>
            </a:r>
          </a:p>
        </p:txBody>
      </p:sp>
    </p:spTree>
    <p:extLst>
      <p:ext uri="{BB962C8B-B14F-4D97-AF65-F5344CB8AC3E}">
        <p14:creationId xmlns:p14="http://schemas.microsoft.com/office/powerpoint/2010/main" xmlns="" val="53215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9771776" presetClass="entr" presetSubtype="6259178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75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7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utoUpdateAnimBg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isr_logo.png"/>
          <p:cNvPicPr>
            <a:picLocks noChangeAspect="1"/>
          </p:cNvPicPr>
          <p:nvPr/>
        </p:nvPicPr>
        <p:blipFill>
          <a:blip r:embed="rId2" cstate="print"/>
          <a:srcRect t="9041" r="-4317" b="30000"/>
          <a:stretch>
            <a:fillRect/>
          </a:stretch>
        </p:blipFill>
        <p:spPr bwMode="auto">
          <a:xfrm>
            <a:off x="414338" y="271463"/>
            <a:ext cx="1905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6"/>
          <p:cNvSpPr txBox="1">
            <a:spLocks noChangeArrowheads="1"/>
          </p:cNvSpPr>
          <p:nvPr/>
        </p:nvSpPr>
        <p:spPr bwMode="auto">
          <a:xfrm>
            <a:off x="514350" y="854075"/>
            <a:ext cx="8077200" cy="63500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D29600"/>
              </a:gs>
              <a:gs pos="100000">
                <a:srgbClr val="8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>
              <a:solidFill>
                <a:prstClr val="black"/>
              </a:solidFill>
              <a:latin typeface="Arial" charset="0"/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14350" y="944563"/>
            <a:ext cx="8077200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76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2743200" y="76200"/>
            <a:ext cx="35958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CONCLUSIONS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28600" y="1143000"/>
            <a:ext cx="8839200" cy="5355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CMEs carry magnetic flux &amp;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helicity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into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heliosphere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but flux buildup not observed</a:t>
            </a:r>
          </a:p>
          <a:p>
            <a:pPr>
              <a:buFont typeface="Arial" pitchFamily="34" charset="0"/>
              <a:buChar char="•"/>
            </a:pP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Evidence of current sheets and disconnection (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Concave-Outward structure, 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rays) observed in lower atmosphere and corona</a:t>
            </a:r>
          </a:p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 Rays/CSs in at least 10% of all WL CMEs</a:t>
            </a:r>
          </a:p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 But are they frequent enough to balance flux?</a:t>
            </a:r>
          </a:p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 Some CS parameters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measured 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but we need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full 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description</a:t>
            </a:r>
          </a:p>
          <a:p>
            <a:pPr>
              <a:buFont typeface="Arial" pitchFamily="34" charset="0"/>
              <a:buChar char="•"/>
            </a:pP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 new STEREO data set CME structures and DE features now easily visible and common, even at solar minimum</a:t>
            </a:r>
          </a:p>
          <a:p>
            <a:pPr>
              <a:buFont typeface="Arial" pitchFamily="34" charset="0"/>
              <a:buChar char="•"/>
            </a:pP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STEREO DE accretes 4X its initial mass over 1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AU</a:t>
            </a:r>
          </a:p>
          <a:p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DE has entrained flux = 2 X 10</a:t>
            </a:r>
            <a:r>
              <a:rPr lang="en-US" b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Mx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 ~ 1 month est. yields rate of 1/day and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discon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rate = 6 X 10</a:t>
            </a:r>
            <a:r>
              <a:rPr lang="en-US" b="1" baseline="30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21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Mx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/yr</a:t>
            </a:r>
          </a:p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  At 1 AU amounts 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about 10% of observed rate of change of open</a:t>
            </a:r>
          </a:p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	   field at 1 AU (</a:t>
            </a:r>
            <a:r>
              <a:rPr lang="en-US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Schwadron</a:t>
            </a:r>
            <a:r>
              <a:rPr lang="en-US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et al., </a:t>
            </a:r>
            <a:r>
              <a:rPr lang="en-US" b="1" i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ApJ</a:t>
            </a:r>
            <a:r>
              <a:rPr lang="en-US" b="1" i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, 2010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)</a:t>
            </a:r>
          </a:p>
          <a:p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	- Thus this mechanism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is important 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to </a:t>
            </a:r>
            <a:r>
              <a:rPr lang="en-US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heliospheric</a:t>
            </a:r>
            <a:r>
              <a:rPr lang="en-US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flux </a:t>
            </a:r>
            <a:r>
              <a:rPr lang="en-US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balance</a:t>
            </a:r>
            <a:endParaRPr lang="en-US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isr_logo.png"/>
          <p:cNvPicPr>
            <a:picLocks noChangeAspect="1"/>
          </p:cNvPicPr>
          <p:nvPr/>
        </p:nvPicPr>
        <p:blipFill>
          <a:blip r:embed="rId2" cstate="print"/>
          <a:srcRect t="9041" r="-4317" b="30000"/>
          <a:stretch>
            <a:fillRect/>
          </a:stretch>
        </p:blipFill>
        <p:spPr bwMode="auto">
          <a:xfrm>
            <a:off x="414338" y="271463"/>
            <a:ext cx="19050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6" name="TextBox 6"/>
          <p:cNvSpPr txBox="1">
            <a:spLocks noChangeArrowheads="1"/>
          </p:cNvSpPr>
          <p:nvPr/>
        </p:nvSpPr>
        <p:spPr bwMode="auto">
          <a:xfrm>
            <a:off x="514350" y="854075"/>
            <a:ext cx="8077200" cy="63500"/>
          </a:xfrm>
          <a:prstGeom prst="rect">
            <a:avLst/>
          </a:prstGeom>
          <a:gradFill rotWithShape="1">
            <a:gsLst>
              <a:gs pos="0">
                <a:srgbClr val="800000"/>
              </a:gs>
              <a:gs pos="50000">
                <a:srgbClr val="D29600"/>
              </a:gs>
              <a:gs pos="100000">
                <a:srgbClr val="800000"/>
              </a:gs>
            </a:gsLst>
            <a:lin ang="0" scaled="1"/>
          </a:gra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>
              <a:solidFill>
                <a:prstClr val="black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514350" y="944563"/>
            <a:ext cx="8077200" cy="0"/>
          </a:xfrm>
          <a:prstGeom prst="line">
            <a:avLst/>
          </a:prstGeom>
          <a:ln>
            <a:solidFill>
              <a:srgbClr val="8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8600" y="76200"/>
            <a:ext cx="6858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28600" y="990600"/>
            <a:ext cx="8839200" cy="5678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571500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Coronal mass ejections (CMEs) involve  expulsion of significant amounts of mass and magnetic flux into heliosphere</a:t>
            </a:r>
          </a:p>
          <a:p>
            <a:pPr defTabSz="571500"/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 Implies continuous buildup of the net interplanetary magnetic flux (IMF)</a:t>
            </a:r>
          </a:p>
          <a:p>
            <a:pPr defTabSz="571500"/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571500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But over time IMF varies with solar cycle, open flux varies ~50%.</a:t>
            </a:r>
          </a:p>
          <a:p>
            <a:pPr defTabSz="571500"/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 So a buildup is not observed</a:t>
            </a:r>
          </a:p>
          <a:p>
            <a:pPr lvl="1" defTabSz="571500"/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- Thus, reconnection/disconnection of the flux near Sun seems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required but observing evidence of it in heliosphere has been illusive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571500"/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571500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Field line reconnection in wake of CMEs is a fundamental aspect of some magnetically driven eruptive flare/CME models.  </a:t>
            </a:r>
          </a:p>
          <a:p>
            <a:pPr defTabSz="571500"/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 Such a “standard” model features a growing hot loop arcade beneath a rising X-type </a:t>
            </a:r>
          </a:p>
          <a:p>
            <a:pPr defTabSz="571500"/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  neutral point connected to the retreating CME</a:t>
            </a:r>
          </a:p>
          <a:p>
            <a:pPr defTabSz="571500"/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 Recent versions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rising CME &amp; hot arcade connected by stretched current sheet (CS)</a:t>
            </a:r>
          </a:p>
          <a:p>
            <a:pPr defTabSz="571500"/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defTabSz="571500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Candidate disconnection events &amp; CSs identified observationally:</a:t>
            </a:r>
          </a:p>
          <a:p>
            <a:pPr defTabSz="571500"/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 In lower atmosphere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hot arcades with cusps,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looptop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HXR sources, XUV rays, inflows</a:t>
            </a:r>
          </a:p>
          <a:p>
            <a:pPr defTabSz="571500"/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  and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downflows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defTabSz="571500"/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 In corona near Sun 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 in WL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as narrow rays trailing outward-moving CMEs and in UV</a:t>
            </a:r>
          </a:p>
          <a:p>
            <a:pPr defTabSz="571500"/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  spectra as narrow bright, hot features</a:t>
            </a:r>
          </a:p>
          <a:p>
            <a:pPr defTabSz="571500"/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- In inner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heliosphere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(STEREO) as U-shaped loops and voids</a:t>
            </a:r>
          </a:p>
          <a:p>
            <a:pPr defTabSz="571500"/>
            <a:endParaRPr lang="en-US" sz="9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0" lvl="1" defTabSz="571500">
              <a:buFont typeface="Arial" pitchFamily="34" charset="0"/>
              <a:buChar char="•"/>
            </a:pP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2-D and 3-D models developed involving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Petschek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reconnection, MHD of CME evolution, numerical reconnection, and steady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vs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bursty</a:t>
            </a:r>
            <a:r>
              <a:rPr lang="en-US" sz="16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reconnection in CS (will not </a:t>
            </a:r>
            <a:r>
              <a:rPr lang="en-US" sz="16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discuss)</a:t>
            </a:r>
            <a:endParaRPr lang="en-US" sz="16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Right Arrow 7"/>
          <p:cNvSpPr/>
          <p:nvPr/>
        </p:nvSpPr>
        <p:spPr>
          <a:xfrm>
            <a:off x="228600" y="5638800"/>
            <a:ext cx="533400" cy="228600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09800" y="152400"/>
            <a:ext cx="535915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solidFill>
                  <a:srgbClr val="993300"/>
                </a:solidFill>
                <a:latin typeface="Arial" pitchFamily="34" charset="0"/>
                <a:cs typeface="Arial" pitchFamily="34" charset="0"/>
              </a:rPr>
              <a:t>OUTLINE - BACKGROUND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762000" y="660399"/>
            <a:ext cx="7678737" cy="1244601"/>
          </a:xfrm>
        </p:spPr>
        <p:txBody>
          <a:bodyPr/>
          <a:lstStyle/>
          <a:p>
            <a:r>
              <a:rPr lang="en-US" sz="3200" b="1" dirty="0" smtClean="0">
                <a:solidFill>
                  <a:srgbClr val="993300"/>
                </a:solidFill>
              </a:rPr>
              <a:t>New Results from STEREO SECCHI Imagers on CMEs, Magnetic Clouds &amp; Disconnection Events in the Heliosphere</a:t>
            </a:r>
            <a:endParaRPr lang="en-US" sz="3200" b="1" dirty="0">
              <a:solidFill>
                <a:srgbClr val="993300"/>
              </a:solidFill>
            </a:endParaRPr>
          </a:p>
        </p:txBody>
      </p:sp>
      <p:pic>
        <p:nvPicPr>
          <p:cNvPr id="4" name="Picture 18" descr="stereo_orbits_tim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57400" y="2478691"/>
            <a:ext cx="5111496" cy="384590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0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prstClr val="white"/>
                </a:solidFill>
              </a:rPr>
              <a:t>STEREO </a:t>
            </a:r>
            <a:r>
              <a:rPr lang="en-US" sz="2000" dirty="0" err="1">
                <a:solidFill>
                  <a:prstClr val="white"/>
                </a:solidFill>
              </a:rPr>
              <a:t>Heliospheric</a:t>
            </a:r>
            <a:r>
              <a:rPr lang="en-US" sz="2000" dirty="0">
                <a:solidFill>
                  <a:prstClr val="white"/>
                </a:solidFill>
              </a:rPr>
              <a:t> </a:t>
            </a:r>
            <a:r>
              <a:rPr lang="en-US" sz="2000" dirty="0" smtClean="0">
                <a:solidFill>
                  <a:prstClr val="white"/>
                </a:solidFill>
              </a:rPr>
              <a:t>Imagers</a:t>
            </a:r>
            <a:endParaRPr lang="en-US" sz="2000" dirty="0">
              <a:solidFill>
                <a:prstClr val="white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514600" y="304800"/>
            <a:ext cx="411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Improvements in Data Processing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839200" y="648866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514600" y="3200400"/>
            <a:ext cx="4114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HI-2A</a:t>
            </a:r>
          </a:p>
        </p:txBody>
      </p:sp>
      <p:pic>
        <p:nvPicPr>
          <p:cNvPr id="8" name="2panel-hi2.avi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3"/>
              </p:ext>
            </p:extLst>
          </p:nvPr>
        </p:nvPicPr>
        <p:blipFill>
          <a:blip r:embed="rId4" cstate="print"/>
          <a:stretch>
            <a:fillRect/>
          </a:stretch>
        </p:blipFill>
        <p:spPr>
          <a:xfrm>
            <a:off x="685801" y="1219200"/>
            <a:ext cx="7772399" cy="384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8100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6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69465" y="1179835"/>
            <a:ext cx="9516815" cy="3111996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15362" name="Rectangle 2"/>
          <p:cNvSpPr>
            <a:spLocks/>
          </p:cNvSpPr>
          <p:nvPr/>
        </p:nvSpPr>
        <p:spPr bwMode="auto">
          <a:xfrm>
            <a:off x="205384" y="165200"/>
            <a:ext cx="8768953" cy="607219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3700" b="1" dirty="0">
                <a:solidFill>
                  <a:srgbClr val="C00000"/>
                </a:solidFill>
                <a:latin typeface="Arial" pitchFamily="34" charset="0"/>
                <a:ea typeface="Gill Sans" charset="0"/>
                <a:cs typeface="Arial" pitchFamily="34" charset="0"/>
                <a:sym typeface="Gill Sans" charset="0"/>
              </a:rPr>
              <a:t>The Difficulty of </a:t>
            </a:r>
            <a:r>
              <a:rPr lang="en-US" sz="3700" b="1" dirty="0" err="1">
                <a:solidFill>
                  <a:srgbClr val="C00000"/>
                </a:solidFill>
                <a:latin typeface="Arial" pitchFamily="34" charset="0"/>
                <a:ea typeface="Gill Sans" charset="0"/>
                <a:cs typeface="Arial" pitchFamily="34" charset="0"/>
                <a:sym typeface="Gill Sans" charset="0"/>
              </a:rPr>
              <a:t>Heliospheric</a:t>
            </a:r>
            <a:r>
              <a:rPr lang="en-US" sz="3700" b="1" dirty="0">
                <a:solidFill>
                  <a:srgbClr val="C00000"/>
                </a:solidFill>
                <a:latin typeface="Arial" pitchFamily="34" charset="0"/>
                <a:ea typeface="Gill Sans" charset="0"/>
                <a:cs typeface="Arial" pitchFamily="34" charset="0"/>
                <a:sym typeface="Gill Sans" charset="0"/>
              </a:rPr>
              <a:t> Imaging</a:t>
            </a:r>
          </a:p>
        </p:txBody>
      </p:sp>
      <p:sp>
        <p:nvSpPr>
          <p:cNvPr id="15363" name="Rectangle 3"/>
          <p:cNvSpPr>
            <a:spLocks/>
          </p:cNvSpPr>
          <p:nvPr/>
        </p:nvSpPr>
        <p:spPr bwMode="auto">
          <a:xfrm>
            <a:off x="152400" y="4960441"/>
            <a:ext cx="9296400" cy="696516"/>
          </a:xfrm>
          <a:prstGeom prst="rect">
            <a:avLst/>
          </a:prstGeom>
          <a:noFill/>
          <a:ln w="12700" cap="flat">
            <a:noFill/>
            <a:miter lim="800000"/>
            <a:headEnd type="none" w="med" len="med"/>
            <a:tailEnd type="none" w="med" len="med"/>
          </a:ln>
        </p:spPr>
        <p:txBody>
          <a:bodyPr lIns="0" tIns="0" rIns="0" bIns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ea typeface="Gill Sans" charset="0"/>
                <a:cs typeface="Gill Sans" charset="0"/>
                <a:sym typeface="Gill Sans" charset="0"/>
              </a:rPr>
              <a:t>• Thomson-scattered light at 45° </a:t>
            </a:r>
            <a:r>
              <a:rPr lang="en-US" sz="2200" dirty="0">
                <a:solidFill>
                  <a:srgbClr val="000000"/>
                </a:solidFill>
                <a:ea typeface="Gill Sans" charset="0"/>
                <a:cs typeface="Gill Sans" charset="0"/>
                <a:sym typeface="Wingdings" pitchFamily="2" charset="2"/>
              </a:rPr>
              <a:t></a:t>
            </a:r>
            <a:r>
              <a:rPr lang="en-US" sz="2200" dirty="0">
                <a:solidFill>
                  <a:srgbClr val="000000"/>
                </a:solidFill>
                <a:ea typeface="Gill Sans" charset="0"/>
                <a:cs typeface="Gill Sans" charset="0"/>
                <a:sym typeface="Gill Sans" charset="0"/>
              </a:rPr>
              <a:t> 1000 times fainter than background.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sz="2200" dirty="0">
                <a:solidFill>
                  <a:srgbClr val="000000"/>
                </a:solidFill>
                <a:ea typeface="Gill Sans" charset="0"/>
                <a:cs typeface="Gill Sans" charset="0"/>
                <a:sym typeface="Gill Sans" charset="0"/>
              </a:rPr>
              <a:t>• </a:t>
            </a:r>
            <a:r>
              <a:rPr lang="en-US" sz="2200" dirty="0" err="1">
                <a:solidFill>
                  <a:srgbClr val="000000"/>
                </a:solidFill>
                <a:ea typeface="Gill Sans" charset="0"/>
                <a:cs typeface="Gill Sans" charset="0"/>
                <a:sym typeface="Gill Sans" charset="0"/>
              </a:rPr>
              <a:t>Starfield</a:t>
            </a:r>
            <a:r>
              <a:rPr lang="en-US" sz="2200" dirty="0">
                <a:solidFill>
                  <a:srgbClr val="000000"/>
                </a:solidFill>
                <a:ea typeface="Gill Sans" charset="0"/>
                <a:cs typeface="Gill Sans" charset="0"/>
                <a:sym typeface="Gill Sans" charset="0"/>
              </a:rPr>
              <a:t> identification and removal is a very challenging task.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 typeface="Arial" pitchFamily="34" charset="0"/>
              <a:buChar char="•"/>
            </a:pPr>
            <a:r>
              <a:rPr lang="en-US" sz="2200" dirty="0">
                <a:solidFill>
                  <a:srgbClr val="000000"/>
                </a:solidFill>
                <a:ea typeface="Gill Sans" charset="0"/>
                <a:cs typeface="Gill Sans" charset="0"/>
                <a:sym typeface="Gill Sans" charset="0"/>
              </a:rPr>
              <a:t> Successful new processing technique: </a:t>
            </a:r>
            <a:r>
              <a:rPr lang="en-US" sz="2200" dirty="0" err="1">
                <a:solidFill>
                  <a:srgbClr val="000000"/>
                </a:solidFill>
                <a:ea typeface="Gill Sans" charset="0"/>
                <a:cs typeface="Gill Sans" charset="0"/>
                <a:sym typeface="Gill Sans" charset="0"/>
              </a:rPr>
              <a:t>DeForest</a:t>
            </a:r>
            <a:r>
              <a:rPr lang="en-US" sz="2200" dirty="0">
                <a:solidFill>
                  <a:srgbClr val="000000"/>
                </a:solidFill>
                <a:ea typeface="Gill Sans" charset="0"/>
                <a:cs typeface="Gill Sans" charset="0"/>
                <a:sym typeface="Gill Sans" charset="0"/>
              </a:rPr>
              <a:t> et al., </a:t>
            </a:r>
            <a:r>
              <a:rPr lang="en-US" sz="2200" dirty="0" err="1">
                <a:solidFill>
                  <a:srgbClr val="000000"/>
                </a:solidFill>
                <a:ea typeface="Gill Sans" charset="0"/>
                <a:cs typeface="Gill Sans" charset="0"/>
                <a:sym typeface="Gill Sans" charset="0"/>
              </a:rPr>
              <a:t>ApJ</a:t>
            </a:r>
            <a:r>
              <a:rPr lang="en-US" sz="2200" dirty="0">
                <a:solidFill>
                  <a:srgbClr val="000000"/>
                </a:solidFill>
                <a:ea typeface="Gill Sans" charset="0"/>
                <a:cs typeface="Gill Sans" charset="0"/>
                <a:sym typeface="Gill Sans" charset="0"/>
              </a:rPr>
              <a:t>, 2012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0809_STEREO_Integration_H264_1280x720_30.mp4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 cstate="print"/>
          <a:stretch>
            <a:fillRect/>
          </a:stretch>
        </p:blipFill>
        <p:spPr>
          <a:xfrm>
            <a:off x="-304800" y="685800"/>
            <a:ext cx="9753600" cy="54864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057400" y="228600"/>
            <a:ext cx="51295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white"/>
                </a:solidFill>
                <a:latin typeface="Corbel"/>
              </a:rPr>
              <a:t>SECCHI – </a:t>
            </a:r>
            <a:r>
              <a:rPr lang="en-US" dirty="0" smtClean="0">
                <a:solidFill>
                  <a:prstClr val="white"/>
                </a:solidFill>
                <a:latin typeface="Corbel"/>
              </a:rPr>
              <a:t>2011-12 New Processing </a:t>
            </a:r>
            <a:r>
              <a:rPr lang="en-US" dirty="0" smtClean="0">
                <a:solidFill>
                  <a:schemeClr val="bg1"/>
                </a:solidFill>
                <a:latin typeface="Corbel"/>
              </a:rPr>
              <a:t>Technique</a:t>
            </a:r>
            <a:r>
              <a:rPr lang="en-US" dirty="0" smtClean="0">
                <a:solidFill>
                  <a:schemeClr val="bg1"/>
                </a:solidFill>
              </a:rPr>
              <a:t> (SWRI)</a:t>
            </a:r>
            <a:endParaRPr lang="en-US" dirty="0" smtClean="0">
              <a:solidFill>
                <a:schemeClr val="bg1"/>
              </a:solidFill>
              <a:latin typeface="Corbe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686800" y="6477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10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19400" y="3059668"/>
            <a:ext cx="3962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3074" name="Picture 2" descr="C:\Users\Public\Documents\Talks\2011\SPD Meeting\cor2-fluxrope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92600" y="1435100"/>
            <a:ext cx="4851400" cy="4965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Public\Documents\Talks\2011\SPD Meeting\hi2-fluxrope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130300"/>
            <a:ext cx="3416300" cy="511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7150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COR-2A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66800" y="1066800"/>
            <a:ext cx="21336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HI-2A</a:t>
            </a:r>
          </a:p>
        </p:txBody>
      </p:sp>
      <p:sp>
        <p:nvSpPr>
          <p:cNvPr id="4" name="Oval 3"/>
          <p:cNvSpPr/>
          <p:nvPr/>
        </p:nvSpPr>
        <p:spPr>
          <a:xfrm rot="19901629">
            <a:off x="5424863" y="2751523"/>
            <a:ext cx="1606767" cy="1752600"/>
          </a:xfrm>
          <a:prstGeom prst="ellipse">
            <a:avLst/>
          </a:prstGeom>
          <a:noFill/>
          <a:ln w="38100">
            <a:solidFill>
              <a:srgbClr val="FFFF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Freeform 8"/>
          <p:cNvSpPr/>
          <p:nvPr/>
        </p:nvSpPr>
        <p:spPr>
          <a:xfrm>
            <a:off x="2168434" y="2429691"/>
            <a:ext cx="692332" cy="1593669"/>
          </a:xfrm>
          <a:custGeom>
            <a:avLst/>
            <a:gdLst>
              <a:gd name="connsiteX0" fmla="*/ 378823 w 692332"/>
              <a:gd name="connsiteY0" fmla="*/ 1593669 h 1593669"/>
              <a:gd name="connsiteX1" fmla="*/ 352697 w 692332"/>
              <a:gd name="connsiteY1" fmla="*/ 992778 h 1593669"/>
              <a:gd name="connsiteX2" fmla="*/ 235132 w 692332"/>
              <a:gd name="connsiteY2" fmla="*/ 522515 h 1593669"/>
              <a:gd name="connsiteX3" fmla="*/ 0 w 692332"/>
              <a:gd name="connsiteY3" fmla="*/ 0 h 1593669"/>
              <a:gd name="connsiteX4" fmla="*/ 457200 w 692332"/>
              <a:gd name="connsiteY4" fmla="*/ 261258 h 1593669"/>
              <a:gd name="connsiteX5" fmla="*/ 692332 w 692332"/>
              <a:gd name="connsiteY5" fmla="*/ 862149 h 1593669"/>
              <a:gd name="connsiteX6" fmla="*/ 666206 w 692332"/>
              <a:gd name="connsiteY6" fmla="*/ 1449978 h 1593669"/>
              <a:gd name="connsiteX7" fmla="*/ 431075 w 692332"/>
              <a:gd name="connsiteY7" fmla="*/ 1593669 h 15936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2332" h="1593669">
                <a:moveTo>
                  <a:pt x="378823" y="1593669"/>
                </a:moveTo>
                <a:lnTo>
                  <a:pt x="352697" y="992778"/>
                </a:lnTo>
                <a:lnTo>
                  <a:pt x="235132" y="522515"/>
                </a:lnTo>
                <a:lnTo>
                  <a:pt x="0" y="0"/>
                </a:lnTo>
                <a:lnTo>
                  <a:pt x="457200" y="261258"/>
                </a:lnTo>
                <a:lnTo>
                  <a:pt x="692332" y="862149"/>
                </a:lnTo>
                <a:lnTo>
                  <a:pt x="666206" y="1449978"/>
                </a:lnTo>
                <a:lnTo>
                  <a:pt x="431075" y="1593669"/>
                </a:lnTo>
              </a:path>
            </a:pathLst>
          </a:custGeom>
          <a:ln w="38100">
            <a:solidFill>
              <a:srgbClr val="FFFF00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0" y="5709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Track CME Flux Rope in </a:t>
            </a:r>
            <a:r>
              <a:rPr lang="en-US" sz="2400" b="1" dirty="0" err="1">
                <a:solidFill>
                  <a:prstClr val="white"/>
                </a:solidFill>
              </a:rPr>
              <a:t>Heliosphere</a:t>
            </a:r>
            <a:endParaRPr lang="en-US" sz="2400" b="1" dirty="0">
              <a:solidFill>
                <a:prstClr val="white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0" y="6581001"/>
            <a:ext cx="91440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solidFill>
                  <a:srgbClr val="D6ECFF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Howard &amp; </a:t>
            </a:r>
            <a:r>
              <a:rPr lang="en-US" sz="1200" i="1" dirty="0" err="1">
                <a:solidFill>
                  <a:srgbClr val="D6ECFF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DeForest</a:t>
            </a:r>
            <a:r>
              <a:rPr lang="en-US" sz="1200" i="1" dirty="0">
                <a:solidFill>
                  <a:srgbClr val="D6ECFF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1200" i="1" dirty="0" err="1">
                <a:solidFill>
                  <a:srgbClr val="D6ECFF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ApJ</a:t>
            </a:r>
            <a:r>
              <a:rPr lang="en-US" sz="1200" i="1" dirty="0">
                <a:solidFill>
                  <a:srgbClr val="D6ECFF">
                    <a:lumMod val="90000"/>
                  </a:srgbClr>
                </a:solidFill>
                <a:latin typeface="Times New Roman" pitchFamily="18" charset="0"/>
                <a:cs typeface="Times New Roman" pitchFamily="18" charset="0"/>
              </a:rPr>
              <a:t>,  2012</a:t>
            </a:r>
          </a:p>
        </p:txBody>
      </p:sp>
    </p:spTree>
    <p:extLst>
      <p:ext uri="{BB962C8B-B14F-4D97-AF65-F5344CB8AC3E}">
        <p14:creationId xmlns:p14="http://schemas.microsoft.com/office/powerpoint/2010/main" xmlns="" val="14257532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eForestt DC.tif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7087" y="166116"/>
            <a:ext cx="4624578" cy="65394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6200" y="693003"/>
            <a:ext cx="19812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Disconnection event of 18 Dec. 2008.</a:t>
            </a:r>
          </a:p>
          <a:p>
            <a:endParaRPr lang="en-US" sz="16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Formation &amp; evolution of U-loop.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010400" y="5638800"/>
            <a:ext cx="1905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DeForest</a:t>
            </a:r>
            <a:r>
              <a:rPr lang="en-US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Howard &amp; </a:t>
            </a:r>
            <a:r>
              <a:rPr lang="en-US" sz="16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McComas</a:t>
            </a:r>
            <a:r>
              <a:rPr lang="en-US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600" i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ApJ</a:t>
            </a:r>
            <a:r>
              <a:rPr lang="en-US" sz="1600" i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, 2012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81000" y="533400"/>
            <a:ext cx="8153400" cy="6324600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1013" y="137160"/>
            <a:ext cx="7802880" cy="6720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686800" y="6477000"/>
            <a:ext cx="457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white"/>
                </a:solidFill>
              </a:rPr>
              <a:t>14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white"/>
                </a:solidFill>
              </a:rPr>
              <a:t>Analysis of DE  in Solar Wind</a:t>
            </a:r>
          </a:p>
        </p:txBody>
      </p:sp>
    </p:spTree>
    <p:extLst>
      <p:ext uri="{BB962C8B-B14F-4D97-AF65-F5344CB8AC3E}">
        <p14:creationId xmlns:p14="http://schemas.microsoft.com/office/powerpoint/2010/main" xmlns="" val="53215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 Them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 Theme">
      <a:majorFont>
        <a:latin typeface="Arial"/>
        <a:ea typeface="WenQuanYi Zen Hei"/>
        <a:cs typeface="WenQuanYi Zen Hei"/>
      </a:majorFont>
      <a:minorFont>
        <a:latin typeface="Arial"/>
        <a:ea typeface="WenQuanYi Zen Hei"/>
        <a:cs typeface="WenQuanYi Zen He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457200" rtl="0" eaLnBrk="1" fontAlgn="base" latinLnBrk="0" hangingPunct="0">
          <a:lnSpc>
            <a:spcPct val="93000"/>
          </a:lnSpc>
          <a:spcBef>
            <a:spcPct val="0"/>
          </a:spcBef>
          <a:spcAft>
            <a:spcPct val="0"/>
          </a:spcAft>
          <a:buClr>
            <a:srgbClr val="000000"/>
          </a:buClr>
          <a:buSzPct val="100000"/>
          <a:buFont typeface="Times New Roman" pitchFamily="16" charset="0"/>
          <a:buNone/>
          <a:tabLst/>
          <a:defRPr kumimoji="0" lang="en-GB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etro">
  <a:themeElements>
    <a:clrScheme name="Metro">
      <a:dk1>
        <a:sysClr val="windowText" lastClr="000000"/>
      </a:dk1>
      <a:lt1>
        <a:sysClr val="window" lastClr="FFFFFF"/>
      </a:lt1>
      <a:dk2>
        <a:srgbClr val="4E5B6F"/>
      </a:dk2>
      <a:lt2>
        <a:srgbClr val="D6ECFF"/>
      </a:lt2>
      <a:accent1>
        <a:srgbClr val="7FD13B"/>
      </a:accent1>
      <a:accent2>
        <a:srgbClr val="EA157A"/>
      </a:accent2>
      <a:accent3>
        <a:srgbClr val="FEB80A"/>
      </a:accent3>
      <a:accent4>
        <a:srgbClr val="00ADDC"/>
      </a:accent4>
      <a:accent5>
        <a:srgbClr val="738AC8"/>
      </a:accent5>
      <a:accent6>
        <a:srgbClr val="1AB39F"/>
      </a:accent6>
      <a:hlink>
        <a:srgbClr val="EB8803"/>
      </a:hlink>
      <a:folHlink>
        <a:srgbClr val="5F7791"/>
      </a:folHlink>
    </a:clrScheme>
    <a:fontScheme name="Metro">
      <a:majorFont>
        <a:latin typeface="Consolas"/>
        <a:ea typeface=""/>
        <a:cs typeface=""/>
        <a:font script="Jpan" typeface="HG丸ｺﾞｼｯｸM-PRO"/>
        <a:font script="Hang" typeface="HY중고딕"/>
        <a:font script="Hans" typeface="华文楷体"/>
        <a:font script="Hant" typeface="新細明體"/>
        <a:font script="Arab" typeface="Tahoma"/>
        <a:font script="Hebr" typeface="Levenim MT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tro">
      <a:fillStyleLst>
        <a:solidFill>
          <a:schemeClr val="phClr"/>
        </a:solidFill>
        <a:gradFill rotWithShape="1">
          <a:gsLst>
            <a:gs pos="0">
              <a:schemeClr val="phClr">
                <a:tint val="25000"/>
                <a:satMod val="125000"/>
              </a:schemeClr>
            </a:gs>
            <a:gs pos="40000">
              <a:schemeClr val="phClr">
                <a:tint val="55000"/>
                <a:satMod val="130000"/>
              </a:schemeClr>
            </a:gs>
            <a:gs pos="50000">
              <a:schemeClr val="phClr">
                <a:tint val="59000"/>
                <a:satMod val="130000"/>
              </a:schemeClr>
            </a:gs>
            <a:gs pos="65000">
              <a:schemeClr val="phClr">
                <a:tint val="55000"/>
                <a:satMod val="130000"/>
              </a:schemeClr>
            </a:gs>
            <a:gs pos="100000">
              <a:schemeClr val="phClr">
                <a:tint val="20000"/>
                <a:satMod val="12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48000"/>
                <a:satMod val="138000"/>
              </a:schemeClr>
            </a:gs>
            <a:gs pos="25000">
              <a:schemeClr val="phClr">
                <a:tint val="85000"/>
              </a:schemeClr>
            </a:gs>
            <a:gs pos="40000">
              <a:schemeClr val="phClr">
                <a:tint val="92000"/>
              </a:schemeClr>
            </a:gs>
            <a:gs pos="50000">
              <a:schemeClr val="phClr">
                <a:tint val="93000"/>
              </a:schemeClr>
            </a:gs>
            <a:gs pos="60000">
              <a:schemeClr val="phClr">
                <a:tint val="92000"/>
              </a:schemeClr>
            </a:gs>
            <a:gs pos="75000">
              <a:schemeClr val="phClr">
                <a:tint val="83000"/>
                <a:satMod val="108000"/>
              </a:schemeClr>
            </a:gs>
            <a:gs pos="100000">
              <a:schemeClr val="phClr">
                <a:tint val="48000"/>
                <a:satMod val="150000"/>
              </a:schemeClr>
            </a:gs>
          </a:gsLst>
          <a:lin ang="5400000" scaled="0"/>
        </a:gradFill>
      </a:fillStyleLst>
      <a:lnStyleLst>
        <a:ln w="12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</a:effectStyle>
        <a:effectStyle>
          <a:effectLst>
            <a:glow rad="63500">
              <a:schemeClr val="phClr">
                <a:alpha val="45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brightRoom" dir="tl">
              <a:rot lat="0" lon="0" rev="8700000"/>
            </a:lightRig>
          </a:scene3d>
          <a:sp3d>
            <a:bevelT w="0" h="0"/>
            <a:contourClr>
              <a:schemeClr val="phClr">
                <a:tint val="70000"/>
              </a:schemeClr>
            </a:contourClr>
          </a:sp3d>
        </a:effectStyle>
        <a:effectStyle>
          <a:effectLst>
            <a:glow rad="101500">
              <a:schemeClr val="phClr">
                <a:alpha val="42000"/>
                <a:satMod val="120000"/>
              </a:schemeClr>
            </a:glow>
          </a:effectLst>
          <a:scene3d>
            <a:camera prst="orthographicFront" fov="0">
              <a:rot lat="0" lon="0" rev="0"/>
            </a:camera>
            <a:lightRig rig="glow" dir="t">
              <a:rot lat="0" lon="0" rev="4800000"/>
            </a:lightRig>
          </a:scene3d>
          <a:sp3d prstMaterial="powder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bg1">
                <a:shade val="100000"/>
                <a:satMod val="150000"/>
              </a:schemeClr>
            </a:gs>
            <a:gs pos="65000">
              <a:schemeClr val="bg1">
                <a:shade val="90000"/>
                <a:satMod val="375000"/>
              </a:schemeClr>
            </a:gs>
            <a:gs pos="100000">
              <a:schemeClr val="phClr">
                <a:tint val="88000"/>
                <a:satMod val="400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0000"/>
                <a:satMod val="180000"/>
              </a:schemeClr>
              <a:schemeClr val="phClr">
                <a:tint val="90000"/>
                <a:satMod val="20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itle &amp; Subtitle">
  <a:themeElements>
    <a:clrScheme name="Title &amp; Subtitl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blipFill dpi="0" rotWithShape="0">
          <a:blip xmlns:r="http://schemas.openxmlformats.org/officeDocument/2006/relationships" r:embed="rId1"/>
          <a:srcRect/>
          <a:tile tx="0" ty="0" sx="100000" sy="100000" flip="none" algn="tl"/>
        </a:blipFill>
        <a:ln w="25400" cap="flat" cmpd="sng" algn="ctr">
          <a:solidFill>
            <a:srgbClr val="000000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263</Words>
  <Application>Microsoft Office PowerPoint</Application>
  <PresentationFormat>On-screen Show (4:3)</PresentationFormat>
  <Paragraphs>79</Paragraphs>
  <Slides>11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1_Office Theme</vt:lpstr>
      <vt:lpstr>2_Office Theme</vt:lpstr>
      <vt:lpstr>Metro</vt:lpstr>
      <vt:lpstr>Title &amp; Subtitle</vt:lpstr>
      <vt:lpstr>7_Office Theme</vt:lpstr>
      <vt:lpstr>New STEREO/SECCHI Processing for Heliospheric Transients </vt:lpstr>
      <vt:lpstr>Slide 2</vt:lpstr>
      <vt:lpstr>New Results from STEREO SECCHI Imagers on CMEs, Magnetic Clouds &amp; Disconnection Events in the Heliosphere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</vt:vector>
  </TitlesOfParts>
  <Company>Boston College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Observational Evidence of Post-CME  Current Sheets – Mostly White Light  </dc:title>
  <dc:creator>WEBBD</dc:creator>
  <cp:lastModifiedBy>Davd Webb</cp:lastModifiedBy>
  <cp:revision>8</cp:revision>
  <dcterms:created xsi:type="dcterms:W3CDTF">2012-09-20T19:38:21Z</dcterms:created>
  <dcterms:modified xsi:type="dcterms:W3CDTF">2012-10-22T16:59:06Z</dcterms:modified>
</cp:coreProperties>
</file>