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7" r:id="rId4"/>
    <p:sldId id="258" r:id="rId5"/>
    <p:sldId id="261" r:id="rId6"/>
    <p:sldId id="260" r:id="rId7"/>
    <p:sldId id="262" r:id="rId8"/>
    <p:sldId id="263" r:id="rId9"/>
    <p:sldId id="265" r:id="rId10"/>
    <p:sldId id="269" r:id="rId11"/>
    <p:sldId id="267" r:id="rId12"/>
    <p:sldId id="278" r:id="rId13"/>
    <p:sldId id="279" r:id="rId14"/>
    <p:sldId id="286" r:id="rId15"/>
    <p:sldId id="291" r:id="rId16"/>
    <p:sldId id="292" r:id="rId17"/>
    <p:sldId id="287" r:id="rId18"/>
    <p:sldId id="284" r:id="rId19"/>
    <p:sldId id="293" r:id="rId20"/>
    <p:sldId id="288" r:id="rId21"/>
    <p:sldId id="289" r:id="rId22"/>
    <p:sldId id="29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aximized">
    <p:restoredLeft sz="20120" autoAdjust="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2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0B003-AC89-C744-9715-0AAE1548717C}" type="datetimeFigureOut">
              <a:rPr lang="en-US" smtClean="0"/>
              <a:pPr/>
              <a:t>10/24/12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A178C-9697-B445-9DEB-B9907CE27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34F122-5D65-664E-AB53-8E29DAC8AA27}" type="slidenum">
              <a:rPr lang="en-US"/>
              <a:pPr/>
              <a:t>14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233E6B-9C63-D34D-BB76-A2BB304CF33C}" type="slidenum">
              <a:rPr lang="en-US"/>
              <a:pPr/>
              <a:t>18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B0E2-B815-2948-88FF-417AB254D254}" type="datetimeFigureOut">
              <a:rPr lang="en-US" smtClean="0"/>
              <a:pPr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0534F-DB95-B44C-87D3-93F0645EC1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B0E2-B815-2948-88FF-417AB254D254}" type="datetimeFigureOut">
              <a:rPr lang="en-US" smtClean="0"/>
              <a:pPr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0534F-DB95-B44C-87D3-93F0645EC1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B0E2-B815-2948-88FF-417AB254D254}" type="datetimeFigureOut">
              <a:rPr lang="en-US" smtClean="0"/>
              <a:pPr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0534F-DB95-B44C-87D3-93F0645EC1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B0E2-B815-2948-88FF-417AB254D254}" type="datetimeFigureOut">
              <a:rPr lang="en-US" smtClean="0"/>
              <a:pPr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0534F-DB95-B44C-87D3-93F0645EC1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B0E2-B815-2948-88FF-417AB254D254}" type="datetimeFigureOut">
              <a:rPr lang="en-US" smtClean="0"/>
              <a:pPr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0534F-DB95-B44C-87D3-93F0645EC1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B0E2-B815-2948-88FF-417AB254D254}" type="datetimeFigureOut">
              <a:rPr lang="en-US" smtClean="0"/>
              <a:pPr/>
              <a:t>10/24/12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0534F-DB95-B44C-87D3-93F0645EC1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B0E2-B815-2948-88FF-417AB254D254}" type="datetimeFigureOut">
              <a:rPr lang="en-US" smtClean="0"/>
              <a:pPr/>
              <a:t>10/24/12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0534F-DB95-B44C-87D3-93F0645EC1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B0E2-B815-2948-88FF-417AB254D254}" type="datetimeFigureOut">
              <a:rPr lang="en-US" smtClean="0"/>
              <a:pPr/>
              <a:t>10/24/12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0534F-DB95-B44C-87D3-93F0645EC1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B0E2-B815-2948-88FF-417AB254D254}" type="datetimeFigureOut">
              <a:rPr lang="en-US" smtClean="0"/>
              <a:pPr/>
              <a:t>10/24/12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0534F-DB95-B44C-87D3-93F0645EC1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B0E2-B815-2948-88FF-417AB254D254}" type="datetimeFigureOut">
              <a:rPr lang="en-US" smtClean="0"/>
              <a:pPr/>
              <a:t>10/24/12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0534F-DB95-B44C-87D3-93F0645EC1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B0E2-B815-2948-88FF-417AB254D254}" type="datetimeFigureOut">
              <a:rPr lang="en-US" smtClean="0"/>
              <a:pPr/>
              <a:t>10/24/12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0534F-DB95-B44C-87D3-93F0645EC1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1B0E2-B815-2948-88FF-417AB254D254}" type="datetimeFigureOut">
              <a:rPr lang="en-US" smtClean="0"/>
              <a:pPr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0534F-DB95-B44C-87D3-93F0645EC1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Users/ynsu/ynsu/work/meetings/2012NESSC/a6p1nBzs_flb_FR+overl_.2x.2x.4_az00_ax05.gif" TargetMode="Externa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video" Target="file://localhost/Users/ynsu/ynsu/work/meetings/2012NESSC/a4p1n_flb_FR+overl_.15x.15x.3_az00_ax90_step4.gif" TargetMode="External"/><Relationship Id="rId2" Type="http://schemas.openxmlformats.org/officeDocument/2006/relationships/video" Target="file://localhost/Users/ynsu/ynsu/work/meetings/2012NESSC/a6p1nBzs_flb_FR+overl_az00_ax90.gif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video" Target="file://localhost/Users/ynsu/ynsu/work/meetings/2012NESSC/video1.mov" TargetMode="External"/><Relationship Id="rId2" Type="http://schemas.openxmlformats.org/officeDocument/2006/relationships/video" Target="file://localhost/Users/ynsu/ynsu/work/meetings/2012NESSC/video2.mo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video" Target="file://localhost/Users/ynsu/ynsu/work/meetings/2012NESSC/video3.gif" TargetMode="Externa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video" Target="file://localhost/Users/ynsu/ynsu/work/meetings/2012NESSC/video4.gif" TargetMode="Externa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5" Type="http://schemas.openxmlformats.org/officeDocument/2006/relationships/image" Target="../media/image26.pdf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video" Target="others:movie-line2.mov" TargetMode="External"/><Relationship Id="rId2" Type="http://schemas.openxmlformats.org/officeDocument/2006/relationships/video" Target="others:a6p1nBzs_flb_diagn.line_az-90_ax02.gif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ynsu/ynsu/work/meetings/2012NESSC/loops_may2010_best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d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video" Target="file://localhost/Users/ynsu/ynsu/work/meetings/2012NESSC/moviehmi-sub.mov" TargetMode="Externa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df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df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df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df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2355" y="1395412"/>
            <a:ext cx="8511033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</a:rPr>
              <a:t>Observations and Magnetic Field Modeling of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</a:rPr>
              <a:t>CMEs</a:t>
            </a:r>
            <a:r>
              <a:rPr lang="en-US" dirty="0" smtClean="0">
                <a:solidFill>
                  <a:srgbClr val="0000FF"/>
                </a:solidFill>
                <a:latin typeface="Comic Sans MS"/>
              </a:rPr>
              <a:t>’ Source Regions</a:t>
            </a:r>
            <a:endParaRPr lang="en-US" dirty="0">
              <a:solidFill>
                <a:srgbClr val="0000FF"/>
              </a:solidFill>
              <a:latin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726" y="3488272"/>
            <a:ext cx="718067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sz="4000" dirty="0" err="1" smtClean="0">
                <a:solidFill>
                  <a:schemeClr val="tx1"/>
                </a:solidFill>
              </a:rPr>
              <a:t>Yingna</a:t>
            </a:r>
            <a:r>
              <a:rPr lang="en-US" sz="4000" dirty="0" smtClean="0">
                <a:solidFill>
                  <a:schemeClr val="tx1"/>
                </a:solidFill>
              </a:rPr>
              <a:t> Su</a:t>
            </a:r>
          </a:p>
          <a:p>
            <a:r>
              <a:rPr lang="en-US" sz="3529" dirty="0" smtClean="0">
                <a:solidFill>
                  <a:schemeClr val="tx1"/>
                </a:solidFill>
              </a:rPr>
              <a:t>Harvard-Smithsonian Center for Astrophysics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Collaborators: </a:t>
            </a:r>
            <a:r>
              <a:rPr lang="en-US" dirty="0" err="1" smtClean="0">
                <a:solidFill>
                  <a:schemeClr val="tx1"/>
                </a:solidFill>
              </a:rPr>
              <a:t>Adriaan</a:t>
            </a:r>
            <a:r>
              <a:rPr lang="en-US" dirty="0" smtClean="0">
                <a:solidFill>
                  <a:schemeClr val="tx1"/>
                </a:solidFill>
              </a:rPr>
              <a:t> van </a:t>
            </a:r>
            <a:r>
              <a:rPr lang="en-US" dirty="0" err="1" smtClean="0">
                <a:solidFill>
                  <a:schemeClr val="tx1"/>
                </a:solidFill>
              </a:rPr>
              <a:t>Ballegooijen</a:t>
            </a:r>
            <a:r>
              <a:rPr lang="en-US" dirty="0" smtClean="0">
                <a:solidFill>
                  <a:schemeClr val="tx1"/>
                </a:solidFill>
              </a:rPr>
              <a:t>, Bernhard </a:t>
            </a:r>
            <a:r>
              <a:rPr lang="en-US" dirty="0" err="1" smtClean="0">
                <a:solidFill>
                  <a:schemeClr val="tx1"/>
                </a:solidFill>
              </a:rPr>
              <a:t>Kliem</a:t>
            </a:r>
            <a:r>
              <a:rPr lang="en-US" dirty="0" smtClean="0">
                <a:solidFill>
                  <a:schemeClr val="tx1"/>
                </a:solidFill>
              </a:rPr>
              <a:t>, Vincent Surges, Edward Deluca, Leon </a:t>
            </a:r>
            <a:r>
              <a:rPr lang="en-US" dirty="0" err="1" smtClean="0">
                <a:solidFill>
                  <a:schemeClr val="tx1"/>
                </a:solidFill>
              </a:rPr>
              <a:t>Golub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8726" y="5714828"/>
            <a:ext cx="744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Presentation at the NESSC Meeting on Oct 24, 2012, UNH, New Hampshire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07"/>
            <a:ext cx="7864149" cy="758678"/>
          </a:xfrm>
        </p:spPr>
        <p:txBody>
          <a:bodyPr>
            <a:normAutofit fontScale="90000"/>
          </a:bodyPr>
          <a:lstStyle/>
          <a:p>
            <a:r>
              <a:rPr lang="en-US" sz="3778" dirty="0" smtClean="0">
                <a:latin typeface="Comic Sans MS"/>
              </a:rPr>
              <a:t>Zero-beta MHD Simulations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a4p1n_flb_FR+overl_.15x.15x.3_az00_ax90_step4.gif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439264" y="981334"/>
            <a:ext cx="2553001" cy="2600913"/>
          </a:xfrm>
          <a:prstGeom prst="rect">
            <a:avLst/>
          </a:prstGeom>
        </p:spPr>
      </p:pic>
      <p:pic>
        <p:nvPicPr>
          <p:cNvPr id="9" name="a6p1nBzs_flb_FR+overl_az00_ax90.gif">
            <a:hlinkClick r:id="" action="ppaction://media"/>
          </p:cNvPr>
          <p:cNvPicPr/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2830916" y="3908145"/>
            <a:ext cx="2519314" cy="2697137"/>
          </a:xfrm>
          <a:prstGeom prst="rect">
            <a:avLst/>
          </a:prstGeom>
        </p:spPr>
      </p:pic>
      <p:pic>
        <p:nvPicPr>
          <p:cNvPr id="10" name="a6p1nBzs_flb_FR+overl_.2x.2x.4_az00_ax05.gif">
            <a:hlinkClick r:id="" action="ppaction://media"/>
          </p:cNvPr>
          <p:cNvPicPr/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5992265" y="3963246"/>
            <a:ext cx="2716699" cy="24095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91189" y="1096785"/>
            <a:ext cx="165904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Axi</a:t>
            </a:r>
            <a:r>
              <a:rPr lang="en-US" sz="1600" dirty="0" smtClean="0">
                <a:solidFill>
                  <a:schemeClr val="bg1"/>
                </a:solidFill>
              </a:rPr>
              <a:t>=4e20 </a:t>
            </a:r>
            <a:r>
              <a:rPr lang="en-US" sz="1600" dirty="0" err="1" smtClean="0">
                <a:solidFill>
                  <a:schemeClr val="bg1"/>
                </a:solidFill>
              </a:rPr>
              <a:t>Mx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err="1" smtClean="0">
                <a:solidFill>
                  <a:schemeClr val="bg1"/>
                </a:solidFill>
              </a:rPr>
              <a:t>Pol</a:t>
            </a:r>
            <a:r>
              <a:rPr lang="en-US" sz="1600" dirty="0" smtClean="0">
                <a:solidFill>
                  <a:schemeClr val="bg1"/>
                </a:solidFill>
              </a:rPr>
              <a:t>=1e10 </a:t>
            </a:r>
            <a:r>
              <a:rPr lang="en-US" sz="1600" dirty="0" err="1" smtClean="0">
                <a:solidFill>
                  <a:schemeClr val="bg1"/>
                </a:solidFill>
              </a:rPr>
              <a:t>Mx</a:t>
            </a:r>
            <a:r>
              <a:rPr lang="en-US" sz="1600" dirty="0" smtClean="0">
                <a:solidFill>
                  <a:schemeClr val="bg1"/>
                </a:solidFill>
              </a:rPr>
              <a:t>/cm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55993" y="3963246"/>
            <a:ext cx="16871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Axi</a:t>
            </a:r>
            <a:r>
              <a:rPr lang="en-US" sz="1600" dirty="0" smtClean="0">
                <a:solidFill>
                  <a:schemeClr val="bg1"/>
                </a:solidFill>
              </a:rPr>
              <a:t>=6e20 </a:t>
            </a:r>
            <a:r>
              <a:rPr lang="en-US" sz="1600" dirty="0" err="1" smtClean="0">
                <a:solidFill>
                  <a:schemeClr val="bg1"/>
                </a:solidFill>
              </a:rPr>
              <a:t>Mx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err="1" smtClean="0">
                <a:solidFill>
                  <a:schemeClr val="bg1"/>
                </a:solidFill>
              </a:rPr>
              <a:t>Pol</a:t>
            </a:r>
            <a:r>
              <a:rPr lang="en-US" sz="1600" dirty="0" smtClean="0">
                <a:solidFill>
                  <a:schemeClr val="bg1"/>
                </a:solidFill>
              </a:rPr>
              <a:t>=1e10 </a:t>
            </a:r>
            <a:r>
              <a:rPr lang="en-US" sz="1600" dirty="0" err="1" smtClean="0">
                <a:solidFill>
                  <a:schemeClr val="bg1"/>
                </a:solidFill>
              </a:rPr>
              <a:t>Mx</a:t>
            </a:r>
            <a:r>
              <a:rPr lang="en-US" sz="1600" dirty="0" smtClean="0">
                <a:solidFill>
                  <a:schemeClr val="bg1"/>
                </a:solidFill>
              </a:rPr>
              <a:t>/cm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11202" y="3963246"/>
            <a:ext cx="16153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Axi</a:t>
            </a:r>
            <a:r>
              <a:rPr lang="en-US" sz="1600" dirty="0" smtClean="0"/>
              <a:t>=6e20 </a:t>
            </a:r>
            <a:r>
              <a:rPr lang="en-US" sz="1600" dirty="0" err="1" smtClean="0"/>
              <a:t>Mx</a:t>
            </a:r>
            <a:endParaRPr lang="en-US" sz="1600" dirty="0" smtClean="0"/>
          </a:p>
          <a:p>
            <a:r>
              <a:rPr lang="en-US" sz="1600" dirty="0" err="1" smtClean="0"/>
              <a:t>Pol</a:t>
            </a:r>
            <a:r>
              <a:rPr lang="en-US" sz="1600" dirty="0" smtClean="0"/>
              <a:t>=1e10 </a:t>
            </a:r>
            <a:r>
              <a:rPr lang="en-US" sz="1600" dirty="0" err="1" smtClean="0"/>
              <a:t>Mx</a:t>
            </a:r>
            <a:r>
              <a:rPr lang="en-US" sz="1600" dirty="0" smtClean="0"/>
              <a:t>/cm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940258" y="1855640"/>
            <a:ext cx="2379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Stable Model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191923" y="4733494"/>
            <a:ext cx="2480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Unstable Model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2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1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2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mute="1">
                <p:cTn id="3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05" y="-169646"/>
            <a:ext cx="8229600" cy="1143000"/>
          </a:xfrm>
        </p:spPr>
        <p:txBody>
          <a:bodyPr/>
          <a:lstStyle/>
          <a:p>
            <a:r>
              <a:rPr lang="en-US" dirty="0" smtClean="0"/>
              <a:t>Summary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05" y="849390"/>
            <a:ext cx="8686801" cy="5884645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u"/>
            </a:pPr>
            <a:r>
              <a:rPr lang="en-US" sz="2162" dirty="0">
                <a:solidFill>
                  <a:srgbClr val="FF0000"/>
                </a:solidFill>
                <a:latin typeface="Comic Sans MS" charset="0"/>
              </a:rPr>
              <a:t>Our best-fit pre-flare NLFFF model (</a:t>
            </a:r>
            <a:r>
              <a:rPr lang="en-US" sz="2162" dirty="0" err="1">
                <a:solidFill>
                  <a:srgbClr val="FF0000"/>
                </a:solidFill>
                <a:latin typeface="Comic Sans MS" charset="0"/>
              </a:rPr>
              <a:t>Axi</a:t>
            </a:r>
            <a:r>
              <a:rPr lang="en-US" sz="2162" dirty="0">
                <a:solidFill>
                  <a:srgbClr val="FF0000"/>
                </a:solidFill>
                <a:latin typeface="Comic Sans MS" charset="0"/>
              </a:rPr>
              <a:t>=4e20 </a:t>
            </a:r>
            <a:r>
              <a:rPr lang="en-US" sz="2162" dirty="0" err="1">
                <a:solidFill>
                  <a:srgbClr val="FF0000"/>
                </a:solidFill>
                <a:latin typeface="Comic Sans MS" charset="0"/>
              </a:rPr>
              <a:t>Mx</a:t>
            </a:r>
            <a:r>
              <a:rPr lang="en-US" sz="2162" dirty="0">
                <a:solidFill>
                  <a:srgbClr val="FF0000"/>
                </a:solidFill>
                <a:latin typeface="Comic Sans MS" charset="0"/>
              </a:rPr>
              <a:t>, </a:t>
            </a:r>
            <a:r>
              <a:rPr lang="en-US" sz="2162" dirty="0" err="1">
                <a:solidFill>
                  <a:srgbClr val="FF0000"/>
                </a:solidFill>
                <a:latin typeface="Comic Sans MS" charset="0"/>
              </a:rPr>
              <a:t>Pol</a:t>
            </a:r>
            <a:r>
              <a:rPr lang="en-US" sz="2162" dirty="0">
                <a:solidFill>
                  <a:srgbClr val="FF0000"/>
                </a:solidFill>
                <a:latin typeface="Comic Sans MS" charset="0"/>
              </a:rPr>
              <a:t>=1e10 </a:t>
            </a:r>
            <a:r>
              <a:rPr lang="en-US" sz="2162" dirty="0" err="1">
                <a:solidFill>
                  <a:srgbClr val="FF0000"/>
                </a:solidFill>
                <a:latin typeface="Comic Sans MS" charset="0"/>
              </a:rPr>
              <a:t>Mx</a:t>
            </a:r>
            <a:r>
              <a:rPr lang="en-US" sz="2162" dirty="0">
                <a:solidFill>
                  <a:srgbClr val="FF0000"/>
                </a:solidFill>
                <a:latin typeface="Comic Sans MS" charset="0"/>
              </a:rPr>
              <a:t>/cm) contains a highly sheared and weakly twisted flux </a:t>
            </a:r>
            <a:r>
              <a:rPr lang="en-US" sz="2162" dirty="0" smtClean="0">
                <a:solidFill>
                  <a:srgbClr val="FF0000"/>
                </a:solidFill>
                <a:latin typeface="Comic Sans MS" charset="0"/>
              </a:rPr>
              <a:t>rope. </a:t>
            </a:r>
            <a:endParaRPr lang="en-US" sz="2162" dirty="0">
              <a:solidFill>
                <a:srgbClr val="FF0000"/>
              </a:solidFill>
              <a:latin typeface="Comic Sans MS" charset="0"/>
            </a:endParaRPr>
          </a:p>
          <a:p>
            <a:pPr>
              <a:buNone/>
            </a:pPr>
            <a:endParaRPr lang="en-US" sz="2162" dirty="0">
              <a:solidFill>
                <a:srgbClr val="FF0000"/>
              </a:solidFill>
              <a:latin typeface="Comic Sans MS" charset="0"/>
            </a:endParaRPr>
          </a:p>
          <a:p>
            <a:pPr>
              <a:buFont typeface="Wingdings" charset="2"/>
              <a:buChar char="u"/>
            </a:pPr>
            <a:r>
              <a:rPr lang="en-US" sz="2162" dirty="0">
                <a:solidFill>
                  <a:srgbClr val="FF0000"/>
                </a:solidFill>
                <a:latin typeface="Comic Sans MS" charset="0"/>
              </a:rPr>
              <a:t> The axial flux of the flux rope in the best-fit pre-flare model is close to the threshold of instability (</a:t>
            </a:r>
            <a:r>
              <a:rPr lang="en-US" sz="2162" dirty="0" err="1">
                <a:solidFill>
                  <a:srgbClr val="FF0000"/>
                </a:solidFill>
                <a:latin typeface="Comic Sans MS" charset="0"/>
              </a:rPr>
              <a:t>Axi</a:t>
            </a:r>
            <a:r>
              <a:rPr lang="en-US" sz="2162" dirty="0">
                <a:solidFill>
                  <a:srgbClr val="FF0000"/>
                </a:solidFill>
                <a:latin typeface="Comic Sans MS" charset="0"/>
              </a:rPr>
              <a:t>=5e20 </a:t>
            </a:r>
            <a:r>
              <a:rPr lang="en-US" sz="2162" dirty="0" err="1">
                <a:solidFill>
                  <a:srgbClr val="FF0000"/>
                </a:solidFill>
                <a:latin typeface="Comic Sans MS" charset="0"/>
              </a:rPr>
              <a:t>Mx</a:t>
            </a:r>
            <a:r>
              <a:rPr lang="en-US" sz="2162" dirty="0">
                <a:solidFill>
                  <a:srgbClr val="FF0000"/>
                </a:solidFill>
                <a:latin typeface="Comic Sans MS" charset="0"/>
              </a:rPr>
              <a:t>).</a:t>
            </a:r>
          </a:p>
          <a:p>
            <a:pPr>
              <a:buFont typeface="Wingdings" charset="2"/>
              <a:buChar char="u"/>
            </a:pPr>
            <a:endParaRPr lang="en-US" sz="2162" dirty="0">
              <a:solidFill>
                <a:srgbClr val="FF0000"/>
              </a:solidFill>
              <a:latin typeface="Comic Sans MS" charset="0"/>
            </a:endParaRPr>
          </a:p>
          <a:p>
            <a:pPr>
              <a:buFont typeface="Wingdings" charset="2"/>
              <a:buChar char="u"/>
            </a:pPr>
            <a:r>
              <a:rPr lang="en-US" sz="2162" dirty="0">
                <a:solidFill>
                  <a:srgbClr val="FF0000"/>
                </a:solidFill>
                <a:latin typeface="Comic Sans MS" charset="0"/>
              </a:rPr>
              <a:t> The unstable model (</a:t>
            </a:r>
            <a:r>
              <a:rPr lang="en-US" sz="2162" dirty="0" err="1">
                <a:solidFill>
                  <a:srgbClr val="FF0000"/>
                </a:solidFill>
                <a:latin typeface="Comic Sans MS" charset="0"/>
              </a:rPr>
              <a:t>Axi</a:t>
            </a:r>
            <a:r>
              <a:rPr lang="en-US" sz="2162" dirty="0">
                <a:solidFill>
                  <a:srgbClr val="FF0000"/>
                </a:solidFill>
                <a:latin typeface="Comic Sans MS" charset="0"/>
              </a:rPr>
              <a:t>=6e20 </a:t>
            </a:r>
            <a:r>
              <a:rPr lang="en-US" sz="2162" dirty="0" err="1">
                <a:solidFill>
                  <a:srgbClr val="FF0000"/>
                </a:solidFill>
                <a:latin typeface="Comic Sans MS" charset="0"/>
              </a:rPr>
              <a:t>Mx</a:t>
            </a:r>
            <a:r>
              <a:rPr lang="en-US" sz="2162" dirty="0">
                <a:solidFill>
                  <a:srgbClr val="FF0000"/>
                </a:solidFill>
                <a:latin typeface="Comic Sans MS" charset="0"/>
              </a:rPr>
              <a:t>, </a:t>
            </a:r>
            <a:r>
              <a:rPr lang="en-US" sz="2162" dirty="0" err="1">
                <a:solidFill>
                  <a:srgbClr val="FF0000"/>
                </a:solidFill>
                <a:latin typeface="Comic Sans MS" charset="0"/>
              </a:rPr>
              <a:t>Pol</a:t>
            </a:r>
            <a:r>
              <a:rPr lang="en-US" sz="2162" dirty="0">
                <a:solidFill>
                  <a:srgbClr val="FF0000"/>
                </a:solidFill>
                <a:latin typeface="Comic Sans MS" charset="0"/>
              </a:rPr>
              <a:t>=1e10 </a:t>
            </a:r>
            <a:r>
              <a:rPr lang="en-US" sz="2162" dirty="0" err="1">
                <a:solidFill>
                  <a:srgbClr val="FF0000"/>
                </a:solidFill>
                <a:latin typeface="Comic Sans MS" charset="0"/>
              </a:rPr>
              <a:t>Mx</a:t>
            </a:r>
            <a:r>
              <a:rPr lang="en-US" sz="2162" dirty="0">
                <a:solidFill>
                  <a:srgbClr val="FF0000"/>
                </a:solidFill>
                <a:latin typeface="Comic Sans MS" charset="0"/>
              </a:rPr>
              <a:t>/cm)</a:t>
            </a:r>
            <a:r>
              <a:rPr lang="en-US" sz="2162" dirty="0" smtClean="0">
                <a:solidFill>
                  <a:srgbClr val="FF0000"/>
                </a:solidFill>
                <a:latin typeface="Comic Sans MS" charset="0"/>
              </a:rPr>
              <a:t> due to increase of axial flux closely matches </a:t>
            </a:r>
            <a:r>
              <a:rPr lang="en-US" sz="2162" dirty="0">
                <a:solidFill>
                  <a:srgbClr val="FF0000"/>
                </a:solidFill>
                <a:latin typeface="Comic Sans MS" charset="0"/>
              </a:rPr>
              <a:t>the observations at the early phase of the flare</a:t>
            </a:r>
            <a:r>
              <a:rPr lang="en-US" sz="2162" dirty="0" smtClean="0">
                <a:solidFill>
                  <a:srgbClr val="FF0000"/>
                </a:solidFill>
                <a:latin typeface="Comic Sans MS" charset="0"/>
              </a:rPr>
              <a:t>.</a:t>
            </a:r>
          </a:p>
          <a:p>
            <a:pPr>
              <a:buNone/>
            </a:pPr>
            <a:endParaRPr lang="en-US" sz="2162" dirty="0" smtClean="0">
              <a:solidFill>
                <a:srgbClr val="FF0000"/>
              </a:solidFill>
              <a:latin typeface="Comic Sans MS" charset="0"/>
            </a:endParaRPr>
          </a:p>
          <a:p>
            <a:pPr>
              <a:buFont typeface="Wingdings" charset="2"/>
              <a:buChar char="u"/>
            </a:pPr>
            <a:r>
              <a:rPr lang="en-US" sz="2162" dirty="0">
                <a:solidFill>
                  <a:srgbClr val="FF0000"/>
                </a:solidFill>
                <a:latin typeface="Comic Sans MS" charset="0"/>
              </a:rPr>
              <a:t> All these results strongly support that this event may be due to the loss-of-equilibrium </a:t>
            </a:r>
            <a:r>
              <a:rPr lang="en-US" sz="2162" dirty="0" smtClean="0">
                <a:solidFill>
                  <a:srgbClr val="FF0000"/>
                </a:solidFill>
                <a:latin typeface="Comic Sans MS" charset="0"/>
              </a:rPr>
              <a:t>mechanism, which is caused by an increase of axial flux driven by the flux cancellations.</a:t>
            </a:r>
          </a:p>
          <a:p>
            <a:pPr>
              <a:buNone/>
            </a:pPr>
            <a:endParaRPr lang="en-US" sz="2162" dirty="0" smtClean="0">
              <a:latin typeface="Comic Sans MS" charset="0"/>
            </a:endParaRPr>
          </a:p>
          <a:p>
            <a:pPr>
              <a:buFont typeface="Wingdings" charset="2"/>
              <a:buChar char="²"/>
            </a:pPr>
            <a:r>
              <a:rPr lang="en-US" sz="2162" dirty="0" smtClean="0">
                <a:latin typeface="Comic Sans MS" charset="0"/>
              </a:rPr>
              <a:t> Using the aforementioned static models as </a:t>
            </a:r>
            <a:r>
              <a:rPr lang="en-US" sz="2162" dirty="0">
                <a:latin typeface="Comic Sans MS" charset="0"/>
              </a:rPr>
              <a:t>initial </a:t>
            </a:r>
            <a:r>
              <a:rPr lang="en-US" sz="2162" dirty="0" smtClean="0">
                <a:latin typeface="Comic Sans MS" charset="0"/>
              </a:rPr>
              <a:t>conditions, the full </a:t>
            </a:r>
            <a:r>
              <a:rPr lang="en-US" sz="2162" dirty="0">
                <a:latin typeface="Comic Sans MS" charset="0"/>
              </a:rPr>
              <a:t>3D-MHD simulations</a:t>
            </a:r>
            <a:r>
              <a:rPr lang="en-US" sz="2162" dirty="0" smtClean="0">
                <a:latin typeface="Comic Sans MS" charset="0"/>
              </a:rPr>
              <a:t> confirm the statements that the best-fit flare model is stable, and the unstable model with axial flux of 6e20 </a:t>
            </a:r>
            <a:r>
              <a:rPr lang="en-US" sz="2162" dirty="0" err="1" smtClean="0">
                <a:latin typeface="Comic Sans MS" charset="0"/>
              </a:rPr>
              <a:t>Mx</a:t>
            </a:r>
            <a:r>
              <a:rPr lang="en-US" sz="2162" dirty="0" smtClean="0">
                <a:latin typeface="Comic Sans MS" charset="0"/>
              </a:rPr>
              <a:t> leads to a CME.</a:t>
            </a:r>
          </a:p>
          <a:p>
            <a:pPr>
              <a:buNone/>
            </a:pPr>
            <a:endParaRPr lang="en-US" sz="2162" dirty="0" smtClean="0">
              <a:latin typeface="Comic Sans MS" charset="0"/>
            </a:endParaRPr>
          </a:p>
          <a:p>
            <a:pPr>
              <a:buFont typeface="Wingdings" charset="2"/>
              <a:buChar char="²"/>
            </a:pPr>
            <a:r>
              <a:rPr lang="en-US" sz="2162" dirty="0" smtClean="0">
                <a:solidFill>
                  <a:srgbClr val="660066"/>
                </a:solidFill>
                <a:latin typeface="Comic Sans MS" charset="0"/>
              </a:rPr>
              <a:t>To Do: Further detailed comparisons of the CME observations and simulations.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2441" y="2201817"/>
            <a:ext cx="765333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600" dirty="0" smtClean="0"/>
              <a:t>Part II: Observations and modeling of one eruptive polar crown prominence </a:t>
            </a:r>
            <a:r>
              <a:rPr lang="en-US" sz="1600" dirty="0" smtClean="0"/>
              <a:t>(Su et al. 2012b, </a:t>
            </a:r>
            <a:r>
              <a:rPr lang="en-US" sz="1600" dirty="0" err="1" smtClean="0"/>
              <a:t>ApJ</a:t>
            </a:r>
            <a:r>
              <a:rPr lang="en-US" sz="1600" dirty="0" smtClean="0"/>
              <a:t>, in </a:t>
            </a:r>
            <a:r>
              <a:rPr lang="en-US" sz="1600" dirty="0" err="1" smtClean="0"/>
              <a:t>preparaition</a:t>
            </a:r>
            <a:r>
              <a:rPr lang="en-US" sz="1600" dirty="0" smtClean="0"/>
              <a:t>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Comic Sans MS"/>
              </a:rPr>
              <a:t>Polar Crown Prominence Eruption</a:t>
            </a:r>
          </a:p>
        </p:txBody>
      </p:sp>
      <p:pic>
        <p:nvPicPr>
          <p:cNvPr id="34819" name="Picture 3" descr="/Volumes/newscratch/Users/ynsu/hinode/meetings/2012SPD/Talk/video1.mov"/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47650" y="1143000"/>
            <a:ext cx="5638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/Volumes/newscratch/Users/ynsu/hinode/meetings/2012SPD/Talk/video2.mov"/>
          <p:cNvPicPr/>
          <p:nvPr>
            <a:vide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47650" y="4267200"/>
            <a:ext cx="56578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6019800" y="1524000"/>
            <a:ext cx="31242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dirty="0" smtClean="0"/>
              <a:t>On  2010 December 6 around 14:16 UT, filament </a:t>
            </a:r>
            <a:r>
              <a:rPr lang="en-US" dirty="0"/>
              <a:t>in the active region core breaks apart.</a:t>
            </a:r>
          </a:p>
          <a:p>
            <a:pPr marL="457200" indent="-457200">
              <a:buFontTx/>
              <a:buAutoNum type="arabicParenBoth"/>
            </a:pPr>
            <a:endParaRPr lang="en-US" dirty="0"/>
          </a:p>
          <a:p>
            <a:pPr marL="457200" indent="-457200">
              <a:buFont typeface="Wingdings" charset="2"/>
              <a:buChar char="Ø"/>
            </a:pPr>
            <a:r>
              <a:rPr lang="en-US" dirty="0"/>
              <a:t>Eruption of the quiescent filament</a:t>
            </a:r>
          </a:p>
          <a:p>
            <a:pPr marL="457200" indent="-457200"/>
            <a:endParaRPr lang="en-US" dirty="0"/>
          </a:p>
          <a:p>
            <a:pPr marL="457200" indent="-457200">
              <a:buFont typeface="Wingdings" charset="2"/>
              <a:buChar char="Ø"/>
            </a:pPr>
            <a:r>
              <a:rPr lang="en-US" dirty="0"/>
              <a:t> Eruption of the elevated active region filament</a:t>
            </a:r>
          </a:p>
          <a:p>
            <a:pPr marL="457200" indent="-457200">
              <a:buFont typeface="Wingdings" charset="2"/>
              <a:buChar char="Ø"/>
            </a:pPr>
            <a:endParaRPr lang="en-US" dirty="0"/>
          </a:p>
          <a:p>
            <a:pPr marL="457200" indent="-457200">
              <a:buFont typeface="Wingdings" charset="2"/>
              <a:buChar char="Ø"/>
            </a:pPr>
            <a:r>
              <a:rPr lang="en-US" dirty="0"/>
              <a:t>Several segments of the </a:t>
            </a:r>
            <a:r>
              <a:rPr lang="en-US" dirty="0" smtClean="0"/>
              <a:t>filament</a:t>
            </a:r>
          </a:p>
          <a:p>
            <a:pPr marL="457200" indent="-457200">
              <a:buFont typeface="Wingdings" charset="2"/>
              <a:buChar char="Ø"/>
            </a:pPr>
            <a:endParaRPr lang="en-US" dirty="0" smtClean="0"/>
          </a:p>
          <a:p>
            <a:pPr marL="457200" indent="-457200">
              <a:buFont typeface="Wingdings" charset="2"/>
              <a:buChar char="Ø"/>
            </a:pPr>
            <a:r>
              <a:rPr lang="en-US" dirty="0" smtClean="0"/>
              <a:t>CME speed: ~523 km/</a:t>
            </a:r>
            <a:r>
              <a:rPr lang="en-US" dirty="0" err="1" smtClean="0"/>
              <a:t>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0" fill="hold"/>
                                        <p:tgtEl>
                                          <p:spTgt spid="348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7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66" fill="hold"/>
                                        <p:tgtEl>
                                          <p:spTgt spid="348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481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8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48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19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482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8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48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00046" y="228600"/>
            <a:ext cx="7662954" cy="406400"/>
          </a:xfrm>
        </p:spPr>
        <p:txBody>
          <a:bodyPr>
            <a:noAutofit/>
          </a:bodyPr>
          <a:lstStyle/>
          <a:p>
            <a:pPr eaLnBrk="1" hangingPunct="1"/>
            <a:r>
              <a:rPr kumimoji="0" lang="en-US" sz="3400" dirty="0" smtClean="0">
                <a:latin typeface="Comic Sans MS" charset="0"/>
              </a:rPr>
              <a:t>Rolling Motion: STEREO_B vs. Model</a:t>
            </a:r>
            <a:endParaRPr kumimoji="0" lang="en-US" sz="3400" dirty="0" smtClean="0"/>
          </a:p>
        </p:txBody>
      </p:sp>
      <p:sp>
        <p:nvSpPr>
          <p:cNvPr id="35843" name="Text Box 7"/>
          <p:cNvSpPr txBox="1">
            <a:spLocks noChangeArrowheads="1"/>
          </p:cNvSpPr>
          <p:nvPr/>
        </p:nvSpPr>
        <p:spPr bwMode="auto">
          <a:xfrm>
            <a:off x="152400" y="4919663"/>
            <a:ext cx="8610600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2000"/>
              <a:t> </a:t>
            </a:r>
            <a:r>
              <a:rPr lang="en-US" sz="2000" b="1"/>
              <a:t>Observation: clockwise rolling motion around the filament axis</a:t>
            </a:r>
          </a:p>
          <a:p>
            <a:endParaRPr lang="en-US" sz="2000" b="1"/>
          </a:p>
          <a:p>
            <a:pPr>
              <a:buFont typeface="Wingdings" charset="2"/>
              <a:buChar char="Ø"/>
            </a:pPr>
            <a:r>
              <a:rPr lang="en-US" sz="2000" b="1"/>
              <a:t> Model:</a:t>
            </a:r>
            <a:r>
              <a:rPr lang="en-US" sz="1600">
                <a:solidFill>
                  <a:srgbClr val="0000FF"/>
                </a:solidFill>
              </a:rPr>
              <a:t> </a:t>
            </a:r>
            <a:r>
              <a:rPr lang="en-US" sz="2000" b="1"/>
              <a:t>Additional twist is injected to the flux rope from the west.</a:t>
            </a:r>
          </a:p>
          <a:p>
            <a:r>
              <a:rPr lang="en-US" sz="2000" b="1"/>
              <a:t>        </a:t>
            </a:r>
            <a:r>
              <a:rPr lang="en-US" sz="1600">
                <a:solidFill>
                  <a:srgbClr val="0000FF"/>
                </a:solidFill>
              </a:rPr>
              <a:t>Prominence: discrete blobs---field lines---helical flux rope</a:t>
            </a:r>
          </a:p>
          <a:p>
            <a:r>
              <a:rPr lang="en-US" sz="1600">
                <a:solidFill>
                  <a:srgbClr val="0000FF"/>
                </a:solidFill>
              </a:rPr>
              <a:t>          Motion of blobs: equation of motion (gravity and friction)</a:t>
            </a:r>
          </a:p>
          <a:p>
            <a:pPr>
              <a:buFont typeface="Times" charset="0"/>
              <a:buChar char="•"/>
            </a:pPr>
            <a:endParaRPr lang="en-US" sz="2000" b="1"/>
          </a:p>
          <a:p>
            <a:endParaRPr lang="en-US" sz="1600">
              <a:solidFill>
                <a:srgbClr val="0000FF"/>
              </a:solidFill>
            </a:endParaRPr>
          </a:p>
          <a:p>
            <a:endParaRPr lang="en-US" sz="1600">
              <a:solidFill>
                <a:srgbClr val="0000FF"/>
              </a:solidFill>
            </a:endParaRPr>
          </a:p>
        </p:txBody>
      </p:sp>
      <p:pic>
        <p:nvPicPr>
          <p:cNvPr id="35844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838200"/>
            <a:ext cx="393541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/Volumes/newscratch/Users/ynsu/hinode/meetings/2012IAU/Presentations/Talk-IAU/video3.gif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648200" y="838200"/>
            <a:ext cx="3962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8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58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5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584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Comic Sans MS"/>
              </a:rPr>
              <a:t>Asymmetric Current distribution</a:t>
            </a:r>
            <a:endParaRPr lang="en-US" sz="3400" dirty="0">
              <a:latin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1437"/>
            <a:ext cx="9144000" cy="4687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Comic Sans MS"/>
              </a:rPr>
              <a:t>Asymmetric Reconnection</a:t>
            </a:r>
            <a:endParaRPr lang="en-US" sz="3400" dirty="0">
              <a:latin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351" y="1035795"/>
            <a:ext cx="5153773" cy="52975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0983" y="773668"/>
            <a:ext cx="2103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Murphy et al.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Comic Sans MS" charset="0"/>
              </a:rPr>
              <a:t>Rotating Motion: SDO vs. Model</a:t>
            </a:r>
          </a:p>
        </p:txBody>
      </p:sp>
      <p:pic>
        <p:nvPicPr>
          <p:cNvPr id="3789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219200"/>
            <a:ext cx="472440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4"/>
          <p:cNvSpPr txBox="1">
            <a:spLocks noChangeArrowheads="1"/>
          </p:cNvSpPr>
          <p:nvPr/>
        </p:nvSpPr>
        <p:spPr bwMode="auto">
          <a:xfrm>
            <a:off x="228600" y="5181600"/>
            <a:ext cx="8915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2200"/>
              <a:t>Observations: rotational motion of vertical threads while falling down.</a:t>
            </a:r>
          </a:p>
          <a:p>
            <a:pPr>
              <a:buFont typeface="Wingdings" charset="2"/>
              <a:buChar char="Ø"/>
            </a:pPr>
            <a:r>
              <a:rPr lang="en-US" sz="2200"/>
              <a:t>Model: removal of dips in the field lines from top down.</a:t>
            </a:r>
          </a:p>
        </p:txBody>
      </p:sp>
      <p:pic>
        <p:nvPicPr>
          <p:cNvPr id="37893" name="Picture 5" descr="/Volumes/newscratch/Users/ynsu/hinode/meetings/2012IAU/Presentations/Talk-IAU/video4.gif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257800" y="1219200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8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78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3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789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495300"/>
            <a:ext cx="4795838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en-US" dirty="0" smtClean="0"/>
              <a:t>Summary II </a:t>
            </a:r>
            <a:endParaRPr kumimoji="0" lang="en-US" dirty="0"/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16999" y="1360673"/>
            <a:ext cx="848268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  <a:buFont typeface="Wingdings" charset="2"/>
              <a:buChar char="Ø"/>
            </a:pPr>
            <a:r>
              <a:rPr lang="en-US" sz="2400" b="1" dirty="0" smtClean="0">
                <a:solidFill>
                  <a:srgbClr val="0000FF"/>
                </a:solidFill>
                <a:latin typeface="Comic Sans MS"/>
              </a:rPr>
              <a:t>Sideway eruption</a:t>
            </a:r>
            <a:r>
              <a:rPr lang="en-US" sz="2400" b="1" dirty="0" smtClean="0">
                <a:latin typeface="Comic Sans MS"/>
              </a:rPr>
              <a:t>: begins in the active region core, then quiescent filament erupts, which is followed by the eruption of the AR filament.</a:t>
            </a:r>
          </a:p>
          <a:p>
            <a:pPr marL="457200" indent="-457200">
              <a:spcBef>
                <a:spcPct val="50000"/>
              </a:spcBef>
              <a:buFont typeface="Wingdings" charset="2"/>
              <a:buChar char="Ø"/>
            </a:pPr>
            <a:r>
              <a:rPr lang="en-US" sz="2400" b="1" dirty="0" smtClean="0">
                <a:latin typeface="Comic Sans MS"/>
              </a:rPr>
              <a:t>The observed rolling motion around the filament axis is reproduced in our 3D model, which suggests twist injection. Kink instability?</a:t>
            </a:r>
          </a:p>
          <a:p>
            <a:pPr marL="457200" indent="-457200">
              <a:spcBef>
                <a:spcPct val="50000"/>
              </a:spcBef>
              <a:buFont typeface="Wingdings" charset="2"/>
              <a:buChar char="Ø"/>
            </a:pPr>
            <a:r>
              <a:rPr lang="en-US" sz="2400" b="1" dirty="0" smtClean="0">
                <a:solidFill>
                  <a:srgbClr val="0000FF"/>
                </a:solidFill>
                <a:latin typeface="Comic Sans MS"/>
              </a:rPr>
              <a:t>The rolling motion may be caused by asymmetric reconnection.</a:t>
            </a:r>
          </a:p>
          <a:p>
            <a:pPr marL="457200" indent="-457200">
              <a:spcBef>
                <a:spcPct val="50000"/>
              </a:spcBef>
              <a:buFont typeface="Wingdings" charset="2"/>
              <a:buChar char="Ø"/>
            </a:pPr>
            <a:r>
              <a:rPr lang="en-US" sz="2400" b="1" dirty="0" smtClean="0">
                <a:latin typeface="Comic Sans MS"/>
              </a:rPr>
              <a:t>Our model reproduced the observed rotational motion, which suggests removal of field line dips from top down.</a:t>
            </a:r>
            <a:endParaRPr lang="en-US" sz="2000" b="1" dirty="0" smtClean="0"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2262" y="281819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sz="6000" b="1" dirty="0" smtClean="0"/>
              <a:t>Thank you!</a:t>
            </a:r>
            <a:endParaRPr lang="en-US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Part I: Observations and modeling (Static and MHD) of an active region flare/CME event. </a:t>
            </a:r>
          </a:p>
          <a:p>
            <a:pPr>
              <a:buNone/>
            </a:pPr>
            <a:r>
              <a:rPr lang="en-US" sz="2200" dirty="0" smtClean="0"/>
              <a:t>    (Su et al. 2011, </a:t>
            </a:r>
            <a:r>
              <a:rPr lang="en-US" sz="2200" dirty="0" err="1" smtClean="0"/>
              <a:t>ApJ</a:t>
            </a:r>
            <a:r>
              <a:rPr lang="en-US" sz="2200" dirty="0" smtClean="0"/>
              <a:t>, 734, 53; Su et al. 2012, </a:t>
            </a:r>
            <a:r>
              <a:rPr lang="en-US" sz="2200" dirty="0" err="1" smtClean="0"/>
              <a:t>IAUs</a:t>
            </a:r>
            <a:r>
              <a:rPr lang="en-US" sz="2200" dirty="0" smtClean="0"/>
              <a:t> 294 submitted)</a:t>
            </a:r>
          </a:p>
          <a:p>
            <a:pPr>
              <a:buNone/>
            </a:pPr>
            <a:r>
              <a:rPr lang="en-US" dirty="0" smtClean="0"/>
              <a:t>     </a:t>
            </a:r>
            <a:endParaRPr lang="en-US" sz="3097" dirty="0" smtClean="0"/>
          </a:p>
          <a:p>
            <a:pPr>
              <a:buNone/>
            </a:pPr>
            <a:r>
              <a:rPr lang="en-US" sz="3226" dirty="0" smtClean="0"/>
              <a:t>Part II: Observations and modeling of one eruptive polar crown prominence </a:t>
            </a:r>
            <a:r>
              <a:rPr lang="en-US" sz="2200" dirty="0" smtClean="0"/>
              <a:t>(Su et al. 2012b, </a:t>
            </a:r>
            <a:r>
              <a:rPr lang="en-US" sz="2200" dirty="0" err="1" smtClean="0"/>
              <a:t>ApJ</a:t>
            </a:r>
            <a:r>
              <a:rPr lang="en-US" sz="2200" dirty="0" smtClean="0"/>
              <a:t>, in preparation)</a:t>
            </a:r>
          </a:p>
          <a:p>
            <a:pPr>
              <a:buNone/>
            </a:pPr>
            <a:endParaRPr lang="en-US" sz="2200" dirty="0" smtClean="0"/>
          </a:p>
          <a:p>
            <a:pPr>
              <a:buNone/>
            </a:pPr>
            <a:endParaRPr lang="en-US" sz="22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09"/>
            <a:ext cx="8229600" cy="1143000"/>
          </a:xfrm>
        </p:spPr>
        <p:txBody>
          <a:bodyPr/>
          <a:lstStyle/>
          <a:p>
            <a:r>
              <a:rPr lang="en-US" dirty="0" smtClean="0"/>
              <a:t>MHD 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257" y="1013627"/>
            <a:ext cx="9144000" cy="280902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Zero-beta MHD simulations using the static models constructed in Part I as initial conditions</a:t>
            </a:r>
          </a:p>
          <a:p>
            <a:pPr>
              <a:buNone/>
            </a:pPr>
            <a:r>
              <a:rPr lang="en-US" sz="2400" dirty="0" smtClean="0"/>
              <a:t>                                       </a:t>
            </a:r>
            <a:r>
              <a:rPr lang="en-US" sz="2000" dirty="0" smtClean="0"/>
              <a:t>Remove the flux imbalance</a:t>
            </a:r>
          </a:p>
          <a:p>
            <a:pPr>
              <a:buNone/>
            </a:pPr>
            <a:r>
              <a:rPr lang="en-US" sz="2400" dirty="0" smtClean="0"/>
              <a:t>        Static Model                                                        MHD simulation</a:t>
            </a:r>
          </a:p>
          <a:p>
            <a:pPr>
              <a:buNone/>
            </a:pPr>
            <a:r>
              <a:rPr lang="en-US" sz="2400" dirty="0" smtClean="0"/>
              <a:t>                                        </a:t>
            </a:r>
            <a:r>
              <a:rPr lang="en-US" sz="2000" dirty="0" smtClean="0"/>
              <a:t>Coordinate conversion</a:t>
            </a:r>
            <a:r>
              <a:rPr lang="en-US" dirty="0" smtClean="0"/>
              <a:t>                </a:t>
            </a:r>
            <a:endParaRPr lang="en-US" sz="2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082406" y="3164681"/>
            <a:ext cx="260439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/>
              <a:t>Cartesian Coordinate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Domain: .72x.72x1 </a:t>
            </a:r>
            <a:r>
              <a:rPr lang="en-US" dirty="0" err="1" smtClean="0"/>
              <a:t>Rsun</a:t>
            </a:r>
            <a:r>
              <a:rPr lang="en-US" dirty="0" smtClean="0"/>
              <a:t> (41x41 degrees)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Closed top and side boundaries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/>
              <a:t>Bz</a:t>
            </a:r>
            <a:r>
              <a:rPr lang="en-US" dirty="0" smtClean="0"/>
              <a:t>=const &amp; U=0 in </a:t>
            </a:r>
            <a:r>
              <a:rPr lang="en-US" dirty="0" err="1" smtClean="0"/>
              <a:t>z</a:t>
            </a:r>
            <a:r>
              <a:rPr lang="en-US" dirty="0" smtClean="0"/>
              <a:t>=0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[Numerical diffusion </a:t>
            </a:r>
            <a:r>
              <a:rPr lang="en-US" dirty="0" err="1" smtClean="0"/>
              <a:t>params</a:t>
            </a:r>
            <a:r>
              <a:rPr lang="en-US" dirty="0" smtClean="0"/>
              <a:t> close to lower limits for num. stab.]</a:t>
            </a:r>
          </a:p>
          <a:p>
            <a:pPr>
              <a:buNone/>
            </a:pPr>
            <a:r>
              <a:rPr lang="en-US" dirty="0" smtClean="0"/>
              <a:t>                                                                              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4257" y="3164681"/>
            <a:ext cx="291056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/>
              <a:t>Spherical Coordinate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HIRES region: 43 (lon)x39(lat)</a:t>
            </a:r>
          </a:p>
          <a:p>
            <a:r>
              <a:rPr lang="en-US" dirty="0" smtClean="0"/>
              <a:t>Resolution: 0.002Rsun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Domain: extends to 1Rsun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Side boundaries: </a:t>
            </a:r>
            <a:r>
              <a:rPr lang="en-US" dirty="0" err="1" smtClean="0"/>
              <a:t>Bn</a:t>
            </a:r>
            <a:r>
              <a:rPr lang="en-US" dirty="0" smtClean="0"/>
              <a:t>=0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Top boundaries: open field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                                                        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14823" y="3268651"/>
            <a:ext cx="240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Scaling factor: 1/16.97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758934" y="2468999"/>
            <a:ext cx="3323472" cy="237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Position-time plot</a:t>
            </a:r>
            <a:endParaRPr lang="en-US" dirty="0"/>
          </a:p>
        </p:txBody>
      </p:sp>
      <p:pic>
        <p:nvPicPr>
          <p:cNvPr id="4" name="movie-line2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72714" y="1583952"/>
            <a:ext cx="4482833" cy="4482833"/>
          </a:xfrm>
          <a:prstGeom prst="rect">
            <a:avLst/>
          </a:prstGeom>
        </p:spPr>
      </p:pic>
      <p:pic>
        <p:nvPicPr>
          <p:cNvPr id="5" name="Picture 4" descr="ht-slice3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122327" y="1269963"/>
            <a:ext cx="3808982" cy="3082527"/>
          </a:xfrm>
          <a:prstGeom prst="rect">
            <a:avLst/>
          </a:prstGeom>
        </p:spPr>
      </p:pic>
      <p:pic>
        <p:nvPicPr>
          <p:cNvPr id="6" name="a6p1nBzs_flb_diagn.line_az-90_ax02.gif">
            <a:hlinkClick r:id="" action="ppaction://media"/>
          </p:cNvPr>
          <p:cNvPicPr/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5896694" y="4352490"/>
            <a:ext cx="2473811" cy="2166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2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 vs. Unstable Model</a:t>
            </a:r>
            <a:endParaRPr lang="en-US" dirty="0"/>
          </a:p>
        </p:txBody>
      </p:sp>
      <p:pic>
        <p:nvPicPr>
          <p:cNvPr id="6" name="Picture 5" descr="HVplot-obs-model_BK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0946"/>
            <a:ext cx="9144000" cy="2836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234" y="915362"/>
            <a:ext cx="8229600" cy="2338743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8234" y="2342008"/>
            <a:ext cx="82296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/>
              <a:t>Part I: Observations and modeling (Static and MHD) of an active region flare/CME event. </a:t>
            </a:r>
            <a:r>
              <a:rPr lang="en-US" sz="1600" dirty="0" smtClean="0"/>
              <a:t>(Su et al. 2011, </a:t>
            </a:r>
            <a:r>
              <a:rPr lang="en-US" sz="1600" dirty="0" err="1" smtClean="0"/>
              <a:t>ApJ</a:t>
            </a:r>
            <a:r>
              <a:rPr lang="en-US" sz="1600" dirty="0" smtClean="0"/>
              <a:t>, 734, 53; Su et al. 2012, </a:t>
            </a:r>
            <a:r>
              <a:rPr lang="en-US" sz="1600" dirty="0" err="1" smtClean="0"/>
              <a:t>IAUs</a:t>
            </a:r>
            <a:r>
              <a:rPr lang="en-US" sz="1600" dirty="0" smtClean="0"/>
              <a:t> 294 submitted)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287" y="0"/>
            <a:ext cx="8686800" cy="1143000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Comic Sans MS"/>
              </a:rPr>
              <a:t>Observations of the Flare/CME Event</a:t>
            </a:r>
            <a:endParaRPr lang="en-US" sz="3400" dirty="0">
              <a:latin typeface="Comic Sans MS"/>
            </a:endParaRPr>
          </a:p>
        </p:txBody>
      </p:sp>
      <p:pic>
        <p:nvPicPr>
          <p:cNvPr id="4" name="loops_may2010_best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7287" y="1143000"/>
            <a:ext cx="5360631" cy="53606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17830" y="1982321"/>
            <a:ext cx="33261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Time: 02:30 UT on Apr. 8, 2010</a:t>
            </a:r>
          </a:p>
          <a:p>
            <a:endParaRPr lang="en-US" dirty="0" smtClean="0"/>
          </a:p>
          <a:p>
            <a:r>
              <a:rPr lang="en-US" dirty="0" smtClean="0"/>
              <a:t>Location: AR 11060 (N25E16)</a:t>
            </a:r>
          </a:p>
          <a:p>
            <a:endParaRPr lang="en-US" dirty="0" smtClean="0"/>
          </a:p>
          <a:p>
            <a:r>
              <a:rPr lang="en-US" dirty="0" smtClean="0"/>
              <a:t>GOES B3.7 flare</a:t>
            </a:r>
          </a:p>
          <a:p>
            <a:endParaRPr lang="en-US" dirty="0" smtClean="0"/>
          </a:p>
          <a:p>
            <a:r>
              <a:rPr lang="en-US" dirty="0" smtClean="0"/>
              <a:t>CME: V=174km/s</a:t>
            </a:r>
          </a:p>
          <a:p>
            <a:endParaRPr lang="en-US" dirty="0" smtClean="0"/>
          </a:p>
          <a:p>
            <a:r>
              <a:rPr lang="en-US" dirty="0" err="1" smtClean="0"/>
              <a:t>Dimmings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2825" y="1376942"/>
            <a:ext cx="195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SDO/AIA 193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Comic Sans MS"/>
              </a:rPr>
              <a:t>Observations before the Event</a:t>
            </a:r>
            <a:endParaRPr lang="en-US" sz="3400" dirty="0">
              <a:latin typeface="Comic Sans MS"/>
            </a:endParaRPr>
          </a:p>
        </p:txBody>
      </p:sp>
      <p:pic>
        <p:nvPicPr>
          <p:cNvPr id="4" name="Picture 3" descr="Figure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57199" y="1143000"/>
            <a:ext cx="3380707" cy="5141032"/>
          </a:xfrm>
          <a:prstGeom prst="rect">
            <a:avLst/>
          </a:prstGeom>
        </p:spPr>
      </p:pic>
      <p:pic>
        <p:nvPicPr>
          <p:cNvPr id="5" name="moviehmi-sub.mov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142289" y="1235401"/>
            <a:ext cx="4693428" cy="32000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2288" y="4741909"/>
            <a:ext cx="50017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2800" dirty="0" smtClean="0"/>
              <a:t> Two sets of loops</a:t>
            </a:r>
          </a:p>
          <a:p>
            <a:pPr>
              <a:buFont typeface="Wingdings" charset="2"/>
              <a:buChar char="§"/>
            </a:pPr>
            <a:r>
              <a:rPr lang="en-US" sz="2800" dirty="0" smtClean="0"/>
              <a:t> Two filaments</a:t>
            </a:r>
          </a:p>
          <a:p>
            <a:pPr>
              <a:buFont typeface="Wingdings" charset="2"/>
              <a:buChar char="§"/>
            </a:pPr>
            <a:r>
              <a:rPr lang="en-US" sz="2800" dirty="0" smtClean="0"/>
              <a:t> Flux cancellations along the PIL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Comic Sans MS"/>
              </a:rPr>
              <a:t>Flux Rope Insertion Method</a:t>
            </a:r>
            <a:endParaRPr lang="en-US" sz="3400" dirty="0">
              <a:latin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864"/>
            <a:ext cx="4458087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162" dirty="0" smtClean="0"/>
              <a:t>Construct potential field model using an observed line-of-sight </a:t>
            </a:r>
            <a:r>
              <a:rPr lang="en-US" sz="2162" dirty="0" err="1" smtClean="0"/>
              <a:t>magnetogram</a:t>
            </a:r>
            <a:r>
              <a:rPr lang="en-US" sz="2162" dirty="0" smtClean="0"/>
              <a:t>.</a:t>
            </a:r>
            <a:endParaRPr lang="en-US" sz="2162" dirty="0"/>
          </a:p>
          <a:p>
            <a:r>
              <a:rPr lang="en-US" sz="2162" dirty="0" smtClean="0"/>
              <a:t>Create a cavity, then insert a magnetic flux bundle along the selected filament path.</a:t>
            </a:r>
          </a:p>
          <a:p>
            <a:r>
              <a:rPr lang="en-US" sz="2162" dirty="0" smtClean="0"/>
              <a:t> Allow the fields to relax using magneto-frictional relaxation, which leads to two possibilities:</a:t>
            </a:r>
          </a:p>
          <a:p>
            <a:pPr>
              <a:buNone/>
            </a:pPr>
            <a:r>
              <a:rPr lang="en-US" sz="2162" dirty="0" smtClean="0"/>
              <a:t>      1) The configuration reaches an equilibrium --NLFFF model.</a:t>
            </a:r>
          </a:p>
          <a:p>
            <a:pPr>
              <a:buNone/>
            </a:pPr>
            <a:r>
              <a:rPr lang="en-US" sz="2162" dirty="0" smtClean="0"/>
              <a:t>      2) The configuration erupts as a flare/CME – Unstable model. </a:t>
            </a:r>
          </a:p>
          <a:p>
            <a:pPr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4" name="Picture 3" descr="Figure6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915287" y="1543050"/>
            <a:ext cx="3771900" cy="37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2832" y="0"/>
            <a:ext cx="6585845" cy="816404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Comic Sans MS"/>
              </a:rPr>
              <a:t>Stability of the Model</a:t>
            </a:r>
            <a:endParaRPr lang="en-US" sz="3400" dirty="0">
              <a:latin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68475"/>
            <a:ext cx="8229600" cy="1339844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Panels </a:t>
            </a:r>
            <a:r>
              <a:rPr lang="en-US" dirty="0" err="1" smtClean="0">
                <a:sym typeface="Wingdings"/>
              </a:rPr>
              <a:t>b-c</a:t>
            </a:r>
            <a:r>
              <a:rPr lang="en-US" dirty="0" smtClean="0">
                <a:sym typeface="Wingdings"/>
              </a:rPr>
              <a:t>: 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Stable</a:t>
            </a:r>
            <a:r>
              <a:rPr lang="en-US" dirty="0" smtClean="0">
                <a:sym typeface="Wingdings"/>
              </a:rPr>
              <a:t>; Panel </a:t>
            </a:r>
            <a:r>
              <a:rPr lang="en-US" dirty="0" err="1" smtClean="0">
                <a:sym typeface="Wingdings"/>
              </a:rPr>
              <a:t>d</a:t>
            </a:r>
            <a:r>
              <a:rPr lang="en-US" dirty="0" smtClean="0">
                <a:sym typeface="Wingdings"/>
              </a:rPr>
              <a:t>: 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Marginally Stable</a:t>
            </a:r>
            <a:r>
              <a:rPr lang="en-US" dirty="0" smtClean="0">
                <a:sym typeface="Wingdings"/>
              </a:rPr>
              <a:t>; Panels </a:t>
            </a:r>
            <a:r>
              <a:rPr lang="en-US" dirty="0" err="1" smtClean="0">
                <a:sym typeface="Wingdings"/>
              </a:rPr>
              <a:t>e-f</a:t>
            </a:r>
            <a:r>
              <a:rPr lang="en-US" dirty="0" smtClean="0">
                <a:sym typeface="Wingdings"/>
              </a:rPr>
              <a:t>: 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Unstable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4" name="Picture 3" descr="Figure9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75313" y="805080"/>
            <a:ext cx="7811487" cy="4713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700" y="0"/>
            <a:ext cx="6816764" cy="879112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Comic Sans MS"/>
              </a:rPr>
              <a:t>Pre-flare NLFFF Model</a:t>
            </a:r>
            <a:endParaRPr lang="en-US" sz="3400" dirty="0">
              <a:latin typeface="Comic Sans MS"/>
            </a:endParaRPr>
          </a:p>
        </p:txBody>
      </p:sp>
      <p:pic>
        <p:nvPicPr>
          <p:cNvPr id="9" name="Picture 8" descr="Figure1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6865" y="994563"/>
            <a:ext cx="8838080" cy="28924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4073774"/>
            <a:ext cx="8229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600" dirty="0" smtClean="0"/>
              <a:t> The two free parameter, i.e., </a:t>
            </a:r>
            <a:r>
              <a:rPr lang="en-US" sz="2600" dirty="0" err="1" smtClean="0"/>
              <a:t>poloidal</a:t>
            </a:r>
            <a:r>
              <a:rPr lang="en-US" sz="2600" dirty="0" smtClean="0"/>
              <a:t> flux (twist) and axial flux (shear), are constrained by the observed non-potential loops.</a:t>
            </a:r>
          </a:p>
          <a:p>
            <a:pPr>
              <a:buFont typeface="Arial"/>
              <a:buChar char="•"/>
            </a:pPr>
            <a:r>
              <a:rPr lang="en-US" sz="2600" dirty="0" smtClean="0"/>
              <a:t> The best-fit pre-flare model: axial flux =4e20 </a:t>
            </a:r>
            <a:r>
              <a:rPr lang="en-US" sz="2600" dirty="0" err="1" smtClean="0"/>
              <a:t>Mx</a:t>
            </a:r>
            <a:r>
              <a:rPr lang="en-US" sz="2600" dirty="0" smtClean="0"/>
              <a:t>, </a:t>
            </a:r>
            <a:r>
              <a:rPr lang="en-US" sz="2600" dirty="0" err="1" smtClean="0"/>
              <a:t>poloidal</a:t>
            </a:r>
            <a:r>
              <a:rPr lang="en-US" sz="2600" dirty="0" smtClean="0"/>
              <a:t> flux=1e10 </a:t>
            </a:r>
            <a:r>
              <a:rPr lang="en-US" sz="2600" dirty="0" err="1" smtClean="0"/>
              <a:t>Mx</a:t>
            </a:r>
            <a:r>
              <a:rPr lang="en-US" sz="2600" dirty="0" smtClean="0"/>
              <a:t>/cm. It contains a highly sheared and weakly twisted flux rope.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634" y="120418"/>
            <a:ext cx="7047684" cy="639112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Comic Sans MS"/>
              </a:rPr>
              <a:t>Model at the Event Onset</a:t>
            </a:r>
            <a:endParaRPr lang="en-US" sz="3400" dirty="0">
              <a:latin typeface="Comic Sans MS"/>
            </a:endParaRPr>
          </a:p>
        </p:txBody>
      </p:sp>
      <p:pic>
        <p:nvPicPr>
          <p:cNvPr id="4" name="Picture 3" descr="Figure1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98561" y="855455"/>
            <a:ext cx="6567757" cy="41866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1111" y="5042118"/>
            <a:ext cx="81856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300" dirty="0" smtClean="0"/>
              <a:t> </a:t>
            </a:r>
            <a:r>
              <a:rPr lang="en-US" sz="2200" dirty="0" smtClean="0"/>
              <a:t>The unstable model (</a:t>
            </a:r>
            <a:r>
              <a:rPr lang="en-US" sz="2200" dirty="0" err="1" smtClean="0"/>
              <a:t>axi</a:t>
            </a:r>
            <a:r>
              <a:rPr lang="en-US" sz="2200" dirty="0" smtClean="0"/>
              <a:t>=6e20Mx, </a:t>
            </a:r>
            <a:r>
              <a:rPr lang="en-US" sz="2200" dirty="0" err="1" smtClean="0"/>
              <a:t>pol</a:t>
            </a:r>
            <a:r>
              <a:rPr lang="en-US" sz="2200" dirty="0" smtClean="0"/>
              <a:t>=1e10 </a:t>
            </a:r>
            <a:r>
              <a:rPr lang="en-US" sz="2200" dirty="0" err="1" smtClean="0"/>
              <a:t>Mx</a:t>
            </a:r>
            <a:r>
              <a:rPr lang="en-US" sz="2200" dirty="0" smtClean="0"/>
              <a:t>/cm) due to increase of axial flux closely matches the observations at the event onset.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 The axial flux (4e20 </a:t>
            </a:r>
            <a:r>
              <a:rPr lang="en-US" sz="2200" dirty="0" err="1" smtClean="0"/>
              <a:t>Mx</a:t>
            </a:r>
            <a:r>
              <a:rPr lang="en-US" sz="2200" dirty="0" smtClean="0"/>
              <a:t>) in the best-fit pre-flare model is close to the threshold of instability (5e20 </a:t>
            </a:r>
            <a:r>
              <a:rPr lang="en-US" sz="2200" dirty="0" err="1" smtClean="0"/>
              <a:t>Mx</a:t>
            </a:r>
            <a:r>
              <a:rPr lang="en-US" sz="2200" dirty="0" smtClean="0"/>
              <a:t>).</a:t>
            </a:r>
          </a:p>
          <a:p>
            <a:endParaRPr lang="en-US"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5056</TotalTime>
  <Words>1081</Words>
  <Application>Microsoft Macintosh PowerPoint</Application>
  <PresentationFormat>On-screen Show (4:3)</PresentationFormat>
  <Paragraphs>131</Paragraphs>
  <Slides>22</Slides>
  <Notes>2</Notes>
  <HiddenSlides>0</HiddenSlides>
  <MMClips>11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Observations and Magnetic Field Modeling of CMEs’ Source Regions</vt:lpstr>
      <vt:lpstr>Overview</vt:lpstr>
      <vt:lpstr>  </vt:lpstr>
      <vt:lpstr>Observations of the Flare/CME Event</vt:lpstr>
      <vt:lpstr>Observations before the Event</vt:lpstr>
      <vt:lpstr>Flux Rope Insertion Method</vt:lpstr>
      <vt:lpstr>Stability of the Model</vt:lpstr>
      <vt:lpstr>Pre-flare NLFFF Model</vt:lpstr>
      <vt:lpstr>Model at the Event Onset</vt:lpstr>
      <vt:lpstr>Zero-beta MHD Simulations </vt:lpstr>
      <vt:lpstr>Summary I</vt:lpstr>
      <vt:lpstr> </vt:lpstr>
      <vt:lpstr>Polar Crown Prominence Eruption</vt:lpstr>
      <vt:lpstr>Rolling Motion: STEREO_B vs. Model</vt:lpstr>
      <vt:lpstr>Asymmetric Current distribution</vt:lpstr>
      <vt:lpstr>Asymmetric Reconnection</vt:lpstr>
      <vt:lpstr>Rotating Motion: SDO vs. Model</vt:lpstr>
      <vt:lpstr>Summary II </vt:lpstr>
      <vt:lpstr>Slide 19</vt:lpstr>
      <vt:lpstr>MHD Simulations</vt:lpstr>
      <vt:lpstr>Position-time plot</vt:lpstr>
      <vt:lpstr>Observations vs. Unstable Model</vt:lpstr>
    </vt:vector>
  </TitlesOfParts>
  <Company>Smithsonian Astrophysical Observatory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Observations and Magnetic Field Modeling of the Flare/CME Event on 2010 April 8</dc:title>
  <dc:creator>Yingna Su</dc:creator>
  <cp:lastModifiedBy>Yingna Su</cp:lastModifiedBy>
  <cp:revision>293</cp:revision>
  <dcterms:created xsi:type="dcterms:W3CDTF">2012-10-24T12:59:21Z</dcterms:created>
  <dcterms:modified xsi:type="dcterms:W3CDTF">2012-10-24T13:01:11Z</dcterms:modified>
</cp:coreProperties>
</file>