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95" r:id="rId4"/>
    <p:sldId id="296" r:id="rId5"/>
    <p:sldId id="258" r:id="rId6"/>
    <p:sldId id="281" r:id="rId7"/>
    <p:sldId id="259" r:id="rId8"/>
    <p:sldId id="260" r:id="rId9"/>
    <p:sldId id="282" r:id="rId10"/>
    <p:sldId id="257" r:id="rId11"/>
    <p:sldId id="266" r:id="rId12"/>
    <p:sldId id="276" r:id="rId13"/>
    <p:sldId id="284" r:id="rId14"/>
    <p:sldId id="283" r:id="rId15"/>
    <p:sldId id="271" r:id="rId16"/>
    <p:sldId id="288" r:id="rId17"/>
    <p:sldId id="263" r:id="rId18"/>
    <p:sldId id="264" r:id="rId19"/>
    <p:sldId id="279" r:id="rId20"/>
    <p:sldId id="290" r:id="rId21"/>
    <p:sldId id="267" r:id="rId22"/>
    <p:sldId id="306" r:id="rId23"/>
    <p:sldId id="307" r:id="rId24"/>
    <p:sldId id="308" r:id="rId25"/>
    <p:sldId id="275" r:id="rId26"/>
    <p:sldId id="269" r:id="rId27"/>
    <p:sldId id="292" r:id="rId28"/>
    <p:sldId id="305" r:id="rId29"/>
    <p:sldId id="293" r:id="rId30"/>
    <p:sldId id="294" r:id="rId31"/>
    <p:sldId id="297" r:id="rId32"/>
    <p:sldId id="298" r:id="rId33"/>
    <p:sldId id="299" r:id="rId34"/>
    <p:sldId id="300" r:id="rId35"/>
    <p:sldId id="301" r:id="rId36"/>
    <p:sldId id="302" r:id="rId37"/>
    <p:sldId id="303" r:id="rId38"/>
    <p:sldId id="304" r:id="rId39"/>
    <p:sldId id="280" r:id="rId40"/>
    <p:sldId id="285" r:id="rId41"/>
    <p:sldId id="286" r:id="rId42"/>
    <p:sldId id="287" r:id="rId43"/>
    <p:sldId id="289" r:id="rId44"/>
    <p:sldId id="29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787" autoAdjust="0"/>
  </p:normalViewPr>
  <p:slideViewPr>
    <p:cSldViewPr snapToGrid="0" snapToObjects="1">
      <p:cViewPr>
        <p:scale>
          <a:sx n="103" d="100"/>
          <a:sy n="103" d="100"/>
        </p:scale>
        <p:origin x="-672" y="-1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477DBD-4F8F-EA45-B30D-9B67C581E312}" type="datetimeFigureOut">
              <a:rPr lang="en-US" smtClean="0"/>
              <a:t>11/15/11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1626702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77DBD-4F8F-EA45-B30D-9B67C581E312}" type="datetimeFigureOut">
              <a:rPr lang="en-US" smtClean="0"/>
              <a:t>11/15/11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333829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77DBD-4F8F-EA45-B30D-9B67C581E312}" type="datetimeFigureOut">
              <a:rPr lang="en-US" smtClean="0"/>
              <a:t>11/15/11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369721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77DBD-4F8F-EA45-B30D-9B67C581E312}" type="datetimeFigureOut">
              <a:rPr lang="en-US" smtClean="0"/>
              <a:t>11/15/11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163526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477DBD-4F8F-EA45-B30D-9B67C581E312}" type="datetimeFigureOut">
              <a:rPr lang="en-US" smtClean="0"/>
              <a:t>11/15/11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91458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477DBD-4F8F-EA45-B30D-9B67C581E312}" type="datetimeFigureOut">
              <a:rPr lang="en-US" smtClean="0"/>
              <a:t>11/15/11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2292872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477DBD-4F8F-EA45-B30D-9B67C581E312}" type="datetimeFigureOut">
              <a:rPr lang="en-US" smtClean="0"/>
              <a:t>11/15/11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3335552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477DBD-4F8F-EA45-B30D-9B67C581E312}" type="datetimeFigureOut">
              <a:rPr lang="en-US" smtClean="0"/>
              <a:t>11/15/11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237076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77DBD-4F8F-EA45-B30D-9B67C581E312}" type="datetimeFigureOut">
              <a:rPr lang="en-US" smtClean="0"/>
              <a:t>11/15/11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100360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77DBD-4F8F-EA45-B30D-9B67C581E312}" type="datetimeFigureOut">
              <a:rPr lang="en-US" smtClean="0"/>
              <a:t>11/15/11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423007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477DBD-4F8F-EA45-B30D-9B67C581E312}" type="datetimeFigureOut">
              <a:rPr lang="en-US" smtClean="0"/>
              <a:t>11/15/11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1C044-2951-084B-B2C2-92ED1A59D667}" type="slidenum">
              <a:rPr lang="en-US" smtClean="0"/>
              <a:t>‹#›</a:t>
            </a:fld>
            <a:endParaRPr lang="en-US"/>
          </a:p>
        </p:txBody>
      </p:sp>
    </p:spTree>
    <p:extLst>
      <p:ext uri="{BB962C8B-B14F-4D97-AF65-F5344CB8AC3E}">
        <p14:creationId xmlns:p14="http://schemas.microsoft.com/office/powerpoint/2010/main" val="1460194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77DBD-4F8F-EA45-B30D-9B67C581E312}" type="datetimeFigureOut">
              <a:rPr lang="en-US" smtClean="0"/>
              <a:t>11/15/11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1C044-2951-084B-B2C2-92ED1A59D667}" type="slidenum">
              <a:rPr lang="en-US" smtClean="0"/>
              <a:t>‹#›</a:t>
            </a:fld>
            <a:endParaRPr lang="en-US"/>
          </a:p>
        </p:txBody>
      </p:sp>
    </p:spTree>
    <p:extLst>
      <p:ext uri="{BB962C8B-B14F-4D97-AF65-F5344CB8AC3E}">
        <p14:creationId xmlns:p14="http://schemas.microsoft.com/office/powerpoint/2010/main" val="2439060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 Id="rId3"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 Id="rId3" Type="http://schemas.openxmlformats.org/officeDocument/2006/relationships/image" Target="../media/image1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 Id="rId3" Type="http://schemas.openxmlformats.org/officeDocument/2006/relationships/image" Target="../media/image2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 Id="rId3" Type="http://schemas.openxmlformats.org/officeDocument/2006/relationships/image" Target="../media/image1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emf"/><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41.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1" Type="http://schemas.openxmlformats.org/officeDocument/2006/relationships/slideLayout" Target="../slideLayouts/slideLayout7.xml"/><Relationship Id="rId2" Type="http://schemas.openxmlformats.org/officeDocument/2006/relationships/image" Target="../media/image4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 Id="rId3" Type="http://schemas.openxmlformats.org/officeDocument/2006/relationships/image" Target="../media/image47.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 Id="rId3" Type="http://schemas.openxmlformats.org/officeDocument/2006/relationships/image" Target="../media/image4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 Id="rId3"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92100" y="251464"/>
            <a:ext cx="8534400" cy="159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80000"/>
              </a:lnSpc>
              <a:spcBef>
                <a:spcPct val="20000"/>
              </a:spcBef>
              <a:buClr>
                <a:srgbClr val="000082"/>
              </a:buClr>
              <a:buFont typeface="Arial" charset="0"/>
              <a:buNone/>
            </a:pPr>
            <a:r>
              <a:rPr lang="en-US" sz="4000" dirty="0" smtClean="0">
                <a:latin typeface="+mj-lt"/>
                <a:cs typeface="Geneva"/>
              </a:rPr>
              <a:t>Accelerating of Particles in Compression Regions in the Heliosphere , in the Heliosheath and in the Galaxy</a:t>
            </a:r>
            <a:endParaRPr lang="en-US" sz="4000" dirty="0" smtClean="0">
              <a:latin typeface="+mj-lt"/>
              <a:cs typeface="Geneva"/>
            </a:endParaRPr>
          </a:p>
        </p:txBody>
      </p:sp>
      <p:sp>
        <p:nvSpPr>
          <p:cNvPr id="3" name="Rectangle 8"/>
          <p:cNvSpPr>
            <a:spLocks noChangeArrowheads="1"/>
          </p:cNvSpPr>
          <p:nvPr/>
        </p:nvSpPr>
        <p:spPr bwMode="auto">
          <a:xfrm>
            <a:off x="95956" y="2158504"/>
            <a:ext cx="8991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lnSpc>
                <a:spcPct val="70000"/>
              </a:lnSpc>
              <a:spcBef>
                <a:spcPct val="20000"/>
              </a:spcBef>
            </a:pPr>
            <a:endParaRPr lang="en-US" sz="1200" i="1" dirty="0"/>
          </a:p>
          <a:p>
            <a:pPr algn="ctr" eaLnBrk="1" hangingPunct="1">
              <a:lnSpc>
                <a:spcPct val="80000"/>
              </a:lnSpc>
              <a:spcBef>
                <a:spcPct val="20000"/>
              </a:spcBef>
            </a:pPr>
            <a:r>
              <a:rPr lang="en-US" sz="4000" i="1" dirty="0" smtClean="0"/>
              <a:t>George </a:t>
            </a:r>
            <a:r>
              <a:rPr lang="en-US" sz="4000" i="1" dirty="0" smtClean="0"/>
              <a:t>Gloeckler and Len Fisk</a:t>
            </a:r>
            <a:endParaRPr lang="en-US" sz="2000" baseline="30000" dirty="0"/>
          </a:p>
          <a:p>
            <a:pPr algn="ctr" eaLnBrk="1" hangingPunct="1">
              <a:lnSpc>
                <a:spcPct val="90000"/>
              </a:lnSpc>
              <a:spcBef>
                <a:spcPct val="20000"/>
              </a:spcBef>
            </a:pPr>
            <a:r>
              <a:rPr lang="en-US" sz="2400" dirty="0" smtClean="0"/>
              <a:t>University </a:t>
            </a:r>
            <a:r>
              <a:rPr lang="en-US" sz="2400" dirty="0"/>
              <a:t>of Michigan, Ann Arbor, MI</a:t>
            </a:r>
          </a:p>
          <a:p>
            <a:pPr algn="ctr" eaLnBrk="1" hangingPunct="1">
              <a:lnSpc>
                <a:spcPct val="60000"/>
              </a:lnSpc>
              <a:spcBef>
                <a:spcPct val="20000"/>
              </a:spcBef>
            </a:pPr>
            <a:endParaRPr lang="en-US" sz="2000" dirty="0"/>
          </a:p>
          <a:p>
            <a:pPr algn="ctr" eaLnBrk="1" hangingPunct="1">
              <a:lnSpc>
                <a:spcPct val="60000"/>
              </a:lnSpc>
              <a:spcBef>
                <a:spcPct val="20000"/>
              </a:spcBef>
            </a:pPr>
            <a:endParaRPr lang="en-US" sz="2000" dirty="0"/>
          </a:p>
          <a:p>
            <a:pPr algn="ctr"/>
            <a:r>
              <a:rPr lang="en-US" sz="2800" i="1" dirty="0" smtClean="0"/>
              <a:t>Implications of Interstellar Neutral Matter</a:t>
            </a:r>
            <a:endParaRPr lang="en-US" sz="2800" dirty="0">
              <a:latin typeface="Times New Roman" charset="0"/>
            </a:endParaRPr>
          </a:p>
          <a:p>
            <a:pPr algn="ctr" eaLnBrk="1" hangingPunct="1">
              <a:lnSpc>
                <a:spcPct val="60000"/>
              </a:lnSpc>
              <a:spcBef>
                <a:spcPct val="20000"/>
              </a:spcBef>
            </a:pPr>
            <a:endParaRPr lang="en-US" sz="2800" dirty="0" smtClean="0">
              <a:latin typeface="Times New Roman" charset="0"/>
            </a:endParaRPr>
          </a:p>
          <a:p>
            <a:pPr algn="ctr"/>
            <a:r>
              <a:rPr lang="en-US" sz="2800" dirty="0"/>
              <a:t>Holloway Commons </a:t>
            </a:r>
            <a:endParaRPr lang="en-US" sz="2800" dirty="0" smtClean="0"/>
          </a:p>
          <a:p>
            <a:pPr algn="ctr"/>
            <a:r>
              <a:rPr lang="en-US" sz="2800" dirty="0" err="1" smtClean="0"/>
              <a:t>Piscataqua</a:t>
            </a:r>
            <a:r>
              <a:rPr lang="en-US" sz="2800" dirty="0" smtClean="0"/>
              <a:t> </a:t>
            </a:r>
            <a:r>
              <a:rPr lang="en-US" sz="2800" dirty="0"/>
              <a:t>Room</a:t>
            </a:r>
            <a:endParaRPr lang="en-US" sz="2800" dirty="0" smtClean="0">
              <a:latin typeface="Times New Roman" charset="0"/>
            </a:endParaRPr>
          </a:p>
          <a:p>
            <a:pPr algn="ctr" eaLnBrk="1" hangingPunct="1">
              <a:lnSpc>
                <a:spcPct val="60000"/>
              </a:lnSpc>
              <a:spcBef>
                <a:spcPct val="20000"/>
              </a:spcBef>
            </a:pPr>
            <a:endParaRPr lang="en-US" sz="2800" dirty="0">
              <a:latin typeface="Times New Roman" charset="0"/>
            </a:endParaRPr>
          </a:p>
          <a:p>
            <a:pPr algn="ctr" eaLnBrk="1" hangingPunct="1">
              <a:lnSpc>
                <a:spcPct val="60000"/>
              </a:lnSpc>
              <a:spcBef>
                <a:spcPct val="20000"/>
              </a:spcBef>
            </a:pPr>
            <a:r>
              <a:rPr lang="en-US" sz="2800" dirty="0" smtClean="0">
                <a:latin typeface="Times New Roman" charset="0"/>
              </a:rPr>
              <a:t>University of New Hampshire</a:t>
            </a:r>
            <a:endParaRPr lang="en-US" sz="2800" dirty="0">
              <a:latin typeface="Times New Roman" charset="0"/>
            </a:endParaRPr>
          </a:p>
          <a:p>
            <a:pPr algn="ctr" eaLnBrk="1" hangingPunct="1">
              <a:lnSpc>
                <a:spcPct val="60000"/>
              </a:lnSpc>
              <a:spcBef>
                <a:spcPct val="20000"/>
              </a:spcBef>
            </a:pPr>
            <a:r>
              <a:rPr lang="en-US" sz="2800" dirty="0" smtClean="0">
                <a:latin typeface="Times New Roman" charset="0"/>
              </a:rPr>
              <a:t>November 16</a:t>
            </a:r>
            <a:r>
              <a:rPr lang="en-US" sz="2800" dirty="0" smtClean="0">
                <a:latin typeface="Times New Roman" charset="0"/>
              </a:rPr>
              <a:t>, 2011</a:t>
            </a:r>
            <a:endParaRPr lang="en-US" sz="2800" dirty="0">
              <a:latin typeface="Times New Roman" charset="0"/>
            </a:endParaRPr>
          </a:p>
        </p:txBody>
      </p:sp>
    </p:spTree>
    <p:extLst>
      <p:ext uri="{BB962C8B-B14F-4D97-AF65-F5344CB8AC3E}">
        <p14:creationId xmlns:p14="http://schemas.microsoft.com/office/powerpoint/2010/main" val="30388533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377" y="-79672"/>
            <a:ext cx="8882515" cy="523220"/>
          </a:xfrm>
          <a:prstGeom prst="rect">
            <a:avLst/>
          </a:prstGeom>
          <a:noFill/>
        </p:spPr>
        <p:txBody>
          <a:bodyPr wrap="square" rtlCol="0">
            <a:spAutoFit/>
          </a:bodyPr>
          <a:lstStyle/>
          <a:p>
            <a:pPr algn="ctr"/>
            <a:r>
              <a:rPr lang="en-US" sz="2800" dirty="0" smtClean="0"/>
              <a:t>Hourly Values of Solar wind and Tail Parameters in 2001</a:t>
            </a:r>
            <a:endParaRPr lang="en-US" sz="2800" dirty="0"/>
          </a:p>
        </p:txBody>
      </p:sp>
      <p:sp>
        <p:nvSpPr>
          <p:cNvPr id="13" name="Rectangle 12"/>
          <p:cNvSpPr/>
          <p:nvPr/>
        </p:nvSpPr>
        <p:spPr>
          <a:xfrm>
            <a:off x="8007691" y="1649346"/>
            <a:ext cx="553731" cy="18548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86732" y="598769"/>
            <a:ext cx="300456" cy="1331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ll 2001 gamma dens.ps"/>
          <p:cNvPicPr>
            <a:picLocks noChangeAspect="1"/>
          </p:cNvPicPr>
          <p:nvPr/>
        </p:nvPicPr>
        <p:blipFill rotWithShape="1">
          <a:blip r:embed="rId2">
            <a:extLst>
              <a:ext uri="{28A0092B-C50C-407E-A947-70E740481C1C}">
                <a14:useLocalDpi xmlns:a14="http://schemas.microsoft.com/office/drawing/2010/main" val="0"/>
              </a:ext>
            </a:extLst>
          </a:blip>
          <a:srcRect t="36544" b="44321"/>
          <a:stretch/>
        </p:blipFill>
        <p:spPr>
          <a:xfrm>
            <a:off x="-192784" y="357788"/>
            <a:ext cx="9154676" cy="2266879"/>
          </a:xfrm>
          <a:prstGeom prst="rect">
            <a:avLst/>
          </a:prstGeom>
        </p:spPr>
      </p:pic>
      <p:cxnSp>
        <p:nvCxnSpPr>
          <p:cNvPr id="15" name="Straight Connector 14"/>
          <p:cNvCxnSpPr/>
          <p:nvPr/>
        </p:nvCxnSpPr>
        <p:spPr>
          <a:xfrm>
            <a:off x="93488" y="7064554"/>
            <a:ext cx="969113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93890" y="5235859"/>
            <a:ext cx="8326892" cy="1600438"/>
          </a:xfrm>
          <a:prstGeom prst="rect">
            <a:avLst/>
          </a:prstGeom>
          <a:noFill/>
        </p:spPr>
        <p:txBody>
          <a:bodyPr wrap="square" rtlCol="0">
            <a:spAutoFit/>
          </a:bodyPr>
          <a:lstStyle/>
          <a:p>
            <a:r>
              <a:rPr lang="en-US" u="sng" dirty="0" smtClean="0"/>
              <a:t>Upper panel</a:t>
            </a:r>
            <a:r>
              <a:rPr lang="en-US" dirty="0" smtClean="0"/>
              <a:t>:  Hourly values and uncertainties of spectral power law indices </a:t>
            </a:r>
            <a:r>
              <a:rPr lang="en-US" i="1" dirty="0" err="1" smtClean="0">
                <a:latin typeface="Symbol" charset="2"/>
                <a:cs typeface="Symbol" charset="2"/>
              </a:rPr>
              <a:t>γ</a:t>
            </a:r>
            <a:r>
              <a:rPr lang="en-US" dirty="0" smtClean="0"/>
              <a:t> </a:t>
            </a:r>
            <a:r>
              <a:rPr lang="en-US" baseline="-25000" dirty="0" smtClean="0"/>
              <a:t>3-8</a:t>
            </a:r>
            <a:r>
              <a:rPr lang="en-US" dirty="0" smtClean="0"/>
              <a:t> and tail density of suprathermal tails.  </a:t>
            </a:r>
            <a:r>
              <a:rPr lang="en-US" dirty="0" smtClean="0">
                <a:solidFill>
                  <a:srgbClr val="FF0000"/>
                </a:solidFill>
              </a:rPr>
              <a:t>This data product will be provided to the ACE Data Center for the entire mission (through July 2011)</a:t>
            </a:r>
          </a:p>
          <a:p>
            <a:endParaRPr lang="en-US" sz="800" dirty="0"/>
          </a:p>
          <a:p>
            <a:r>
              <a:rPr lang="en-US" u="sng" dirty="0" smtClean="0"/>
              <a:t>Lower panel</a:t>
            </a:r>
            <a:r>
              <a:rPr lang="en-US" dirty="0" smtClean="0"/>
              <a:t>: Same as above but with addition of hourly values of solar wind bulk and thermal speed.  Sixty shocks were recorded during this time period.   </a:t>
            </a:r>
            <a:endParaRPr lang="en-US" dirty="0"/>
          </a:p>
        </p:txBody>
      </p:sp>
      <p:sp>
        <p:nvSpPr>
          <p:cNvPr id="18" name="Rectangle 17"/>
          <p:cNvSpPr/>
          <p:nvPr/>
        </p:nvSpPr>
        <p:spPr>
          <a:xfrm>
            <a:off x="10189559" y="973667"/>
            <a:ext cx="365552" cy="165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a:spLocks noChangeAspect="1"/>
          </p:cNvSpPr>
          <p:nvPr/>
        </p:nvSpPr>
        <p:spPr>
          <a:xfrm>
            <a:off x="435753" y="2381957"/>
            <a:ext cx="339226" cy="15321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014813" y="2312076"/>
            <a:ext cx="402108" cy="165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ll 2001 tail dens g V Vth.ps"/>
          <p:cNvPicPr>
            <a:picLocks noChangeAspect="1"/>
          </p:cNvPicPr>
          <p:nvPr/>
        </p:nvPicPr>
        <p:blipFill rotWithShape="1">
          <a:blip r:embed="rId3">
            <a:extLst>
              <a:ext uri="{28A0092B-C50C-407E-A947-70E740481C1C}">
                <a14:useLocalDpi xmlns:a14="http://schemas.microsoft.com/office/drawing/2010/main" val="0"/>
              </a:ext>
            </a:extLst>
          </a:blip>
          <a:srcRect t="35211" b="38983"/>
          <a:stretch/>
        </p:blipFill>
        <p:spPr>
          <a:xfrm>
            <a:off x="-197554" y="2229559"/>
            <a:ext cx="9172536" cy="3063240"/>
          </a:xfrm>
          <a:prstGeom prst="rect">
            <a:avLst/>
          </a:prstGeom>
        </p:spPr>
      </p:pic>
    </p:spTree>
    <p:extLst>
      <p:ext uri="{BB962C8B-B14F-4D97-AF65-F5344CB8AC3E}">
        <p14:creationId xmlns:p14="http://schemas.microsoft.com/office/powerpoint/2010/main" val="3773967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51107" y="554196"/>
            <a:ext cx="337030" cy="1479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596283" y="2123935"/>
            <a:ext cx="309594" cy="5534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9377" y="75549"/>
            <a:ext cx="8882515" cy="523220"/>
          </a:xfrm>
          <a:prstGeom prst="rect">
            <a:avLst/>
          </a:prstGeom>
          <a:noFill/>
        </p:spPr>
        <p:txBody>
          <a:bodyPr wrap="square" rtlCol="0">
            <a:spAutoFit/>
          </a:bodyPr>
          <a:lstStyle/>
          <a:p>
            <a:pPr algn="ctr"/>
            <a:r>
              <a:rPr lang="en-US" sz="2800" dirty="0" smtClean="0"/>
              <a:t>Hourly Values of Solar wind and Tail Parameters in 2001</a:t>
            </a:r>
            <a:endParaRPr lang="en-US" sz="2800" dirty="0"/>
          </a:p>
        </p:txBody>
      </p:sp>
      <p:grpSp>
        <p:nvGrpSpPr>
          <p:cNvPr id="10" name="Group 9"/>
          <p:cNvGrpSpPr/>
          <p:nvPr/>
        </p:nvGrpSpPr>
        <p:grpSpPr>
          <a:xfrm>
            <a:off x="92018" y="554196"/>
            <a:ext cx="8337667" cy="5229305"/>
            <a:chOff x="92018" y="554196"/>
            <a:chExt cx="8337667" cy="5229305"/>
          </a:xfrm>
        </p:grpSpPr>
        <p:pic>
          <p:nvPicPr>
            <p:cNvPr id="5" name="Picture 4" descr="85-120 01 tail dens g V Vth.ps"/>
            <p:cNvPicPr>
              <a:picLocks noChangeAspect="1"/>
            </p:cNvPicPr>
            <p:nvPr/>
          </p:nvPicPr>
          <p:blipFill rotWithShape="1">
            <a:blip r:embed="rId2">
              <a:extLst>
                <a:ext uri="{28A0092B-C50C-407E-A947-70E740481C1C}">
                  <a14:useLocalDpi xmlns:a14="http://schemas.microsoft.com/office/drawing/2010/main" val="0"/>
                </a:ext>
              </a:extLst>
            </a:blip>
            <a:srcRect t="36213" b="38322"/>
            <a:stretch/>
          </p:blipFill>
          <p:spPr>
            <a:xfrm>
              <a:off x="92018" y="554196"/>
              <a:ext cx="8324128" cy="2743200"/>
            </a:xfrm>
            <a:prstGeom prst="rect">
              <a:avLst/>
            </a:prstGeom>
          </p:spPr>
        </p:pic>
        <p:pic>
          <p:nvPicPr>
            <p:cNvPr id="9" name="Picture 8" descr="265-325 01 tail dens g V Vth.ps"/>
            <p:cNvPicPr>
              <a:picLocks noChangeAspect="1"/>
            </p:cNvPicPr>
            <p:nvPr/>
          </p:nvPicPr>
          <p:blipFill rotWithShape="1">
            <a:blip r:embed="rId3">
              <a:extLst>
                <a:ext uri="{28A0092B-C50C-407E-A947-70E740481C1C}">
                  <a14:useLocalDpi xmlns:a14="http://schemas.microsoft.com/office/drawing/2010/main" val="0"/>
                </a:ext>
              </a:extLst>
            </a:blip>
            <a:srcRect t="36710" b="38487"/>
            <a:stretch/>
          </p:blipFill>
          <p:spPr>
            <a:xfrm>
              <a:off x="92018" y="3107209"/>
              <a:ext cx="8337667" cy="2676292"/>
            </a:xfrm>
            <a:prstGeom prst="rect">
              <a:avLst/>
            </a:prstGeom>
          </p:spPr>
        </p:pic>
      </p:grpSp>
      <p:sp>
        <p:nvSpPr>
          <p:cNvPr id="11" name="TextBox 10"/>
          <p:cNvSpPr txBox="1"/>
          <p:nvPr/>
        </p:nvSpPr>
        <p:spPr>
          <a:xfrm>
            <a:off x="5708" y="5784706"/>
            <a:ext cx="9266210" cy="692497"/>
          </a:xfrm>
          <a:prstGeom prst="rect">
            <a:avLst/>
          </a:prstGeom>
          <a:noFill/>
        </p:spPr>
        <p:txBody>
          <a:bodyPr wrap="square" rtlCol="0">
            <a:spAutoFit/>
          </a:bodyPr>
          <a:lstStyle/>
          <a:p>
            <a:pPr>
              <a:lnSpc>
                <a:spcPct val="80000"/>
              </a:lnSpc>
            </a:pPr>
            <a:r>
              <a:rPr lang="en-US" dirty="0" smtClean="0"/>
              <a:t>Many major acceleration events (large increases in tail density) are associated with shocks</a:t>
            </a:r>
          </a:p>
          <a:p>
            <a:pPr>
              <a:lnSpc>
                <a:spcPct val="80000"/>
              </a:lnSpc>
            </a:pPr>
            <a:endParaRPr lang="en-US" sz="1200" dirty="0"/>
          </a:p>
          <a:p>
            <a:pPr>
              <a:lnSpc>
                <a:spcPct val="80000"/>
              </a:lnSpc>
            </a:pPr>
            <a:r>
              <a:rPr lang="en-US" dirty="0" smtClean="0"/>
              <a:t>A smaller number, including the largest events (DOY 270 and 310), are not associated with shocks </a:t>
            </a:r>
            <a:endParaRPr lang="en-US" dirty="0"/>
          </a:p>
        </p:txBody>
      </p:sp>
      <p:cxnSp>
        <p:nvCxnSpPr>
          <p:cNvPr id="13" name="Straight Connector 12"/>
          <p:cNvCxnSpPr/>
          <p:nvPr/>
        </p:nvCxnSpPr>
        <p:spPr>
          <a:xfrm>
            <a:off x="-123297" y="7051805"/>
            <a:ext cx="969113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028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5 01 tail dens g V Vth.ps"/>
          <p:cNvPicPr>
            <a:picLocks noChangeAspect="1"/>
          </p:cNvPicPr>
          <p:nvPr/>
        </p:nvPicPr>
        <p:blipFill rotWithShape="1">
          <a:blip r:embed="rId2">
            <a:extLst>
              <a:ext uri="{28A0092B-C50C-407E-A947-70E740481C1C}">
                <a14:useLocalDpi xmlns:a14="http://schemas.microsoft.com/office/drawing/2010/main" val="0"/>
              </a:ext>
            </a:extLst>
          </a:blip>
          <a:srcRect l="24235" t="37719" r="24405" b="41856"/>
          <a:stretch/>
        </p:blipFill>
        <p:spPr>
          <a:xfrm>
            <a:off x="507999" y="649111"/>
            <a:ext cx="7869235" cy="4049890"/>
          </a:xfrm>
          <a:prstGeom prst="rect">
            <a:avLst/>
          </a:prstGeom>
        </p:spPr>
      </p:pic>
      <p:sp>
        <p:nvSpPr>
          <p:cNvPr id="3" name="TextBox 2"/>
          <p:cNvSpPr txBox="1"/>
          <p:nvPr/>
        </p:nvSpPr>
        <p:spPr>
          <a:xfrm>
            <a:off x="79377" y="-79672"/>
            <a:ext cx="8882515" cy="954107"/>
          </a:xfrm>
          <a:prstGeom prst="rect">
            <a:avLst/>
          </a:prstGeom>
          <a:noFill/>
        </p:spPr>
        <p:txBody>
          <a:bodyPr wrap="square" rtlCol="0">
            <a:spAutoFit/>
          </a:bodyPr>
          <a:lstStyle/>
          <a:p>
            <a:pPr algn="ctr"/>
            <a:r>
              <a:rPr lang="en-US" sz="2800" dirty="0" smtClean="0"/>
              <a:t>Hourly Values of Solar wind and Tail Parameters during a three day time period</a:t>
            </a:r>
            <a:endParaRPr lang="en-US" sz="2800" dirty="0"/>
          </a:p>
        </p:txBody>
      </p:sp>
      <p:sp>
        <p:nvSpPr>
          <p:cNvPr id="6" name="TextBox 5"/>
          <p:cNvSpPr txBox="1"/>
          <p:nvPr/>
        </p:nvSpPr>
        <p:spPr>
          <a:xfrm>
            <a:off x="79378" y="4682450"/>
            <a:ext cx="9064622" cy="2148280"/>
          </a:xfrm>
          <a:prstGeom prst="rect">
            <a:avLst/>
          </a:prstGeom>
          <a:noFill/>
        </p:spPr>
        <p:txBody>
          <a:bodyPr wrap="square" rtlCol="0">
            <a:spAutoFit/>
          </a:bodyPr>
          <a:lstStyle/>
          <a:p>
            <a:pPr>
              <a:lnSpc>
                <a:spcPct val="80000"/>
              </a:lnSpc>
            </a:pPr>
            <a:r>
              <a:rPr lang="en-US" sz="2000" u="sng" dirty="0" smtClean="0"/>
              <a:t>Upstream:</a:t>
            </a:r>
            <a:r>
              <a:rPr lang="en-US" sz="2000" dirty="0" smtClean="0"/>
              <a:t>  </a:t>
            </a:r>
            <a:r>
              <a:rPr lang="en-US" sz="2400" i="1" dirty="0" err="1" smtClean="0">
                <a:latin typeface="Symbol" charset="2"/>
                <a:cs typeface="Symbol" charset="2"/>
              </a:rPr>
              <a:t>γ</a:t>
            </a:r>
            <a:r>
              <a:rPr lang="en-US" sz="2000" dirty="0" smtClean="0"/>
              <a:t>  values greater than -5 (e.g. -2 to -4) indicate that higher energy particles escape from the high tail-density acceleration region faster than lower energy particles</a:t>
            </a:r>
          </a:p>
          <a:p>
            <a:pPr>
              <a:lnSpc>
                <a:spcPct val="80000"/>
              </a:lnSpc>
            </a:pPr>
            <a:endParaRPr lang="en-US" sz="900" dirty="0"/>
          </a:p>
          <a:p>
            <a:pPr>
              <a:lnSpc>
                <a:spcPct val="80000"/>
              </a:lnSpc>
            </a:pPr>
            <a:r>
              <a:rPr lang="en-US" sz="2000" dirty="0" smtClean="0"/>
              <a:t>Before shock arrival the solar wind bulk speed and especially the thermal speed increase over period of hours</a:t>
            </a:r>
          </a:p>
          <a:p>
            <a:pPr>
              <a:lnSpc>
                <a:spcPct val="80000"/>
              </a:lnSpc>
            </a:pPr>
            <a:endParaRPr lang="en-US" sz="900" dirty="0"/>
          </a:p>
          <a:p>
            <a:pPr>
              <a:lnSpc>
                <a:spcPct val="80000"/>
              </a:lnSpc>
            </a:pPr>
            <a:r>
              <a:rPr lang="en-US" sz="2000" u="sng" dirty="0" smtClean="0"/>
              <a:t>Downstream:</a:t>
            </a:r>
            <a:r>
              <a:rPr lang="en-US" sz="2000" dirty="0" smtClean="0"/>
              <a:t>  As the tail density and the solar wind bulk and thermal speed gradually decrease, </a:t>
            </a:r>
            <a:r>
              <a:rPr lang="en-US" sz="2400" i="1" dirty="0" err="1" smtClean="0">
                <a:solidFill>
                  <a:srgbClr val="FF0000"/>
                </a:solidFill>
                <a:latin typeface="Symbol" charset="2"/>
                <a:cs typeface="Symbol" charset="2"/>
              </a:rPr>
              <a:t>γ</a:t>
            </a:r>
            <a:r>
              <a:rPr lang="en-US" sz="2000" dirty="0" smtClean="0">
                <a:solidFill>
                  <a:srgbClr val="FF0000"/>
                </a:solidFill>
              </a:rPr>
              <a:t>  values lock in close to -5 and remain there for many hours</a:t>
            </a:r>
            <a:endParaRPr lang="en-US" sz="2000" dirty="0">
              <a:solidFill>
                <a:srgbClr val="FF0000"/>
              </a:solidFill>
            </a:endParaRPr>
          </a:p>
        </p:txBody>
      </p:sp>
    </p:spTree>
    <p:extLst>
      <p:ext uri="{BB962C8B-B14F-4D97-AF65-F5344CB8AC3E}">
        <p14:creationId xmlns:p14="http://schemas.microsoft.com/office/powerpoint/2010/main" val="4356126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444" y="-11037"/>
            <a:ext cx="8437774" cy="954107"/>
          </a:xfrm>
          <a:prstGeom prst="rect">
            <a:avLst/>
          </a:prstGeom>
          <a:noFill/>
        </p:spPr>
        <p:txBody>
          <a:bodyPr wrap="square" rtlCol="0">
            <a:spAutoFit/>
          </a:bodyPr>
          <a:lstStyle/>
          <a:p>
            <a:pPr algn="ctr"/>
            <a:r>
              <a:rPr lang="en-US" sz="2800" dirty="0" smtClean="0"/>
              <a:t>Classification of Tail Density and </a:t>
            </a:r>
            <a:r>
              <a:rPr lang="en-US" sz="2800" i="1" dirty="0" err="1" smtClean="0">
                <a:latin typeface="Symbol" charset="2"/>
                <a:cs typeface="Symbol" charset="2"/>
              </a:rPr>
              <a:t>γ</a:t>
            </a:r>
            <a:r>
              <a:rPr lang="en-US" sz="2800" dirty="0" smtClean="0"/>
              <a:t> </a:t>
            </a:r>
            <a:r>
              <a:rPr lang="en-US" sz="2800" baseline="-25000" dirty="0" smtClean="0"/>
              <a:t>3-8</a:t>
            </a:r>
            <a:r>
              <a:rPr lang="en-US" sz="2800" dirty="0" smtClean="0"/>
              <a:t> Profiles at </a:t>
            </a:r>
            <a:r>
              <a:rPr lang="en-US" sz="2800" dirty="0" smtClean="0"/>
              <a:t>60 Shock </a:t>
            </a:r>
            <a:r>
              <a:rPr lang="en-US" sz="2800" dirty="0" smtClean="0"/>
              <a:t>in 2001</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90602859"/>
              </p:ext>
            </p:extLst>
          </p:nvPr>
        </p:nvGraphicFramePr>
        <p:xfrm>
          <a:off x="187606" y="1397000"/>
          <a:ext cx="8687612" cy="4772660"/>
        </p:xfrm>
        <a:graphic>
          <a:graphicData uri="http://schemas.openxmlformats.org/drawingml/2006/table">
            <a:tbl>
              <a:tblPr firstRow="1" bandRow="1">
                <a:tableStyleId>{5C22544A-7EE6-4342-B048-85BDC9FD1C3A}</a:tableStyleId>
              </a:tblPr>
              <a:tblGrid>
                <a:gridCol w="974395"/>
                <a:gridCol w="3742723"/>
                <a:gridCol w="3970494"/>
              </a:tblGrid>
              <a:tr h="370840">
                <a:tc gridSpan="2">
                  <a:txBody>
                    <a:bodyPr/>
                    <a:lstStyle/>
                    <a:p>
                      <a:pPr algn="ctr"/>
                      <a:r>
                        <a:rPr lang="en-US" sz="2400" b="0" dirty="0" smtClean="0"/>
                        <a:t>Type I</a:t>
                      </a:r>
                      <a:endParaRPr lang="en-US" sz="2400" b="0" dirty="0"/>
                    </a:p>
                  </a:txBody>
                  <a:tcPr/>
                </a:tc>
                <a:tc hMerge="1">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t>Type II</a:t>
                      </a:r>
                    </a:p>
                    <a:p>
                      <a:pPr algn="ctr"/>
                      <a:endParaRPr lang="en-US" dirty="0"/>
                    </a:p>
                  </a:txBody>
                  <a:tcPr/>
                </a:tc>
              </a:tr>
              <a:tr h="370840">
                <a:tc gridSpan="2">
                  <a:txBody>
                    <a:bodyPr/>
                    <a:lstStyle/>
                    <a:p>
                      <a:pPr>
                        <a:lnSpc>
                          <a:spcPct val="90000"/>
                        </a:lnSpc>
                      </a:pPr>
                      <a:endParaRPr lang="en-US" sz="2400" kern="1200" dirty="0" smtClean="0">
                        <a:solidFill>
                          <a:schemeClr val="dk1"/>
                        </a:solidFill>
                        <a:effectLst/>
                        <a:latin typeface="+mn-lt"/>
                        <a:ea typeface="+mn-ea"/>
                        <a:cs typeface="+mn-cs"/>
                      </a:endParaRPr>
                    </a:p>
                    <a:p>
                      <a:pPr>
                        <a:lnSpc>
                          <a:spcPct val="90000"/>
                        </a:lnSpc>
                      </a:pPr>
                      <a:r>
                        <a:rPr lang="en-US" sz="2400" kern="1200" dirty="0" smtClean="0">
                          <a:solidFill>
                            <a:schemeClr val="dk1"/>
                          </a:solidFill>
                          <a:effectLst/>
                          <a:latin typeface="+mn-lt"/>
                          <a:ea typeface="+mn-ea"/>
                          <a:cs typeface="+mn-cs"/>
                        </a:rPr>
                        <a:t>Tail density has local maximum within one hour of shock passage</a:t>
                      </a:r>
                    </a:p>
                    <a:p>
                      <a:pPr algn="ctr">
                        <a:lnSpc>
                          <a:spcPct val="90000"/>
                        </a:lnSpc>
                      </a:pPr>
                      <a:endParaRPr lang="en-US" sz="2400" kern="1200" dirty="0" smtClean="0">
                        <a:solidFill>
                          <a:srgbClr val="FF0000"/>
                        </a:solidFill>
                        <a:effectLst/>
                        <a:latin typeface="+mn-lt"/>
                        <a:ea typeface="+mn-ea"/>
                        <a:cs typeface="+mn-cs"/>
                      </a:endParaRPr>
                    </a:p>
                    <a:p>
                      <a:pPr algn="ctr">
                        <a:lnSpc>
                          <a:spcPct val="90000"/>
                        </a:lnSpc>
                      </a:pPr>
                      <a:r>
                        <a:rPr lang="en-US" sz="2400" kern="1200" dirty="0" smtClean="0">
                          <a:solidFill>
                            <a:srgbClr val="FF0000"/>
                          </a:solidFill>
                          <a:effectLst/>
                          <a:latin typeface="+mn-lt"/>
                          <a:ea typeface="+mn-ea"/>
                          <a:cs typeface="+mn-cs"/>
                        </a:rPr>
                        <a:t>40 cases</a:t>
                      </a:r>
                      <a:r>
                        <a:rPr lang="en-US" sz="2400" dirty="0" smtClean="0">
                          <a:solidFill>
                            <a:srgbClr val="FF0000"/>
                          </a:solidFill>
                          <a:effectLst/>
                        </a:rPr>
                        <a:t> </a:t>
                      </a:r>
                      <a:endParaRPr lang="en-US" sz="2400" dirty="0">
                        <a:solidFill>
                          <a:srgbClr val="FF0000"/>
                        </a:solidFill>
                      </a:endParaRPr>
                    </a:p>
                  </a:txBody>
                  <a:tcPr/>
                </a:tc>
                <a:tc hMerge="1">
                  <a:txBody>
                    <a:bodyPr/>
                    <a:lstStyle/>
                    <a:p>
                      <a:endParaRPr lang="en-US" dirty="0"/>
                    </a:p>
                  </a:txBody>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2400" kern="1200" dirty="0" smtClean="0">
                          <a:solidFill>
                            <a:schemeClr val="dk1"/>
                          </a:solidFill>
                          <a:effectLst/>
                          <a:latin typeface="+mn-lt"/>
                          <a:ea typeface="+mn-ea"/>
                          <a:cs typeface="+mn-cs"/>
                        </a:rPr>
                        <a:t>Tail density is flat hours before and after shock passage or has local minimum at shock passage</a:t>
                      </a:r>
                      <a:r>
                        <a:rPr lang="en-US" sz="2400" dirty="0" smtClean="0">
                          <a:effectLst/>
                        </a:rPr>
                        <a:t> (no acceleration)</a:t>
                      </a:r>
                    </a:p>
                    <a:p>
                      <a:pPr marL="0" marR="0" indent="0" algn="ctr" defTabSz="457200" rtl="0" eaLnBrk="1" fontAlgn="auto" latinLnBrk="0" hangingPunct="1">
                        <a:lnSpc>
                          <a:spcPct val="90000"/>
                        </a:lnSpc>
                        <a:spcBef>
                          <a:spcPts val="0"/>
                        </a:spcBef>
                        <a:spcAft>
                          <a:spcPts val="0"/>
                        </a:spcAft>
                        <a:buClrTx/>
                        <a:buSzTx/>
                        <a:buFontTx/>
                        <a:buNone/>
                        <a:tabLst/>
                        <a:defRPr/>
                      </a:pPr>
                      <a:r>
                        <a:rPr lang="en-US" sz="2400" dirty="0" smtClean="0">
                          <a:solidFill>
                            <a:srgbClr val="FF0000"/>
                          </a:solidFill>
                        </a:rPr>
                        <a:t>20 cases</a:t>
                      </a:r>
                    </a:p>
                    <a:p>
                      <a:endParaRPr lang="en-US" dirty="0"/>
                    </a:p>
                  </a:txBody>
                  <a:tcPr/>
                </a:tc>
              </a:tr>
              <a:tr h="370840">
                <a:tc>
                  <a:txBody>
                    <a:bodyPr/>
                    <a:lstStyle/>
                    <a:p>
                      <a:pPr algn="ctr"/>
                      <a:r>
                        <a:rPr lang="en-US" dirty="0" smtClean="0"/>
                        <a:t>A</a:t>
                      </a:r>
                    </a:p>
                    <a:p>
                      <a:pPr algn="ctr"/>
                      <a:r>
                        <a:rPr lang="en-US" dirty="0" smtClean="0">
                          <a:solidFill>
                            <a:srgbClr val="FF0000"/>
                          </a:solidFill>
                        </a:rPr>
                        <a:t>19 cases</a:t>
                      </a:r>
                      <a:endParaRPr lang="en-US" dirty="0">
                        <a:solidFill>
                          <a:srgbClr val="FF0000"/>
                        </a:solidFill>
                      </a:endParaRPr>
                    </a:p>
                  </a:txBody>
                  <a:tcPr/>
                </a:tc>
                <a:tc>
                  <a:txBody>
                    <a:bodyPr/>
                    <a:lstStyle/>
                    <a:p>
                      <a:r>
                        <a:rPr lang="en-US" sz="2000" i="1" kern="1200" dirty="0" smtClean="0">
                          <a:solidFill>
                            <a:schemeClr val="dk1"/>
                          </a:solidFill>
                          <a:effectLst/>
                          <a:latin typeface="Times New Roman"/>
                          <a:ea typeface="+mn-ea"/>
                          <a:cs typeface="Times New Roman"/>
                        </a:rPr>
                        <a:t>γ</a:t>
                      </a:r>
                      <a:r>
                        <a:rPr lang="en-US" sz="1800" kern="1200" baseline="-25000" dirty="0" smtClean="0">
                          <a:solidFill>
                            <a:schemeClr val="dk1"/>
                          </a:solidFill>
                          <a:effectLst/>
                          <a:latin typeface="+mn-lt"/>
                          <a:ea typeface="+mn-ea"/>
                          <a:cs typeface="+mn-cs"/>
                        </a:rPr>
                        <a:t>3-8 </a:t>
                      </a:r>
                      <a:r>
                        <a:rPr lang="en-US" sz="1800" kern="1200" dirty="0" smtClean="0">
                          <a:solidFill>
                            <a:schemeClr val="dk1"/>
                          </a:solidFill>
                          <a:effectLst/>
                          <a:latin typeface="+mn-lt"/>
                          <a:ea typeface="+mn-ea"/>
                          <a:cs typeface="+mn-cs"/>
                        </a:rPr>
                        <a:t>is between -4.8 and -5.2 at or within one hour of shock passage</a:t>
                      </a:r>
                      <a:r>
                        <a:rPr lang="en-US" dirty="0" smtClean="0">
                          <a:effectLst/>
                        </a:rPr>
                        <a:t> </a:t>
                      </a:r>
                      <a:endParaRPr lang="en-US" dirty="0"/>
                    </a:p>
                  </a:txBody>
                  <a:tcPr/>
                </a:tc>
                <a:tc>
                  <a:txBody>
                    <a:bodyPr/>
                    <a:lstStyle/>
                    <a:p>
                      <a:endParaRPr lang="en-US" dirty="0"/>
                    </a:p>
                  </a:txBody>
                  <a:tcPr/>
                </a:tc>
              </a:tr>
              <a:tr h="370840">
                <a:tc>
                  <a:txBody>
                    <a:bodyPr/>
                    <a:lstStyle/>
                    <a:p>
                      <a:pPr algn="ctr"/>
                      <a:r>
                        <a:rPr lang="en-US" dirty="0" smtClean="0"/>
                        <a:t>B</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13 </a:t>
                      </a:r>
                      <a:r>
                        <a:rPr lang="en-US" dirty="0" smtClean="0">
                          <a:solidFill>
                            <a:srgbClr val="FF0000"/>
                          </a:solidFill>
                        </a:rPr>
                        <a:t>cases</a:t>
                      </a:r>
                    </a:p>
                  </a:txBody>
                  <a:tcPr/>
                </a:tc>
                <a:tc>
                  <a:txBody>
                    <a:bodyPr/>
                    <a:lstStyle/>
                    <a:p>
                      <a:r>
                        <a:rPr lang="en-US" sz="2000" i="1" kern="1200" dirty="0" smtClean="0">
                          <a:solidFill>
                            <a:schemeClr val="dk1"/>
                          </a:solidFill>
                          <a:effectLst/>
                          <a:latin typeface="Times New Roman"/>
                          <a:ea typeface="+mn-ea"/>
                          <a:cs typeface="Times New Roman"/>
                        </a:rPr>
                        <a:t>γ</a:t>
                      </a:r>
                      <a:r>
                        <a:rPr lang="en-US" sz="1800" kern="1200" baseline="-25000" dirty="0" smtClean="0">
                          <a:solidFill>
                            <a:schemeClr val="dk1"/>
                          </a:solidFill>
                          <a:effectLst/>
                          <a:latin typeface="+mn-lt"/>
                          <a:ea typeface="+mn-ea"/>
                          <a:cs typeface="+mn-cs"/>
                        </a:rPr>
                        <a:t>3-8 </a:t>
                      </a:r>
                      <a:r>
                        <a:rPr lang="en-US" sz="1800" kern="1200" dirty="0" smtClean="0">
                          <a:solidFill>
                            <a:schemeClr val="dk1"/>
                          </a:solidFill>
                          <a:effectLst/>
                          <a:latin typeface="+mn-lt"/>
                          <a:ea typeface="+mn-ea"/>
                          <a:cs typeface="+mn-cs"/>
                        </a:rPr>
                        <a:t>is greater than -4.8 (e.g. </a:t>
                      </a:r>
                      <a:r>
                        <a:rPr lang="en-US" sz="1800" kern="1200" dirty="0" smtClean="0">
                          <a:solidFill>
                            <a:schemeClr val="dk1"/>
                          </a:solidFill>
                          <a:effectLst/>
                          <a:latin typeface="+mn-lt"/>
                          <a:ea typeface="+mn-ea"/>
                          <a:cs typeface="+mn-cs"/>
                        </a:rPr>
                        <a:t>-4) </a:t>
                      </a:r>
                      <a:r>
                        <a:rPr lang="en-US" sz="1800" kern="1200" dirty="0" smtClean="0">
                          <a:solidFill>
                            <a:schemeClr val="dk1"/>
                          </a:solidFill>
                          <a:effectLst/>
                          <a:latin typeface="+mn-lt"/>
                          <a:ea typeface="+mn-ea"/>
                          <a:cs typeface="+mn-cs"/>
                        </a:rPr>
                        <a:t>at or within one hour of shock passage</a:t>
                      </a:r>
                      <a:r>
                        <a:rPr lang="en-US" dirty="0" smtClean="0">
                          <a:effectLst/>
                        </a:rPr>
                        <a:t> </a:t>
                      </a:r>
                      <a:endParaRPr lang="en-US" dirty="0"/>
                    </a:p>
                  </a:txBody>
                  <a:tcPr/>
                </a:tc>
                <a:tc>
                  <a:txBody>
                    <a:bodyPr/>
                    <a:lstStyle/>
                    <a:p>
                      <a:endParaRPr lang="en-US" dirty="0"/>
                    </a:p>
                  </a:txBody>
                  <a:tcPr/>
                </a:tc>
              </a:tr>
              <a:tr h="370840">
                <a:tc>
                  <a:txBody>
                    <a:bodyPr/>
                    <a:lstStyle/>
                    <a:p>
                      <a:pPr algn="ctr"/>
                      <a:r>
                        <a:rPr lang="en-US" dirty="0" smtClean="0"/>
                        <a:t>C</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8 </a:t>
                      </a:r>
                      <a:r>
                        <a:rPr lang="en-US" dirty="0" smtClean="0">
                          <a:solidFill>
                            <a:srgbClr val="FF0000"/>
                          </a:solidFill>
                        </a:rPr>
                        <a:t>cases</a:t>
                      </a:r>
                    </a:p>
                  </a:txBody>
                  <a:tcPr/>
                </a:tc>
                <a:tc>
                  <a:txBody>
                    <a:bodyPr/>
                    <a:lstStyle/>
                    <a:p>
                      <a:r>
                        <a:rPr lang="en-US" sz="2000" i="1" kern="1200" dirty="0" smtClean="0">
                          <a:solidFill>
                            <a:schemeClr val="dk1"/>
                          </a:solidFill>
                          <a:effectLst/>
                          <a:latin typeface="Times New Roman"/>
                          <a:ea typeface="+mn-ea"/>
                          <a:cs typeface="Times New Roman"/>
                        </a:rPr>
                        <a:t>γ</a:t>
                      </a:r>
                      <a:r>
                        <a:rPr lang="en-US" sz="1800" kern="1200" baseline="-25000" dirty="0" smtClean="0">
                          <a:solidFill>
                            <a:schemeClr val="dk1"/>
                          </a:solidFill>
                          <a:effectLst/>
                          <a:latin typeface="+mn-lt"/>
                          <a:ea typeface="+mn-ea"/>
                          <a:cs typeface="+mn-cs"/>
                        </a:rPr>
                        <a:t>3-8 </a:t>
                      </a:r>
                      <a:r>
                        <a:rPr lang="en-US" sz="1800" kern="1200" dirty="0" smtClean="0">
                          <a:solidFill>
                            <a:schemeClr val="dk1"/>
                          </a:solidFill>
                          <a:effectLst/>
                          <a:latin typeface="+mn-lt"/>
                          <a:ea typeface="+mn-ea"/>
                          <a:cs typeface="+mn-cs"/>
                        </a:rPr>
                        <a:t>is less than -5.2 (e.g. -7) at or within one hour of shock passage</a:t>
                      </a:r>
                      <a:r>
                        <a:rPr lang="en-US" dirty="0" smtClean="0">
                          <a:effectLst/>
                        </a:rPr>
                        <a:t> </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7887771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9840" y="-93783"/>
            <a:ext cx="9247398" cy="7445672"/>
            <a:chOff x="-159840" y="-93783"/>
            <a:chExt cx="9247398" cy="7445672"/>
          </a:xfrm>
        </p:grpSpPr>
        <p:pic>
          <p:nvPicPr>
            <p:cNvPr id="2" name="Picture 1" descr="Fig 4.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67389" y="-668280"/>
              <a:ext cx="6792940" cy="9247398"/>
            </a:xfrm>
            <a:prstGeom prst="rect">
              <a:avLst/>
            </a:prstGeom>
          </p:spPr>
        </p:pic>
        <p:sp>
          <p:nvSpPr>
            <p:cNvPr id="3" name="TextBox 2"/>
            <p:cNvSpPr txBox="1"/>
            <p:nvPr/>
          </p:nvSpPr>
          <p:spPr>
            <a:xfrm>
              <a:off x="70556" y="-93783"/>
              <a:ext cx="9017000" cy="954107"/>
            </a:xfrm>
            <a:prstGeom prst="rect">
              <a:avLst/>
            </a:prstGeom>
            <a:noFill/>
          </p:spPr>
          <p:txBody>
            <a:bodyPr wrap="square" rtlCol="0">
              <a:spAutoFit/>
            </a:bodyPr>
            <a:lstStyle/>
            <a:p>
              <a:pPr algn="ctr"/>
              <a:r>
                <a:rPr lang="en-US" sz="2800" dirty="0" smtClean="0"/>
                <a:t>Hourly Values of Solar Wind and Tail Parameters Around Individual </a:t>
              </a:r>
              <a:r>
                <a:rPr lang="en-US" sz="2800" dirty="0" smtClean="0"/>
                <a:t>Type I Shocks </a:t>
              </a:r>
              <a:endParaRPr lang="en-US" sz="2800" dirty="0"/>
            </a:p>
          </p:txBody>
        </p:sp>
        <p:sp>
          <p:nvSpPr>
            <p:cNvPr id="4" name="TextBox 3"/>
            <p:cNvSpPr txBox="1"/>
            <p:nvPr/>
          </p:nvSpPr>
          <p:spPr>
            <a:xfrm>
              <a:off x="832559" y="1016001"/>
              <a:ext cx="318229" cy="369332"/>
            </a:xfrm>
            <a:prstGeom prst="rect">
              <a:avLst/>
            </a:prstGeom>
            <a:noFill/>
          </p:spPr>
          <p:txBody>
            <a:bodyPr wrap="none" rtlCol="0">
              <a:spAutoFit/>
            </a:bodyPr>
            <a:lstStyle/>
            <a:p>
              <a:r>
                <a:rPr lang="en-US" dirty="0" smtClean="0"/>
                <a:t>A</a:t>
              </a:r>
              <a:endParaRPr lang="en-US" dirty="0"/>
            </a:p>
          </p:txBody>
        </p:sp>
        <p:sp>
          <p:nvSpPr>
            <p:cNvPr id="5" name="TextBox 4"/>
            <p:cNvSpPr txBox="1"/>
            <p:nvPr/>
          </p:nvSpPr>
          <p:spPr>
            <a:xfrm>
              <a:off x="815627" y="2789899"/>
              <a:ext cx="318229" cy="369332"/>
            </a:xfrm>
            <a:prstGeom prst="rect">
              <a:avLst/>
            </a:prstGeom>
            <a:noFill/>
          </p:spPr>
          <p:txBody>
            <a:bodyPr wrap="none" rtlCol="0">
              <a:spAutoFit/>
            </a:bodyPr>
            <a:lstStyle/>
            <a:p>
              <a:r>
                <a:rPr lang="en-US" dirty="0" smtClean="0"/>
                <a:t>A</a:t>
              </a:r>
              <a:endParaRPr lang="en-US" dirty="0"/>
            </a:p>
          </p:txBody>
        </p:sp>
        <p:sp>
          <p:nvSpPr>
            <p:cNvPr id="6" name="TextBox 5"/>
            <p:cNvSpPr txBox="1"/>
            <p:nvPr/>
          </p:nvSpPr>
          <p:spPr>
            <a:xfrm>
              <a:off x="832559" y="4638202"/>
              <a:ext cx="318229"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3297042" y="1046668"/>
              <a:ext cx="318229" cy="369332"/>
            </a:xfrm>
            <a:prstGeom prst="rect">
              <a:avLst/>
            </a:prstGeom>
            <a:noFill/>
          </p:spPr>
          <p:txBody>
            <a:bodyPr wrap="none" rtlCol="0">
              <a:spAutoFit/>
            </a:bodyPr>
            <a:lstStyle/>
            <a:p>
              <a:r>
                <a:rPr lang="en-US" dirty="0" smtClean="0"/>
                <a:t>B</a:t>
              </a:r>
              <a:endParaRPr lang="en-US" dirty="0"/>
            </a:p>
          </p:txBody>
        </p:sp>
        <p:sp>
          <p:nvSpPr>
            <p:cNvPr id="8" name="TextBox 7"/>
            <p:cNvSpPr txBox="1"/>
            <p:nvPr/>
          </p:nvSpPr>
          <p:spPr>
            <a:xfrm>
              <a:off x="3297042" y="2805293"/>
              <a:ext cx="318229"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3297042" y="4602402"/>
              <a:ext cx="318229" cy="369332"/>
            </a:xfrm>
            <a:prstGeom prst="rect">
              <a:avLst/>
            </a:prstGeom>
            <a:noFill/>
          </p:spPr>
          <p:txBody>
            <a:bodyPr wrap="none" rtlCol="0">
              <a:spAutoFit/>
            </a:bodyPr>
            <a:lstStyle/>
            <a:p>
              <a:r>
                <a:rPr lang="en-US" dirty="0" smtClean="0"/>
                <a:t>B</a:t>
              </a:r>
              <a:endParaRPr lang="en-US" dirty="0"/>
            </a:p>
          </p:txBody>
        </p:sp>
        <p:sp>
          <p:nvSpPr>
            <p:cNvPr id="10" name="TextBox 9"/>
            <p:cNvSpPr txBox="1"/>
            <p:nvPr/>
          </p:nvSpPr>
          <p:spPr>
            <a:xfrm>
              <a:off x="5834219" y="1005012"/>
              <a:ext cx="318229" cy="369332"/>
            </a:xfrm>
            <a:prstGeom prst="rect">
              <a:avLst/>
            </a:prstGeom>
            <a:noFill/>
          </p:spPr>
          <p:txBody>
            <a:bodyPr wrap="none" rtlCol="0">
              <a:spAutoFit/>
            </a:bodyPr>
            <a:lstStyle/>
            <a:p>
              <a:r>
                <a:rPr lang="en-US" dirty="0" smtClean="0"/>
                <a:t>C</a:t>
              </a:r>
              <a:endParaRPr lang="en-US" dirty="0"/>
            </a:p>
          </p:txBody>
        </p:sp>
        <p:sp>
          <p:nvSpPr>
            <p:cNvPr id="11" name="TextBox 10"/>
            <p:cNvSpPr txBox="1"/>
            <p:nvPr/>
          </p:nvSpPr>
          <p:spPr>
            <a:xfrm>
              <a:off x="5834219" y="2809315"/>
              <a:ext cx="318229" cy="369332"/>
            </a:xfrm>
            <a:prstGeom prst="rect">
              <a:avLst/>
            </a:prstGeom>
            <a:noFill/>
          </p:spPr>
          <p:txBody>
            <a:bodyPr wrap="none" rtlCol="0">
              <a:spAutoFit/>
            </a:bodyPr>
            <a:lstStyle/>
            <a:p>
              <a:r>
                <a:rPr lang="en-US" dirty="0" smtClean="0"/>
                <a:t>C</a:t>
              </a:r>
              <a:endParaRPr lang="en-US" dirty="0"/>
            </a:p>
          </p:txBody>
        </p:sp>
        <p:sp>
          <p:nvSpPr>
            <p:cNvPr id="12" name="TextBox 11"/>
            <p:cNvSpPr txBox="1"/>
            <p:nvPr/>
          </p:nvSpPr>
          <p:spPr>
            <a:xfrm>
              <a:off x="6067779" y="4970957"/>
              <a:ext cx="2525889" cy="1592744"/>
            </a:xfrm>
            <a:prstGeom prst="rect">
              <a:avLst/>
            </a:prstGeom>
            <a:noFill/>
          </p:spPr>
          <p:txBody>
            <a:bodyPr wrap="square" rtlCol="0">
              <a:spAutoFit/>
            </a:bodyPr>
            <a:lstStyle/>
            <a:p>
              <a:pPr algn="r">
                <a:lnSpc>
                  <a:spcPct val="90000"/>
                </a:lnSpc>
              </a:pPr>
              <a:r>
                <a:rPr lang="en-US" dirty="0" smtClean="0">
                  <a:solidFill>
                    <a:srgbClr val="FF0000"/>
                  </a:solidFill>
                  <a:cs typeface="Symbol" charset="2"/>
                </a:rPr>
                <a:t>Shock </a:t>
              </a:r>
              <a:r>
                <a:rPr lang="en-US" dirty="0" smtClean="0">
                  <a:solidFill>
                    <a:srgbClr val="FF0000"/>
                  </a:solidFill>
                  <a:cs typeface="Symbol" charset="2"/>
                </a:rPr>
                <a:t>compression ratios, </a:t>
              </a:r>
              <a:r>
                <a:rPr lang="en-US" i="1" dirty="0" smtClean="0">
                  <a:solidFill>
                    <a:srgbClr val="FF0000"/>
                  </a:solidFill>
                  <a:cs typeface="Symbol" charset="2"/>
                </a:rPr>
                <a:t>r,</a:t>
              </a:r>
              <a:r>
                <a:rPr lang="en-US" dirty="0" smtClean="0">
                  <a:solidFill>
                    <a:srgbClr val="FF0000"/>
                  </a:solidFill>
                  <a:cs typeface="Symbol" charset="2"/>
                </a:rPr>
                <a:t> and </a:t>
              </a:r>
              <a:r>
                <a:rPr lang="en-US" i="1" dirty="0" err="1" smtClean="0">
                  <a:solidFill>
                    <a:srgbClr val="FF0000"/>
                  </a:solidFill>
                  <a:latin typeface="Symbol" charset="2"/>
                  <a:cs typeface="Symbol" charset="2"/>
                </a:rPr>
                <a:t>θ</a:t>
              </a:r>
              <a:r>
                <a:rPr lang="en-US" baseline="-25000" dirty="0" err="1" smtClean="0">
                  <a:solidFill>
                    <a:srgbClr val="FF0000"/>
                  </a:solidFill>
                  <a:cs typeface="Symbol" charset="2"/>
                </a:rPr>
                <a:t>bn</a:t>
              </a:r>
              <a:r>
                <a:rPr lang="en-US" dirty="0" smtClean="0">
                  <a:solidFill>
                    <a:srgbClr val="FF0000"/>
                  </a:solidFill>
                  <a:cs typeface="Symbol" charset="2"/>
                </a:rPr>
                <a:t> range from ~1 to close to 4, and quasi-parallel </a:t>
              </a:r>
              <a:r>
                <a:rPr lang="en-US" dirty="0" smtClean="0">
                  <a:solidFill>
                    <a:srgbClr val="FF0000"/>
                  </a:solidFill>
                  <a:cs typeface="Symbol" charset="2"/>
                </a:rPr>
                <a:t>to quasi</a:t>
              </a:r>
              <a:r>
                <a:rPr lang="en-US" dirty="0" smtClean="0">
                  <a:solidFill>
                    <a:srgbClr val="FF0000"/>
                  </a:solidFill>
                  <a:cs typeface="Symbol" charset="2"/>
                </a:rPr>
                <a:t>-perpendicular </a:t>
              </a:r>
              <a:r>
                <a:rPr lang="en-US" dirty="0" smtClean="0">
                  <a:solidFill>
                    <a:srgbClr val="FF0000"/>
                  </a:solidFill>
                  <a:cs typeface="Symbol" charset="2"/>
                </a:rPr>
                <a:t>respectively</a:t>
              </a:r>
              <a:endParaRPr lang="en-US" dirty="0" smtClean="0">
                <a:solidFill>
                  <a:srgbClr val="FF0000"/>
                </a:solidFill>
                <a:cs typeface="Symbol" charset="2"/>
              </a:endParaRPr>
            </a:p>
          </p:txBody>
        </p:sp>
      </p:grpSp>
    </p:spTree>
    <p:extLst>
      <p:ext uri="{BB962C8B-B14F-4D97-AF65-F5344CB8AC3E}">
        <p14:creationId xmlns:p14="http://schemas.microsoft.com/office/powerpoint/2010/main" val="42182125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i 243-245 01 tail dens g V Vth.ps"/>
          <p:cNvPicPr>
            <a:picLocks noChangeAspect="1"/>
          </p:cNvPicPr>
          <p:nvPr/>
        </p:nvPicPr>
        <p:blipFill rotWithShape="1">
          <a:blip r:embed="rId2">
            <a:extLst>
              <a:ext uri="{28A0092B-C50C-407E-A947-70E740481C1C}">
                <a14:useLocalDpi xmlns:a14="http://schemas.microsoft.com/office/drawing/2010/main" val="0"/>
              </a:ext>
            </a:extLst>
          </a:blip>
          <a:srcRect l="24072" t="36135" r="24276" b="41843"/>
          <a:stretch/>
        </p:blipFill>
        <p:spPr>
          <a:xfrm>
            <a:off x="0" y="0"/>
            <a:ext cx="4950217" cy="2731385"/>
          </a:xfrm>
          <a:prstGeom prst="rect">
            <a:avLst/>
          </a:prstGeom>
        </p:spPr>
      </p:pic>
      <p:pic>
        <p:nvPicPr>
          <p:cNvPr id="9" name="Picture 8" descr="ii 256-259 01 tail dens g V Vth.ps"/>
          <p:cNvPicPr>
            <a:picLocks noChangeAspect="1"/>
          </p:cNvPicPr>
          <p:nvPr/>
        </p:nvPicPr>
        <p:blipFill rotWithShape="1">
          <a:blip r:embed="rId3">
            <a:extLst>
              <a:ext uri="{28A0092B-C50C-407E-A947-70E740481C1C}">
                <a14:useLocalDpi xmlns:a14="http://schemas.microsoft.com/office/drawing/2010/main" val="0"/>
              </a:ext>
            </a:extLst>
          </a:blip>
          <a:srcRect l="23840" t="36674" r="24044" b="38517"/>
          <a:stretch/>
        </p:blipFill>
        <p:spPr>
          <a:xfrm>
            <a:off x="-24659" y="2884983"/>
            <a:ext cx="4991007" cy="3074644"/>
          </a:xfrm>
          <a:prstGeom prst="rect">
            <a:avLst/>
          </a:prstGeom>
        </p:spPr>
      </p:pic>
      <p:sp>
        <p:nvSpPr>
          <p:cNvPr id="10" name="TextBox 9"/>
          <p:cNvSpPr txBox="1"/>
          <p:nvPr/>
        </p:nvSpPr>
        <p:spPr>
          <a:xfrm>
            <a:off x="5128969" y="1501810"/>
            <a:ext cx="3082420" cy="2799228"/>
          </a:xfrm>
          <a:prstGeom prst="rect">
            <a:avLst/>
          </a:prstGeom>
          <a:noFill/>
        </p:spPr>
        <p:txBody>
          <a:bodyPr wrap="square" rtlCol="0">
            <a:spAutoFit/>
          </a:bodyPr>
          <a:lstStyle/>
          <a:p>
            <a:r>
              <a:rPr lang="en-US" sz="2800" dirty="0" smtClean="0"/>
              <a:t>Type II Profiles </a:t>
            </a:r>
          </a:p>
          <a:p>
            <a:endParaRPr lang="en-US" dirty="0"/>
          </a:p>
          <a:p>
            <a:pPr>
              <a:lnSpc>
                <a:spcPct val="90000"/>
              </a:lnSpc>
            </a:pPr>
            <a:r>
              <a:rPr lang="en-US" dirty="0" smtClean="0"/>
              <a:t>Tail density is flat hours before and after shock passage or has a local minimum at shock passage</a:t>
            </a:r>
          </a:p>
          <a:p>
            <a:pPr>
              <a:lnSpc>
                <a:spcPct val="90000"/>
              </a:lnSpc>
            </a:pPr>
            <a:endParaRPr lang="en-US" dirty="0"/>
          </a:p>
          <a:p>
            <a:pPr>
              <a:lnSpc>
                <a:spcPct val="90000"/>
              </a:lnSpc>
            </a:pPr>
            <a:endParaRPr lang="en-US" dirty="0" smtClean="0"/>
          </a:p>
          <a:p>
            <a:pPr>
              <a:lnSpc>
                <a:spcPct val="90000"/>
              </a:lnSpc>
            </a:pPr>
            <a:endParaRPr lang="en-US" dirty="0"/>
          </a:p>
          <a:p>
            <a:pPr>
              <a:lnSpc>
                <a:spcPct val="90000"/>
              </a:lnSpc>
            </a:pPr>
            <a:endParaRPr lang="en-US" dirty="0"/>
          </a:p>
        </p:txBody>
      </p:sp>
      <p:sp>
        <p:nvSpPr>
          <p:cNvPr id="11" name="TextBox 10"/>
          <p:cNvSpPr txBox="1"/>
          <p:nvPr/>
        </p:nvSpPr>
        <p:spPr>
          <a:xfrm>
            <a:off x="4768059" y="75549"/>
            <a:ext cx="4406462" cy="1384995"/>
          </a:xfrm>
          <a:prstGeom prst="rect">
            <a:avLst/>
          </a:prstGeom>
          <a:noFill/>
        </p:spPr>
        <p:txBody>
          <a:bodyPr wrap="square" rtlCol="0">
            <a:spAutoFit/>
          </a:bodyPr>
          <a:lstStyle/>
          <a:p>
            <a:pPr algn="ctr"/>
            <a:r>
              <a:rPr lang="en-US" sz="2800" dirty="0" smtClean="0"/>
              <a:t>Hourly Values of Solar Wind and Tail Parameters Around Individual Shocks </a:t>
            </a:r>
            <a:endParaRPr lang="en-US" sz="2800" dirty="0"/>
          </a:p>
        </p:txBody>
      </p:sp>
      <p:sp>
        <p:nvSpPr>
          <p:cNvPr id="14" name="TextBox 13"/>
          <p:cNvSpPr txBox="1"/>
          <p:nvPr/>
        </p:nvSpPr>
        <p:spPr>
          <a:xfrm>
            <a:off x="2610927" y="588710"/>
            <a:ext cx="612956" cy="369332"/>
          </a:xfrm>
          <a:prstGeom prst="rect">
            <a:avLst/>
          </a:prstGeom>
          <a:noFill/>
        </p:spPr>
        <p:txBody>
          <a:bodyPr wrap="none" rtlCol="0">
            <a:spAutoFit/>
          </a:bodyPr>
          <a:lstStyle/>
          <a:p>
            <a:r>
              <a:rPr lang="en-US" i="1" dirty="0" smtClean="0"/>
              <a:t>r</a:t>
            </a:r>
            <a:r>
              <a:rPr lang="en-US" dirty="0" smtClean="0"/>
              <a:t> ≈ 1</a:t>
            </a:r>
            <a:endParaRPr lang="en-US" dirty="0"/>
          </a:p>
        </p:txBody>
      </p:sp>
      <p:sp>
        <p:nvSpPr>
          <p:cNvPr id="15" name="TextBox 14"/>
          <p:cNvSpPr txBox="1"/>
          <p:nvPr/>
        </p:nvSpPr>
        <p:spPr>
          <a:xfrm>
            <a:off x="2553626" y="1453938"/>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269, 135</a:t>
            </a:r>
            <a:endParaRPr lang="en-US" dirty="0">
              <a:latin typeface="Symbol" charset="2"/>
              <a:cs typeface="Symbol" charset="2"/>
            </a:endParaRPr>
          </a:p>
        </p:txBody>
      </p:sp>
      <p:sp>
        <p:nvSpPr>
          <p:cNvPr id="16" name="TextBox 15"/>
          <p:cNvSpPr txBox="1"/>
          <p:nvPr/>
        </p:nvSpPr>
        <p:spPr>
          <a:xfrm>
            <a:off x="2880415" y="3404172"/>
            <a:ext cx="612956" cy="369332"/>
          </a:xfrm>
          <a:prstGeom prst="rect">
            <a:avLst/>
          </a:prstGeom>
          <a:noFill/>
        </p:spPr>
        <p:txBody>
          <a:bodyPr wrap="none" rtlCol="0">
            <a:spAutoFit/>
          </a:bodyPr>
          <a:lstStyle/>
          <a:p>
            <a:r>
              <a:rPr lang="en-US" i="1" dirty="0" smtClean="0"/>
              <a:t>r</a:t>
            </a:r>
            <a:r>
              <a:rPr lang="en-US" dirty="0" smtClean="0"/>
              <a:t> ≈ 1</a:t>
            </a:r>
            <a:endParaRPr lang="en-US" dirty="0"/>
          </a:p>
        </p:txBody>
      </p:sp>
      <p:sp>
        <p:nvSpPr>
          <p:cNvPr id="17" name="TextBox 16"/>
          <p:cNvSpPr txBox="1"/>
          <p:nvPr/>
        </p:nvSpPr>
        <p:spPr>
          <a:xfrm>
            <a:off x="2853715" y="4304070"/>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176</a:t>
            </a:r>
            <a:endParaRPr lang="en-US" dirty="0">
              <a:latin typeface="Symbol" charset="2"/>
              <a:cs typeface="Symbol" charset="2"/>
            </a:endParaRPr>
          </a:p>
        </p:txBody>
      </p:sp>
      <p:sp>
        <p:nvSpPr>
          <p:cNvPr id="18" name="TextBox 17"/>
          <p:cNvSpPr txBox="1"/>
          <p:nvPr/>
        </p:nvSpPr>
        <p:spPr>
          <a:xfrm>
            <a:off x="1256852" y="3411366"/>
            <a:ext cx="1429435" cy="369332"/>
          </a:xfrm>
          <a:prstGeom prst="rect">
            <a:avLst/>
          </a:prstGeom>
          <a:noFill/>
        </p:spPr>
        <p:txBody>
          <a:bodyPr wrap="none" rtlCol="0">
            <a:spAutoFit/>
          </a:bodyPr>
          <a:lstStyle/>
          <a:p>
            <a:r>
              <a:rPr lang="en-US" i="1" dirty="0" smtClean="0"/>
              <a:t>r</a:t>
            </a:r>
            <a:r>
              <a:rPr lang="en-US" dirty="0" smtClean="0"/>
              <a:t> = 2.55±0.25</a:t>
            </a:r>
            <a:endParaRPr lang="en-US" dirty="0"/>
          </a:p>
        </p:txBody>
      </p:sp>
      <p:sp>
        <p:nvSpPr>
          <p:cNvPr id="19" name="TextBox 18"/>
          <p:cNvSpPr txBox="1"/>
          <p:nvPr/>
        </p:nvSpPr>
        <p:spPr>
          <a:xfrm>
            <a:off x="1082689" y="4335148"/>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66±5</a:t>
            </a:r>
            <a:endParaRPr lang="en-US" dirty="0">
              <a:latin typeface="Symbol" charset="2"/>
              <a:cs typeface="Symbol" charset="2"/>
            </a:endParaRPr>
          </a:p>
        </p:txBody>
      </p:sp>
      <p:cxnSp>
        <p:nvCxnSpPr>
          <p:cNvPr id="3" name="Straight Connector 2"/>
          <p:cNvCxnSpPr/>
          <p:nvPr/>
        </p:nvCxnSpPr>
        <p:spPr>
          <a:xfrm>
            <a:off x="2540114" y="588710"/>
            <a:ext cx="0" cy="132397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897698" y="3462343"/>
            <a:ext cx="0" cy="1323977"/>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81085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444" y="-11037"/>
            <a:ext cx="8437774" cy="954107"/>
          </a:xfrm>
          <a:prstGeom prst="rect">
            <a:avLst/>
          </a:prstGeom>
          <a:noFill/>
        </p:spPr>
        <p:txBody>
          <a:bodyPr wrap="square" rtlCol="0">
            <a:spAutoFit/>
          </a:bodyPr>
          <a:lstStyle/>
          <a:p>
            <a:pPr algn="ctr"/>
            <a:r>
              <a:rPr lang="en-US" sz="2800" dirty="0" smtClean="0"/>
              <a:t>Classification of Tail Density and </a:t>
            </a:r>
            <a:r>
              <a:rPr lang="en-US" sz="2800" i="1" dirty="0" err="1" smtClean="0">
                <a:latin typeface="Symbol" charset="2"/>
                <a:cs typeface="Symbol" charset="2"/>
              </a:rPr>
              <a:t>γ</a:t>
            </a:r>
            <a:r>
              <a:rPr lang="en-US" sz="2800" dirty="0" smtClean="0"/>
              <a:t> </a:t>
            </a:r>
            <a:r>
              <a:rPr lang="en-US" sz="2800" baseline="-25000" dirty="0" smtClean="0"/>
              <a:t>3-8</a:t>
            </a:r>
            <a:r>
              <a:rPr lang="en-US" sz="2800" dirty="0" smtClean="0"/>
              <a:t> Profiles at </a:t>
            </a:r>
            <a:r>
              <a:rPr lang="en-US" sz="2800" dirty="0" smtClean="0"/>
              <a:t>60 Shock </a:t>
            </a:r>
            <a:r>
              <a:rPr lang="en-US" sz="2800" dirty="0" smtClean="0"/>
              <a:t>in 2001</a:t>
            </a:r>
            <a:endParaRPr lang="en-US" sz="2800" dirty="0"/>
          </a:p>
        </p:txBody>
      </p:sp>
      <p:graphicFrame>
        <p:nvGraphicFramePr>
          <p:cNvPr id="3" name="Table 2"/>
          <p:cNvGraphicFramePr>
            <a:graphicFrameLocks noGrp="1"/>
          </p:cNvGraphicFramePr>
          <p:nvPr>
            <p:extLst>
              <p:ext uri="{D42A27DB-BD31-4B8C-83A1-F6EECF244321}">
                <p14:modId xmlns:p14="http://schemas.microsoft.com/office/powerpoint/2010/main" val="3548933792"/>
              </p:ext>
            </p:extLst>
          </p:nvPr>
        </p:nvGraphicFramePr>
        <p:xfrm>
          <a:off x="187606" y="1397000"/>
          <a:ext cx="8687612" cy="4772660"/>
        </p:xfrm>
        <a:graphic>
          <a:graphicData uri="http://schemas.openxmlformats.org/drawingml/2006/table">
            <a:tbl>
              <a:tblPr firstRow="1" bandRow="1">
                <a:tableStyleId>{5C22544A-7EE6-4342-B048-85BDC9FD1C3A}</a:tableStyleId>
              </a:tblPr>
              <a:tblGrid>
                <a:gridCol w="974395"/>
                <a:gridCol w="3742723"/>
                <a:gridCol w="3970494"/>
              </a:tblGrid>
              <a:tr h="370840">
                <a:tc gridSpan="2">
                  <a:txBody>
                    <a:bodyPr/>
                    <a:lstStyle/>
                    <a:p>
                      <a:pPr algn="ctr"/>
                      <a:r>
                        <a:rPr lang="en-US" sz="2400" b="0" dirty="0" smtClean="0"/>
                        <a:t>Type I</a:t>
                      </a:r>
                      <a:endParaRPr lang="en-US" sz="2400" b="0" dirty="0"/>
                    </a:p>
                  </a:txBody>
                  <a:tcPr/>
                </a:tc>
                <a:tc hMerge="1">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t>Type II</a:t>
                      </a:r>
                    </a:p>
                    <a:p>
                      <a:pPr algn="ctr"/>
                      <a:endParaRPr lang="en-US" dirty="0"/>
                    </a:p>
                  </a:txBody>
                  <a:tcPr/>
                </a:tc>
              </a:tr>
              <a:tr h="370840">
                <a:tc gridSpan="2">
                  <a:txBody>
                    <a:bodyPr/>
                    <a:lstStyle/>
                    <a:p>
                      <a:pPr>
                        <a:lnSpc>
                          <a:spcPct val="90000"/>
                        </a:lnSpc>
                      </a:pPr>
                      <a:endParaRPr lang="en-US" sz="2400" kern="1200" dirty="0" smtClean="0">
                        <a:solidFill>
                          <a:schemeClr val="dk1"/>
                        </a:solidFill>
                        <a:effectLst/>
                        <a:latin typeface="+mn-lt"/>
                        <a:ea typeface="+mn-ea"/>
                        <a:cs typeface="+mn-cs"/>
                      </a:endParaRPr>
                    </a:p>
                    <a:p>
                      <a:pPr>
                        <a:lnSpc>
                          <a:spcPct val="90000"/>
                        </a:lnSpc>
                      </a:pPr>
                      <a:r>
                        <a:rPr lang="en-US" sz="2400" kern="1200" dirty="0" smtClean="0">
                          <a:solidFill>
                            <a:schemeClr val="dk1"/>
                          </a:solidFill>
                          <a:effectLst/>
                          <a:latin typeface="+mn-lt"/>
                          <a:ea typeface="+mn-ea"/>
                          <a:cs typeface="+mn-cs"/>
                        </a:rPr>
                        <a:t>Tail density has local maximum within one hour of shock passage</a:t>
                      </a:r>
                    </a:p>
                    <a:p>
                      <a:pPr algn="ctr">
                        <a:lnSpc>
                          <a:spcPct val="90000"/>
                        </a:lnSpc>
                      </a:pPr>
                      <a:endParaRPr lang="en-US" sz="2400" kern="1200" dirty="0" smtClean="0">
                        <a:solidFill>
                          <a:srgbClr val="FF0000"/>
                        </a:solidFill>
                        <a:effectLst/>
                        <a:latin typeface="+mn-lt"/>
                        <a:ea typeface="+mn-ea"/>
                        <a:cs typeface="+mn-cs"/>
                      </a:endParaRPr>
                    </a:p>
                    <a:p>
                      <a:pPr algn="ctr">
                        <a:lnSpc>
                          <a:spcPct val="90000"/>
                        </a:lnSpc>
                      </a:pPr>
                      <a:r>
                        <a:rPr lang="en-US" sz="2400" kern="1200" dirty="0" smtClean="0">
                          <a:solidFill>
                            <a:srgbClr val="FF0000"/>
                          </a:solidFill>
                          <a:effectLst/>
                          <a:latin typeface="+mn-lt"/>
                          <a:ea typeface="+mn-ea"/>
                          <a:cs typeface="+mn-cs"/>
                        </a:rPr>
                        <a:t>40 cases</a:t>
                      </a:r>
                      <a:r>
                        <a:rPr lang="en-US" sz="2400" dirty="0" smtClean="0">
                          <a:solidFill>
                            <a:srgbClr val="FF0000"/>
                          </a:solidFill>
                          <a:effectLst/>
                        </a:rPr>
                        <a:t> </a:t>
                      </a:r>
                      <a:endParaRPr lang="en-US" sz="2400" dirty="0">
                        <a:solidFill>
                          <a:srgbClr val="FF0000"/>
                        </a:solidFill>
                      </a:endParaRPr>
                    </a:p>
                  </a:txBody>
                  <a:tcPr/>
                </a:tc>
                <a:tc hMerge="1">
                  <a:txBody>
                    <a:bodyPr/>
                    <a:lstStyle/>
                    <a:p>
                      <a:endParaRPr lang="en-US" dirty="0"/>
                    </a:p>
                  </a:txBody>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2400" kern="1200" dirty="0" smtClean="0">
                          <a:solidFill>
                            <a:schemeClr val="dk1"/>
                          </a:solidFill>
                          <a:effectLst/>
                          <a:latin typeface="+mn-lt"/>
                          <a:ea typeface="+mn-ea"/>
                          <a:cs typeface="+mn-cs"/>
                        </a:rPr>
                        <a:t>Tail density is flat hours before and after shock passage or has local minimum at shock passage</a:t>
                      </a:r>
                      <a:r>
                        <a:rPr lang="en-US" sz="2400" dirty="0" smtClean="0">
                          <a:effectLst/>
                        </a:rPr>
                        <a:t> (no acceleration)</a:t>
                      </a:r>
                    </a:p>
                    <a:p>
                      <a:pPr marL="0" marR="0" indent="0" algn="ctr" defTabSz="457200" rtl="0" eaLnBrk="1" fontAlgn="auto" latinLnBrk="0" hangingPunct="1">
                        <a:lnSpc>
                          <a:spcPct val="90000"/>
                        </a:lnSpc>
                        <a:spcBef>
                          <a:spcPts val="0"/>
                        </a:spcBef>
                        <a:spcAft>
                          <a:spcPts val="0"/>
                        </a:spcAft>
                        <a:buClrTx/>
                        <a:buSzTx/>
                        <a:buFontTx/>
                        <a:buNone/>
                        <a:tabLst/>
                        <a:defRPr/>
                      </a:pPr>
                      <a:r>
                        <a:rPr lang="en-US" sz="2400" dirty="0" smtClean="0">
                          <a:solidFill>
                            <a:srgbClr val="FF0000"/>
                          </a:solidFill>
                        </a:rPr>
                        <a:t>20 cases</a:t>
                      </a:r>
                    </a:p>
                    <a:p>
                      <a:endParaRPr lang="en-US" dirty="0"/>
                    </a:p>
                  </a:txBody>
                  <a:tcPr/>
                </a:tc>
              </a:tr>
              <a:tr h="370840">
                <a:tc>
                  <a:txBody>
                    <a:bodyPr/>
                    <a:lstStyle/>
                    <a:p>
                      <a:pPr algn="ctr"/>
                      <a:r>
                        <a:rPr lang="en-US" dirty="0" smtClean="0"/>
                        <a:t>A</a:t>
                      </a:r>
                    </a:p>
                    <a:p>
                      <a:pPr algn="ctr"/>
                      <a:r>
                        <a:rPr lang="en-US" dirty="0" smtClean="0">
                          <a:solidFill>
                            <a:srgbClr val="FF0000"/>
                          </a:solidFill>
                        </a:rPr>
                        <a:t>19 cases</a:t>
                      </a:r>
                      <a:endParaRPr lang="en-US" dirty="0">
                        <a:solidFill>
                          <a:srgbClr val="FF0000"/>
                        </a:solidFill>
                      </a:endParaRPr>
                    </a:p>
                  </a:txBody>
                  <a:tcPr/>
                </a:tc>
                <a:tc>
                  <a:txBody>
                    <a:bodyPr/>
                    <a:lstStyle/>
                    <a:p>
                      <a:r>
                        <a:rPr lang="en-US" sz="2000" i="1" kern="1200" dirty="0" smtClean="0">
                          <a:solidFill>
                            <a:schemeClr val="dk1"/>
                          </a:solidFill>
                          <a:effectLst/>
                          <a:latin typeface="Times New Roman"/>
                          <a:ea typeface="+mn-ea"/>
                          <a:cs typeface="Times New Roman"/>
                        </a:rPr>
                        <a:t>γ</a:t>
                      </a:r>
                      <a:r>
                        <a:rPr lang="en-US" sz="1800" kern="1200" baseline="-25000" dirty="0" smtClean="0">
                          <a:solidFill>
                            <a:schemeClr val="dk1"/>
                          </a:solidFill>
                          <a:effectLst/>
                          <a:latin typeface="+mn-lt"/>
                          <a:ea typeface="+mn-ea"/>
                          <a:cs typeface="+mn-cs"/>
                        </a:rPr>
                        <a:t>3-8 </a:t>
                      </a:r>
                      <a:r>
                        <a:rPr lang="en-US" sz="1800" kern="1200" dirty="0" smtClean="0">
                          <a:solidFill>
                            <a:schemeClr val="dk1"/>
                          </a:solidFill>
                          <a:effectLst/>
                          <a:latin typeface="+mn-lt"/>
                          <a:ea typeface="+mn-ea"/>
                          <a:cs typeface="+mn-cs"/>
                        </a:rPr>
                        <a:t>is between -4.8 and -5.2 at or within one hour of shock passage</a:t>
                      </a:r>
                      <a:r>
                        <a:rPr lang="en-US" dirty="0" smtClean="0">
                          <a:effectLst/>
                        </a:rPr>
                        <a:t> </a:t>
                      </a:r>
                      <a:endParaRPr lang="en-US" dirty="0"/>
                    </a:p>
                  </a:txBody>
                  <a:tcPr/>
                </a:tc>
                <a:tc>
                  <a:txBody>
                    <a:bodyPr/>
                    <a:lstStyle/>
                    <a:p>
                      <a:endParaRPr lang="en-US" dirty="0"/>
                    </a:p>
                  </a:txBody>
                  <a:tcPr/>
                </a:tc>
              </a:tr>
              <a:tr h="370840">
                <a:tc>
                  <a:txBody>
                    <a:bodyPr/>
                    <a:lstStyle/>
                    <a:p>
                      <a:pPr algn="ctr"/>
                      <a:r>
                        <a:rPr lang="en-US" dirty="0" smtClean="0"/>
                        <a:t>B</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13 </a:t>
                      </a:r>
                      <a:r>
                        <a:rPr lang="en-US" dirty="0" smtClean="0">
                          <a:solidFill>
                            <a:srgbClr val="FF0000"/>
                          </a:solidFill>
                        </a:rPr>
                        <a:t>cases</a:t>
                      </a:r>
                    </a:p>
                  </a:txBody>
                  <a:tcPr/>
                </a:tc>
                <a:tc>
                  <a:txBody>
                    <a:bodyPr/>
                    <a:lstStyle/>
                    <a:p>
                      <a:r>
                        <a:rPr lang="en-US" sz="2000" i="1" kern="1200" dirty="0" smtClean="0">
                          <a:solidFill>
                            <a:schemeClr val="dk1"/>
                          </a:solidFill>
                          <a:effectLst/>
                          <a:latin typeface="Times New Roman"/>
                          <a:ea typeface="+mn-ea"/>
                          <a:cs typeface="Times New Roman"/>
                        </a:rPr>
                        <a:t>γ</a:t>
                      </a:r>
                      <a:r>
                        <a:rPr lang="en-US" sz="1800" kern="1200" baseline="-25000" dirty="0" smtClean="0">
                          <a:solidFill>
                            <a:schemeClr val="dk1"/>
                          </a:solidFill>
                          <a:effectLst/>
                          <a:latin typeface="+mn-lt"/>
                          <a:ea typeface="+mn-ea"/>
                          <a:cs typeface="+mn-cs"/>
                        </a:rPr>
                        <a:t>3-8 </a:t>
                      </a:r>
                      <a:r>
                        <a:rPr lang="en-US" sz="1800" kern="1200" dirty="0" smtClean="0">
                          <a:solidFill>
                            <a:schemeClr val="dk1"/>
                          </a:solidFill>
                          <a:effectLst/>
                          <a:latin typeface="+mn-lt"/>
                          <a:ea typeface="+mn-ea"/>
                          <a:cs typeface="+mn-cs"/>
                        </a:rPr>
                        <a:t>is greater than -4.8 (e.g. -3) at or within one hour of shock passage</a:t>
                      </a:r>
                      <a:r>
                        <a:rPr lang="en-US" dirty="0" smtClean="0">
                          <a:effectLst/>
                        </a:rPr>
                        <a:t> </a:t>
                      </a:r>
                      <a:endParaRPr lang="en-US" dirty="0"/>
                    </a:p>
                  </a:txBody>
                  <a:tcPr/>
                </a:tc>
                <a:tc>
                  <a:txBody>
                    <a:bodyPr/>
                    <a:lstStyle/>
                    <a:p>
                      <a:endParaRPr lang="en-US" dirty="0"/>
                    </a:p>
                  </a:txBody>
                  <a:tcPr/>
                </a:tc>
              </a:tr>
              <a:tr h="370840">
                <a:tc>
                  <a:txBody>
                    <a:bodyPr/>
                    <a:lstStyle/>
                    <a:p>
                      <a:pPr algn="ctr"/>
                      <a:r>
                        <a:rPr lang="en-US" dirty="0" smtClean="0"/>
                        <a:t>C</a:t>
                      </a:r>
                    </a:p>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8 </a:t>
                      </a:r>
                      <a:r>
                        <a:rPr lang="en-US" dirty="0" smtClean="0">
                          <a:solidFill>
                            <a:srgbClr val="FF0000"/>
                          </a:solidFill>
                        </a:rPr>
                        <a:t>cases</a:t>
                      </a:r>
                    </a:p>
                  </a:txBody>
                  <a:tcPr/>
                </a:tc>
                <a:tc>
                  <a:txBody>
                    <a:bodyPr/>
                    <a:lstStyle/>
                    <a:p>
                      <a:r>
                        <a:rPr lang="en-US" sz="2000" i="1" kern="1200" dirty="0" smtClean="0">
                          <a:solidFill>
                            <a:schemeClr val="dk1"/>
                          </a:solidFill>
                          <a:effectLst/>
                          <a:latin typeface="Times New Roman"/>
                          <a:ea typeface="+mn-ea"/>
                          <a:cs typeface="Times New Roman"/>
                        </a:rPr>
                        <a:t>γ</a:t>
                      </a:r>
                      <a:r>
                        <a:rPr lang="en-US" sz="1800" kern="1200" baseline="-25000" dirty="0" smtClean="0">
                          <a:solidFill>
                            <a:schemeClr val="dk1"/>
                          </a:solidFill>
                          <a:effectLst/>
                          <a:latin typeface="+mn-lt"/>
                          <a:ea typeface="+mn-ea"/>
                          <a:cs typeface="+mn-cs"/>
                        </a:rPr>
                        <a:t>3-8 </a:t>
                      </a:r>
                      <a:r>
                        <a:rPr lang="en-US" sz="1800" kern="1200" dirty="0" smtClean="0">
                          <a:solidFill>
                            <a:schemeClr val="dk1"/>
                          </a:solidFill>
                          <a:effectLst/>
                          <a:latin typeface="+mn-lt"/>
                          <a:ea typeface="+mn-ea"/>
                          <a:cs typeface="+mn-cs"/>
                        </a:rPr>
                        <a:t>is less than -5.2 (e.g. -7) at or within one hour of shock passage</a:t>
                      </a:r>
                      <a:r>
                        <a:rPr lang="en-US" dirty="0" smtClean="0">
                          <a:effectLst/>
                        </a:rPr>
                        <a:t> </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1759301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7553" y="-56444"/>
            <a:ext cx="8805333" cy="523220"/>
          </a:xfrm>
          <a:prstGeom prst="rect">
            <a:avLst/>
          </a:prstGeom>
          <a:noFill/>
        </p:spPr>
        <p:txBody>
          <a:bodyPr wrap="square" rtlCol="0">
            <a:spAutoFit/>
          </a:bodyPr>
          <a:lstStyle/>
          <a:p>
            <a:pPr algn="ctr"/>
            <a:r>
              <a:rPr lang="en-US" sz="2800" dirty="0" smtClean="0"/>
              <a:t>Dependence of </a:t>
            </a:r>
            <a:r>
              <a:rPr lang="en-US" sz="2800" i="1" dirty="0" err="1" smtClean="0">
                <a:latin typeface="Symbol" charset="2"/>
                <a:cs typeface="Symbol" charset="2"/>
              </a:rPr>
              <a:t>γ</a:t>
            </a:r>
            <a:r>
              <a:rPr lang="en-US" sz="2800" dirty="0" smtClean="0"/>
              <a:t> </a:t>
            </a:r>
            <a:r>
              <a:rPr lang="en-US" sz="2800" baseline="-25000" dirty="0" smtClean="0"/>
              <a:t>3-8</a:t>
            </a:r>
            <a:r>
              <a:rPr lang="en-US" sz="2800" dirty="0" smtClean="0"/>
              <a:t> on shock compression ratio and </a:t>
            </a:r>
            <a:r>
              <a:rPr lang="en-US" sz="2800" i="1" dirty="0" err="1" smtClean="0">
                <a:latin typeface="Symbol" charset="2"/>
                <a:cs typeface="Symbol" charset="2"/>
              </a:rPr>
              <a:t>θ</a:t>
            </a:r>
            <a:r>
              <a:rPr lang="en-US" sz="2800" baseline="-25000" dirty="0" err="1" smtClean="0"/>
              <a:t>bn</a:t>
            </a:r>
            <a:r>
              <a:rPr lang="en-US" sz="2800" dirty="0" smtClean="0"/>
              <a:t> </a:t>
            </a:r>
            <a:endParaRPr lang="en-US" sz="2800" dirty="0"/>
          </a:p>
        </p:txBody>
      </p:sp>
      <p:sp>
        <p:nvSpPr>
          <p:cNvPr id="9" name="TextBox 8"/>
          <p:cNvSpPr txBox="1"/>
          <p:nvPr/>
        </p:nvSpPr>
        <p:spPr>
          <a:xfrm>
            <a:off x="323083" y="5496117"/>
            <a:ext cx="8602829" cy="1095685"/>
          </a:xfrm>
          <a:prstGeom prst="rect">
            <a:avLst/>
          </a:prstGeom>
          <a:noFill/>
        </p:spPr>
        <p:txBody>
          <a:bodyPr wrap="square" rtlCol="0">
            <a:spAutoFit/>
          </a:bodyPr>
          <a:lstStyle/>
          <a:p>
            <a:pPr algn="just">
              <a:lnSpc>
                <a:spcPct val="90000"/>
              </a:lnSpc>
            </a:pPr>
            <a:r>
              <a:rPr lang="en-US" sz="2400" dirty="0" smtClean="0">
                <a:solidFill>
                  <a:srgbClr val="FF0000"/>
                </a:solidFill>
              </a:rPr>
              <a:t>No obvious ordering of data or functional dependence (e.g. around  blue curve which </a:t>
            </a:r>
            <a:r>
              <a:rPr lang="en-US" sz="2400" dirty="0" smtClean="0">
                <a:solidFill>
                  <a:srgbClr val="FF0000"/>
                </a:solidFill>
              </a:rPr>
              <a:t>shows </a:t>
            </a:r>
            <a:r>
              <a:rPr lang="en-US" sz="2400" dirty="0" smtClean="0">
                <a:solidFill>
                  <a:srgbClr val="FF0000"/>
                </a:solidFill>
              </a:rPr>
              <a:t>the predicted dependence of standard diffusive shock theory) of </a:t>
            </a:r>
            <a:r>
              <a:rPr lang="en-US" sz="2400" i="1" dirty="0" err="1" smtClean="0">
                <a:solidFill>
                  <a:srgbClr val="FF0000"/>
                </a:solidFill>
                <a:latin typeface="Symbol" charset="2"/>
                <a:cs typeface="Symbol" charset="2"/>
              </a:rPr>
              <a:t>γ</a:t>
            </a:r>
            <a:r>
              <a:rPr lang="en-US" sz="2400" dirty="0" smtClean="0">
                <a:solidFill>
                  <a:srgbClr val="FF0000"/>
                </a:solidFill>
              </a:rPr>
              <a:t> </a:t>
            </a:r>
            <a:r>
              <a:rPr lang="en-US" sz="2400" baseline="-25000" dirty="0" smtClean="0">
                <a:solidFill>
                  <a:srgbClr val="FF0000"/>
                </a:solidFill>
              </a:rPr>
              <a:t>3-8</a:t>
            </a:r>
            <a:r>
              <a:rPr lang="en-US" sz="2400" dirty="0" smtClean="0">
                <a:solidFill>
                  <a:srgbClr val="FF0000"/>
                </a:solidFill>
              </a:rPr>
              <a:t> on either the compression ratio or </a:t>
            </a:r>
            <a:r>
              <a:rPr lang="en-US" sz="2400" i="1" dirty="0" err="1" smtClean="0">
                <a:solidFill>
                  <a:srgbClr val="FF0000"/>
                </a:solidFill>
                <a:latin typeface="Symbol" charset="2"/>
                <a:cs typeface="Symbol" charset="2"/>
              </a:rPr>
              <a:t>θ</a:t>
            </a:r>
            <a:r>
              <a:rPr lang="en-US" sz="2400" baseline="-25000" dirty="0" err="1" smtClean="0">
                <a:solidFill>
                  <a:srgbClr val="FF0000"/>
                </a:solidFill>
              </a:rPr>
              <a:t>bn</a:t>
            </a:r>
            <a:r>
              <a:rPr lang="en-US" sz="2400" dirty="0" smtClean="0">
                <a:solidFill>
                  <a:srgbClr val="FF0000"/>
                </a:solidFill>
              </a:rPr>
              <a:t> </a:t>
            </a:r>
            <a:endParaRPr lang="en-US" sz="2400" dirty="0">
              <a:solidFill>
                <a:srgbClr val="FF0000"/>
              </a:solidFill>
            </a:endParaRPr>
          </a:p>
        </p:txBody>
      </p:sp>
      <p:pic>
        <p:nvPicPr>
          <p:cNvPr id="2" name="Picture 1" descr="gamma v. r and theta type IC.ps"/>
          <p:cNvPicPr>
            <a:picLocks noChangeAspect="1"/>
          </p:cNvPicPr>
          <p:nvPr/>
        </p:nvPicPr>
        <p:blipFill rotWithShape="1">
          <a:blip r:embed="rId2">
            <a:extLst>
              <a:ext uri="{28A0092B-C50C-407E-A947-70E740481C1C}">
                <a14:useLocalDpi xmlns:a14="http://schemas.microsoft.com/office/drawing/2010/main" val="0"/>
              </a:ext>
            </a:extLst>
          </a:blip>
          <a:srcRect l="35621"/>
          <a:stretch/>
        </p:blipFill>
        <p:spPr>
          <a:xfrm rot="16200000">
            <a:off x="2318764" y="-1592416"/>
            <a:ext cx="4695793" cy="9439259"/>
          </a:xfrm>
          <a:prstGeom prst="rect">
            <a:avLst/>
          </a:prstGeom>
        </p:spPr>
      </p:pic>
      <p:sp>
        <p:nvSpPr>
          <p:cNvPr id="3" name="Rectangle 2"/>
          <p:cNvSpPr/>
          <p:nvPr/>
        </p:nvSpPr>
        <p:spPr>
          <a:xfrm>
            <a:off x="3880556" y="2271889"/>
            <a:ext cx="366888" cy="13264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flipV="1">
            <a:off x="9144000" y="3928530"/>
            <a:ext cx="745488" cy="3556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8796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7444" y="-11037"/>
            <a:ext cx="8437774" cy="954107"/>
          </a:xfrm>
          <a:prstGeom prst="rect">
            <a:avLst/>
          </a:prstGeom>
          <a:noFill/>
        </p:spPr>
        <p:txBody>
          <a:bodyPr wrap="square" rtlCol="0">
            <a:spAutoFit/>
          </a:bodyPr>
          <a:lstStyle/>
          <a:p>
            <a:pPr algn="ctr"/>
            <a:r>
              <a:rPr lang="en-US" sz="2800" dirty="0" smtClean="0"/>
              <a:t>Classification of Tail Density and </a:t>
            </a:r>
            <a:r>
              <a:rPr lang="en-US" sz="2800" i="1" dirty="0" err="1" smtClean="0">
                <a:latin typeface="Symbol" charset="2"/>
                <a:cs typeface="Symbol" charset="2"/>
              </a:rPr>
              <a:t>γ</a:t>
            </a:r>
            <a:r>
              <a:rPr lang="en-US" sz="2800" dirty="0" smtClean="0"/>
              <a:t> </a:t>
            </a:r>
            <a:r>
              <a:rPr lang="en-US" sz="2800" baseline="-25000" dirty="0" smtClean="0"/>
              <a:t>3-8</a:t>
            </a:r>
            <a:r>
              <a:rPr lang="en-US" sz="2800" dirty="0" smtClean="0"/>
              <a:t> Profiles at </a:t>
            </a:r>
            <a:r>
              <a:rPr lang="en-US" sz="2800" dirty="0" smtClean="0"/>
              <a:t>60 Shock </a:t>
            </a:r>
            <a:r>
              <a:rPr lang="en-US" sz="2800" dirty="0" smtClean="0"/>
              <a:t>in 2001</a:t>
            </a:r>
            <a:endParaRPr lang="en-US" sz="2800" dirty="0"/>
          </a:p>
        </p:txBody>
      </p:sp>
      <p:graphicFrame>
        <p:nvGraphicFramePr>
          <p:cNvPr id="4" name="Table 3"/>
          <p:cNvGraphicFramePr>
            <a:graphicFrameLocks noGrp="1"/>
          </p:cNvGraphicFramePr>
          <p:nvPr>
            <p:extLst>
              <p:ext uri="{D42A27DB-BD31-4B8C-83A1-F6EECF244321}">
                <p14:modId xmlns:p14="http://schemas.microsoft.com/office/powerpoint/2010/main" val="1243155692"/>
              </p:ext>
            </p:extLst>
          </p:nvPr>
        </p:nvGraphicFramePr>
        <p:xfrm>
          <a:off x="187606" y="1185334"/>
          <a:ext cx="8687612" cy="5084064"/>
        </p:xfrm>
        <a:graphic>
          <a:graphicData uri="http://schemas.openxmlformats.org/drawingml/2006/table">
            <a:tbl>
              <a:tblPr firstRow="1" bandRow="1">
                <a:tableStyleId>{5C22544A-7EE6-4342-B048-85BDC9FD1C3A}</a:tableStyleId>
              </a:tblPr>
              <a:tblGrid>
                <a:gridCol w="1138838"/>
                <a:gridCol w="3697112"/>
                <a:gridCol w="3851662"/>
              </a:tblGrid>
              <a:tr h="370840">
                <a:tc gridSpan="2">
                  <a:txBody>
                    <a:bodyPr/>
                    <a:lstStyle/>
                    <a:p>
                      <a:pPr algn="ctr"/>
                      <a:r>
                        <a:rPr lang="en-US" sz="2400" b="0" dirty="0" smtClean="0"/>
                        <a:t>Type I</a:t>
                      </a:r>
                      <a:endParaRPr lang="en-US" sz="2400" b="0" dirty="0"/>
                    </a:p>
                  </a:txBody>
                  <a:tcPr/>
                </a:tc>
                <a:tc hMerge="1">
                  <a:txBody>
                    <a:bodyPr/>
                    <a:lstStyle/>
                    <a:p>
                      <a:pPr algn="ct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dirty="0" smtClean="0"/>
                        <a:t>Type II</a:t>
                      </a:r>
                    </a:p>
                    <a:p>
                      <a:pPr algn="ctr"/>
                      <a:endParaRPr lang="en-US" dirty="0"/>
                    </a:p>
                  </a:txBody>
                  <a:tcPr/>
                </a:tc>
              </a:tr>
              <a:tr h="370840">
                <a:tc gridSpan="2">
                  <a:txBody>
                    <a:bodyPr/>
                    <a:lstStyle/>
                    <a:p>
                      <a:pPr>
                        <a:lnSpc>
                          <a:spcPct val="90000"/>
                        </a:lnSpc>
                      </a:pPr>
                      <a:endParaRPr lang="en-US" sz="2400" kern="1200" dirty="0" smtClean="0">
                        <a:solidFill>
                          <a:schemeClr val="dk1"/>
                        </a:solidFill>
                        <a:effectLst/>
                        <a:latin typeface="+mn-lt"/>
                        <a:ea typeface="+mn-ea"/>
                        <a:cs typeface="+mn-cs"/>
                      </a:endParaRPr>
                    </a:p>
                    <a:p>
                      <a:pPr algn="ctr">
                        <a:lnSpc>
                          <a:spcPct val="90000"/>
                        </a:lnSpc>
                      </a:pPr>
                      <a:r>
                        <a:rPr lang="en-US" sz="2400" kern="1200" dirty="0" smtClean="0">
                          <a:solidFill>
                            <a:schemeClr val="dk1"/>
                          </a:solidFill>
                          <a:effectLst/>
                          <a:latin typeface="+mn-lt"/>
                          <a:ea typeface="+mn-ea"/>
                          <a:cs typeface="+mn-cs"/>
                        </a:rPr>
                        <a:t>Tail density has local maximum within one hour of shock passage</a:t>
                      </a:r>
                    </a:p>
                    <a:p>
                      <a:pPr algn="ctr">
                        <a:lnSpc>
                          <a:spcPct val="90000"/>
                        </a:lnSpc>
                      </a:pPr>
                      <a:endParaRPr lang="en-US" sz="2400" kern="1200" dirty="0" smtClean="0">
                        <a:solidFill>
                          <a:srgbClr val="FF0000"/>
                        </a:solidFill>
                        <a:effectLst/>
                        <a:latin typeface="+mn-lt"/>
                        <a:ea typeface="+mn-ea"/>
                        <a:cs typeface="+mn-cs"/>
                      </a:endParaRPr>
                    </a:p>
                    <a:p>
                      <a:pPr algn="ctr">
                        <a:lnSpc>
                          <a:spcPct val="90000"/>
                        </a:lnSpc>
                      </a:pPr>
                      <a:r>
                        <a:rPr lang="en-US" sz="2400" kern="1200" dirty="0" smtClean="0">
                          <a:solidFill>
                            <a:srgbClr val="FF0000"/>
                          </a:solidFill>
                          <a:effectLst/>
                          <a:latin typeface="+mn-lt"/>
                          <a:ea typeface="+mn-ea"/>
                          <a:cs typeface="+mn-cs"/>
                        </a:rPr>
                        <a:t>40 cases</a:t>
                      </a:r>
                      <a:r>
                        <a:rPr lang="en-US" sz="2400" dirty="0" smtClean="0">
                          <a:solidFill>
                            <a:srgbClr val="FF0000"/>
                          </a:solidFill>
                          <a:effectLst/>
                        </a:rPr>
                        <a:t> </a:t>
                      </a:r>
                      <a:endParaRPr lang="en-US" sz="2400" dirty="0">
                        <a:solidFill>
                          <a:srgbClr val="FF0000"/>
                        </a:solidFill>
                      </a:endParaRPr>
                    </a:p>
                  </a:txBody>
                  <a:tcPr/>
                </a:tc>
                <a:tc hMerge="1">
                  <a:txBody>
                    <a:bodyPr/>
                    <a:lstStyle/>
                    <a:p>
                      <a:endParaRPr lang="en-US" dirty="0"/>
                    </a:p>
                  </a:txBody>
                  <a:tcPr/>
                </a:tc>
                <a:tc>
                  <a:txBody>
                    <a:bodyPr/>
                    <a:lstStyle/>
                    <a:p>
                      <a:pPr marL="0" marR="0" indent="0" algn="ctr" defTabSz="457200" rtl="0" eaLnBrk="1" fontAlgn="auto" latinLnBrk="0" hangingPunct="1">
                        <a:lnSpc>
                          <a:spcPct val="90000"/>
                        </a:lnSpc>
                        <a:spcBef>
                          <a:spcPts val="0"/>
                        </a:spcBef>
                        <a:spcAft>
                          <a:spcPts val="0"/>
                        </a:spcAft>
                        <a:buClrTx/>
                        <a:buSzTx/>
                        <a:buFontTx/>
                        <a:buNone/>
                        <a:tabLst/>
                        <a:defRPr/>
                      </a:pPr>
                      <a:r>
                        <a:rPr lang="en-US" sz="2400" kern="1200" dirty="0" smtClean="0">
                          <a:solidFill>
                            <a:schemeClr val="dk1"/>
                          </a:solidFill>
                          <a:effectLst/>
                          <a:latin typeface="+mn-lt"/>
                          <a:ea typeface="+mn-ea"/>
                          <a:cs typeface="+mn-cs"/>
                        </a:rPr>
                        <a:t>Tail density is flat hours before and after shock passage or has local minimum at shock passage</a:t>
                      </a:r>
                      <a:r>
                        <a:rPr lang="en-US" sz="2400" dirty="0" smtClean="0">
                          <a:effectLst/>
                        </a:rPr>
                        <a:t> (no acceleration)</a:t>
                      </a:r>
                    </a:p>
                    <a:p>
                      <a:pPr marL="0" marR="0" indent="0" algn="ctr" defTabSz="457200" rtl="0" eaLnBrk="1" fontAlgn="auto" latinLnBrk="0" hangingPunct="1">
                        <a:lnSpc>
                          <a:spcPct val="90000"/>
                        </a:lnSpc>
                        <a:spcBef>
                          <a:spcPts val="0"/>
                        </a:spcBef>
                        <a:spcAft>
                          <a:spcPts val="0"/>
                        </a:spcAft>
                        <a:buClrTx/>
                        <a:buSzTx/>
                        <a:buFontTx/>
                        <a:buNone/>
                        <a:tabLst/>
                        <a:defRPr/>
                      </a:pPr>
                      <a:r>
                        <a:rPr lang="en-US" sz="2400" dirty="0" smtClean="0">
                          <a:solidFill>
                            <a:srgbClr val="FF0000"/>
                          </a:solidFill>
                        </a:rPr>
                        <a:t>20 cases</a:t>
                      </a:r>
                    </a:p>
                  </a:txBody>
                  <a:tcPr/>
                </a:tc>
              </a:tr>
              <a:tr h="370840">
                <a:tc>
                  <a:txBody>
                    <a:bodyPr/>
                    <a:lstStyle/>
                    <a:p>
                      <a:pPr algn="ctr"/>
                      <a:r>
                        <a:rPr lang="en-US" sz="2000" dirty="0" smtClean="0"/>
                        <a:t>A</a:t>
                      </a:r>
                    </a:p>
                    <a:p>
                      <a:pPr algn="ctr"/>
                      <a:r>
                        <a:rPr lang="en-US" sz="2000" dirty="0" smtClean="0">
                          <a:solidFill>
                            <a:srgbClr val="FF0000"/>
                          </a:solidFill>
                        </a:rPr>
                        <a:t>19 cases</a:t>
                      </a:r>
                      <a:endParaRPr lang="en-US" sz="2000" dirty="0">
                        <a:solidFill>
                          <a:srgbClr val="FF0000"/>
                        </a:solidFill>
                      </a:endParaRPr>
                    </a:p>
                  </a:txBody>
                  <a:tcPr/>
                </a:tc>
                <a:tc>
                  <a:txBody>
                    <a:bodyPr/>
                    <a:lstStyle/>
                    <a:p>
                      <a:r>
                        <a:rPr lang="en-US" sz="2400" i="1" kern="1200" dirty="0" smtClean="0">
                          <a:solidFill>
                            <a:schemeClr val="dk1"/>
                          </a:solidFill>
                          <a:effectLst/>
                          <a:latin typeface="Times New Roman"/>
                          <a:ea typeface="+mn-ea"/>
                          <a:cs typeface="Times New Roman"/>
                        </a:rPr>
                        <a:t>γ</a:t>
                      </a:r>
                      <a:r>
                        <a:rPr lang="en-US" sz="2000" kern="1200" baseline="-25000" dirty="0" smtClean="0">
                          <a:solidFill>
                            <a:schemeClr val="dk1"/>
                          </a:solidFill>
                          <a:effectLst/>
                          <a:latin typeface="+mn-lt"/>
                          <a:ea typeface="+mn-ea"/>
                          <a:cs typeface="+mn-cs"/>
                        </a:rPr>
                        <a:t>3-8 </a:t>
                      </a:r>
                      <a:r>
                        <a:rPr lang="en-US" sz="2000" kern="1200" dirty="0" smtClean="0">
                          <a:solidFill>
                            <a:schemeClr val="dk1"/>
                          </a:solidFill>
                          <a:effectLst/>
                          <a:latin typeface="+mn-lt"/>
                          <a:ea typeface="+mn-ea"/>
                          <a:cs typeface="+mn-cs"/>
                        </a:rPr>
                        <a:t>is between -4.8 and -5.2 at or within one hour of shock passage</a:t>
                      </a:r>
                      <a:r>
                        <a:rPr lang="en-US" sz="2000" dirty="0" smtClean="0">
                          <a:effectLst/>
                        </a:rPr>
                        <a:t> </a:t>
                      </a:r>
                      <a:endParaRPr lang="en-US" sz="2000" dirty="0"/>
                    </a:p>
                  </a:txBody>
                  <a:tcPr/>
                </a:tc>
                <a:tc>
                  <a:txBody>
                    <a:bodyPr/>
                    <a:lstStyle/>
                    <a:p>
                      <a:endParaRPr lang="en-US" dirty="0"/>
                    </a:p>
                  </a:txBody>
                  <a:tcPr/>
                </a:tc>
              </a:tr>
              <a:tr h="370840">
                <a:tc>
                  <a:txBody>
                    <a:bodyPr/>
                    <a:lstStyle/>
                    <a:p>
                      <a:pPr algn="ctr"/>
                      <a:r>
                        <a:rPr lang="en-US" sz="2000" dirty="0" smtClean="0"/>
                        <a:t>B</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solidFill>
                            <a:srgbClr val="FF0000"/>
                          </a:solidFill>
                        </a:rPr>
                        <a:t>13 cases</a:t>
                      </a:r>
                    </a:p>
                  </a:txBody>
                  <a:tcPr/>
                </a:tc>
                <a:tc>
                  <a:txBody>
                    <a:bodyPr/>
                    <a:lstStyle/>
                    <a:p>
                      <a:r>
                        <a:rPr lang="en-US" sz="2400" i="1" kern="1200" dirty="0" smtClean="0">
                          <a:solidFill>
                            <a:schemeClr val="dk1"/>
                          </a:solidFill>
                          <a:effectLst/>
                          <a:latin typeface="Times New Roman"/>
                          <a:ea typeface="+mn-ea"/>
                          <a:cs typeface="Times New Roman"/>
                        </a:rPr>
                        <a:t>γ</a:t>
                      </a:r>
                      <a:r>
                        <a:rPr lang="en-US" sz="2000" kern="1200" baseline="-25000" dirty="0" smtClean="0">
                          <a:solidFill>
                            <a:schemeClr val="dk1"/>
                          </a:solidFill>
                          <a:effectLst/>
                          <a:latin typeface="+mn-lt"/>
                          <a:ea typeface="+mn-ea"/>
                          <a:cs typeface="+mn-cs"/>
                        </a:rPr>
                        <a:t>3-8 </a:t>
                      </a:r>
                      <a:r>
                        <a:rPr lang="en-US" sz="2000" kern="1200" dirty="0" smtClean="0">
                          <a:solidFill>
                            <a:schemeClr val="dk1"/>
                          </a:solidFill>
                          <a:effectLst/>
                          <a:latin typeface="+mn-lt"/>
                          <a:ea typeface="+mn-ea"/>
                          <a:cs typeface="+mn-cs"/>
                        </a:rPr>
                        <a:t>is less than -5.2 at or within one hour of shock passage</a:t>
                      </a:r>
                      <a:r>
                        <a:rPr lang="en-US" sz="2000" dirty="0" smtClean="0">
                          <a:effectLst/>
                        </a:rPr>
                        <a:t> </a:t>
                      </a:r>
                      <a:endParaRPr lang="en-US" sz="2000" dirty="0"/>
                    </a:p>
                  </a:txBody>
                  <a:tcPr/>
                </a:tc>
                <a:tc>
                  <a:txBody>
                    <a:bodyPr/>
                    <a:lstStyle/>
                    <a:p>
                      <a:endParaRPr lang="en-US" dirty="0"/>
                    </a:p>
                  </a:txBody>
                  <a:tcPr/>
                </a:tc>
              </a:tr>
              <a:tr h="370840">
                <a:tc>
                  <a:txBody>
                    <a:bodyPr/>
                    <a:lstStyle/>
                    <a:p>
                      <a:pPr algn="ctr"/>
                      <a:r>
                        <a:rPr lang="en-US" sz="2000" dirty="0" smtClean="0"/>
                        <a:t>C</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solidFill>
                            <a:srgbClr val="FF0000"/>
                          </a:solidFill>
                        </a:rPr>
                        <a:t>8 cases</a:t>
                      </a:r>
                    </a:p>
                  </a:txBody>
                  <a:tcPr/>
                </a:tc>
                <a:tc>
                  <a:txBody>
                    <a:bodyPr/>
                    <a:lstStyle/>
                    <a:p>
                      <a:r>
                        <a:rPr lang="en-US" sz="2400" i="1" kern="1200" dirty="0" smtClean="0">
                          <a:solidFill>
                            <a:schemeClr val="dk1"/>
                          </a:solidFill>
                          <a:effectLst/>
                          <a:latin typeface="Times New Roman"/>
                          <a:ea typeface="+mn-ea"/>
                          <a:cs typeface="Times New Roman"/>
                        </a:rPr>
                        <a:t>γ</a:t>
                      </a:r>
                      <a:r>
                        <a:rPr lang="en-US" sz="2000" kern="1200" baseline="-25000" dirty="0" smtClean="0">
                          <a:solidFill>
                            <a:schemeClr val="dk1"/>
                          </a:solidFill>
                          <a:effectLst/>
                          <a:latin typeface="+mn-lt"/>
                          <a:ea typeface="+mn-ea"/>
                          <a:cs typeface="+mn-cs"/>
                        </a:rPr>
                        <a:t>3-8 </a:t>
                      </a:r>
                      <a:r>
                        <a:rPr lang="en-US" sz="2000" kern="1200" dirty="0" smtClean="0">
                          <a:solidFill>
                            <a:schemeClr val="dk1"/>
                          </a:solidFill>
                          <a:effectLst/>
                          <a:latin typeface="+mn-lt"/>
                          <a:ea typeface="+mn-ea"/>
                          <a:cs typeface="+mn-cs"/>
                        </a:rPr>
                        <a:t>is greater than -4.8 at or within one hour of shock passage</a:t>
                      </a:r>
                      <a:r>
                        <a:rPr lang="en-US" sz="2000" dirty="0" smtClean="0">
                          <a:effectLst/>
                        </a:rPr>
                        <a:t> </a:t>
                      </a:r>
                      <a:endParaRPr lang="en-US" sz="2000"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8169356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553" y="-15220"/>
            <a:ext cx="8805333" cy="523220"/>
          </a:xfrm>
          <a:prstGeom prst="rect">
            <a:avLst/>
          </a:prstGeom>
          <a:noFill/>
        </p:spPr>
        <p:txBody>
          <a:bodyPr wrap="square" rtlCol="0">
            <a:spAutoFit/>
          </a:bodyPr>
          <a:lstStyle/>
          <a:p>
            <a:pPr algn="ctr"/>
            <a:r>
              <a:rPr lang="en-US" sz="2800" dirty="0" smtClean="0"/>
              <a:t>Sample Velocity Distributions during 2001</a:t>
            </a:r>
            <a:endParaRPr lang="en-US" sz="2800" dirty="0"/>
          </a:p>
        </p:txBody>
      </p:sp>
      <p:grpSp>
        <p:nvGrpSpPr>
          <p:cNvPr id="11" name="Group 10"/>
          <p:cNvGrpSpPr/>
          <p:nvPr/>
        </p:nvGrpSpPr>
        <p:grpSpPr>
          <a:xfrm>
            <a:off x="-35021" y="646314"/>
            <a:ext cx="6953472" cy="6134637"/>
            <a:chOff x="694114" y="508000"/>
            <a:chExt cx="7470588" cy="6350000"/>
          </a:xfrm>
        </p:grpSpPr>
        <p:pic>
          <p:nvPicPr>
            <p:cNvPr id="2" name="Picture 1"/>
            <p:cNvPicPr>
              <a:picLocks noChangeAspect="1"/>
            </p:cNvPicPr>
            <p:nvPr/>
          </p:nvPicPr>
          <p:blipFill>
            <a:blip r:embed="rId2"/>
            <a:stretch>
              <a:fillRect/>
            </a:stretch>
          </p:blipFill>
          <p:spPr>
            <a:xfrm>
              <a:off x="694114" y="508000"/>
              <a:ext cx="7470588" cy="6350000"/>
            </a:xfrm>
            <a:prstGeom prst="rect">
              <a:avLst/>
            </a:prstGeom>
          </p:spPr>
        </p:pic>
        <p:pic>
          <p:nvPicPr>
            <p:cNvPr id="4" name="Picture 3" descr="IA 239-241 01 tail dens g V Vth.ps"/>
            <p:cNvPicPr>
              <a:picLocks noChangeAspect="1"/>
            </p:cNvPicPr>
            <p:nvPr/>
          </p:nvPicPr>
          <p:blipFill rotWithShape="1">
            <a:blip r:embed="rId3">
              <a:extLst>
                <a:ext uri="{28A0092B-C50C-407E-A947-70E740481C1C}">
                  <a14:useLocalDpi xmlns:a14="http://schemas.microsoft.com/office/drawing/2010/main" val="0"/>
                </a:ext>
              </a:extLst>
            </a:blip>
            <a:srcRect l="23840" t="37034" r="24974" b="41774"/>
            <a:stretch/>
          </p:blipFill>
          <p:spPr>
            <a:xfrm>
              <a:off x="4439896" y="723363"/>
              <a:ext cx="3557974" cy="1906312"/>
            </a:xfrm>
            <a:prstGeom prst="rect">
              <a:avLst/>
            </a:prstGeom>
          </p:spPr>
        </p:pic>
        <p:sp>
          <p:nvSpPr>
            <p:cNvPr id="5" name="TextBox 4"/>
            <p:cNvSpPr txBox="1"/>
            <p:nvPr/>
          </p:nvSpPr>
          <p:spPr>
            <a:xfrm>
              <a:off x="6558804" y="3352727"/>
              <a:ext cx="1254169" cy="369332"/>
            </a:xfrm>
            <a:prstGeom prst="rect">
              <a:avLst/>
            </a:prstGeom>
            <a:noFill/>
          </p:spPr>
          <p:txBody>
            <a:bodyPr wrap="none" rtlCol="0">
              <a:spAutoFit/>
            </a:bodyPr>
            <a:lstStyle/>
            <a:p>
              <a:r>
                <a:rPr lang="en-US" i="1" dirty="0" smtClean="0"/>
                <a:t>r</a:t>
              </a:r>
              <a:r>
                <a:rPr lang="en-US" dirty="0" smtClean="0"/>
                <a:t> = 2.92±43</a:t>
              </a:r>
              <a:endParaRPr lang="en-US" dirty="0"/>
            </a:p>
          </p:txBody>
        </p:sp>
        <p:sp>
          <p:nvSpPr>
            <p:cNvPr id="6" name="TextBox 5"/>
            <p:cNvSpPr txBox="1"/>
            <p:nvPr/>
          </p:nvSpPr>
          <p:spPr>
            <a:xfrm>
              <a:off x="6652065" y="3619435"/>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95±6 </a:t>
              </a:r>
              <a:r>
                <a:rPr lang="en-US" dirty="0" smtClean="0">
                  <a:latin typeface="Symbol" charset="2"/>
                  <a:cs typeface="Symbol" charset="2"/>
                </a:rPr>
                <a:t> </a:t>
              </a:r>
              <a:endParaRPr lang="en-US" dirty="0">
                <a:latin typeface="Symbol" charset="2"/>
                <a:cs typeface="Symbol" charset="2"/>
              </a:endParaRPr>
            </a:p>
          </p:txBody>
        </p:sp>
        <p:sp>
          <p:nvSpPr>
            <p:cNvPr id="7" name="TextBox 6"/>
            <p:cNvSpPr txBox="1"/>
            <p:nvPr/>
          </p:nvSpPr>
          <p:spPr>
            <a:xfrm>
              <a:off x="5683328" y="2729195"/>
              <a:ext cx="2129645" cy="493981"/>
            </a:xfrm>
            <a:prstGeom prst="rect">
              <a:avLst/>
            </a:prstGeom>
            <a:noFill/>
          </p:spPr>
          <p:txBody>
            <a:bodyPr wrap="square" rtlCol="0">
              <a:spAutoFit/>
            </a:bodyPr>
            <a:lstStyle/>
            <a:p>
              <a:pPr algn="ctr">
                <a:lnSpc>
                  <a:spcPct val="70000"/>
                </a:lnSpc>
              </a:pPr>
              <a:r>
                <a:rPr lang="en-US" dirty="0" smtClean="0"/>
                <a:t>One-hour spectrum at shock </a:t>
              </a:r>
              <a:endParaRPr lang="en-US" dirty="0"/>
            </a:p>
          </p:txBody>
        </p:sp>
        <p:sp>
          <p:nvSpPr>
            <p:cNvPr id="8" name="TextBox 7"/>
            <p:cNvSpPr txBox="1"/>
            <p:nvPr/>
          </p:nvSpPr>
          <p:spPr>
            <a:xfrm>
              <a:off x="2245106" y="4466502"/>
              <a:ext cx="2425712" cy="646331"/>
            </a:xfrm>
            <a:prstGeom prst="rect">
              <a:avLst/>
            </a:prstGeom>
            <a:noFill/>
          </p:spPr>
          <p:txBody>
            <a:bodyPr wrap="square" rtlCol="0">
              <a:spAutoFit/>
            </a:bodyPr>
            <a:lstStyle/>
            <a:p>
              <a:r>
                <a:rPr lang="en-US" dirty="0" smtClean="0"/>
                <a:t>Tail densities between 0.0001 and 0.001 cm</a:t>
              </a:r>
              <a:r>
                <a:rPr lang="en-US" sz="2000" baseline="30000" dirty="0" smtClean="0"/>
                <a:t>-3</a:t>
              </a:r>
              <a:r>
                <a:rPr lang="en-US" dirty="0" smtClean="0"/>
                <a:t> </a:t>
              </a:r>
              <a:endParaRPr lang="en-US" dirty="0"/>
            </a:p>
          </p:txBody>
        </p:sp>
        <p:sp>
          <p:nvSpPr>
            <p:cNvPr id="10" name="TextBox 9"/>
            <p:cNvSpPr txBox="1"/>
            <p:nvPr/>
          </p:nvSpPr>
          <p:spPr>
            <a:xfrm>
              <a:off x="2655639" y="4158834"/>
              <a:ext cx="1410625" cy="369332"/>
            </a:xfrm>
            <a:prstGeom prst="rect">
              <a:avLst/>
            </a:prstGeom>
            <a:noFill/>
          </p:spPr>
          <p:txBody>
            <a:bodyPr wrap="none" rtlCol="0">
              <a:spAutoFit/>
            </a:bodyPr>
            <a:lstStyle/>
            <a:p>
              <a:r>
                <a:rPr lang="en-US" dirty="0" smtClean="0"/>
                <a:t>DOY 196-250</a:t>
              </a:r>
              <a:endParaRPr lang="en-US" dirty="0"/>
            </a:p>
          </p:txBody>
        </p:sp>
        <p:cxnSp>
          <p:nvCxnSpPr>
            <p:cNvPr id="12" name="Straight Arrow Connector 11"/>
            <p:cNvCxnSpPr/>
            <p:nvPr/>
          </p:nvCxnSpPr>
          <p:spPr>
            <a:xfrm flipV="1">
              <a:off x="3412563" y="3091472"/>
              <a:ext cx="756921" cy="897295"/>
            </a:xfrm>
            <a:prstGeom prst="straightConnector1">
              <a:avLst/>
            </a:prstGeom>
            <a:ln w="3175" cmpd="sng">
              <a:solidFill>
                <a:schemeClr val="tx1"/>
              </a:solidFill>
              <a:tailEnd type="arrow" w="sm" len="lg"/>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6158009" y="3183106"/>
              <a:ext cx="494056" cy="615921"/>
            </a:xfrm>
            <a:prstGeom prst="straightConnector1">
              <a:avLst/>
            </a:prstGeom>
            <a:ln w="3175" cmpd="sng">
              <a:solidFill>
                <a:schemeClr val="tx1"/>
              </a:solidFill>
              <a:tailEnd type="arrow" w="sm"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114217" y="948963"/>
              <a:ext cx="0" cy="967062"/>
            </a:xfrm>
            <a:prstGeom prst="line">
              <a:avLst/>
            </a:prstGeom>
            <a:ln w="1905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129334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0811" y="787967"/>
            <a:ext cx="8776880" cy="5693867"/>
          </a:xfrm>
          <a:prstGeom prst="rect">
            <a:avLst/>
          </a:prstGeom>
        </p:spPr>
        <p:txBody>
          <a:bodyPr wrap="square">
            <a:spAutoFit/>
          </a:bodyPr>
          <a:lstStyle/>
          <a:p>
            <a:pPr>
              <a:lnSpc>
                <a:spcPct val="90000"/>
              </a:lnSpc>
            </a:pPr>
            <a:r>
              <a:rPr lang="en-US" sz="2000" dirty="0" smtClean="0"/>
              <a:t>Even </a:t>
            </a:r>
            <a:r>
              <a:rPr lang="en-US" sz="2000" dirty="0"/>
              <a:t>during quiet times with few shocks present, the heliosphere </a:t>
            </a:r>
            <a:r>
              <a:rPr lang="en-US" sz="2000" dirty="0" smtClean="0"/>
              <a:t>contains </a:t>
            </a:r>
            <a:r>
              <a:rPr lang="en-US" sz="2000" dirty="0"/>
              <a:t>some local compression regions that are effective in accelerating suprathermal </a:t>
            </a:r>
            <a:r>
              <a:rPr lang="en-US" sz="2000" dirty="0" smtClean="0"/>
              <a:t>particles</a:t>
            </a:r>
          </a:p>
          <a:p>
            <a:pPr>
              <a:lnSpc>
                <a:spcPct val="90000"/>
              </a:lnSpc>
            </a:pPr>
            <a:endParaRPr lang="en-US" sz="2000" dirty="0"/>
          </a:p>
          <a:p>
            <a:pPr>
              <a:lnSpc>
                <a:spcPct val="90000"/>
              </a:lnSpc>
            </a:pPr>
            <a:r>
              <a:rPr lang="en-US" sz="2000" dirty="0" smtClean="0">
                <a:solidFill>
                  <a:srgbClr val="FF0000"/>
                </a:solidFill>
              </a:rPr>
              <a:t>During active times compression regions which often but not always are accompanied by shocks accelerate particles (i.e. result in significantly increase the tail particle density)</a:t>
            </a:r>
          </a:p>
          <a:p>
            <a:pPr>
              <a:lnSpc>
                <a:spcPct val="90000"/>
              </a:lnSpc>
            </a:pPr>
            <a:endParaRPr lang="en-US" sz="2000" dirty="0"/>
          </a:p>
          <a:p>
            <a:pPr>
              <a:lnSpc>
                <a:spcPct val="90000"/>
              </a:lnSpc>
            </a:pPr>
            <a:r>
              <a:rPr lang="en-US" sz="2000" dirty="0" smtClean="0"/>
              <a:t>In </a:t>
            </a:r>
            <a:r>
              <a:rPr lang="en-US" sz="2000" dirty="0"/>
              <a:t>these local compression regions the observed spectra have </a:t>
            </a:r>
            <a:r>
              <a:rPr lang="en-US" sz="2000" dirty="0" smtClean="0"/>
              <a:t>the unmistakable common (F&amp;G) shapes (-</a:t>
            </a:r>
            <a:r>
              <a:rPr lang="en-US" sz="2000" dirty="0"/>
              <a:t>5 power laws with an exponential rollover at e-folding speed of (1.4-1.8)•10</a:t>
            </a:r>
            <a:r>
              <a:rPr lang="en-US" sz="2000" baseline="30000" dirty="0"/>
              <a:t>8</a:t>
            </a:r>
            <a:r>
              <a:rPr lang="en-US" sz="2000" dirty="0"/>
              <a:t> cm/</a:t>
            </a:r>
            <a:r>
              <a:rPr lang="en-US" sz="2000" dirty="0" smtClean="0"/>
              <a:t>s)</a:t>
            </a:r>
          </a:p>
          <a:p>
            <a:pPr>
              <a:lnSpc>
                <a:spcPct val="90000"/>
              </a:lnSpc>
            </a:pPr>
            <a:endParaRPr lang="en-US" sz="2000" dirty="0"/>
          </a:p>
          <a:p>
            <a:pPr>
              <a:lnSpc>
                <a:spcPct val="90000"/>
              </a:lnSpc>
            </a:pPr>
            <a:r>
              <a:rPr lang="en-US" sz="2000" dirty="0" smtClean="0">
                <a:solidFill>
                  <a:srgbClr val="FF0000"/>
                </a:solidFill>
              </a:rPr>
              <a:t>However</a:t>
            </a:r>
            <a:r>
              <a:rPr lang="en-US" sz="2000" dirty="0">
                <a:solidFill>
                  <a:srgbClr val="FF0000"/>
                </a:solidFill>
              </a:rPr>
              <a:t>, at lower tail densities, outside the local compression regions, where most of the hourly spectra are </a:t>
            </a:r>
            <a:r>
              <a:rPr lang="en-US" sz="2000" dirty="0" smtClean="0">
                <a:solidFill>
                  <a:srgbClr val="FF0000"/>
                </a:solidFill>
              </a:rPr>
              <a:t>observed during quiet times, </a:t>
            </a:r>
            <a:r>
              <a:rPr lang="en-US" sz="2000" dirty="0">
                <a:solidFill>
                  <a:srgbClr val="FF0000"/>
                </a:solidFill>
              </a:rPr>
              <a:t>the spectral shapes are complex, a combination of pickup protons at the lowest </a:t>
            </a:r>
            <a:r>
              <a:rPr lang="en-US" sz="2000" dirty="0" smtClean="0">
                <a:solidFill>
                  <a:srgbClr val="FF0000"/>
                </a:solidFill>
              </a:rPr>
              <a:t>energies and </a:t>
            </a:r>
            <a:r>
              <a:rPr lang="en-US" sz="2000" dirty="0">
                <a:solidFill>
                  <a:srgbClr val="FF0000"/>
                </a:solidFill>
              </a:rPr>
              <a:t>modulated spectra of remotely accelerated particles dominating the higher </a:t>
            </a:r>
            <a:r>
              <a:rPr lang="en-US" sz="2000" dirty="0" smtClean="0">
                <a:solidFill>
                  <a:srgbClr val="FF0000"/>
                </a:solidFill>
              </a:rPr>
              <a:t>energies</a:t>
            </a:r>
          </a:p>
          <a:p>
            <a:pPr>
              <a:lnSpc>
                <a:spcPct val="90000"/>
              </a:lnSpc>
            </a:pPr>
            <a:endParaRPr lang="en-US" sz="2000" dirty="0"/>
          </a:p>
          <a:p>
            <a:pPr>
              <a:lnSpc>
                <a:spcPct val="90000"/>
              </a:lnSpc>
            </a:pPr>
            <a:r>
              <a:rPr lang="en-US" sz="2000" dirty="0" smtClean="0"/>
              <a:t>As </a:t>
            </a:r>
            <a:r>
              <a:rPr lang="en-US" sz="2000" dirty="0"/>
              <a:t>the tail densities </a:t>
            </a:r>
            <a:r>
              <a:rPr lang="en-US" sz="2000" dirty="0" smtClean="0"/>
              <a:t>increase, </a:t>
            </a:r>
            <a:r>
              <a:rPr lang="en-US" sz="2000" dirty="0"/>
              <a:t>the spectra assume more and more the local F&amp;G </a:t>
            </a:r>
            <a:r>
              <a:rPr lang="en-US" sz="2000" dirty="0" smtClean="0"/>
              <a:t>shape</a:t>
            </a:r>
          </a:p>
          <a:p>
            <a:endParaRPr lang="en-US" sz="2000" dirty="0"/>
          </a:p>
          <a:p>
            <a:endParaRPr lang="en-US" sz="2000" dirty="0"/>
          </a:p>
        </p:txBody>
      </p:sp>
      <p:sp>
        <p:nvSpPr>
          <p:cNvPr id="4" name="TextBox 3"/>
          <p:cNvSpPr txBox="1"/>
          <p:nvPr/>
        </p:nvSpPr>
        <p:spPr>
          <a:xfrm>
            <a:off x="1726156" y="74243"/>
            <a:ext cx="5671654" cy="523220"/>
          </a:xfrm>
          <a:prstGeom prst="rect">
            <a:avLst/>
          </a:prstGeom>
          <a:noFill/>
        </p:spPr>
        <p:txBody>
          <a:bodyPr wrap="square" rtlCol="0">
            <a:spAutoFit/>
          </a:bodyPr>
          <a:lstStyle/>
          <a:p>
            <a:pPr algn="ctr"/>
            <a:r>
              <a:rPr lang="en-US" sz="2800" dirty="0" smtClean="0"/>
              <a:t>Overview</a:t>
            </a:r>
            <a:endParaRPr lang="en-US" sz="2800" dirty="0"/>
          </a:p>
        </p:txBody>
      </p:sp>
    </p:spTree>
    <p:extLst>
      <p:ext uri="{BB962C8B-B14F-4D97-AF65-F5344CB8AC3E}">
        <p14:creationId xmlns:p14="http://schemas.microsoft.com/office/powerpoint/2010/main" val="17760437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01 double -5.ps"/>
          <p:cNvPicPr>
            <a:picLocks noChangeAspect="1"/>
          </p:cNvPicPr>
          <p:nvPr/>
        </p:nvPicPr>
        <p:blipFill rotWithShape="1">
          <a:blip r:embed="rId2">
            <a:extLst>
              <a:ext uri="{28A0092B-C50C-407E-A947-70E740481C1C}">
                <a14:useLocalDpi xmlns:a14="http://schemas.microsoft.com/office/drawing/2010/main" val="0"/>
              </a:ext>
            </a:extLst>
          </a:blip>
          <a:srcRect l="5618" t="18519" r="5977" b="21193"/>
          <a:stretch/>
        </p:blipFill>
        <p:spPr>
          <a:xfrm>
            <a:off x="-32084" y="641443"/>
            <a:ext cx="6314071" cy="5572358"/>
          </a:xfrm>
          <a:prstGeom prst="rect">
            <a:avLst/>
          </a:prstGeom>
        </p:spPr>
      </p:pic>
      <p:sp>
        <p:nvSpPr>
          <p:cNvPr id="3" name="TextBox 2"/>
          <p:cNvSpPr txBox="1"/>
          <p:nvPr/>
        </p:nvSpPr>
        <p:spPr>
          <a:xfrm>
            <a:off x="197553" y="-15220"/>
            <a:ext cx="8805333" cy="523220"/>
          </a:xfrm>
          <a:prstGeom prst="rect">
            <a:avLst/>
          </a:prstGeom>
          <a:noFill/>
        </p:spPr>
        <p:txBody>
          <a:bodyPr wrap="square" rtlCol="0">
            <a:spAutoFit/>
          </a:bodyPr>
          <a:lstStyle/>
          <a:p>
            <a:pPr algn="ctr"/>
            <a:r>
              <a:rPr lang="en-US" sz="2800" dirty="0" smtClean="0"/>
              <a:t>Double -5 </a:t>
            </a:r>
            <a:r>
              <a:rPr lang="en-US" sz="2800" dirty="0" smtClean="0"/>
              <a:t>Velocity Distributions during 2001</a:t>
            </a:r>
            <a:endParaRPr lang="en-US" sz="2800" dirty="0"/>
          </a:p>
        </p:txBody>
      </p:sp>
      <p:pic>
        <p:nvPicPr>
          <p:cNvPr id="7" name="Picture 6" descr="265-325 01 tail dens g V Vth.ps"/>
          <p:cNvPicPr>
            <a:picLocks noChangeAspect="1"/>
          </p:cNvPicPr>
          <p:nvPr/>
        </p:nvPicPr>
        <p:blipFill rotWithShape="1">
          <a:blip r:embed="rId3">
            <a:extLst>
              <a:ext uri="{28A0092B-C50C-407E-A947-70E740481C1C}">
                <a14:useLocalDpi xmlns:a14="http://schemas.microsoft.com/office/drawing/2010/main" val="0"/>
              </a:ext>
            </a:extLst>
          </a:blip>
          <a:srcRect l="88975" t="36710" b="38487"/>
          <a:stretch/>
        </p:blipFill>
        <p:spPr>
          <a:xfrm>
            <a:off x="8208889" y="652735"/>
            <a:ext cx="1130756" cy="3411621"/>
          </a:xfrm>
          <a:prstGeom prst="rect">
            <a:avLst/>
          </a:prstGeom>
        </p:spPr>
      </p:pic>
      <p:grpSp>
        <p:nvGrpSpPr>
          <p:cNvPr id="11" name="Group 10"/>
          <p:cNvGrpSpPr/>
          <p:nvPr/>
        </p:nvGrpSpPr>
        <p:grpSpPr>
          <a:xfrm>
            <a:off x="5967795" y="649109"/>
            <a:ext cx="2241094" cy="3420530"/>
            <a:chOff x="5967795" y="649109"/>
            <a:chExt cx="2241094" cy="3420530"/>
          </a:xfrm>
        </p:grpSpPr>
        <p:pic>
          <p:nvPicPr>
            <p:cNvPr id="5" name="Picture 4" descr="265-325 01 tail dens g V Vth.ps"/>
            <p:cNvPicPr>
              <a:picLocks noChangeAspect="1"/>
            </p:cNvPicPr>
            <p:nvPr/>
          </p:nvPicPr>
          <p:blipFill rotWithShape="1">
            <a:blip r:embed="rId3">
              <a:extLst>
                <a:ext uri="{28A0092B-C50C-407E-A947-70E740481C1C}">
                  <a14:useLocalDpi xmlns:a14="http://schemas.microsoft.com/office/drawing/2010/main" val="0"/>
                </a:ext>
              </a:extLst>
            </a:blip>
            <a:srcRect l="15471" t="36710" r="73777" b="38487"/>
            <a:stretch/>
          </p:blipFill>
          <p:spPr>
            <a:xfrm>
              <a:off x="7103178" y="649109"/>
              <a:ext cx="1105711" cy="3420530"/>
            </a:xfrm>
            <a:prstGeom prst="rect">
              <a:avLst/>
            </a:prstGeom>
          </p:spPr>
        </p:pic>
        <p:pic>
          <p:nvPicPr>
            <p:cNvPr id="6" name="Picture 5" descr="265-325 01 tail dens g V Vth.ps"/>
            <p:cNvPicPr>
              <a:picLocks noChangeAspect="1"/>
            </p:cNvPicPr>
            <p:nvPr/>
          </p:nvPicPr>
          <p:blipFill rotWithShape="1">
            <a:blip r:embed="rId3">
              <a:extLst>
                <a:ext uri="{28A0092B-C50C-407E-A947-70E740481C1C}">
                  <a14:useLocalDpi xmlns:a14="http://schemas.microsoft.com/office/drawing/2010/main" val="0"/>
                </a:ext>
              </a:extLst>
            </a:blip>
            <a:srcRect t="36710" r="88565" b="38487"/>
            <a:stretch/>
          </p:blipFill>
          <p:spPr>
            <a:xfrm>
              <a:off x="5967795" y="650610"/>
              <a:ext cx="1174527" cy="3416355"/>
            </a:xfrm>
            <a:prstGeom prst="rect">
              <a:avLst/>
            </a:prstGeom>
          </p:spPr>
        </p:pic>
        <p:cxnSp>
          <p:nvCxnSpPr>
            <p:cNvPr id="8" name="Straight Connector 7"/>
            <p:cNvCxnSpPr/>
            <p:nvPr/>
          </p:nvCxnSpPr>
          <p:spPr>
            <a:xfrm>
              <a:off x="7829870" y="1154726"/>
              <a:ext cx="0" cy="1478543"/>
            </a:xfrm>
            <a:prstGeom prst="line">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9" name="Rectangle 8"/>
          <p:cNvSpPr/>
          <p:nvPr/>
        </p:nvSpPr>
        <p:spPr>
          <a:xfrm flipV="1">
            <a:off x="9144000" y="3928530"/>
            <a:ext cx="745488" cy="3556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9342163" y="2046397"/>
            <a:ext cx="0" cy="1478543"/>
          </a:xfrm>
          <a:prstGeom prst="line">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940455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79" y="650889"/>
            <a:ext cx="8482821" cy="1975925"/>
          </a:xfrm>
          <a:prstGeom prst="rect">
            <a:avLst/>
          </a:prstGeom>
          <a:noFill/>
        </p:spPr>
        <p:txBody>
          <a:bodyPr wrap="square" rtlCol="0">
            <a:spAutoFit/>
          </a:bodyPr>
          <a:lstStyle/>
          <a:p>
            <a:pPr>
              <a:lnSpc>
                <a:spcPct val="90000"/>
              </a:lnSpc>
            </a:pPr>
            <a:r>
              <a:rPr lang="en-US" sz="2000" dirty="0"/>
              <a:t>Suprathermal proton tails at 1 AU are observed during every hour (except for data gaps) </a:t>
            </a:r>
            <a:endParaRPr lang="en-US" sz="2000" dirty="0" smtClean="0"/>
          </a:p>
          <a:p>
            <a:pPr>
              <a:lnSpc>
                <a:spcPct val="90000"/>
              </a:lnSpc>
            </a:pPr>
            <a:endParaRPr lang="en-US" sz="800" dirty="0"/>
          </a:p>
          <a:p>
            <a:pPr>
              <a:lnSpc>
                <a:spcPct val="90000"/>
              </a:lnSpc>
            </a:pPr>
            <a:r>
              <a:rPr lang="en-US" sz="2000" dirty="0" smtClean="0">
                <a:solidFill>
                  <a:srgbClr val="3366FF"/>
                </a:solidFill>
              </a:rPr>
              <a:t>Hourly </a:t>
            </a:r>
            <a:r>
              <a:rPr lang="en-US" sz="2000" dirty="0">
                <a:solidFill>
                  <a:srgbClr val="3366FF"/>
                </a:solidFill>
              </a:rPr>
              <a:t>values of the tail densities range from </a:t>
            </a:r>
            <a:r>
              <a:rPr lang="en-US" sz="2000" dirty="0" smtClean="0">
                <a:solidFill>
                  <a:srgbClr val="3366FF"/>
                </a:solidFill>
              </a:rPr>
              <a:t>~5•</a:t>
            </a:r>
            <a:r>
              <a:rPr lang="en-US" sz="2000" dirty="0">
                <a:solidFill>
                  <a:srgbClr val="3366FF"/>
                </a:solidFill>
              </a:rPr>
              <a:t>10</a:t>
            </a:r>
            <a:r>
              <a:rPr lang="en-US" sz="2000" baseline="30000" dirty="0">
                <a:solidFill>
                  <a:srgbClr val="3366FF"/>
                </a:solidFill>
              </a:rPr>
              <a:t>-7</a:t>
            </a:r>
            <a:r>
              <a:rPr lang="en-US" sz="2000" dirty="0">
                <a:solidFill>
                  <a:srgbClr val="3366FF"/>
                </a:solidFill>
              </a:rPr>
              <a:t> to </a:t>
            </a:r>
            <a:r>
              <a:rPr lang="en-US" sz="2000" dirty="0" smtClean="0">
                <a:solidFill>
                  <a:srgbClr val="3366FF"/>
                </a:solidFill>
              </a:rPr>
              <a:t>~0.9</a:t>
            </a:r>
            <a:r>
              <a:rPr lang="en-US" sz="2000" i="1" dirty="0" smtClean="0">
                <a:solidFill>
                  <a:srgbClr val="3366FF"/>
                </a:solidFill>
              </a:rPr>
              <a:t> </a:t>
            </a:r>
            <a:r>
              <a:rPr lang="en-US" sz="2000" dirty="0">
                <a:solidFill>
                  <a:srgbClr val="3366FF"/>
                </a:solidFill>
              </a:rPr>
              <a:t>cm</a:t>
            </a:r>
            <a:r>
              <a:rPr lang="en-US" sz="2000" baseline="30000" dirty="0">
                <a:solidFill>
                  <a:srgbClr val="3366FF"/>
                </a:solidFill>
              </a:rPr>
              <a:t>-3</a:t>
            </a:r>
            <a:r>
              <a:rPr lang="en-US" sz="2000" dirty="0">
                <a:solidFill>
                  <a:srgbClr val="3366FF"/>
                </a:solidFill>
              </a:rPr>
              <a:t> and </a:t>
            </a:r>
            <a:r>
              <a:rPr lang="en-US" sz="2000" dirty="0" smtClean="0">
                <a:solidFill>
                  <a:srgbClr val="3366FF"/>
                </a:solidFill>
              </a:rPr>
              <a:t>during super quiet times vary </a:t>
            </a:r>
            <a:r>
              <a:rPr lang="en-US" sz="2000" dirty="0">
                <a:solidFill>
                  <a:srgbClr val="3366FF"/>
                </a:solidFill>
              </a:rPr>
              <a:t>quasi-randomly by factors of ~2 to 10 over periods of one to several hours as well as quasi-periodically by ~20 to 50 over roughly a </a:t>
            </a:r>
            <a:r>
              <a:rPr lang="en-US" sz="2000" dirty="0" smtClean="0">
                <a:solidFill>
                  <a:srgbClr val="3366FF"/>
                </a:solidFill>
              </a:rPr>
              <a:t>week</a:t>
            </a:r>
            <a:endParaRPr lang="en-US" sz="2000" dirty="0" smtClean="0">
              <a:solidFill>
                <a:srgbClr val="3366FF"/>
              </a:solidFill>
              <a:effectLst/>
            </a:endParaRPr>
          </a:p>
          <a:p>
            <a:pPr>
              <a:lnSpc>
                <a:spcPct val="90000"/>
              </a:lnSpc>
            </a:pPr>
            <a:endParaRPr lang="en-US" sz="800" dirty="0"/>
          </a:p>
          <a:p>
            <a:endParaRPr lang="en-US" dirty="0"/>
          </a:p>
        </p:txBody>
      </p:sp>
      <p:sp>
        <p:nvSpPr>
          <p:cNvPr id="3" name="TextBox 2"/>
          <p:cNvSpPr txBox="1"/>
          <p:nvPr/>
        </p:nvSpPr>
        <p:spPr>
          <a:xfrm>
            <a:off x="832481" y="-90369"/>
            <a:ext cx="7128282" cy="523220"/>
          </a:xfrm>
          <a:prstGeom prst="rect">
            <a:avLst/>
          </a:prstGeom>
          <a:noFill/>
        </p:spPr>
        <p:txBody>
          <a:bodyPr wrap="square" rtlCol="0">
            <a:spAutoFit/>
          </a:bodyPr>
          <a:lstStyle/>
          <a:p>
            <a:pPr algn="ctr"/>
            <a:r>
              <a:rPr lang="en-US" sz="2800" dirty="0" smtClean="0"/>
              <a:t>Summary and Conclusions  (Quiet Times)</a:t>
            </a:r>
            <a:endParaRPr lang="en-US" sz="2800" dirty="0"/>
          </a:p>
        </p:txBody>
      </p:sp>
    </p:spTree>
    <p:extLst>
      <p:ext uri="{BB962C8B-B14F-4D97-AF65-F5344CB8AC3E}">
        <p14:creationId xmlns:p14="http://schemas.microsoft.com/office/powerpoint/2010/main" val="35914360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79" y="650889"/>
            <a:ext cx="8482821" cy="2365776"/>
          </a:xfrm>
          <a:prstGeom prst="rect">
            <a:avLst/>
          </a:prstGeom>
          <a:noFill/>
        </p:spPr>
        <p:txBody>
          <a:bodyPr wrap="square" rtlCol="0">
            <a:spAutoFit/>
          </a:bodyPr>
          <a:lstStyle/>
          <a:p>
            <a:pPr>
              <a:lnSpc>
                <a:spcPct val="90000"/>
              </a:lnSpc>
            </a:pPr>
            <a:r>
              <a:rPr lang="en-US" sz="2000" dirty="0"/>
              <a:t>Suprathermal proton tails at 1 AU are observed during every hour (except for data gaps) </a:t>
            </a:r>
            <a:endParaRPr lang="en-US" sz="2000" dirty="0" smtClean="0"/>
          </a:p>
          <a:p>
            <a:pPr>
              <a:lnSpc>
                <a:spcPct val="90000"/>
              </a:lnSpc>
            </a:pPr>
            <a:endParaRPr lang="en-US" sz="800" dirty="0"/>
          </a:p>
          <a:p>
            <a:pPr>
              <a:lnSpc>
                <a:spcPct val="90000"/>
              </a:lnSpc>
            </a:pPr>
            <a:r>
              <a:rPr lang="en-US" sz="2000" dirty="0" smtClean="0">
                <a:solidFill>
                  <a:srgbClr val="3366FF"/>
                </a:solidFill>
              </a:rPr>
              <a:t>Hourly </a:t>
            </a:r>
            <a:r>
              <a:rPr lang="en-US" sz="2000" dirty="0">
                <a:solidFill>
                  <a:srgbClr val="3366FF"/>
                </a:solidFill>
              </a:rPr>
              <a:t>values of the tail densities range from </a:t>
            </a:r>
            <a:r>
              <a:rPr lang="en-US" sz="2000" dirty="0" smtClean="0">
                <a:solidFill>
                  <a:srgbClr val="3366FF"/>
                </a:solidFill>
              </a:rPr>
              <a:t>~5•</a:t>
            </a:r>
            <a:r>
              <a:rPr lang="en-US" sz="2000" dirty="0">
                <a:solidFill>
                  <a:srgbClr val="3366FF"/>
                </a:solidFill>
              </a:rPr>
              <a:t>10</a:t>
            </a:r>
            <a:r>
              <a:rPr lang="en-US" sz="2000" baseline="30000" dirty="0">
                <a:solidFill>
                  <a:srgbClr val="3366FF"/>
                </a:solidFill>
              </a:rPr>
              <a:t>-7</a:t>
            </a:r>
            <a:r>
              <a:rPr lang="en-US" sz="2000" dirty="0">
                <a:solidFill>
                  <a:srgbClr val="3366FF"/>
                </a:solidFill>
              </a:rPr>
              <a:t> to </a:t>
            </a:r>
            <a:r>
              <a:rPr lang="en-US" sz="2000" dirty="0" smtClean="0">
                <a:solidFill>
                  <a:srgbClr val="3366FF"/>
                </a:solidFill>
              </a:rPr>
              <a:t>~0.9</a:t>
            </a:r>
            <a:r>
              <a:rPr lang="en-US" sz="2000" i="1" dirty="0" smtClean="0">
                <a:solidFill>
                  <a:srgbClr val="3366FF"/>
                </a:solidFill>
              </a:rPr>
              <a:t> </a:t>
            </a:r>
            <a:r>
              <a:rPr lang="en-US" sz="2000" dirty="0">
                <a:solidFill>
                  <a:srgbClr val="3366FF"/>
                </a:solidFill>
              </a:rPr>
              <a:t>cm</a:t>
            </a:r>
            <a:r>
              <a:rPr lang="en-US" sz="2000" baseline="30000" dirty="0">
                <a:solidFill>
                  <a:srgbClr val="3366FF"/>
                </a:solidFill>
              </a:rPr>
              <a:t>-3</a:t>
            </a:r>
            <a:r>
              <a:rPr lang="en-US" sz="2000" dirty="0">
                <a:solidFill>
                  <a:srgbClr val="3366FF"/>
                </a:solidFill>
              </a:rPr>
              <a:t> and </a:t>
            </a:r>
            <a:r>
              <a:rPr lang="en-US" sz="2000" dirty="0" smtClean="0">
                <a:solidFill>
                  <a:srgbClr val="3366FF"/>
                </a:solidFill>
              </a:rPr>
              <a:t>during super quiet times vary </a:t>
            </a:r>
            <a:r>
              <a:rPr lang="en-US" sz="2000" dirty="0">
                <a:solidFill>
                  <a:srgbClr val="3366FF"/>
                </a:solidFill>
              </a:rPr>
              <a:t>quasi-randomly by factors of ~2 to 10 over periods of one to several hours as well as quasi-periodically by ~20 to 50 over roughly a </a:t>
            </a:r>
            <a:r>
              <a:rPr lang="en-US" sz="2000" dirty="0" smtClean="0">
                <a:solidFill>
                  <a:srgbClr val="3366FF"/>
                </a:solidFill>
              </a:rPr>
              <a:t>week</a:t>
            </a:r>
            <a:endParaRPr lang="en-US" sz="2000" dirty="0" smtClean="0">
              <a:solidFill>
                <a:srgbClr val="3366FF"/>
              </a:solidFill>
              <a:effectLst/>
            </a:endParaRPr>
          </a:p>
          <a:p>
            <a:pPr>
              <a:lnSpc>
                <a:spcPct val="90000"/>
              </a:lnSpc>
            </a:pPr>
            <a:endParaRPr lang="en-US" sz="800" dirty="0"/>
          </a:p>
          <a:p>
            <a:pPr>
              <a:lnSpc>
                <a:spcPct val="90000"/>
              </a:lnSpc>
            </a:pPr>
            <a:r>
              <a:rPr lang="en-US" sz="2000" dirty="0">
                <a:solidFill>
                  <a:srgbClr val="FF0000"/>
                </a:solidFill>
              </a:rPr>
              <a:t>Most (~95</a:t>
            </a:r>
            <a:r>
              <a:rPr lang="en-US" sz="2000" dirty="0" smtClean="0">
                <a:solidFill>
                  <a:srgbClr val="FF0000"/>
                </a:solidFill>
              </a:rPr>
              <a:t>% during quiet times) </a:t>
            </a:r>
            <a:r>
              <a:rPr lang="en-US" sz="2000" dirty="0">
                <a:solidFill>
                  <a:srgbClr val="FF0000"/>
                </a:solidFill>
              </a:rPr>
              <a:t>of the hourly spectra are not power laws, not exponential and not </a:t>
            </a:r>
            <a:r>
              <a:rPr lang="en-US" sz="2000" dirty="0" err="1">
                <a:solidFill>
                  <a:srgbClr val="FF0000"/>
                </a:solidFill>
              </a:rPr>
              <a:t>Maxwellians</a:t>
            </a:r>
            <a:r>
              <a:rPr lang="en-US" sz="2000" dirty="0">
                <a:solidFill>
                  <a:srgbClr val="FF0000"/>
                </a:solidFill>
              </a:rPr>
              <a:t>, but multi-component, complex </a:t>
            </a:r>
            <a:r>
              <a:rPr lang="en-US" sz="2000" dirty="0" smtClean="0">
                <a:solidFill>
                  <a:srgbClr val="FF0000"/>
                </a:solidFill>
              </a:rPr>
              <a:t>spectra</a:t>
            </a:r>
          </a:p>
          <a:p>
            <a:pPr>
              <a:lnSpc>
                <a:spcPct val="90000"/>
              </a:lnSpc>
            </a:pPr>
            <a:endParaRPr lang="en-US" sz="800" dirty="0"/>
          </a:p>
        </p:txBody>
      </p:sp>
      <p:sp>
        <p:nvSpPr>
          <p:cNvPr id="3" name="TextBox 2"/>
          <p:cNvSpPr txBox="1"/>
          <p:nvPr/>
        </p:nvSpPr>
        <p:spPr>
          <a:xfrm>
            <a:off x="832481" y="-90369"/>
            <a:ext cx="7128282" cy="523220"/>
          </a:xfrm>
          <a:prstGeom prst="rect">
            <a:avLst/>
          </a:prstGeom>
          <a:noFill/>
        </p:spPr>
        <p:txBody>
          <a:bodyPr wrap="square" rtlCol="0">
            <a:spAutoFit/>
          </a:bodyPr>
          <a:lstStyle/>
          <a:p>
            <a:pPr algn="ctr"/>
            <a:r>
              <a:rPr lang="en-US" sz="2800" dirty="0" smtClean="0"/>
              <a:t>Summary and Conclusions  (Quiet Times)</a:t>
            </a:r>
            <a:endParaRPr lang="en-US" sz="2800" dirty="0"/>
          </a:p>
        </p:txBody>
      </p:sp>
      <p:grpSp>
        <p:nvGrpSpPr>
          <p:cNvPr id="6" name="Group 5"/>
          <p:cNvGrpSpPr/>
          <p:nvPr/>
        </p:nvGrpSpPr>
        <p:grpSpPr>
          <a:xfrm>
            <a:off x="1749705" y="3016665"/>
            <a:ext cx="5715075" cy="3940113"/>
            <a:chOff x="832481" y="3774301"/>
            <a:chExt cx="4664379" cy="3083699"/>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988" t="30724" b="21831"/>
            <a:stretch/>
          </p:blipFill>
          <p:spPr bwMode="auto">
            <a:xfrm>
              <a:off x="1439981" y="3774301"/>
              <a:ext cx="4056879" cy="3081528"/>
            </a:xfrm>
            <a:prstGeom prst="rect">
              <a:avLst/>
            </a:prstGeom>
            <a:noFill/>
            <a:ln>
              <a:noFill/>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0724" r="92591" b="21831"/>
            <a:stretch/>
          </p:blipFill>
          <p:spPr bwMode="auto">
            <a:xfrm>
              <a:off x="832481" y="3776472"/>
              <a:ext cx="613264" cy="3081528"/>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5012170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79" y="481557"/>
            <a:ext cx="8482821" cy="3335785"/>
          </a:xfrm>
          <a:prstGeom prst="rect">
            <a:avLst/>
          </a:prstGeom>
          <a:noFill/>
        </p:spPr>
        <p:txBody>
          <a:bodyPr wrap="square" rtlCol="0">
            <a:spAutoFit/>
          </a:bodyPr>
          <a:lstStyle/>
          <a:p>
            <a:pPr>
              <a:lnSpc>
                <a:spcPct val="90000"/>
              </a:lnSpc>
            </a:pPr>
            <a:r>
              <a:rPr lang="en-US" sz="2000" dirty="0"/>
              <a:t>Suprathermal proton tails at 1 AU are observed during every hour (except for data gaps) </a:t>
            </a:r>
            <a:endParaRPr lang="en-US" sz="2000" dirty="0" smtClean="0"/>
          </a:p>
          <a:p>
            <a:pPr>
              <a:lnSpc>
                <a:spcPct val="90000"/>
              </a:lnSpc>
            </a:pPr>
            <a:endParaRPr lang="en-US" sz="800" dirty="0"/>
          </a:p>
          <a:p>
            <a:pPr>
              <a:lnSpc>
                <a:spcPct val="90000"/>
              </a:lnSpc>
            </a:pPr>
            <a:r>
              <a:rPr lang="en-US" sz="2000" dirty="0" smtClean="0">
                <a:solidFill>
                  <a:srgbClr val="3366FF"/>
                </a:solidFill>
              </a:rPr>
              <a:t>Hourly </a:t>
            </a:r>
            <a:r>
              <a:rPr lang="en-US" sz="2000" dirty="0">
                <a:solidFill>
                  <a:srgbClr val="3366FF"/>
                </a:solidFill>
              </a:rPr>
              <a:t>values of the tail densities range from </a:t>
            </a:r>
            <a:r>
              <a:rPr lang="en-US" sz="2000" dirty="0" smtClean="0">
                <a:solidFill>
                  <a:srgbClr val="3366FF"/>
                </a:solidFill>
              </a:rPr>
              <a:t>~5•</a:t>
            </a:r>
            <a:r>
              <a:rPr lang="en-US" sz="2000" dirty="0">
                <a:solidFill>
                  <a:srgbClr val="3366FF"/>
                </a:solidFill>
              </a:rPr>
              <a:t>10</a:t>
            </a:r>
            <a:r>
              <a:rPr lang="en-US" sz="2000" baseline="30000" dirty="0">
                <a:solidFill>
                  <a:srgbClr val="3366FF"/>
                </a:solidFill>
              </a:rPr>
              <a:t>-7</a:t>
            </a:r>
            <a:r>
              <a:rPr lang="en-US" sz="2000" dirty="0">
                <a:solidFill>
                  <a:srgbClr val="3366FF"/>
                </a:solidFill>
              </a:rPr>
              <a:t> to </a:t>
            </a:r>
            <a:r>
              <a:rPr lang="en-US" sz="2000" dirty="0" smtClean="0">
                <a:solidFill>
                  <a:srgbClr val="3366FF"/>
                </a:solidFill>
              </a:rPr>
              <a:t>~0.9</a:t>
            </a:r>
            <a:r>
              <a:rPr lang="en-US" sz="2000" i="1" dirty="0" smtClean="0">
                <a:solidFill>
                  <a:srgbClr val="3366FF"/>
                </a:solidFill>
              </a:rPr>
              <a:t> </a:t>
            </a:r>
            <a:r>
              <a:rPr lang="en-US" sz="2000" dirty="0">
                <a:solidFill>
                  <a:srgbClr val="3366FF"/>
                </a:solidFill>
              </a:rPr>
              <a:t>cm</a:t>
            </a:r>
            <a:r>
              <a:rPr lang="en-US" sz="2000" baseline="30000" dirty="0">
                <a:solidFill>
                  <a:srgbClr val="3366FF"/>
                </a:solidFill>
              </a:rPr>
              <a:t>-3</a:t>
            </a:r>
            <a:r>
              <a:rPr lang="en-US" sz="2000" dirty="0">
                <a:solidFill>
                  <a:srgbClr val="3366FF"/>
                </a:solidFill>
              </a:rPr>
              <a:t> and </a:t>
            </a:r>
            <a:r>
              <a:rPr lang="en-US" sz="2000" dirty="0" smtClean="0">
                <a:solidFill>
                  <a:srgbClr val="3366FF"/>
                </a:solidFill>
              </a:rPr>
              <a:t>during super quiet times vary </a:t>
            </a:r>
            <a:r>
              <a:rPr lang="en-US" sz="2000" dirty="0">
                <a:solidFill>
                  <a:srgbClr val="3366FF"/>
                </a:solidFill>
              </a:rPr>
              <a:t>quasi-randomly by factors of ~2 to 10 over periods of one to several hours as well as quasi-periodically by ~20 to 50 over roughly a </a:t>
            </a:r>
            <a:r>
              <a:rPr lang="en-US" sz="2000" dirty="0" smtClean="0">
                <a:solidFill>
                  <a:srgbClr val="3366FF"/>
                </a:solidFill>
              </a:rPr>
              <a:t>week</a:t>
            </a:r>
            <a:endParaRPr lang="en-US" sz="2000" dirty="0" smtClean="0">
              <a:solidFill>
                <a:srgbClr val="3366FF"/>
              </a:solidFill>
              <a:effectLst/>
            </a:endParaRPr>
          </a:p>
          <a:p>
            <a:pPr>
              <a:lnSpc>
                <a:spcPct val="90000"/>
              </a:lnSpc>
            </a:pPr>
            <a:endParaRPr lang="en-US" sz="800" dirty="0"/>
          </a:p>
          <a:p>
            <a:pPr>
              <a:lnSpc>
                <a:spcPct val="90000"/>
              </a:lnSpc>
            </a:pPr>
            <a:r>
              <a:rPr lang="en-US" sz="2000" dirty="0">
                <a:solidFill>
                  <a:srgbClr val="FF0000"/>
                </a:solidFill>
              </a:rPr>
              <a:t>Most (~95</a:t>
            </a:r>
            <a:r>
              <a:rPr lang="en-US" sz="2000" dirty="0" smtClean="0">
                <a:solidFill>
                  <a:srgbClr val="FF0000"/>
                </a:solidFill>
              </a:rPr>
              <a:t>% during quiet times) </a:t>
            </a:r>
            <a:r>
              <a:rPr lang="en-US" sz="2000" dirty="0">
                <a:solidFill>
                  <a:srgbClr val="FF0000"/>
                </a:solidFill>
              </a:rPr>
              <a:t>of the hourly spectra are not power laws, not exponential and not </a:t>
            </a:r>
            <a:r>
              <a:rPr lang="en-US" sz="2000" dirty="0" err="1">
                <a:solidFill>
                  <a:srgbClr val="FF0000"/>
                </a:solidFill>
              </a:rPr>
              <a:t>Maxwellians</a:t>
            </a:r>
            <a:r>
              <a:rPr lang="en-US" sz="2000" dirty="0">
                <a:solidFill>
                  <a:srgbClr val="FF0000"/>
                </a:solidFill>
              </a:rPr>
              <a:t>, but multi-component, complex </a:t>
            </a:r>
            <a:r>
              <a:rPr lang="en-US" sz="2000" dirty="0" smtClean="0">
                <a:solidFill>
                  <a:srgbClr val="FF0000"/>
                </a:solidFill>
              </a:rPr>
              <a:t>spectra</a:t>
            </a:r>
          </a:p>
          <a:p>
            <a:pPr>
              <a:lnSpc>
                <a:spcPct val="90000"/>
              </a:lnSpc>
            </a:pPr>
            <a:endParaRPr lang="en-US" sz="800" dirty="0"/>
          </a:p>
          <a:p>
            <a:pPr>
              <a:lnSpc>
                <a:spcPct val="90000"/>
              </a:lnSpc>
            </a:pPr>
            <a:r>
              <a:rPr lang="en-US" sz="2000" dirty="0"/>
              <a:t>in cases of high tail densities (greater than 10</a:t>
            </a:r>
            <a:r>
              <a:rPr lang="en-US" sz="2000" baseline="30000" dirty="0"/>
              <a:t>‑4</a:t>
            </a:r>
            <a:r>
              <a:rPr lang="en-US" sz="2000" dirty="0"/>
              <a:t> cm</a:t>
            </a:r>
            <a:r>
              <a:rPr lang="en-US" sz="2000" baseline="30000" dirty="0"/>
              <a:t>-3</a:t>
            </a:r>
            <a:r>
              <a:rPr lang="en-US" sz="2000" dirty="0"/>
              <a:t>) the tail spectra take on the common (F&amp;G) shapes (-5 power laws with exponential rollovers at some higher speed</a:t>
            </a:r>
            <a:r>
              <a:rPr lang="en-US" sz="2000" dirty="0" smtClean="0"/>
              <a:t>)</a:t>
            </a:r>
          </a:p>
          <a:p>
            <a:pPr>
              <a:lnSpc>
                <a:spcPct val="90000"/>
              </a:lnSpc>
            </a:pPr>
            <a:endParaRPr lang="en-US" sz="1000" dirty="0"/>
          </a:p>
        </p:txBody>
      </p:sp>
      <p:sp>
        <p:nvSpPr>
          <p:cNvPr id="3" name="TextBox 2"/>
          <p:cNvSpPr txBox="1"/>
          <p:nvPr/>
        </p:nvSpPr>
        <p:spPr>
          <a:xfrm>
            <a:off x="832481" y="-90369"/>
            <a:ext cx="7128282" cy="523220"/>
          </a:xfrm>
          <a:prstGeom prst="rect">
            <a:avLst/>
          </a:prstGeom>
          <a:noFill/>
        </p:spPr>
        <p:txBody>
          <a:bodyPr wrap="square" rtlCol="0">
            <a:spAutoFit/>
          </a:bodyPr>
          <a:lstStyle/>
          <a:p>
            <a:pPr algn="ctr"/>
            <a:r>
              <a:rPr lang="en-US" sz="2800" dirty="0" smtClean="0"/>
              <a:t>Summary and Conclusions  (Quiet Times)</a:t>
            </a:r>
            <a:endParaRPr lang="en-US" sz="2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 t="30675" r="49029" b="21880"/>
          <a:stretch/>
        </p:blipFill>
        <p:spPr bwMode="auto">
          <a:xfrm>
            <a:off x="1863569" y="3473286"/>
            <a:ext cx="4801132" cy="35066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54696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879" y="650889"/>
            <a:ext cx="8482821" cy="5549212"/>
          </a:xfrm>
          <a:prstGeom prst="rect">
            <a:avLst/>
          </a:prstGeom>
          <a:noFill/>
        </p:spPr>
        <p:txBody>
          <a:bodyPr wrap="square" rtlCol="0">
            <a:spAutoFit/>
          </a:bodyPr>
          <a:lstStyle/>
          <a:p>
            <a:pPr>
              <a:lnSpc>
                <a:spcPct val="90000"/>
              </a:lnSpc>
            </a:pPr>
            <a:r>
              <a:rPr lang="en-US" sz="2000" dirty="0"/>
              <a:t>Suprathermal proton tails at 1 AU are observed during every hour (except for data gaps) </a:t>
            </a:r>
            <a:endParaRPr lang="en-US" sz="2000" dirty="0" smtClean="0"/>
          </a:p>
          <a:p>
            <a:pPr>
              <a:lnSpc>
                <a:spcPct val="90000"/>
              </a:lnSpc>
            </a:pPr>
            <a:endParaRPr lang="en-US" sz="800" dirty="0"/>
          </a:p>
          <a:p>
            <a:pPr>
              <a:lnSpc>
                <a:spcPct val="90000"/>
              </a:lnSpc>
            </a:pPr>
            <a:r>
              <a:rPr lang="en-US" sz="2000" dirty="0" smtClean="0">
                <a:solidFill>
                  <a:srgbClr val="3366FF"/>
                </a:solidFill>
              </a:rPr>
              <a:t>Hourly </a:t>
            </a:r>
            <a:r>
              <a:rPr lang="en-US" sz="2000" dirty="0">
                <a:solidFill>
                  <a:srgbClr val="3366FF"/>
                </a:solidFill>
              </a:rPr>
              <a:t>values of the tail densities range from </a:t>
            </a:r>
            <a:r>
              <a:rPr lang="en-US" sz="2000" dirty="0" smtClean="0">
                <a:solidFill>
                  <a:srgbClr val="3366FF"/>
                </a:solidFill>
              </a:rPr>
              <a:t>~5•</a:t>
            </a:r>
            <a:r>
              <a:rPr lang="en-US" sz="2000" dirty="0">
                <a:solidFill>
                  <a:srgbClr val="3366FF"/>
                </a:solidFill>
              </a:rPr>
              <a:t>10</a:t>
            </a:r>
            <a:r>
              <a:rPr lang="en-US" sz="2000" baseline="30000" dirty="0">
                <a:solidFill>
                  <a:srgbClr val="3366FF"/>
                </a:solidFill>
              </a:rPr>
              <a:t>-7</a:t>
            </a:r>
            <a:r>
              <a:rPr lang="en-US" sz="2000" dirty="0">
                <a:solidFill>
                  <a:srgbClr val="3366FF"/>
                </a:solidFill>
              </a:rPr>
              <a:t> to </a:t>
            </a:r>
            <a:r>
              <a:rPr lang="en-US" sz="2000" dirty="0" smtClean="0">
                <a:solidFill>
                  <a:srgbClr val="3366FF"/>
                </a:solidFill>
              </a:rPr>
              <a:t>~0.9</a:t>
            </a:r>
            <a:r>
              <a:rPr lang="en-US" sz="2000" i="1" dirty="0" smtClean="0">
                <a:solidFill>
                  <a:srgbClr val="3366FF"/>
                </a:solidFill>
              </a:rPr>
              <a:t> </a:t>
            </a:r>
            <a:r>
              <a:rPr lang="en-US" sz="2000" dirty="0">
                <a:solidFill>
                  <a:srgbClr val="3366FF"/>
                </a:solidFill>
              </a:rPr>
              <a:t>cm</a:t>
            </a:r>
            <a:r>
              <a:rPr lang="en-US" sz="2000" baseline="30000" dirty="0">
                <a:solidFill>
                  <a:srgbClr val="3366FF"/>
                </a:solidFill>
              </a:rPr>
              <a:t>-3</a:t>
            </a:r>
            <a:r>
              <a:rPr lang="en-US" sz="2000" dirty="0">
                <a:solidFill>
                  <a:srgbClr val="3366FF"/>
                </a:solidFill>
              </a:rPr>
              <a:t> and </a:t>
            </a:r>
            <a:r>
              <a:rPr lang="en-US" sz="2000" dirty="0" smtClean="0">
                <a:solidFill>
                  <a:srgbClr val="3366FF"/>
                </a:solidFill>
              </a:rPr>
              <a:t>during super quiet times vary </a:t>
            </a:r>
            <a:r>
              <a:rPr lang="en-US" sz="2000" dirty="0">
                <a:solidFill>
                  <a:srgbClr val="3366FF"/>
                </a:solidFill>
              </a:rPr>
              <a:t>quasi-randomly by factors of ~2 to 10 over periods of one to several hours as well as quasi-periodically by ~20 to 50 over roughly a </a:t>
            </a:r>
            <a:r>
              <a:rPr lang="en-US" sz="2000" dirty="0" smtClean="0">
                <a:solidFill>
                  <a:srgbClr val="3366FF"/>
                </a:solidFill>
              </a:rPr>
              <a:t>week</a:t>
            </a:r>
            <a:endParaRPr lang="en-US" sz="2000" dirty="0" smtClean="0">
              <a:solidFill>
                <a:srgbClr val="3366FF"/>
              </a:solidFill>
              <a:effectLst/>
            </a:endParaRPr>
          </a:p>
          <a:p>
            <a:pPr>
              <a:lnSpc>
                <a:spcPct val="90000"/>
              </a:lnSpc>
            </a:pPr>
            <a:endParaRPr lang="en-US" sz="800" dirty="0"/>
          </a:p>
          <a:p>
            <a:pPr>
              <a:lnSpc>
                <a:spcPct val="90000"/>
              </a:lnSpc>
            </a:pPr>
            <a:r>
              <a:rPr lang="en-US" sz="2000" dirty="0">
                <a:solidFill>
                  <a:srgbClr val="FF0000"/>
                </a:solidFill>
              </a:rPr>
              <a:t>Most (~95</a:t>
            </a:r>
            <a:r>
              <a:rPr lang="en-US" sz="2000" dirty="0" smtClean="0">
                <a:solidFill>
                  <a:srgbClr val="FF0000"/>
                </a:solidFill>
              </a:rPr>
              <a:t>% during quiet times) </a:t>
            </a:r>
            <a:r>
              <a:rPr lang="en-US" sz="2000" dirty="0">
                <a:solidFill>
                  <a:srgbClr val="FF0000"/>
                </a:solidFill>
              </a:rPr>
              <a:t>of the hourly spectra are not power laws, not exponential and not </a:t>
            </a:r>
            <a:r>
              <a:rPr lang="en-US" sz="2000" dirty="0" err="1">
                <a:solidFill>
                  <a:srgbClr val="FF0000"/>
                </a:solidFill>
              </a:rPr>
              <a:t>Maxwellians</a:t>
            </a:r>
            <a:r>
              <a:rPr lang="en-US" sz="2000" dirty="0">
                <a:solidFill>
                  <a:srgbClr val="FF0000"/>
                </a:solidFill>
              </a:rPr>
              <a:t>, but multi-component, complex </a:t>
            </a:r>
            <a:r>
              <a:rPr lang="en-US" sz="2000" dirty="0" smtClean="0">
                <a:solidFill>
                  <a:srgbClr val="FF0000"/>
                </a:solidFill>
              </a:rPr>
              <a:t>spectra</a:t>
            </a:r>
          </a:p>
          <a:p>
            <a:pPr>
              <a:lnSpc>
                <a:spcPct val="90000"/>
              </a:lnSpc>
            </a:pPr>
            <a:endParaRPr lang="en-US" sz="800" dirty="0"/>
          </a:p>
          <a:p>
            <a:pPr>
              <a:lnSpc>
                <a:spcPct val="90000"/>
              </a:lnSpc>
            </a:pPr>
            <a:r>
              <a:rPr lang="en-US" sz="2000" dirty="0"/>
              <a:t>in cases of high tail densities (greater than 10</a:t>
            </a:r>
            <a:r>
              <a:rPr lang="en-US" sz="2000" baseline="30000" dirty="0"/>
              <a:t>‑4</a:t>
            </a:r>
            <a:r>
              <a:rPr lang="en-US" sz="2000" dirty="0"/>
              <a:t> cm</a:t>
            </a:r>
            <a:r>
              <a:rPr lang="en-US" sz="2000" baseline="30000" dirty="0"/>
              <a:t>-3</a:t>
            </a:r>
            <a:r>
              <a:rPr lang="en-US" sz="2000" dirty="0"/>
              <a:t>) the tail spectra take on the common (F&amp;G) shapes (-5 power laws with exponential rollovers at some higher speed</a:t>
            </a:r>
            <a:r>
              <a:rPr lang="en-US" sz="2000" dirty="0" smtClean="0"/>
              <a:t>)</a:t>
            </a:r>
          </a:p>
          <a:p>
            <a:pPr>
              <a:lnSpc>
                <a:spcPct val="90000"/>
              </a:lnSpc>
            </a:pPr>
            <a:endParaRPr lang="en-US" sz="1000" dirty="0"/>
          </a:p>
          <a:p>
            <a:pPr>
              <a:lnSpc>
                <a:spcPct val="90000"/>
              </a:lnSpc>
            </a:pPr>
            <a:r>
              <a:rPr lang="en-US" sz="2000" dirty="0" smtClean="0">
                <a:solidFill>
                  <a:srgbClr val="3366FF"/>
                </a:solidFill>
              </a:rPr>
              <a:t>Acceleration </a:t>
            </a:r>
            <a:r>
              <a:rPr lang="en-US" sz="2000" dirty="0">
                <a:solidFill>
                  <a:srgbClr val="3366FF"/>
                </a:solidFill>
              </a:rPr>
              <a:t>events </a:t>
            </a:r>
            <a:r>
              <a:rPr lang="en-US" sz="2000" dirty="0" smtClean="0">
                <a:solidFill>
                  <a:srgbClr val="3366FF"/>
                </a:solidFill>
              </a:rPr>
              <a:t>(significant increases in tail density) are associated </a:t>
            </a:r>
            <a:r>
              <a:rPr lang="en-US" sz="2000" dirty="0">
                <a:solidFill>
                  <a:srgbClr val="3366FF"/>
                </a:solidFill>
              </a:rPr>
              <a:t>with solar wind compression </a:t>
            </a:r>
            <a:r>
              <a:rPr lang="en-US" sz="2000" dirty="0" smtClean="0">
                <a:solidFill>
                  <a:srgbClr val="3366FF"/>
                </a:solidFill>
              </a:rPr>
              <a:t>regions and often occur in the absence of locally recorded shocks</a:t>
            </a:r>
          </a:p>
          <a:p>
            <a:pPr>
              <a:lnSpc>
                <a:spcPct val="90000"/>
              </a:lnSpc>
            </a:pPr>
            <a:endParaRPr lang="en-US" sz="1000" dirty="0"/>
          </a:p>
          <a:p>
            <a:pPr>
              <a:lnSpc>
                <a:spcPct val="90000"/>
              </a:lnSpc>
            </a:pPr>
            <a:r>
              <a:rPr lang="en-US" sz="2000" dirty="0" smtClean="0">
                <a:solidFill>
                  <a:srgbClr val="FF6600"/>
                </a:solidFill>
              </a:rPr>
              <a:t>None </a:t>
            </a:r>
            <a:r>
              <a:rPr lang="en-US" sz="2000" dirty="0">
                <a:solidFill>
                  <a:srgbClr val="FF6600"/>
                </a:solidFill>
              </a:rPr>
              <a:t>of the 8 </a:t>
            </a:r>
            <a:r>
              <a:rPr lang="en-US" sz="2000" dirty="0" smtClean="0">
                <a:solidFill>
                  <a:srgbClr val="FF6600"/>
                </a:solidFill>
              </a:rPr>
              <a:t>shocks </a:t>
            </a:r>
            <a:r>
              <a:rPr lang="en-US" sz="2000" dirty="0">
                <a:solidFill>
                  <a:srgbClr val="FF6600"/>
                </a:solidFill>
              </a:rPr>
              <a:t>recorded locally outside the local compression </a:t>
            </a:r>
            <a:r>
              <a:rPr lang="en-US" sz="2000" dirty="0" smtClean="0">
                <a:solidFill>
                  <a:srgbClr val="FF6600"/>
                </a:solidFill>
              </a:rPr>
              <a:t>regions during the 82-day quiet period </a:t>
            </a:r>
            <a:r>
              <a:rPr lang="en-US" sz="2000" dirty="0">
                <a:solidFill>
                  <a:srgbClr val="FF6600"/>
                </a:solidFill>
              </a:rPr>
              <a:t>increased the hourly tail densities significantly nor left any consistent signatures </a:t>
            </a:r>
            <a:r>
              <a:rPr lang="en-US" sz="2000" dirty="0" smtClean="0">
                <a:solidFill>
                  <a:srgbClr val="FF6600"/>
                </a:solidFill>
              </a:rPr>
              <a:t>on </a:t>
            </a:r>
            <a:r>
              <a:rPr lang="en-US" sz="2000" i="1" dirty="0" err="1" smtClean="0">
                <a:solidFill>
                  <a:srgbClr val="FF6600"/>
                </a:solidFill>
                <a:latin typeface="Symbol" charset="2"/>
                <a:cs typeface="Symbol" charset="2"/>
              </a:rPr>
              <a:t>γ</a:t>
            </a:r>
            <a:r>
              <a:rPr lang="en-US" sz="2000" dirty="0" smtClean="0">
                <a:solidFill>
                  <a:srgbClr val="FF6600"/>
                </a:solidFill>
              </a:rPr>
              <a:t>. </a:t>
            </a:r>
          </a:p>
          <a:p>
            <a:endParaRPr lang="en-US" dirty="0"/>
          </a:p>
        </p:txBody>
      </p:sp>
      <p:sp>
        <p:nvSpPr>
          <p:cNvPr id="4" name="TextBox 3"/>
          <p:cNvSpPr txBox="1"/>
          <p:nvPr/>
        </p:nvSpPr>
        <p:spPr>
          <a:xfrm>
            <a:off x="832481" y="-90369"/>
            <a:ext cx="7128282" cy="523220"/>
          </a:xfrm>
          <a:prstGeom prst="rect">
            <a:avLst/>
          </a:prstGeom>
          <a:noFill/>
        </p:spPr>
        <p:txBody>
          <a:bodyPr wrap="square" rtlCol="0">
            <a:spAutoFit/>
          </a:bodyPr>
          <a:lstStyle/>
          <a:p>
            <a:pPr algn="ctr"/>
            <a:r>
              <a:rPr lang="en-US" sz="2800" dirty="0" smtClean="0"/>
              <a:t>Summary and Conclusions  (Quiet Times)</a:t>
            </a:r>
            <a:endParaRPr lang="en-US" sz="2800" dirty="0"/>
          </a:p>
        </p:txBody>
      </p:sp>
    </p:spTree>
    <p:extLst>
      <p:ext uri="{BB962C8B-B14F-4D97-AF65-F5344CB8AC3E}">
        <p14:creationId xmlns:p14="http://schemas.microsoft.com/office/powerpoint/2010/main" val="6125280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4" y="634858"/>
            <a:ext cx="8805334" cy="5891956"/>
          </a:xfrm>
          <a:prstGeom prst="rect">
            <a:avLst/>
          </a:prstGeom>
          <a:noFill/>
        </p:spPr>
        <p:txBody>
          <a:bodyPr wrap="square" rtlCol="0">
            <a:spAutoFit/>
          </a:bodyPr>
          <a:lstStyle/>
          <a:p>
            <a:pPr algn="just">
              <a:lnSpc>
                <a:spcPct val="90000"/>
              </a:lnSpc>
            </a:pPr>
            <a:r>
              <a:rPr lang="en-US" sz="2000" dirty="0"/>
              <a:t>Suprathermal proton tails at 1 AU are observed during every hour (except for data gaps) </a:t>
            </a:r>
            <a:endParaRPr lang="en-US" sz="2000" dirty="0" smtClean="0"/>
          </a:p>
          <a:p>
            <a:pPr algn="just">
              <a:lnSpc>
                <a:spcPct val="90000"/>
              </a:lnSpc>
            </a:pPr>
            <a:endParaRPr lang="en-US" sz="1050" dirty="0"/>
          </a:p>
          <a:p>
            <a:pPr algn="just">
              <a:lnSpc>
                <a:spcPct val="90000"/>
              </a:lnSpc>
            </a:pPr>
            <a:r>
              <a:rPr lang="en-US" sz="2000" dirty="0" smtClean="0">
                <a:solidFill>
                  <a:srgbClr val="3366FF"/>
                </a:solidFill>
              </a:rPr>
              <a:t>Hourly </a:t>
            </a:r>
            <a:r>
              <a:rPr lang="en-US" sz="2000" dirty="0">
                <a:solidFill>
                  <a:srgbClr val="3366FF"/>
                </a:solidFill>
              </a:rPr>
              <a:t>values of the tail densities range from </a:t>
            </a:r>
            <a:r>
              <a:rPr lang="en-US" sz="2000" dirty="0" smtClean="0">
                <a:solidFill>
                  <a:srgbClr val="3366FF"/>
                </a:solidFill>
              </a:rPr>
              <a:t>~1.5•</a:t>
            </a:r>
            <a:r>
              <a:rPr lang="en-US" sz="2000" dirty="0">
                <a:solidFill>
                  <a:srgbClr val="3366FF"/>
                </a:solidFill>
              </a:rPr>
              <a:t>10</a:t>
            </a:r>
            <a:r>
              <a:rPr lang="en-US" sz="2000" baseline="30000" dirty="0" smtClean="0">
                <a:solidFill>
                  <a:srgbClr val="3366FF"/>
                </a:solidFill>
              </a:rPr>
              <a:t>-6</a:t>
            </a:r>
            <a:r>
              <a:rPr lang="en-US" sz="2000" dirty="0" smtClean="0">
                <a:solidFill>
                  <a:srgbClr val="3366FF"/>
                </a:solidFill>
              </a:rPr>
              <a:t> </a:t>
            </a:r>
            <a:r>
              <a:rPr lang="en-US" sz="2000" dirty="0">
                <a:solidFill>
                  <a:srgbClr val="3366FF"/>
                </a:solidFill>
              </a:rPr>
              <a:t>to </a:t>
            </a:r>
            <a:r>
              <a:rPr lang="en-US" sz="2000" dirty="0" smtClean="0">
                <a:solidFill>
                  <a:srgbClr val="3366FF"/>
                </a:solidFill>
              </a:rPr>
              <a:t>~0.9</a:t>
            </a:r>
            <a:r>
              <a:rPr lang="en-US" sz="2000" i="1" dirty="0" smtClean="0">
                <a:solidFill>
                  <a:srgbClr val="3366FF"/>
                </a:solidFill>
              </a:rPr>
              <a:t> </a:t>
            </a:r>
            <a:r>
              <a:rPr lang="en-US" sz="2000" dirty="0">
                <a:solidFill>
                  <a:srgbClr val="3366FF"/>
                </a:solidFill>
              </a:rPr>
              <a:t>cm</a:t>
            </a:r>
            <a:r>
              <a:rPr lang="en-US" sz="2000" baseline="30000" dirty="0">
                <a:solidFill>
                  <a:srgbClr val="3366FF"/>
                </a:solidFill>
              </a:rPr>
              <a:t>-3</a:t>
            </a:r>
            <a:r>
              <a:rPr lang="en-US" sz="2000" dirty="0">
                <a:solidFill>
                  <a:srgbClr val="3366FF"/>
                </a:solidFill>
              </a:rPr>
              <a:t> and </a:t>
            </a:r>
            <a:r>
              <a:rPr lang="en-US" sz="2000" dirty="0" smtClean="0">
                <a:solidFill>
                  <a:srgbClr val="3366FF"/>
                </a:solidFill>
              </a:rPr>
              <a:t>relatively quiet times vary </a:t>
            </a:r>
            <a:r>
              <a:rPr lang="en-US" sz="2000" dirty="0">
                <a:solidFill>
                  <a:srgbClr val="3366FF"/>
                </a:solidFill>
              </a:rPr>
              <a:t>quasi-randomly by factors of ~2 to 10 over periods of one to several hours </a:t>
            </a:r>
            <a:r>
              <a:rPr lang="en-US" sz="2000" dirty="0" smtClean="0">
                <a:solidFill>
                  <a:srgbClr val="3366FF"/>
                </a:solidFill>
              </a:rPr>
              <a:t>and have profiles similar to the solar wind bulk and thermal speeds over period of days to weeks</a:t>
            </a:r>
          </a:p>
          <a:p>
            <a:pPr algn="just">
              <a:lnSpc>
                <a:spcPct val="90000"/>
              </a:lnSpc>
            </a:pPr>
            <a:endParaRPr lang="en-US" sz="800" dirty="0"/>
          </a:p>
          <a:p>
            <a:pPr algn="just">
              <a:lnSpc>
                <a:spcPct val="90000"/>
              </a:lnSpc>
            </a:pPr>
            <a:r>
              <a:rPr lang="en-US" sz="2000" dirty="0" smtClean="0">
                <a:solidFill>
                  <a:srgbClr val="FF0000"/>
                </a:solidFill>
              </a:rPr>
              <a:t>Acceleration </a:t>
            </a:r>
            <a:r>
              <a:rPr lang="en-US" sz="2000" dirty="0">
                <a:solidFill>
                  <a:srgbClr val="FF0000"/>
                </a:solidFill>
              </a:rPr>
              <a:t>events </a:t>
            </a:r>
            <a:r>
              <a:rPr lang="en-US" sz="2000" dirty="0" smtClean="0">
                <a:solidFill>
                  <a:srgbClr val="FF0000"/>
                </a:solidFill>
              </a:rPr>
              <a:t>(significant increases in tail density) are associated </a:t>
            </a:r>
            <a:r>
              <a:rPr lang="en-US" sz="2000" dirty="0">
                <a:solidFill>
                  <a:srgbClr val="FF0000"/>
                </a:solidFill>
              </a:rPr>
              <a:t>with solar wind compression </a:t>
            </a:r>
            <a:r>
              <a:rPr lang="en-US" sz="2000" dirty="0" smtClean="0">
                <a:solidFill>
                  <a:srgbClr val="FF0000"/>
                </a:solidFill>
              </a:rPr>
              <a:t>regions and are often observed to occur in the absence of locally recorded shocks</a:t>
            </a:r>
          </a:p>
          <a:p>
            <a:pPr algn="just">
              <a:lnSpc>
                <a:spcPct val="90000"/>
              </a:lnSpc>
            </a:pPr>
            <a:endParaRPr lang="en-US" sz="800" dirty="0"/>
          </a:p>
          <a:p>
            <a:pPr algn="just">
              <a:lnSpc>
                <a:spcPct val="90000"/>
              </a:lnSpc>
            </a:pPr>
            <a:r>
              <a:rPr lang="en-US" sz="2000" dirty="0" smtClean="0"/>
              <a:t>At the peaks of acceleration events (high tail densities the tail spectra take on the common (F&amp;G) shapes (-5 power laws with exponential rollovers at some higher speed)</a:t>
            </a:r>
          </a:p>
          <a:p>
            <a:pPr algn="just">
              <a:lnSpc>
                <a:spcPct val="90000"/>
              </a:lnSpc>
            </a:pPr>
            <a:endParaRPr lang="en-US" sz="800" dirty="0"/>
          </a:p>
          <a:p>
            <a:pPr algn="just">
              <a:lnSpc>
                <a:spcPct val="90000"/>
              </a:lnSpc>
            </a:pPr>
            <a:r>
              <a:rPr lang="en-US" sz="2000" dirty="0" smtClean="0">
                <a:solidFill>
                  <a:srgbClr val="3366FF"/>
                </a:solidFill>
              </a:rPr>
              <a:t>There is now obvious ordering or dependence of </a:t>
            </a:r>
            <a:r>
              <a:rPr lang="en-US" sz="2000" i="1" dirty="0" err="1" smtClean="0">
                <a:solidFill>
                  <a:srgbClr val="3366FF"/>
                </a:solidFill>
                <a:latin typeface="Symbol" charset="2"/>
                <a:cs typeface="Symbol" charset="2"/>
              </a:rPr>
              <a:t>γ</a:t>
            </a:r>
            <a:r>
              <a:rPr lang="en-US" sz="2000" i="1" dirty="0" smtClean="0">
                <a:solidFill>
                  <a:srgbClr val="3366FF"/>
                </a:solidFill>
                <a:latin typeface="Symbol" charset="2"/>
                <a:cs typeface="Symbol" charset="2"/>
              </a:rPr>
              <a:t> </a:t>
            </a:r>
            <a:r>
              <a:rPr lang="en-US" sz="2000" baseline="-25000" dirty="0" smtClean="0">
                <a:solidFill>
                  <a:srgbClr val="3366FF"/>
                </a:solidFill>
              </a:rPr>
              <a:t>3-8</a:t>
            </a:r>
            <a:r>
              <a:rPr lang="en-US" sz="2000" dirty="0" smtClean="0">
                <a:solidFill>
                  <a:srgbClr val="3366FF"/>
                </a:solidFill>
              </a:rPr>
              <a:t> on the shock compression ratio or</a:t>
            </a:r>
            <a:r>
              <a:rPr lang="en-US" sz="2000" dirty="0" smtClean="0">
                <a:solidFill>
                  <a:srgbClr val="3366FF"/>
                </a:solidFill>
                <a:latin typeface="Symbol" charset="2"/>
                <a:cs typeface="Symbol" charset="2"/>
              </a:rPr>
              <a:t> </a:t>
            </a:r>
            <a:r>
              <a:rPr lang="en-US" sz="2000" i="1" dirty="0" err="1" smtClean="0">
                <a:solidFill>
                  <a:srgbClr val="3366FF"/>
                </a:solidFill>
                <a:latin typeface="Symbol" charset="2"/>
                <a:cs typeface="Symbol" charset="2"/>
              </a:rPr>
              <a:t>θ</a:t>
            </a:r>
            <a:r>
              <a:rPr lang="en-US" sz="2400" baseline="-25000" dirty="0" err="1" smtClean="0">
                <a:solidFill>
                  <a:srgbClr val="3366FF"/>
                </a:solidFill>
              </a:rPr>
              <a:t>bn</a:t>
            </a:r>
            <a:endParaRPr lang="en-US" sz="2400" baseline="-25000" dirty="0" smtClean="0">
              <a:solidFill>
                <a:srgbClr val="3366FF"/>
              </a:solidFill>
            </a:endParaRPr>
          </a:p>
          <a:p>
            <a:pPr algn="just">
              <a:lnSpc>
                <a:spcPct val="90000"/>
              </a:lnSpc>
            </a:pPr>
            <a:endParaRPr lang="en-US" sz="800" baseline="-25000" dirty="0" smtClean="0"/>
          </a:p>
          <a:p>
            <a:pPr algn="just">
              <a:lnSpc>
                <a:spcPct val="90000"/>
              </a:lnSpc>
            </a:pPr>
            <a:r>
              <a:rPr lang="en-US" sz="2000" dirty="0" smtClean="0">
                <a:solidFill>
                  <a:srgbClr val="FF6600"/>
                </a:solidFill>
              </a:rPr>
              <a:t>Of the 60 locally observed shock, 20 produced no obvious increases in the tail density </a:t>
            </a:r>
          </a:p>
          <a:p>
            <a:pPr algn="just">
              <a:lnSpc>
                <a:spcPct val="90000"/>
              </a:lnSpc>
            </a:pPr>
            <a:endParaRPr lang="en-US" sz="800" baseline="-25000" dirty="0"/>
          </a:p>
          <a:p>
            <a:pPr algn="just">
              <a:lnSpc>
                <a:spcPct val="90000"/>
              </a:lnSpc>
            </a:pPr>
            <a:r>
              <a:rPr lang="en-US" sz="2000" dirty="0" smtClean="0"/>
              <a:t>Of the 40 shocks that caused acceleration, 19 had power indices, </a:t>
            </a:r>
            <a:r>
              <a:rPr lang="en-US" sz="2000" i="1" dirty="0" err="1" smtClean="0">
                <a:latin typeface="Symbol" charset="2"/>
                <a:cs typeface="Symbol" charset="2"/>
              </a:rPr>
              <a:t>γ</a:t>
            </a:r>
            <a:r>
              <a:rPr lang="en-US" sz="2000" i="1" dirty="0" smtClean="0">
                <a:latin typeface="Symbol" charset="2"/>
                <a:cs typeface="Symbol" charset="2"/>
              </a:rPr>
              <a:t> </a:t>
            </a:r>
            <a:r>
              <a:rPr lang="en-US" sz="2000" baseline="-25000" dirty="0" smtClean="0"/>
              <a:t>3-8</a:t>
            </a:r>
            <a:r>
              <a:rPr lang="en-US" sz="2000" dirty="0" smtClean="0"/>
              <a:t> = -5±0.2 at or within one hour of the peak densities that persisted  downstream for hour to days</a:t>
            </a:r>
            <a:endParaRPr lang="en-US" sz="2000" baseline="-25000" dirty="0"/>
          </a:p>
        </p:txBody>
      </p:sp>
      <p:sp>
        <p:nvSpPr>
          <p:cNvPr id="3" name="TextBox 2"/>
          <p:cNvSpPr txBox="1"/>
          <p:nvPr/>
        </p:nvSpPr>
        <p:spPr>
          <a:xfrm>
            <a:off x="832481" y="-90369"/>
            <a:ext cx="7128282" cy="523220"/>
          </a:xfrm>
          <a:prstGeom prst="rect">
            <a:avLst/>
          </a:prstGeom>
          <a:noFill/>
        </p:spPr>
        <p:txBody>
          <a:bodyPr wrap="square" rtlCol="0">
            <a:spAutoFit/>
          </a:bodyPr>
          <a:lstStyle/>
          <a:p>
            <a:pPr algn="ctr"/>
            <a:r>
              <a:rPr lang="en-US" sz="2800" dirty="0" smtClean="0"/>
              <a:t>Summary and Conclusions  (Active Times)</a:t>
            </a:r>
            <a:endParaRPr lang="en-US" sz="2800" dirty="0"/>
          </a:p>
        </p:txBody>
      </p:sp>
    </p:spTree>
    <p:extLst>
      <p:ext uri="{BB962C8B-B14F-4D97-AF65-F5344CB8AC3E}">
        <p14:creationId xmlns:p14="http://schemas.microsoft.com/office/powerpoint/2010/main" val="25417303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445" y="627226"/>
            <a:ext cx="8791222" cy="5847754"/>
          </a:xfrm>
          <a:prstGeom prst="rect">
            <a:avLst/>
          </a:prstGeom>
          <a:noFill/>
        </p:spPr>
        <p:txBody>
          <a:bodyPr wrap="square" rtlCol="0">
            <a:spAutoFit/>
          </a:bodyPr>
          <a:lstStyle/>
          <a:p>
            <a:r>
              <a:rPr lang="en-US" sz="2200" dirty="0" smtClean="0"/>
              <a:t>The common spectral shape is observed consistently in local compression regions as well as at all other times in more limited speed ranges when other spectral features become visible at the lowest and highest energies</a:t>
            </a:r>
          </a:p>
          <a:p>
            <a:endParaRPr lang="en-US" sz="2200" dirty="0"/>
          </a:p>
          <a:p>
            <a:r>
              <a:rPr lang="en-US" sz="2200" dirty="0" smtClean="0">
                <a:solidFill>
                  <a:srgbClr val="3366FF"/>
                </a:solidFill>
              </a:rPr>
              <a:t>This provides strong support for the Fisk and Gloeckler pumping mechanism for producing suprathermal tails</a:t>
            </a:r>
          </a:p>
          <a:p>
            <a:endParaRPr lang="en-US" sz="2200" dirty="0"/>
          </a:p>
          <a:p>
            <a:r>
              <a:rPr lang="en-US" sz="2200" dirty="0" smtClean="0"/>
              <a:t>These tails, created in the quiet solar wind, are the seed spectra for further acceleration in stronger compression regions and shocks in the heliosphere, in the turbulent solar wind downstream of these shocks, by the termination shock and in the heliosheath producing the ACRs</a:t>
            </a:r>
          </a:p>
          <a:p>
            <a:endParaRPr lang="en-US" sz="2200" dirty="0"/>
          </a:p>
          <a:p>
            <a:r>
              <a:rPr lang="en-US" sz="2200" dirty="0" smtClean="0">
                <a:solidFill>
                  <a:srgbClr val="0000FF"/>
                </a:solidFill>
              </a:rPr>
              <a:t>The F&amp;G pumping mechanism has recently been successfully applied to the long standing problem of Galactic Cosmic Rays acceleration, predicting the energy of the knee at ~8×10</a:t>
            </a:r>
            <a:r>
              <a:rPr lang="en-US" sz="2200" baseline="30000" dirty="0" smtClean="0">
                <a:solidFill>
                  <a:srgbClr val="0000FF"/>
                </a:solidFill>
              </a:rPr>
              <a:t>15</a:t>
            </a:r>
            <a:r>
              <a:rPr lang="en-US" sz="2200" dirty="0" smtClean="0">
                <a:solidFill>
                  <a:srgbClr val="0000FF"/>
                </a:solidFill>
              </a:rPr>
              <a:t> </a:t>
            </a:r>
            <a:r>
              <a:rPr lang="en-US" sz="2200" dirty="0" err="1" smtClean="0">
                <a:solidFill>
                  <a:srgbClr val="0000FF"/>
                </a:solidFill>
              </a:rPr>
              <a:t>eV</a:t>
            </a:r>
            <a:r>
              <a:rPr lang="en-US" sz="2200" dirty="0" smtClean="0">
                <a:solidFill>
                  <a:srgbClr val="0000FF"/>
                </a:solidFill>
              </a:rPr>
              <a:t> in the differential energy spectrum, the power law index of ~-2.7 below the knee and ~-3 above the knee and the rigidity dependence of the H/He ratio (Fisk and Gloeckler, </a:t>
            </a:r>
            <a:r>
              <a:rPr lang="en-US" sz="2200" dirty="0" err="1" smtClean="0">
                <a:solidFill>
                  <a:srgbClr val="0000FF"/>
                </a:solidFill>
              </a:rPr>
              <a:t>ApJ</a:t>
            </a:r>
            <a:r>
              <a:rPr lang="en-US" sz="2200" dirty="0" smtClean="0">
                <a:solidFill>
                  <a:srgbClr val="0000FF"/>
                </a:solidFill>
              </a:rPr>
              <a:t>, in press)</a:t>
            </a:r>
          </a:p>
        </p:txBody>
      </p:sp>
      <p:sp>
        <p:nvSpPr>
          <p:cNvPr id="3" name="TextBox 2"/>
          <p:cNvSpPr txBox="1"/>
          <p:nvPr/>
        </p:nvSpPr>
        <p:spPr>
          <a:xfrm>
            <a:off x="832481" y="-90369"/>
            <a:ext cx="7128282" cy="523220"/>
          </a:xfrm>
          <a:prstGeom prst="rect">
            <a:avLst/>
          </a:prstGeom>
          <a:noFill/>
        </p:spPr>
        <p:txBody>
          <a:bodyPr wrap="square" rtlCol="0">
            <a:spAutoFit/>
          </a:bodyPr>
          <a:lstStyle/>
          <a:p>
            <a:pPr algn="ctr"/>
            <a:r>
              <a:rPr lang="en-US" sz="2800" dirty="0" smtClean="0"/>
              <a:t>Conclusions</a:t>
            </a:r>
            <a:endParaRPr lang="en-US" sz="2800" dirty="0"/>
          </a:p>
        </p:txBody>
      </p:sp>
    </p:spTree>
    <p:extLst>
      <p:ext uri="{BB962C8B-B14F-4D97-AF65-F5344CB8AC3E}">
        <p14:creationId xmlns:p14="http://schemas.microsoft.com/office/powerpoint/2010/main" val="11090748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7932" y="2429013"/>
            <a:ext cx="6954097" cy="923330"/>
          </a:xfrm>
          <a:prstGeom prst="rect">
            <a:avLst/>
          </a:prstGeom>
          <a:noFill/>
        </p:spPr>
        <p:txBody>
          <a:bodyPr wrap="none" rtlCol="0">
            <a:spAutoFit/>
          </a:bodyPr>
          <a:lstStyle/>
          <a:p>
            <a:pPr algn="ctr"/>
            <a:r>
              <a:rPr lang="en-US" sz="5400" dirty="0" smtClean="0"/>
              <a:t>Anomalous Cosmic Rays</a:t>
            </a:r>
            <a:endParaRPr lang="en-US" sz="5400" dirty="0"/>
          </a:p>
        </p:txBody>
      </p:sp>
    </p:spTree>
    <p:extLst>
      <p:ext uri="{BB962C8B-B14F-4D97-AF65-F5344CB8AC3E}">
        <p14:creationId xmlns:p14="http://schemas.microsoft.com/office/powerpoint/2010/main" val="8202687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6477000" y="349431"/>
            <a:ext cx="2667000" cy="610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66688" algn="l"/>
              </a:tabLst>
              <a:defRPr sz="2400">
                <a:solidFill>
                  <a:schemeClr val="tx1"/>
                </a:solidFill>
                <a:latin typeface="Times" charset="0"/>
                <a:ea typeface="ＭＳ Ｐゴシック" charset="0"/>
                <a:cs typeface="ＭＳ Ｐゴシック" charset="0"/>
              </a:defRPr>
            </a:lvl1pPr>
            <a:lvl2pPr marL="37931725" indent="-37474525">
              <a:tabLst>
                <a:tab pos="166688" algn="l"/>
              </a:tabLst>
              <a:defRPr sz="2400">
                <a:solidFill>
                  <a:schemeClr val="tx1"/>
                </a:solidFill>
                <a:latin typeface="Times" charset="0"/>
                <a:ea typeface="ＭＳ Ｐゴシック" charset="0"/>
              </a:defRPr>
            </a:lvl2pPr>
            <a:lvl3pPr>
              <a:tabLst>
                <a:tab pos="166688" algn="l"/>
              </a:tabLst>
              <a:defRPr sz="2400">
                <a:solidFill>
                  <a:schemeClr val="tx1"/>
                </a:solidFill>
                <a:latin typeface="Times" charset="0"/>
                <a:ea typeface="ＭＳ Ｐゴシック" charset="0"/>
              </a:defRPr>
            </a:lvl3pPr>
            <a:lvl4pPr>
              <a:tabLst>
                <a:tab pos="166688" algn="l"/>
              </a:tabLst>
              <a:defRPr sz="2400">
                <a:solidFill>
                  <a:schemeClr val="tx1"/>
                </a:solidFill>
                <a:latin typeface="Times" charset="0"/>
                <a:ea typeface="ＭＳ Ｐゴシック" charset="0"/>
              </a:defRPr>
            </a:lvl4pPr>
            <a:lvl5pPr>
              <a:tabLst>
                <a:tab pos="166688" algn="l"/>
              </a:tabLst>
              <a:defRPr sz="2400">
                <a:solidFill>
                  <a:schemeClr val="tx1"/>
                </a:solidFill>
                <a:latin typeface="Times" charset="0"/>
                <a:ea typeface="ＭＳ Ｐゴシック" charset="0"/>
              </a:defRPr>
            </a:lvl5pPr>
            <a:lvl6pPr marL="457200" eaLnBrk="0" fontAlgn="base" hangingPunct="0">
              <a:spcBef>
                <a:spcPct val="0"/>
              </a:spcBef>
              <a:spcAft>
                <a:spcPct val="0"/>
              </a:spcAft>
              <a:tabLst>
                <a:tab pos="166688" algn="l"/>
              </a:tabLst>
              <a:defRPr sz="2400">
                <a:solidFill>
                  <a:schemeClr val="tx1"/>
                </a:solidFill>
                <a:latin typeface="Times" charset="0"/>
                <a:ea typeface="ＭＳ Ｐゴシック" charset="0"/>
              </a:defRPr>
            </a:lvl6pPr>
            <a:lvl7pPr marL="914400" eaLnBrk="0" fontAlgn="base" hangingPunct="0">
              <a:spcBef>
                <a:spcPct val="0"/>
              </a:spcBef>
              <a:spcAft>
                <a:spcPct val="0"/>
              </a:spcAft>
              <a:tabLst>
                <a:tab pos="166688" algn="l"/>
              </a:tabLst>
              <a:defRPr sz="2400">
                <a:solidFill>
                  <a:schemeClr val="tx1"/>
                </a:solidFill>
                <a:latin typeface="Times" charset="0"/>
                <a:ea typeface="ＭＳ Ｐゴシック" charset="0"/>
              </a:defRPr>
            </a:lvl7pPr>
            <a:lvl8pPr marL="1371600" eaLnBrk="0" fontAlgn="base" hangingPunct="0">
              <a:spcBef>
                <a:spcPct val="0"/>
              </a:spcBef>
              <a:spcAft>
                <a:spcPct val="0"/>
              </a:spcAft>
              <a:tabLst>
                <a:tab pos="166688" algn="l"/>
              </a:tabLst>
              <a:defRPr sz="2400">
                <a:solidFill>
                  <a:schemeClr val="tx1"/>
                </a:solidFill>
                <a:latin typeface="Times" charset="0"/>
                <a:ea typeface="ＭＳ Ｐゴシック" charset="0"/>
              </a:defRPr>
            </a:lvl8pPr>
            <a:lvl9pPr marL="1828800" eaLnBrk="0" fontAlgn="base" hangingPunct="0">
              <a:spcBef>
                <a:spcPct val="0"/>
              </a:spcBef>
              <a:spcAft>
                <a:spcPct val="0"/>
              </a:spcAft>
              <a:tabLst>
                <a:tab pos="166688" algn="l"/>
              </a:tabLst>
              <a:defRPr sz="2400">
                <a:solidFill>
                  <a:schemeClr val="tx1"/>
                </a:solidFill>
                <a:latin typeface="Times" charset="0"/>
                <a:ea typeface="ＭＳ Ｐゴシック" charset="0"/>
              </a:defRPr>
            </a:lvl9pPr>
          </a:lstStyle>
          <a:p>
            <a:pPr>
              <a:lnSpc>
                <a:spcPct val="90000"/>
              </a:lnSpc>
            </a:pPr>
            <a:r>
              <a:rPr lang="en-US" sz="1600" dirty="0">
                <a:solidFill>
                  <a:srgbClr val="000000"/>
                </a:solidFill>
                <a:latin typeface="Helvetica" charset="0"/>
              </a:rPr>
              <a:t>Model differential intensities for four heliosheath proton populations as would be measured with a large field-of-view particle detector in the heliosheath</a:t>
            </a:r>
          </a:p>
          <a:p>
            <a:pPr>
              <a:lnSpc>
                <a:spcPct val="90000"/>
              </a:lnSpc>
            </a:pPr>
            <a:endParaRPr lang="en-US" sz="800" dirty="0">
              <a:solidFill>
                <a:srgbClr val="000000"/>
              </a:solidFill>
              <a:latin typeface="Helvetica" charset="0"/>
            </a:endParaRPr>
          </a:p>
          <a:p>
            <a:pPr>
              <a:lnSpc>
                <a:spcPct val="90000"/>
              </a:lnSpc>
            </a:pPr>
            <a:r>
              <a:rPr lang="en-US" sz="1600" dirty="0">
                <a:solidFill>
                  <a:srgbClr val="000000"/>
                </a:solidFill>
                <a:latin typeface="Helvetica" charset="0"/>
              </a:rPr>
              <a:t>	near the termination 	shock at ~91 AU (solid	curve)</a:t>
            </a:r>
          </a:p>
          <a:p>
            <a:pPr>
              <a:lnSpc>
                <a:spcPct val="90000"/>
              </a:lnSpc>
            </a:pPr>
            <a:endParaRPr lang="en-US" sz="800" dirty="0">
              <a:solidFill>
                <a:srgbClr val="000000"/>
              </a:solidFill>
              <a:latin typeface="Helvetica" charset="0"/>
            </a:endParaRPr>
          </a:p>
          <a:p>
            <a:pPr>
              <a:lnSpc>
                <a:spcPct val="90000"/>
              </a:lnSpc>
            </a:pPr>
            <a:r>
              <a:rPr lang="en-US" sz="1600" dirty="0">
                <a:solidFill>
                  <a:srgbClr val="000000"/>
                </a:solidFill>
                <a:latin typeface="Helvetica" charset="0"/>
              </a:rPr>
              <a:t>	in the transition </a:t>
            </a:r>
            <a:r>
              <a:rPr lang="en-US" sz="1600" dirty="0" smtClean="0">
                <a:solidFill>
                  <a:srgbClr val="000000"/>
                </a:solidFill>
                <a:latin typeface="Helvetica" charset="0"/>
              </a:rPr>
              <a:t>region</a:t>
            </a:r>
          </a:p>
          <a:p>
            <a:pPr>
              <a:lnSpc>
                <a:spcPct val="90000"/>
              </a:lnSpc>
            </a:pPr>
            <a:r>
              <a:rPr lang="en-US" sz="1600" dirty="0" smtClean="0">
                <a:solidFill>
                  <a:srgbClr val="000000"/>
                </a:solidFill>
                <a:latin typeface="Helvetica" charset="0"/>
              </a:rPr>
              <a:t>   with high turbulence </a:t>
            </a:r>
            <a:r>
              <a:rPr lang="en-US" sz="1800" i="1" dirty="0" smtClean="0">
                <a:solidFill>
                  <a:srgbClr val="000000"/>
                </a:solidFill>
                <a:latin typeface="Times New Roman"/>
                <a:cs typeface="Times New Roman"/>
              </a:rPr>
              <a:t>δu</a:t>
            </a:r>
            <a:r>
              <a:rPr lang="en-US" sz="2000" baseline="30000" dirty="0" smtClean="0">
                <a:solidFill>
                  <a:srgbClr val="000000"/>
                </a:solidFill>
                <a:latin typeface="+mj-lt"/>
                <a:cs typeface="Times New Roman"/>
              </a:rPr>
              <a:t>2</a:t>
            </a:r>
          </a:p>
          <a:p>
            <a:pPr>
              <a:lnSpc>
                <a:spcPct val="90000"/>
              </a:lnSpc>
            </a:pPr>
            <a:r>
              <a:rPr lang="en-US" sz="2000" baseline="30000" dirty="0">
                <a:solidFill>
                  <a:srgbClr val="000000"/>
                </a:solidFill>
                <a:latin typeface="+mj-lt"/>
                <a:cs typeface="Times New Roman"/>
              </a:rPr>
              <a:t> </a:t>
            </a:r>
            <a:r>
              <a:rPr lang="en-US" sz="2000" baseline="30000" dirty="0" smtClean="0">
                <a:solidFill>
                  <a:srgbClr val="000000"/>
                </a:solidFill>
                <a:latin typeface="+mj-lt"/>
                <a:cs typeface="Times New Roman"/>
              </a:rPr>
              <a:t>  </a:t>
            </a:r>
            <a:r>
              <a:rPr lang="en-US" sz="1600" dirty="0" smtClean="0">
                <a:solidFill>
                  <a:srgbClr val="000000"/>
                </a:solidFill>
                <a:latin typeface="Helvetica" charset="0"/>
              </a:rPr>
              <a:t> </a:t>
            </a:r>
            <a:r>
              <a:rPr lang="en-US" sz="1600" dirty="0">
                <a:solidFill>
                  <a:srgbClr val="000000"/>
                </a:solidFill>
                <a:latin typeface="Helvetica" charset="0"/>
              </a:rPr>
              <a:t>at 	~140 AU (dashed 	curve)</a:t>
            </a:r>
          </a:p>
          <a:p>
            <a:pPr>
              <a:lnSpc>
                <a:spcPct val="90000"/>
              </a:lnSpc>
            </a:pPr>
            <a:endParaRPr lang="en-US" sz="800" dirty="0">
              <a:solidFill>
                <a:srgbClr val="000000"/>
              </a:solidFill>
              <a:latin typeface="Helvetica" charset="0"/>
            </a:endParaRPr>
          </a:p>
          <a:p>
            <a:pPr>
              <a:lnSpc>
                <a:spcPct val="90000"/>
              </a:lnSpc>
            </a:pPr>
            <a:r>
              <a:rPr lang="en-US" sz="1600" dirty="0">
                <a:solidFill>
                  <a:srgbClr val="000000"/>
                </a:solidFill>
                <a:latin typeface="Helvetica" charset="0"/>
              </a:rPr>
              <a:t>	near the </a:t>
            </a:r>
            <a:r>
              <a:rPr lang="en-US" sz="1600" dirty="0" err="1">
                <a:solidFill>
                  <a:srgbClr val="000000"/>
                </a:solidFill>
                <a:latin typeface="Helvetica" charset="0"/>
              </a:rPr>
              <a:t>heliopause</a:t>
            </a:r>
            <a:r>
              <a:rPr lang="en-US" sz="1600" dirty="0">
                <a:solidFill>
                  <a:srgbClr val="000000"/>
                </a:solidFill>
                <a:latin typeface="Helvetica" charset="0"/>
              </a:rPr>
              <a:t> at 	~148 AU dotted curve)</a:t>
            </a:r>
          </a:p>
          <a:p>
            <a:pPr>
              <a:lnSpc>
                <a:spcPct val="90000"/>
              </a:lnSpc>
            </a:pPr>
            <a:endParaRPr lang="en-US" sz="800" dirty="0">
              <a:solidFill>
                <a:srgbClr val="000000"/>
              </a:solidFill>
              <a:latin typeface="Helvetica" charset="0"/>
            </a:endParaRPr>
          </a:p>
          <a:p>
            <a:pPr>
              <a:lnSpc>
                <a:spcPct val="90000"/>
              </a:lnSpc>
            </a:pPr>
            <a:r>
              <a:rPr lang="en-US" sz="1600" dirty="0">
                <a:solidFill>
                  <a:srgbClr val="000000"/>
                </a:solidFill>
                <a:latin typeface="Helvetica" charset="0"/>
              </a:rPr>
              <a:t>Local Tail at 110 AU (blue circles, </a:t>
            </a:r>
            <a:r>
              <a:rPr lang="en-US" sz="1600" i="1" dirty="0">
                <a:solidFill>
                  <a:srgbClr val="000000"/>
                </a:solidFill>
                <a:latin typeface="Helvetica" charset="0"/>
              </a:rPr>
              <a:t>V-1</a:t>
            </a:r>
            <a:r>
              <a:rPr lang="en-US" sz="1600" dirty="0">
                <a:solidFill>
                  <a:srgbClr val="000000"/>
                </a:solidFill>
                <a:latin typeface="Helvetica" charset="0"/>
              </a:rPr>
              <a:t>)</a:t>
            </a:r>
          </a:p>
          <a:p>
            <a:pPr>
              <a:lnSpc>
                <a:spcPct val="90000"/>
              </a:lnSpc>
            </a:pPr>
            <a:endParaRPr lang="en-US" sz="800" dirty="0">
              <a:solidFill>
                <a:srgbClr val="000000"/>
              </a:solidFill>
              <a:latin typeface="Helvetica" charset="0"/>
            </a:endParaRPr>
          </a:p>
          <a:p>
            <a:pPr>
              <a:lnSpc>
                <a:spcPct val="90000"/>
              </a:lnSpc>
            </a:pPr>
            <a:r>
              <a:rPr lang="en-US" sz="1600" dirty="0">
                <a:solidFill>
                  <a:srgbClr val="000000"/>
                </a:solidFill>
                <a:latin typeface="Helvetica" charset="0"/>
              </a:rPr>
              <a:t>Modulated ACRs at 104 AU (red circles, </a:t>
            </a:r>
            <a:r>
              <a:rPr lang="en-US" sz="1600" i="1" dirty="0">
                <a:solidFill>
                  <a:srgbClr val="000000"/>
                </a:solidFill>
                <a:latin typeface="Helvetica" charset="0"/>
              </a:rPr>
              <a:t>V-1</a:t>
            </a:r>
            <a:r>
              <a:rPr lang="en-US" sz="1600" dirty="0">
                <a:solidFill>
                  <a:srgbClr val="000000"/>
                </a:solidFill>
                <a:latin typeface="Helvetica" charset="0"/>
              </a:rPr>
              <a:t>  CRS)</a:t>
            </a:r>
          </a:p>
          <a:p>
            <a:pPr>
              <a:lnSpc>
                <a:spcPct val="90000"/>
              </a:lnSpc>
            </a:pPr>
            <a:endParaRPr lang="en-US" sz="800" dirty="0">
              <a:solidFill>
                <a:srgbClr val="000000"/>
              </a:solidFill>
              <a:latin typeface="Helvetica" charset="0"/>
            </a:endParaRPr>
          </a:p>
          <a:p>
            <a:pPr>
              <a:lnSpc>
                <a:spcPct val="90000"/>
              </a:lnSpc>
            </a:pPr>
            <a:r>
              <a:rPr lang="en-US" sz="1600" dirty="0">
                <a:solidFill>
                  <a:srgbClr val="000000"/>
                </a:solidFill>
                <a:latin typeface="Helvetica" charset="0"/>
              </a:rPr>
              <a:t>GCRs are not </a:t>
            </a:r>
            <a:r>
              <a:rPr lang="en-US" sz="1600" dirty="0" smtClean="0">
                <a:solidFill>
                  <a:srgbClr val="000000"/>
                </a:solidFill>
                <a:latin typeface="Helvetica" charset="0"/>
              </a:rPr>
              <a:t>shown</a:t>
            </a:r>
          </a:p>
          <a:p>
            <a:pPr>
              <a:lnSpc>
                <a:spcPct val="90000"/>
              </a:lnSpc>
            </a:pPr>
            <a:endParaRPr lang="en-US" sz="1600" dirty="0">
              <a:solidFill>
                <a:srgbClr val="000000"/>
              </a:solidFill>
              <a:latin typeface="Helvetica" charset="0"/>
            </a:endParaRPr>
          </a:p>
          <a:p>
            <a:pPr>
              <a:lnSpc>
                <a:spcPct val="90000"/>
              </a:lnSpc>
            </a:pPr>
            <a:r>
              <a:rPr lang="en-US" sz="1600" dirty="0">
                <a:solidFill>
                  <a:srgbClr val="FF0000"/>
                </a:solidFill>
                <a:latin typeface="Helvetica" charset="0"/>
              </a:rPr>
              <a:t>Populations </a:t>
            </a:r>
            <a:r>
              <a:rPr lang="en-US" sz="1600" dirty="0" smtClean="0">
                <a:solidFill>
                  <a:srgbClr val="FF0000"/>
                </a:solidFill>
                <a:latin typeface="Helvetica" charset="0"/>
              </a:rPr>
              <a:t>(b) and (c) are </a:t>
            </a:r>
            <a:endParaRPr lang="en-US" sz="1600" dirty="0">
              <a:solidFill>
                <a:srgbClr val="000000"/>
              </a:solidFill>
              <a:latin typeface="Helvetica" charset="0"/>
            </a:endParaRPr>
          </a:p>
          <a:p>
            <a:pPr>
              <a:lnSpc>
                <a:spcPct val="90000"/>
              </a:lnSpc>
            </a:pPr>
            <a:r>
              <a:rPr lang="en-US" sz="1600" dirty="0" smtClean="0">
                <a:solidFill>
                  <a:srgbClr val="FF0000"/>
                </a:solidFill>
                <a:latin typeface="Helvetica" charset="0"/>
              </a:rPr>
              <a:t>not </a:t>
            </a:r>
            <a:r>
              <a:rPr lang="en-US" sz="1600" dirty="0">
                <a:solidFill>
                  <a:srgbClr val="FF0000"/>
                </a:solidFill>
                <a:latin typeface="Helvetica" charset="0"/>
              </a:rPr>
              <a:t>measured by </a:t>
            </a:r>
            <a:r>
              <a:rPr lang="en-US" sz="1600" i="1" dirty="0">
                <a:solidFill>
                  <a:srgbClr val="FF0000"/>
                </a:solidFill>
                <a:latin typeface="Helvetica" charset="0"/>
              </a:rPr>
              <a:t>Voyagers</a:t>
            </a:r>
            <a:r>
              <a:rPr lang="en-US" sz="1600" dirty="0">
                <a:solidFill>
                  <a:srgbClr val="FF0000"/>
                </a:solidFill>
                <a:latin typeface="Helvetica" charset="0"/>
              </a:rPr>
              <a:t>. </a:t>
            </a:r>
          </a:p>
        </p:txBody>
      </p:sp>
      <p:sp>
        <p:nvSpPr>
          <p:cNvPr id="4" name="TextBox 3"/>
          <p:cNvSpPr txBox="1"/>
          <p:nvPr/>
        </p:nvSpPr>
        <p:spPr>
          <a:xfrm>
            <a:off x="0" y="149459"/>
            <a:ext cx="6477000" cy="896656"/>
          </a:xfrm>
          <a:prstGeom prst="rect">
            <a:avLst/>
          </a:prstGeom>
          <a:noFill/>
        </p:spPr>
        <p:txBody>
          <a:bodyPr wrap="square" rtlCol="0">
            <a:spAutoFit/>
          </a:bodyPr>
          <a:lstStyle/>
          <a:p>
            <a:pPr algn="ctr">
              <a:lnSpc>
                <a:spcPct val="80000"/>
              </a:lnSpc>
            </a:pPr>
            <a:r>
              <a:rPr lang="en-US" sz="3200" dirty="0" smtClean="0"/>
              <a:t>Heliosheath Proton Spectrum at Different Distances in the Heliosheath</a:t>
            </a:r>
          </a:p>
        </p:txBody>
      </p:sp>
      <p:pic>
        <p:nvPicPr>
          <p:cNvPr id="7" name="Picture 6" descr="BW HS H+ spectra v. r.ps"/>
          <p:cNvPicPr>
            <a:picLocks noChangeAspect="1"/>
          </p:cNvPicPr>
          <p:nvPr/>
        </p:nvPicPr>
        <p:blipFill rotWithShape="1">
          <a:blip r:embed="rId2">
            <a:extLst>
              <a:ext uri="{28A0092B-C50C-407E-A947-70E740481C1C}">
                <a14:useLocalDpi xmlns:a14="http://schemas.microsoft.com/office/drawing/2010/main" val="0"/>
              </a:ext>
            </a:extLst>
          </a:blip>
          <a:srcRect l="12572" t="13246" r="12514" b="16818"/>
          <a:stretch/>
        </p:blipFill>
        <p:spPr>
          <a:xfrm rot="16200000">
            <a:off x="561996" y="289085"/>
            <a:ext cx="5400097" cy="6524089"/>
          </a:xfrm>
          <a:prstGeom prst="rect">
            <a:avLst/>
          </a:prstGeom>
        </p:spPr>
      </p:pic>
      <p:sp>
        <p:nvSpPr>
          <p:cNvPr id="8" name="TextBox 7"/>
          <p:cNvSpPr txBox="1"/>
          <p:nvPr/>
        </p:nvSpPr>
        <p:spPr>
          <a:xfrm>
            <a:off x="2053775" y="6385216"/>
            <a:ext cx="2635820" cy="461665"/>
          </a:xfrm>
          <a:prstGeom prst="rect">
            <a:avLst/>
          </a:prstGeom>
          <a:noFill/>
        </p:spPr>
        <p:txBody>
          <a:bodyPr wrap="none" rtlCol="0">
            <a:spAutoFit/>
          </a:bodyPr>
          <a:lstStyle/>
          <a:p>
            <a:r>
              <a:rPr lang="en-US" sz="2400" i="1" dirty="0" smtClean="0">
                <a:solidFill>
                  <a:srgbClr val="FF0000"/>
                </a:solidFill>
              </a:rPr>
              <a:t>Steady state model</a:t>
            </a:r>
            <a:endParaRPr lang="en-US" sz="2400" i="1" dirty="0">
              <a:solidFill>
                <a:srgbClr val="FF0000"/>
              </a:solidFill>
            </a:endParaRPr>
          </a:p>
        </p:txBody>
      </p:sp>
    </p:spTree>
    <p:extLst>
      <p:ext uri="{BB962C8B-B14F-4D97-AF65-F5344CB8AC3E}">
        <p14:creationId xmlns:p14="http://schemas.microsoft.com/office/powerpoint/2010/main" val="19756937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218" y="1061724"/>
            <a:ext cx="8700440" cy="3982629"/>
          </a:xfrm>
          <a:prstGeom prst="rect">
            <a:avLst/>
          </a:prstGeom>
          <a:noFill/>
        </p:spPr>
        <p:txBody>
          <a:bodyPr wrap="square" rtlCol="0">
            <a:spAutoFit/>
          </a:bodyPr>
          <a:lstStyle/>
          <a:p>
            <a:pPr algn="ctr">
              <a:lnSpc>
                <a:spcPct val="80000"/>
              </a:lnSpc>
            </a:pPr>
            <a:r>
              <a:rPr lang="en-US" sz="5400" dirty="0" smtClean="0"/>
              <a:t>Acceleration of Galactic Cosmic Rays by the F&amp;G Pumping Mechanism</a:t>
            </a:r>
          </a:p>
          <a:p>
            <a:pPr algn="ctr">
              <a:lnSpc>
                <a:spcPct val="80000"/>
              </a:lnSpc>
            </a:pPr>
            <a:endParaRPr lang="en-US" sz="5400" dirty="0" smtClean="0"/>
          </a:p>
          <a:p>
            <a:pPr algn="ctr"/>
            <a:r>
              <a:rPr lang="en-US" sz="3600" dirty="0" smtClean="0"/>
              <a:t>Brief Summary of</a:t>
            </a:r>
          </a:p>
          <a:p>
            <a:pPr algn="ctr"/>
            <a:r>
              <a:rPr lang="en-US" sz="3600" dirty="0" smtClean="0"/>
              <a:t>Fisk and Gloeckler, </a:t>
            </a:r>
            <a:r>
              <a:rPr lang="en-US" sz="3600" i="1" dirty="0" err="1" smtClean="0"/>
              <a:t>Astrophys</a:t>
            </a:r>
            <a:r>
              <a:rPr lang="en-US" sz="3600" i="1" dirty="0" smtClean="0"/>
              <a:t>. J. </a:t>
            </a:r>
            <a:r>
              <a:rPr lang="en-US" sz="3600" dirty="0" smtClean="0"/>
              <a:t>(in press) </a:t>
            </a:r>
            <a:endParaRPr lang="en-US" sz="3600" dirty="0"/>
          </a:p>
        </p:txBody>
      </p:sp>
    </p:spTree>
    <p:extLst>
      <p:ext uri="{BB962C8B-B14F-4D97-AF65-F5344CB8AC3E}">
        <p14:creationId xmlns:p14="http://schemas.microsoft.com/office/powerpoint/2010/main" val="5832963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8685" y="716576"/>
            <a:ext cx="4599006" cy="6163226"/>
          </a:xfrm>
          <a:prstGeom prst="rect">
            <a:avLst/>
          </a:prstGeom>
        </p:spPr>
        <p:txBody>
          <a:bodyPr wrap="square">
            <a:spAutoFit/>
          </a:bodyPr>
          <a:lstStyle/>
          <a:p>
            <a:pPr>
              <a:lnSpc>
                <a:spcPct val="90000"/>
              </a:lnSpc>
            </a:pPr>
            <a:r>
              <a:rPr lang="en-US" dirty="0" smtClean="0"/>
              <a:t>The pump </a:t>
            </a:r>
            <a:r>
              <a:rPr lang="en-US" dirty="0" smtClean="0"/>
              <a:t>mechanism (</a:t>
            </a:r>
            <a:r>
              <a:rPr lang="en-US" dirty="0" smtClean="0">
                <a:solidFill>
                  <a:srgbClr val="FF0000"/>
                </a:solidFill>
              </a:rPr>
              <a:t>driven </a:t>
            </a:r>
            <a:r>
              <a:rPr lang="en-US" dirty="0">
                <a:solidFill>
                  <a:srgbClr val="FF0000"/>
                </a:solidFill>
              </a:rPr>
              <a:t>by plasma </a:t>
            </a:r>
            <a:r>
              <a:rPr lang="en-US" dirty="0" smtClean="0">
                <a:solidFill>
                  <a:srgbClr val="FF0000"/>
                </a:solidFill>
              </a:rPr>
              <a:t>turbulence</a:t>
            </a:r>
            <a:r>
              <a:rPr lang="en-US" dirty="0" smtClean="0"/>
              <a:t>) energizes  particles (increases their energy) </a:t>
            </a:r>
            <a:r>
              <a:rPr lang="en-US" dirty="0"/>
              <a:t>through a series of adiabatic compressions </a:t>
            </a:r>
            <a:r>
              <a:rPr lang="en-US" dirty="0" smtClean="0"/>
              <a:t>and expansions</a:t>
            </a:r>
            <a:r>
              <a:rPr lang="en-US" dirty="0"/>
              <a:t>, in which the particles can escape from a compression region, or flow into </a:t>
            </a:r>
            <a:r>
              <a:rPr lang="en-US" dirty="0" smtClean="0"/>
              <a:t>an expansion </a:t>
            </a:r>
            <a:r>
              <a:rPr lang="en-US" dirty="0"/>
              <a:t>region by </a:t>
            </a:r>
            <a:r>
              <a:rPr lang="en-US" dirty="0">
                <a:solidFill>
                  <a:srgbClr val="FF0000"/>
                </a:solidFill>
              </a:rPr>
              <a:t>spatial </a:t>
            </a:r>
            <a:r>
              <a:rPr lang="en-US" dirty="0" smtClean="0">
                <a:solidFill>
                  <a:srgbClr val="FF0000"/>
                </a:solidFill>
              </a:rPr>
              <a:t>diffusion</a:t>
            </a:r>
          </a:p>
          <a:p>
            <a:pPr>
              <a:lnSpc>
                <a:spcPct val="90000"/>
              </a:lnSpc>
            </a:pPr>
            <a:endParaRPr lang="en-US" sz="800" dirty="0"/>
          </a:p>
          <a:p>
            <a:pPr>
              <a:lnSpc>
                <a:spcPct val="90000"/>
              </a:lnSpc>
            </a:pPr>
            <a:r>
              <a:rPr lang="en-US" dirty="0" smtClean="0">
                <a:solidFill>
                  <a:srgbClr val="FF0000"/>
                </a:solidFill>
              </a:rPr>
              <a:t>The mechanism is a redistribution mechanism </a:t>
            </a:r>
            <a:r>
              <a:rPr lang="en-US" dirty="0" smtClean="0"/>
              <a:t>in which the </a:t>
            </a:r>
            <a:r>
              <a:rPr lang="en-US" dirty="0"/>
              <a:t>energy in a low-energy, but hot (suprathermal) core particle population is redistributed </a:t>
            </a:r>
            <a:r>
              <a:rPr lang="en-US" dirty="0" smtClean="0"/>
              <a:t>to higher </a:t>
            </a:r>
            <a:r>
              <a:rPr lang="en-US" dirty="0"/>
              <a:t>energies, </a:t>
            </a:r>
            <a:r>
              <a:rPr lang="en-US" i="1" dirty="0">
                <a:solidFill>
                  <a:srgbClr val="FF0000"/>
                </a:solidFill>
              </a:rPr>
              <a:t>without </a:t>
            </a:r>
            <a:r>
              <a:rPr lang="en-US" i="1" dirty="0" smtClean="0">
                <a:solidFill>
                  <a:srgbClr val="FF0000"/>
                </a:solidFill>
              </a:rPr>
              <a:t>the damping </a:t>
            </a:r>
            <a:r>
              <a:rPr lang="en-US" i="1" dirty="0">
                <a:solidFill>
                  <a:srgbClr val="FF0000"/>
                </a:solidFill>
              </a:rPr>
              <a:t>of </a:t>
            </a:r>
            <a:r>
              <a:rPr lang="en-US" i="1" dirty="0" smtClean="0">
                <a:solidFill>
                  <a:srgbClr val="FF0000"/>
                </a:solidFill>
              </a:rPr>
              <a:t>turbulence</a:t>
            </a:r>
          </a:p>
          <a:p>
            <a:pPr>
              <a:lnSpc>
                <a:spcPct val="90000"/>
              </a:lnSpc>
            </a:pPr>
            <a:endParaRPr lang="en-US" sz="800" dirty="0"/>
          </a:p>
          <a:p>
            <a:pPr>
              <a:lnSpc>
                <a:spcPct val="90000"/>
              </a:lnSpc>
            </a:pPr>
            <a:r>
              <a:rPr lang="en-US" dirty="0" smtClean="0"/>
              <a:t>The </a:t>
            </a:r>
            <a:r>
              <a:rPr lang="en-US" dirty="0"/>
              <a:t>mechanism is shown to yield </a:t>
            </a:r>
            <a:r>
              <a:rPr lang="en-US" dirty="0" smtClean="0"/>
              <a:t>naturally a </a:t>
            </a:r>
            <a:r>
              <a:rPr lang="en-US" dirty="0"/>
              <a:t>-5 spectrum independent of the plasma </a:t>
            </a:r>
            <a:r>
              <a:rPr lang="en-US" dirty="0" smtClean="0"/>
              <a:t>conditions</a:t>
            </a:r>
          </a:p>
          <a:p>
            <a:pPr>
              <a:lnSpc>
                <a:spcPct val="90000"/>
              </a:lnSpc>
            </a:pPr>
            <a:endParaRPr lang="en-US" sz="800" dirty="0"/>
          </a:p>
          <a:p>
            <a:pPr>
              <a:lnSpc>
                <a:spcPct val="90000"/>
              </a:lnSpc>
            </a:pPr>
            <a:r>
              <a:rPr lang="en-US" dirty="0" smtClean="0"/>
              <a:t>It contains </a:t>
            </a:r>
            <a:r>
              <a:rPr lang="en-US" dirty="0">
                <a:solidFill>
                  <a:srgbClr val="FF0000"/>
                </a:solidFill>
              </a:rPr>
              <a:t>a first-order acceleration </a:t>
            </a:r>
            <a:r>
              <a:rPr lang="en-US" dirty="0" smtClean="0"/>
              <a:t>that makes </a:t>
            </a:r>
            <a:r>
              <a:rPr lang="en-US" dirty="0"/>
              <a:t>the mechanism particularly efficient and able to explain the observations of </a:t>
            </a:r>
            <a:r>
              <a:rPr lang="en-US" dirty="0" smtClean="0"/>
              <a:t>particles accelerated in compression regions often accompanied by </a:t>
            </a:r>
            <a:r>
              <a:rPr lang="en-US" dirty="0"/>
              <a:t>shocks in the solar wind (Gloeckler &amp; Fisk 2011</a:t>
            </a:r>
            <a:r>
              <a:rPr lang="en-US" dirty="0" smtClean="0"/>
              <a:t>)</a:t>
            </a:r>
            <a:endParaRPr lang="en-US" dirty="0"/>
          </a:p>
          <a:p>
            <a:pPr>
              <a:lnSpc>
                <a:spcPct val="90000"/>
              </a:lnSpc>
            </a:pPr>
            <a:endParaRPr lang="en-US" dirty="0" smtClean="0"/>
          </a:p>
          <a:p>
            <a:pPr>
              <a:lnSpc>
                <a:spcPct val="90000"/>
              </a:lnSpc>
            </a:pPr>
            <a:r>
              <a:rPr lang="en-US" dirty="0" smtClean="0">
                <a:solidFill>
                  <a:srgbClr val="FF0000"/>
                </a:solidFill>
              </a:rPr>
              <a:t>It is NOT a stochastic acceleration mechanism</a:t>
            </a:r>
            <a:endParaRPr lang="en-US" dirty="0" smtClean="0">
              <a:solidFill>
                <a:srgbClr val="FF0000"/>
              </a:solidFill>
            </a:endParaRPr>
          </a:p>
        </p:txBody>
      </p:sp>
      <p:sp>
        <p:nvSpPr>
          <p:cNvPr id="3" name="TextBox 2"/>
          <p:cNvSpPr txBox="1"/>
          <p:nvPr/>
        </p:nvSpPr>
        <p:spPr>
          <a:xfrm>
            <a:off x="246595" y="74243"/>
            <a:ext cx="8606116" cy="523220"/>
          </a:xfrm>
          <a:prstGeom prst="rect">
            <a:avLst/>
          </a:prstGeom>
          <a:noFill/>
        </p:spPr>
        <p:txBody>
          <a:bodyPr wrap="square" rtlCol="0">
            <a:spAutoFit/>
          </a:bodyPr>
          <a:lstStyle/>
          <a:p>
            <a:pPr algn="ctr"/>
            <a:r>
              <a:rPr lang="en-US" sz="2800" dirty="0" smtClean="0"/>
              <a:t>The Pump Mechanism — A new Acceleration Mechanism</a:t>
            </a:r>
            <a:endParaRPr lang="en-US" sz="2800" dirty="0"/>
          </a:p>
        </p:txBody>
      </p:sp>
      <p:grpSp>
        <p:nvGrpSpPr>
          <p:cNvPr id="4" name="Group 3"/>
          <p:cNvGrpSpPr>
            <a:grpSpLocks noChangeAspect="1"/>
          </p:cNvGrpSpPr>
          <p:nvPr/>
        </p:nvGrpSpPr>
        <p:grpSpPr>
          <a:xfrm>
            <a:off x="138430" y="497113"/>
            <a:ext cx="4092887" cy="3955893"/>
            <a:chOff x="49888" y="1960310"/>
            <a:chExt cx="4092887" cy="3955893"/>
          </a:xfrm>
        </p:grpSpPr>
        <p:pic>
          <p:nvPicPr>
            <p:cNvPr id="5" name="Picture 3" descr="Shine_Tai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595" y="2032913"/>
              <a:ext cx="3896180" cy="3573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343935" y="4757619"/>
              <a:ext cx="2096046" cy="49316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343935" y="4736574"/>
              <a:ext cx="2096046" cy="461665"/>
            </a:xfrm>
            <a:prstGeom prst="rect">
              <a:avLst/>
            </a:prstGeom>
            <a:noFill/>
          </p:spPr>
          <p:txBody>
            <a:bodyPr wrap="square" rtlCol="0">
              <a:spAutoFit/>
            </a:bodyPr>
            <a:lstStyle/>
            <a:p>
              <a:pPr algn="ctr"/>
              <a:r>
                <a:rPr lang="en-US" sz="2400" dirty="0" smtClean="0"/>
                <a:t>Core Particles</a:t>
              </a:r>
              <a:endParaRPr lang="en-US" sz="2400" dirty="0"/>
            </a:p>
          </p:txBody>
        </p:sp>
        <p:sp>
          <p:nvSpPr>
            <p:cNvPr id="8" name="Rectangle 7"/>
            <p:cNvSpPr/>
            <p:nvPr/>
          </p:nvSpPr>
          <p:spPr>
            <a:xfrm>
              <a:off x="1210532" y="3333280"/>
              <a:ext cx="316128" cy="1009057"/>
            </a:xfrm>
            <a:prstGeom prst="rect">
              <a:avLst/>
            </a:prstGeom>
            <a:solidFill>
              <a:srgbClr val="E8E8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70673" y="3205537"/>
              <a:ext cx="1039136" cy="298048"/>
            </a:xfrm>
            <a:prstGeom prst="rect">
              <a:avLst/>
            </a:prstGeom>
            <a:solidFill>
              <a:srgbClr val="E8E8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59056" y="2969134"/>
              <a:ext cx="663880" cy="298048"/>
            </a:xfrm>
            <a:prstGeom prst="rect">
              <a:avLst/>
            </a:prstGeom>
            <a:solidFill>
              <a:srgbClr val="E8E8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84874" y="2745498"/>
              <a:ext cx="416990" cy="298048"/>
            </a:xfrm>
            <a:prstGeom prst="rect">
              <a:avLst/>
            </a:prstGeom>
            <a:solidFill>
              <a:srgbClr val="E8E8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716182" y="3606354"/>
              <a:ext cx="1300380" cy="400110"/>
            </a:xfrm>
            <a:prstGeom prst="rect">
              <a:avLst/>
            </a:prstGeom>
            <a:noFill/>
          </p:spPr>
          <p:txBody>
            <a:bodyPr wrap="square" rtlCol="0">
              <a:spAutoFit/>
            </a:bodyPr>
            <a:lstStyle/>
            <a:p>
              <a:r>
                <a:rPr lang="en-US" sz="2000" i="1" dirty="0" smtClean="0"/>
                <a:t>Expansion</a:t>
              </a:r>
              <a:endParaRPr lang="en-US" sz="2000" i="1" dirty="0"/>
            </a:p>
          </p:txBody>
        </p:sp>
        <p:sp>
          <p:nvSpPr>
            <p:cNvPr id="13" name="TextBox 12"/>
            <p:cNvSpPr txBox="1"/>
            <p:nvPr/>
          </p:nvSpPr>
          <p:spPr>
            <a:xfrm>
              <a:off x="1343935" y="2880029"/>
              <a:ext cx="2096046" cy="627864"/>
            </a:xfrm>
            <a:prstGeom prst="rect">
              <a:avLst/>
            </a:prstGeom>
            <a:noFill/>
          </p:spPr>
          <p:txBody>
            <a:bodyPr wrap="square" rtlCol="0">
              <a:spAutoFit/>
            </a:bodyPr>
            <a:lstStyle/>
            <a:p>
              <a:pPr algn="ctr">
                <a:lnSpc>
                  <a:spcPct val="70000"/>
                </a:lnSpc>
              </a:pPr>
              <a:r>
                <a:rPr lang="en-US" sz="2400" dirty="0" smtClean="0"/>
                <a:t>Tail</a:t>
              </a:r>
            </a:p>
            <a:p>
              <a:pPr algn="ctr">
                <a:lnSpc>
                  <a:spcPct val="70000"/>
                </a:lnSpc>
              </a:pPr>
              <a:r>
                <a:rPr lang="en-US" sz="2400" dirty="0" smtClean="0"/>
                <a:t>Particles</a:t>
              </a:r>
              <a:endParaRPr lang="en-US" sz="2400" dirty="0"/>
            </a:p>
          </p:txBody>
        </p:sp>
        <p:sp>
          <p:nvSpPr>
            <p:cNvPr id="14" name="Rectangle 13"/>
            <p:cNvSpPr/>
            <p:nvPr/>
          </p:nvSpPr>
          <p:spPr>
            <a:xfrm>
              <a:off x="3207937" y="3313073"/>
              <a:ext cx="316128" cy="1054778"/>
            </a:xfrm>
            <a:prstGeom prst="rect">
              <a:avLst/>
            </a:prstGeom>
            <a:solidFill>
              <a:srgbClr val="E8E8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162433" y="3451139"/>
              <a:ext cx="448157" cy="904383"/>
            </a:xfrm>
            <a:prstGeom prst="rect">
              <a:avLst/>
            </a:prstGeom>
            <a:solidFill>
              <a:srgbClr val="E8E8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16200000">
              <a:off x="2696152" y="3594027"/>
              <a:ext cx="1300380" cy="400110"/>
            </a:xfrm>
            <a:prstGeom prst="rect">
              <a:avLst/>
            </a:prstGeom>
            <a:noFill/>
          </p:spPr>
          <p:txBody>
            <a:bodyPr wrap="square" rtlCol="0">
              <a:spAutoFit/>
            </a:bodyPr>
            <a:lstStyle/>
            <a:p>
              <a:r>
                <a:rPr lang="en-US" sz="2000" i="1" dirty="0" smtClean="0"/>
                <a:t>Expansion</a:t>
              </a:r>
              <a:endParaRPr lang="en-US" sz="2000" i="1" dirty="0"/>
            </a:p>
          </p:txBody>
        </p:sp>
        <p:sp>
          <p:nvSpPr>
            <p:cNvPr id="17" name="TextBox 16"/>
            <p:cNvSpPr txBox="1"/>
            <p:nvPr/>
          </p:nvSpPr>
          <p:spPr>
            <a:xfrm rot="16200000">
              <a:off x="1847358" y="3747533"/>
              <a:ext cx="1111152" cy="538609"/>
            </a:xfrm>
            <a:prstGeom prst="rect">
              <a:avLst/>
            </a:prstGeom>
            <a:noFill/>
          </p:spPr>
          <p:txBody>
            <a:bodyPr wrap="none" rtlCol="0">
              <a:spAutoFit/>
            </a:bodyPr>
            <a:lstStyle/>
            <a:p>
              <a:pPr algn="ctr">
                <a:lnSpc>
                  <a:spcPct val="70000"/>
                </a:lnSpc>
              </a:pPr>
              <a:r>
                <a:rPr lang="en-US" sz="2000" i="1" dirty="0" smtClean="0"/>
                <a:t>Com-</a:t>
              </a:r>
            </a:p>
            <a:p>
              <a:pPr algn="ctr">
                <a:lnSpc>
                  <a:spcPct val="70000"/>
                </a:lnSpc>
              </a:pPr>
              <a:r>
                <a:rPr lang="en-US" sz="2000" i="1" dirty="0" err="1" smtClean="0"/>
                <a:t>pression</a:t>
              </a:r>
              <a:endParaRPr lang="en-US" sz="2000" i="1" dirty="0"/>
            </a:p>
          </p:txBody>
        </p:sp>
        <p:sp>
          <p:nvSpPr>
            <p:cNvPr id="18" name="Rectangle 17"/>
            <p:cNvSpPr/>
            <p:nvPr/>
          </p:nvSpPr>
          <p:spPr>
            <a:xfrm>
              <a:off x="113191" y="1960310"/>
              <a:ext cx="316128" cy="3039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rot="16200000">
              <a:off x="-648051" y="3279327"/>
              <a:ext cx="1873274" cy="400110"/>
            </a:xfrm>
            <a:prstGeom prst="rect">
              <a:avLst/>
            </a:prstGeom>
            <a:noFill/>
          </p:spPr>
          <p:txBody>
            <a:bodyPr wrap="square" rtlCol="0">
              <a:spAutoFit/>
            </a:bodyPr>
            <a:lstStyle/>
            <a:p>
              <a:r>
                <a:rPr lang="en-US" sz="2000" dirty="0" smtClean="0"/>
                <a:t>Particle speed </a:t>
              </a:r>
              <a:r>
                <a:rPr lang="en-US" sz="2000" i="1" dirty="0" smtClean="0"/>
                <a:t>v</a:t>
              </a:r>
              <a:endParaRPr lang="en-US" sz="2000" i="1" dirty="0"/>
            </a:p>
          </p:txBody>
        </p:sp>
        <p:sp>
          <p:nvSpPr>
            <p:cNvPr id="20" name="TextBox 19"/>
            <p:cNvSpPr txBox="1"/>
            <p:nvPr/>
          </p:nvSpPr>
          <p:spPr>
            <a:xfrm>
              <a:off x="49888" y="4382625"/>
              <a:ext cx="500403" cy="400110"/>
            </a:xfrm>
            <a:prstGeom prst="rect">
              <a:avLst/>
            </a:prstGeom>
            <a:noFill/>
          </p:spPr>
          <p:txBody>
            <a:bodyPr wrap="none" rtlCol="0">
              <a:spAutoFit/>
            </a:bodyPr>
            <a:lstStyle/>
            <a:p>
              <a:r>
                <a:rPr lang="en-US" sz="2000" i="1" dirty="0" err="1" smtClean="0"/>
                <a:t>V</a:t>
              </a:r>
              <a:r>
                <a:rPr lang="en-US" sz="2000" baseline="-25000" dirty="0" err="1" smtClean="0"/>
                <a:t>th</a:t>
              </a:r>
              <a:endParaRPr lang="en-US" baseline="-25000" dirty="0"/>
            </a:p>
          </p:txBody>
        </p:sp>
        <p:sp>
          <p:nvSpPr>
            <p:cNvPr id="21" name="Rectangle 20"/>
            <p:cNvSpPr/>
            <p:nvPr/>
          </p:nvSpPr>
          <p:spPr>
            <a:xfrm>
              <a:off x="659327" y="5500971"/>
              <a:ext cx="3051093" cy="4152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1763147" y="5380473"/>
              <a:ext cx="1214032" cy="400110"/>
            </a:xfrm>
            <a:prstGeom prst="rect">
              <a:avLst/>
            </a:prstGeom>
            <a:noFill/>
          </p:spPr>
          <p:txBody>
            <a:bodyPr wrap="none" rtlCol="0">
              <a:spAutoFit/>
            </a:bodyPr>
            <a:lstStyle/>
            <a:p>
              <a:r>
                <a:rPr lang="en-US" sz="2000" dirty="0" smtClean="0"/>
                <a:t>Position </a:t>
              </a:r>
              <a:r>
                <a:rPr lang="en-US" sz="2000" i="1" dirty="0" smtClean="0"/>
                <a:t>r</a:t>
              </a:r>
              <a:endParaRPr lang="en-US" sz="2000" i="1" dirty="0"/>
            </a:p>
          </p:txBody>
        </p:sp>
      </p:grpSp>
      <p:sp>
        <p:nvSpPr>
          <p:cNvPr id="23" name="TextBox 22"/>
          <p:cNvSpPr txBox="1"/>
          <p:nvPr/>
        </p:nvSpPr>
        <p:spPr>
          <a:xfrm>
            <a:off x="517861" y="4467574"/>
            <a:ext cx="3654134" cy="1477328"/>
          </a:xfrm>
          <a:prstGeom prst="rect">
            <a:avLst/>
          </a:prstGeom>
          <a:noFill/>
        </p:spPr>
        <p:txBody>
          <a:bodyPr wrap="square" rtlCol="0">
            <a:spAutoFit/>
          </a:bodyPr>
          <a:lstStyle/>
          <a:p>
            <a:r>
              <a:rPr lang="en-US" dirty="0">
                <a:solidFill>
                  <a:srgbClr val="FF0000"/>
                </a:solidFill>
              </a:rPr>
              <a:t>The pump mechanism </a:t>
            </a:r>
            <a:r>
              <a:rPr lang="en-US" dirty="0" smtClean="0">
                <a:solidFill>
                  <a:srgbClr val="FF0000"/>
                </a:solidFill>
              </a:rPr>
              <a:t>extracts part </a:t>
            </a:r>
            <a:r>
              <a:rPr lang="en-US" dirty="0">
                <a:solidFill>
                  <a:srgbClr val="FF0000"/>
                </a:solidFill>
              </a:rPr>
              <a:t>of the energy </a:t>
            </a:r>
            <a:r>
              <a:rPr lang="en-US" dirty="0" smtClean="0">
                <a:solidFill>
                  <a:srgbClr val="FF0000"/>
                </a:solidFill>
              </a:rPr>
              <a:t>from the core to </a:t>
            </a:r>
            <a:r>
              <a:rPr lang="en-US" dirty="0">
                <a:solidFill>
                  <a:srgbClr val="FF0000"/>
                </a:solidFill>
              </a:rPr>
              <a:t>create the GCRs</a:t>
            </a:r>
            <a:r>
              <a:rPr lang="en-US" dirty="0" smtClean="0">
                <a:solidFill>
                  <a:srgbClr val="FF0000"/>
                </a:solidFill>
              </a:rPr>
              <a:t>, by moving some particles from the core to the tail without </a:t>
            </a:r>
            <a:r>
              <a:rPr lang="en-US" dirty="0" smtClean="0">
                <a:solidFill>
                  <a:srgbClr val="FF0000"/>
                </a:solidFill>
              </a:rPr>
              <a:t>damping </a:t>
            </a:r>
            <a:r>
              <a:rPr lang="en-US" dirty="0">
                <a:solidFill>
                  <a:srgbClr val="FF0000"/>
                </a:solidFill>
              </a:rPr>
              <a:t>of the turbulence.</a:t>
            </a:r>
          </a:p>
        </p:txBody>
      </p:sp>
    </p:spTree>
    <p:extLst>
      <p:ext uri="{BB962C8B-B14F-4D97-AF65-F5344CB8AC3E}">
        <p14:creationId xmlns:p14="http://schemas.microsoft.com/office/powerpoint/2010/main" val="28860930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286" y="787967"/>
            <a:ext cx="8877405" cy="5997027"/>
          </a:xfrm>
          <a:prstGeom prst="rect">
            <a:avLst/>
          </a:prstGeom>
        </p:spPr>
        <p:txBody>
          <a:bodyPr wrap="square">
            <a:spAutoFit/>
          </a:bodyPr>
          <a:lstStyle/>
          <a:p>
            <a:pPr>
              <a:lnSpc>
                <a:spcPct val="90000"/>
              </a:lnSpc>
            </a:pPr>
            <a:r>
              <a:rPr lang="en-US" dirty="0" smtClean="0"/>
              <a:t>In </a:t>
            </a:r>
            <a:r>
              <a:rPr lang="en-US" dirty="0"/>
              <a:t>its simplest form, diffusive shock acceleration as the mechanism to produce GCRs </a:t>
            </a:r>
          </a:p>
          <a:p>
            <a:pPr>
              <a:lnSpc>
                <a:spcPct val="90000"/>
              </a:lnSpc>
            </a:pPr>
            <a:r>
              <a:rPr lang="en-US" dirty="0"/>
              <a:t>is faced with a number of </a:t>
            </a:r>
            <a:r>
              <a:rPr lang="en-US" dirty="0" smtClean="0"/>
              <a:t>challenges (</a:t>
            </a:r>
            <a:r>
              <a:rPr lang="en-US" dirty="0"/>
              <a:t>e.g., Butt 2009</a:t>
            </a:r>
            <a:r>
              <a:rPr lang="en-US" dirty="0" smtClean="0"/>
              <a:t>)</a:t>
            </a:r>
          </a:p>
          <a:p>
            <a:pPr>
              <a:lnSpc>
                <a:spcPct val="90000"/>
              </a:lnSpc>
            </a:pPr>
            <a:endParaRPr lang="en-US" sz="800" dirty="0"/>
          </a:p>
          <a:p>
            <a:pPr marL="285750" indent="-285750">
              <a:lnSpc>
                <a:spcPct val="90000"/>
              </a:lnSpc>
              <a:buFontTx/>
              <a:buChar char="-"/>
            </a:pPr>
            <a:r>
              <a:rPr lang="en-US" dirty="0" smtClean="0"/>
              <a:t>Isolated, large supernovae remnants may be too rare, introduce anisotropies not observed </a:t>
            </a:r>
          </a:p>
          <a:p>
            <a:pPr marL="285750" indent="-285750">
              <a:lnSpc>
                <a:spcPct val="90000"/>
              </a:lnSpc>
              <a:buFontTx/>
              <a:buChar char="-"/>
            </a:pPr>
            <a:endParaRPr lang="en-US" sz="800" dirty="0"/>
          </a:p>
          <a:p>
            <a:pPr marL="285750" indent="-285750">
              <a:lnSpc>
                <a:spcPct val="90000"/>
              </a:lnSpc>
              <a:buFontTx/>
              <a:buChar char="-"/>
            </a:pPr>
            <a:r>
              <a:rPr lang="en-US" dirty="0" smtClean="0"/>
              <a:t>Supernovae remnants  may not be sufficiently large nor have sufficient energy to accelerate very high-energy GCRs that have </a:t>
            </a:r>
            <a:r>
              <a:rPr lang="en-US" dirty="0" err="1" smtClean="0"/>
              <a:t>gyroradii</a:t>
            </a:r>
            <a:r>
              <a:rPr lang="en-US" dirty="0" smtClean="0"/>
              <a:t> larger than the supernovae shock (e.g., </a:t>
            </a:r>
            <a:r>
              <a:rPr lang="en-US" dirty="0" err="1" smtClean="0"/>
              <a:t>Lagange</a:t>
            </a:r>
            <a:r>
              <a:rPr lang="en-US" dirty="0" smtClean="0"/>
              <a:t> &amp; </a:t>
            </a:r>
            <a:r>
              <a:rPr lang="en-US" dirty="0" err="1" smtClean="0"/>
              <a:t>Cesarsky</a:t>
            </a:r>
            <a:r>
              <a:rPr lang="en-US" dirty="0" smtClean="0"/>
              <a:t> 1983). </a:t>
            </a:r>
          </a:p>
          <a:p>
            <a:pPr marL="285750" indent="-285750">
              <a:lnSpc>
                <a:spcPct val="90000"/>
              </a:lnSpc>
              <a:buFontTx/>
              <a:buChar char="-"/>
            </a:pPr>
            <a:endParaRPr lang="en-US" sz="800" dirty="0" smtClean="0"/>
          </a:p>
          <a:p>
            <a:pPr marL="285750" indent="-285750">
              <a:lnSpc>
                <a:spcPct val="90000"/>
              </a:lnSpc>
              <a:buFontTx/>
              <a:buChar char="-"/>
            </a:pPr>
            <a:r>
              <a:rPr lang="en-US" dirty="0" smtClean="0"/>
              <a:t>Recent </a:t>
            </a:r>
            <a:r>
              <a:rPr lang="en-US" dirty="0"/>
              <a:t>observations from </a:t>
            </a:r>
            <a:r>
              <a:rPr lang="en-US" dirty="0" smtClean="0"/>
              <a:t>the </a:t>
            </a:r>
            <a:r>
              <a:rPr lang="en-US" i="1" dirty="0" smtClean="0"/>
              <a:t>PAMELA </a:t>
            </a:r>
            <a:r>
              <a:rPr lang="en-US" dirty="0"/>
              <a:t>satellite instrument have revealed structure in the GCR spectrum in the </a:t>
            </a:r>
            <a:r>
              <a:rPr lang="en-US" dirty="0" smtClean="0"/>
              <a:t>magnetic rigidity </a:t>
            </a:r>
            <a:r>
              <a:rPr lang="en-US" dirty="0"/>
              <a:t>range between 5 and 1000 GV that appears to be inconsistent with the expected </a:t>
            </a:r>
            <a:r>
              <a:rPr lang="en-US" dirty="0" smtClean="0"/>
              <a:t>spectra from </a:t>
            </a:r>
            <a:r>
              <a:rPr lang="en-US" dirty="0"/>
              <a:t>diffusive shock acceleration (</a:t>
            </a:r>
            <a:r>
              <a:rPr lang="en-US" dirty="0" err="1"/>
              <a:t>Adriani</a:t>
            </a:r>
            <a:r>
              <a:rPr lang="en-US" dirty="0"/>
              <a:t> et al. 2011</a:t>
            </a:r>
            <a:r>
              <a:rPr lang="en-US" dirty="0" smtClean="0"/>
              <a:t>)</a:t>
            </a:r>
            <a:endParaRPr lang="en-US" dirty="0"/>
          </a:p>
          <a:p>
            <a:pPr>
              <a:lnSpc>
                <a:spcPct val="90000"/>
              </a:lnSpc>
            </a:pPr>
            <a:endParaRPr lang="en-US" dirty="0"/>
          </a:p>
          <a:p>
            <a:pPr>
              <a:lnSpc>
                <a:spcPct val="90000"/>
              </a:lnSpc>
            </a:pPr>
            <a:r>
              <a:rPr lang="en-US" dirty="0" smtClean="0"/>
              <a:t>We have applied the pump mechanism to the acceleration of Anomalous and Galactic Cosmic </a:t>
            </a:r>
            <a:r>
              <a:rPr lang="en-US" dirty="0" smtClean="0"/>
              <a:t>Rays</a:t>
            </a:r>
          </a:p>
          <a:p>
            <a:pPr>
              <a:lnSpc>
                <a:spcPct val="90000"/>
              </a:lnSpc>
            </a:pPr>
            <a:endParaRPr lang="en-US" dirty="0" smtClean="0"/>
          </a:p>
          <a:p>
            <a:pPr>
              <a:lnSpc>
                <a:spcPct val="90000"/>
              </a:lnSpc>
            </a:pPr>
            <a:endParaRPr lang="en-US" sz="800" dirty="0" smtClean="0"/>
          </a:p>
          <a:p>
            <a:pPr>
              <a:lnSpc>
                <a:spcPct val="90000"/>
              </a:lnSpc>
            </a:pPr>
            <a:r>
              <a:rPr lang="en-US" i="1" dirty="0" smtClean="0">
                <a:solidFill>
                  <a:srgbClr val="3366FF"/>
                </a:solidFill>
              </a:rPr>
              <a:t>With relatively straightforward assumptions about the magnetic field in the interstellar medium, and how GCRs propagate in this field, the pump mechanism yields</a:t>
            </a:r>
          </a:p>
          <a:p>
            <a:pPr>
              <a:lnSpc>
                <a:spcPct val="90000"/>
              </a:lnSpc>
            </a:pPr>
            <a:endParaRPr lang="en-US" sz="800" dirty="0" smtClean="0"/>
          </a:p>
          <a:p>
            <a:pPr marL="285750" indent="-285750">
              <a:lnSpc>
                <a:spcPct val="90000"/>
              </a:lnSpc>
              <a:buFontTx/>
              <a:buChar char="-"/>
            </a:pPr>
            <a:r>
              <a:rPr lang="en-US" dirty="0" smtClean="0">
                <a:solidFill>
                  <a:srgbClr val="FF0000"/>
                </a:solidFill>
              </a:rPr>
              <a:t>The overall shape of the GCR spectrum, a power law in particle kinetic energy, with a break at the so-called “knee” in the GCR spectrum to a slightly steeper power law spectrum</a:t>
            </a:r>
          </a:p>
          <a:p>
            <a:pPr marL="285750" indent="-285750">
              <a:lnSpc>
                <a:spcPct val="90000"/>
              </a:lnSpc>
              <a:buFontTx/>
              <a:buChar char="-"/>
            </a:pPr>
            <a:endParaRPr lang="en-US" sz="800" dirty="0" smtClean="0">
              <a:solidFill>
                <a:srgbClr val="FF0000"/>
              </a:solidFill>
            </a:endParaRPr>
          </a:p>
          <a:p>
            <a:pPr marL="285750" indent="-285750">
              <a:lnSpc>
                <a:spcPct val="90000"/>
              </a:lnSpc>
              <a:buFontTx/>
              <a:buChar char="-"/>
            </a:pPr>
            <a:r>
              <a:rPr lang="en-US" dirty="0" smtClean="0">
                <a:solidFill>
                  <a:srgbClr val="FF0000"/>
                </a:solidFill>
              </a:rPr>
              <a:t>The rigidity dependence of the H/He ratio observed from the </a:t>
            </a:r>
            <a:r>
              <a:rPr lang="en-US" i="1" dirty="0" smtClean="0">
                <a:solidFill>
                  <a:srgbClr val="FF0000"/>
                </a:solidFill>
              </a:rPr>
              <a:t>PAMELA </a:t>
            </a:r>
            <a:r>
              <a:rPr lang="en-US" dirty="0" smtClean="0">
                <a:solidFill>
                  <a:srgbClr val="FF0000"/>
                </a:solidFill>
              </a:rPr>
              <a:t>satellite </a:t>
            </a:r>
            <a:r>
              <a:rPr lang="en-US" dirty="0" smtClean="0">
                <a:solidFill>
                  <a:srgbClr val="FF0000"/>
                </a:solidFill>
              </a:rPr>
              <a:t>instrument</a:t>
            </a:r>
          </a:p>
          <a:p>
            <a:pPr marL="285750" indent="-285750">
              <a:lnSpc>
                <a:spcPct val="90000"/>
              </a:lnSpc>
              <a:buFontTx/>
              <a:buChar char="-"/>
            </a:pPr>
            <a:endParaRPr lang="en-US" dirty="0">
              <a:solidFill>
                <a:srgbClr val="FF0000"/>
              </a:solidFill>
            </a:endParaRPr>
          </a:p>
          <a:p>
            <a:pPr>
              <a:lnSpc>
                <a:spcPct val="90000"/>
              </a:lnSpc>
            </a:pPr>
            <a:endParaRPr lang="en-US" dirty="0" smtClean="0">
              <a:solidFill>
                <a:srgbClr val="FF0000"/>
              </a:solidFill>
            </a:endParaRPr>
          </a:p>
        </p:txBody>
      </p:sp>
      <p:sp>
        <p:nvSpPr>
          <p:cNvPr id="3" name="TextBox 2"/>
          <p:cNvSpPr txBox="1"/>
          <p:nvPr/>
        </p:nvSpPr>
        <p:spPr>
          <a:xfrm>
            <a:off x="1726156" y="74243"/>
            <a:ext cx="5671654" cy="523220"/>
          </a:xfrm>
          <a:prstGeom prst="rect">
            <a:avLst/>
          </a:prstGeom>
          <a:noFill/>
        </p:spPr>
        <p:txBody>
          <a:bodyPr wrap="square" rtlCol="0">
            <a:spAutoFit/>
          </a:bodyPr>
          <a:lstStyle/>
          <a:p>
            <a:pPr algn="ctr"/>
            <a:r>
              <a:rPr lang="en-US" sz="2800" dirty="0" smtClean="0"/>
              <a:t>Overview</a:t>
            </a:r>
            <a:endParaRPr lang="en-US" sz="2800" dirty="0"/>
          </a:p>
        </p:txBody>
      </p:sp>
    </p:spTree>
    <p:extLst>
      <p:ext uri="{BB962C8B-B14F-4D97-AF65-F5344CB8AC3E}">
        <p14:creationId xmlns:p14="http://schemas.microsoft.com/office/powerpoint/2010/main" val="29295493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46596" y="708423"/>
            <a:ext cx="8897404" cy="5878533"/>
          </a:xfrm>
          <a:prstGeom prst="rect">
            <a:avLst/>
          </a:prstGeom>
          <a:noFill/>
        </p:spPr>
        <p:txBody>
          <a:bodyPr wrap="square" rtlCol="0">
            <a:spAutoFit/>
          </a:bodyPr>
          <a:lstStyle/>
          <a:p>
            <a:pPr marL="457200" indent="-457200">
              <a:buAutoNum type="arabicPeriod"/>
            </a:pPr>
            <a:r>
              <a:rPr lang="en-US" sz="2000" dirty="0" smtClean="0"/>
              <a:t>We </a:t>
            </a:r>
            <a:r>
              <a:rPr lang="en-US" sz="2000" dirty="0" smtClean="0"/>
              <a:t>require a </a:t>
            </a:r>
            <a:r>
              <a:rPr lang="en-US" sz="2000" dirty="0"/>
              <a:t>suprathermal core distribution of particles, which contains </a:t>
            </a:r>
            <a:r>
              <a:rPr lang="en-US" sz="2000" dirty="0" smtClean="0"/>
              <a:t>sufficient </a:t>
            </a:r>
            <a:r>
              <a:rPr lang="en-US" sz="2000" dirty="0"/>
              <a:t>energy to </a:t>
            </a:r>
            <a:r>
              <a:rPr lang="en-US" sz="2000" dirty="0" smtClean="0"/>
              <a:t>be redistributed </a:t>
            </a:r>
            <a:r>
              <a:rPr lang="en-US" sz="2000" dirty="0"/>
              <a:t>and account for the energy in the </a:t>
            </a:r>
            <a:r>
              <a:rPr lang="en-US" sz="2000" dirty="0" smtClean="0"/>
              <a:t>GCRs</a:t>
            </a:r>
          </a:p>
          <a:p>
            <a:endParaRPr lang="en-US" dirty="0"/>
          </a:p>
          <a:p>
            <a:r>
              <a:rPr lang="en-US" sz="2000" i="1" dirty="0" smtClean="0">
                <a:solidFill>
                  <a:srgbClr val="FF0000"/>
                </a:solidFill>
              </a:rPr>
              <a:t>The core particle population that we invoke is the hot (&gt;10</a:t>
            </a:r>
            <a:r>
              <a:rPr lang="en-US" sz="2000" i="1" baseline="30000" dirty="0" smtClean="0">
                <a:solidFill>
                  <a:srgbClr val="FF0000"/>
                </a:solidFill>
              </a:rPr>
              <a:t>6</a:t>
            </a:r>
            <a:r>
              <a:rPr lang="en-US" sz="2000" i="1" dirty="0" smtClean="0">
                <a:solidFill>
                  <a:srgbClr val="FF0000"/>
                </a:solidFill>
              </a:rPr>
              <a:t> K), low density (&lt;0.01 cm</a:t>
            </a:r>
            <a:r>
              <a:rPr lang="en-US" sz="2400" i="1" baseline="30000" dirty="0" smtClean="0">
                <a:solidFill>
                  <a:srgbClr val="FF0000"/>
                </a:solidFill>
              </a:rPr>
              <a:t>-3</a:t>
            </a:r>
            <a:r>
              <a:rPr lang="en-US" sz="2000" i="1" dirty="0" smtClean="0">
                <a:solidFill>
                  <a:srgbClr val="FF0000"/>
                </a:solidFill>
              </a:rPr>
              <a:t>) thermal plasma in </a:t>
            </a:r>
            <a:r>
              <a:rPr lang="en-US" sz="2000" i="1" dirty="0" err="1" smtClean="0">
                <a:solidFill>
                  <a:srgbClr val="FF0000"/>
                </a:solidFill>
              </a:rPr>
              <a:t>superbubbles</a:t>
            </a:r>
            <a:r>
              <a:rPr lang="en-US" sz="2000" i="1" dirty="0" smtClean="0">
                <a:solidFill>
                  <a:srgbClr val="FF0000"/>
                </a:solidFill>
              </a:rPr>
              <a:t> (e.g., Chu 2007)</a:t>
            </a:r>
          </a:p>
          <a:p>
            <a:endParaRPr lang="en-US" i="1" dirty="0">
              <a:solidFill>
                <a:srgbClr val="FF0000"/>
              </a:solidFill>
            </a:endParaRPr>
          </a:p>
          <a:p>
            <a:pPr marL="285750" indent="-285750">
              <a:buFontTx/>
              <a:buChar char="-"/>
            </a:pPr>
            <a:r>
              <a:rPr lang="en-US" dirty="0" err="1" smtClean="0"/>
              <a:t>Superbubbles</a:t>
            </a:r>
            <a:r>
              <a:rPr lang="en-US" dirty="0" smtClean="0"/>
              <a:t> </a:t>
            </a:r>
            <a:r>
              <a:rPr lang="en-US" dirty="0"/>
              <a:t>appear to </a:t>
            </a:r>
            <a:r>
              <a:rPr lang="en-US" dirty="0" smtClean="0"/>
              <a:t>be expanding </a:t>
            </a:r>
            <a:r>
              <a:rPr lang="en-US" dirty="0"/>
              <a:t>and thus have a pressure in excess of the average pressure in the interstellar </a:t>
            </a:r>
            <a:r>
              <a:rPr lang="en-US" dirty="0" smtClean="0"/>
              <a:t>medium, in </a:t>
            </a:r>
            <a:r>
              <a:rPr lang="en-US" dirty="0"/>
              <a:t>excess of the ~1 </a:t>
            </a:r>
            <a:r>
              <a:rPr lang="en-US" dirty="0" err="1"/>
              <a:t>eV</a:t>
            </a:r>
            <a:r>
              <a:rPr lang="en-US" dirty="0"/>
              <a:t> cm</a:t>
            </a:r>
            <a:r>
              <a:rPr lang="en-US" sz="2000" baseline="30000" dirty="0"/>
              <a:t>-</a:t>
            </a:r>
            <a:r>
              <a:rPr lang="en-US" sz="2000" baseline="30000" dirty="0" smtClean="0"/>
              <a:t>3</a:t>
            </a:r>
            <a:r>
              <a:rPr lang="en-US" dirty="0" smtClean="0"/>
              <a:t> in GCRs</a:t>
            </a:r>
          </a:p>
          <a:p>
            <a:pPr marL="285750" indent="-285750">
              <a:buFontTx/>
              <a:buChar char="-"/>
            </a:pPr>
            <a:endParaRPr lang="en-US" sz="800" dirty="0" smtClean="0"/>
          </a:p>
          <a:p>
            <a:pPr marL="285750" indent="-285750">
              <a:buFontTx/>
              <a:buChar char="-"/>
            </a:pPr>
            <a:r>
              <a:rPr lang="en-US" dirty="0" smtClean="0"/>
              <a:t>The thermal speeds of the hot plasma should readily allow the particles to be injected into the pump mechanism</a:t>
            </a:r>
            <a:endParaRPr lang="en-US" dirty="0"/>
          </a:p>
          <a:p>
            <a:pPr marL="285750" indent="-285750">
              <a:buFontTx/>
              <a:buChar char="-"/>
            </a:pPr>
            <a:endParaRPr lang="en-US" sz="800" dirty="0" smtClean="0"/>
          </a:p>
          <a:p>
            <a:pPr marL="285750" indent="-285750">
              <a:buFontTx/>
              <a:buChar char="-"/>
            </a:pPr>
            <a:r>
              <a:rPr lang="en-US" dirty="0" smtClean="0"/>
              <a:t>The low plasma density will not result in significant ionization losses.</a:t>
            </a:r>
            <a:endParaRPr lang="en-US" i="1" dirty="0" smtClean="0">
              <a:solidFill>
                <a:srgbClr val="FF0000"/>
              </a:solidFill>
            </a:endParaRPr>
          </a:p>
          <a:p>
            <a:endParaRPr lang="en-US" dirty="0" smtClean="0"/>
          </a:p>
          <a:p>
            <a:endParaRPr lang="en-US" dirty="0"/>
          </a:p>
          <a:p>
            <a:pPr marL="457200" indent="-457200">
              <a:buAutoNum type="arabicPeriod" startAt="2"/>
            </a:pPr>
            <a:r>
              <a:rPr lang="en-US" sz="2000" dirty="0" smtClean="0"/>
              <a:t>We </a:t>
            </a:r>
            <a:r>
              <a:rPr lang="en-US" sz="2000" dirty="0" smtClean="0"/>
              <a:t>also require that there be </a:t>
            </a:r>
            <a:r>
              <a:rPr lang="en-US" sz="2000" dirty="0"/>
              <a:t>large-scale </a:t>
            </a:r>
            <a:r>
              <a:rPr lang="en-US" sz="2000" dirty="0" smtClean="0"/>
              <a:t>compressions and </a:t>
            </a:r>
            <a:r>
              <a:rPr lang="en-US" sz="2000" dirty="0"/>
              <a:t>expansions of </a:t>
            </a:r>
            <a:r>
              <a:rPr lang="en-US" sz="2000" dirty="0" smtClean="0"/>
              <a:t>the </a:t>
            </a:r>
            <a:r>
              <a:rPr lang="en-US" sz="2000" dirty="0" smtClean="0"/>
              <a:t>plasma</a:t>
            </a:r>
          </a:p>
          <a:p>
            <a:endParaRPr lang="en-US" dirty="0"/>
          </a:p>
          <a:p>
            <a:r>
              <a:rPr lang="en-US" sz="2000" i="1" dirty="0" smtClean="0">
                <a:solidFill>
                  <a:srgbClr val="FF0000"/>
                </a:solidFill>
              </a:rPr>
              <a:t>The </a:t>
            </a:r>
            <a:r>
              <a:rPr lang="en-US" sz="2000" i="1" dirty="0">
                <a:solidFill>
                  <a:srgbClr val="FF0000"/>
                </a:solidFill>
              </a:rPr>
              <a:t>subsonic interstellar medium might readily </a:t>
            </a:r>
            <a:r>
              <a:rPr lang="en-US" sz="2000" i="1" dirty="0" smtClean="0">
                <a:solidFill>
                  <a:srgbClr val="FF0000"/>
                </a:solidFill>
              </a:rPr>
              <a:t>contain such compressions and expansions</a:t>
            </a:r>
          </a:p>
          <a:p>
            <a:endParaRPr lang="en-US" sz="2000" dirty="0"/>
          </a:p>
        </p:txBody>
      </p:sp>
      <p:sp>
        <p:nvSpPr>
          <p:cNvPr id="13" name="TextBox 12"/>
          <p:cNvSpPr txBox="1"/>
          <p:nvPr/>
        </p:nvSpPr>
        <p:spPr>
          <a:xfrm>
            <a:off x="123294" y="-49047"/>
            <a:ext cx="8897405" cy="523220"/>
          </a:xfrm>
          <a:prstGeom prst="rect">
            <a:avLst/>
          </a:prstGeom>
          <a:noFill/>
        </p:spPr>
        <p:txBody>
          <a:bodyPr wrap="square" rtlCol="0">
            <a:spAutoFit/>
          </a:bodyPr>
          <a:lstStyle/>
          <a:p>
            <a:pPr algn="ctr"/>
            <a:r>
              <a:rPr lang="en-US" sz="2800" dirty="0" smtClean="0"/>
              <a:t>Conditions Required for the Pump Acceleration Mechanism</a:t>
            </a:r>
            <a:endParaRPr lang="en-US" sz="2800" dirty="0"/>
          </a:p>
        </p:txBody>
      </p:sp>
    </p:spTree>
    <p:extLst>
      <p:ext uri="{BB962C8B-B14F-4D97-AF65-F5344CB8AC3E}">
        <p14:creationId xmlns:p14="http://schemas.microsoft.com/office/powerpoint/2010/main" val="34393645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94" y="826042"/>
            <a:ext cx="8897405" cy="4031873"/>
          </a:xfrm>
          <a:prstGeom prst="rect">
            <a:avLst/>
          </a:prstGeom>
          <a:noFill/>
        </p:spPr>
        <p:txBody>
          <a:bodyPr wrap="square" rtlCol="0">
            <a:spAutoFit/>
          </a:bodyPr>
          <a:lstStyle/>
          <a:p>
            <a:r>
              <a:rPr lang="en-US" sz="2000" dirty="0">
                <a:solidFill>
                  <a:srgbClr val="FF0000"/>
                </a:solidFill>
              </a:rPr>
              <a:t>We assume that particles accelerated by the pump mechanism in </a:t>
            </a:r>
            <a:r>
              <a:rPr lang="en-US" sz="2000" dirty="0" err="1">
                <a:solidFill>
                  <a:srgbClr val="FF0000"/>
                </a:solidFill>
              </a:rPr>
              <a:t>superbubbles</a:t>
            </a:r>
            <a:r>
              <a:rPr lang="en-US" sz="2000" dirty="0">
                <a:solidFill>
                  <a:srgbClr val="FF0000"/>
                </a:solidFill>
              </a:rPr>
              <a:t> then </a:t>
            </a:r>
            <a:r>
              <a:rPr lang="en-US" sz="2000" dirty="0" smtClean="0">
                <a:solidFill>
                  <a:srgbClr val="FF0000"/>
                </a:solidFill>
              </a:rPr>
              <a:t>spread into </a:t>
            </a:r>
            <a:r>
              <a:rPr lang="en-US" sz="2000" dirty="0">
                <a:solidFill>
                  <a:srgbClr val="FF0000"/>
                </a:solidFill>
              </a:rPr>
              <a:t>surrounding denser </a:t>
            </a:r>
            <a:r>
              <a:rPr lang="en-US" sz="2000" dirty="0" smtClean="0">
                <a:solidFill>
                  <a:srgbClr val="FF0000"/>
                </a:solidFill>
              </a:rPr>
              <a:t>regions</a:t>
            </a:r>
          </a:p>
          <a:p>
            <a:endParaRPr lang="en-US" sz="2000" dirty="0"/>
          </a:p>
          <a:p>
            <a:r>
              <a:rPr lang="en-US" sz="2000" dirty="0" smtClean="0"/>
              <a:t>Because low-energy particles suffer ionization losses in </a:t>
            </a:r>
            <a:r>
              <a:rPr lang="en-US" sz="2000" dirty="0"/>
              <a:t>these denser </a:t>
            </a:r>
            <a:r>
              <a:rPr lang="en-US" sz="2000" dirty="0" smtClean="0"/>
              <a:t>regions only </a:t>
            </a:r>
            <a:r>
              <a:rPr lang="en-US" sz="2000" dirty="0"/>
              <a:t>particles with energies above several hundred MeV/nucleon, which </a:t>
            </a:r>
            <a:r>
              <a:rPr lang="en-US" sz="2000" dirty="0" smtClean="0"/>
              <a:t>should suffer </a:t>
            </a:r>
            <a:r>
              <a:rPr lang="en-US" sz="2000" dirty="0"/>
              <a:t>negligible ionization losses </a:t>
            </a:r>
            <a:r>
              <a:rPr lang="en-US" sz="2000" dirty="0" smtClean="0"/>
              <a:t>(e.g. Gloeckler </a:t>
            </a:r>
            <a:r>
              <a:rPr lang="en-US" sz="2000" dirty="0"/>
              <a:t>&amp; </a:t>
            </a:r>
            <a:r>
              <a:rPr lang="en-US" sz="2000" dirty="0" err="1" smtClean="0"/>
              <a:t>Jokipii</a:t>
            </a:r>
            <a:r>
              <a:rPr lang="en-US" sz="2000" dirty="0" smtClean="0"/>
              <a:t>, </a:t>
            </a:r>
            <a:r>
              <a:rPr lang="en-US" sz="2000" dirty="0"/>
              <a:t>1967), can be expected to spread </a:t>
            </a:r>
            <a:r>
              <a:rPr lang="en-US" sz="2000" dirty="0" smtClean="0"/>
              <a:t>from the </a:t>
            </a:r>
            <a:r>
              <a:rPr lang="en-US" sz="2000" dirty="0" err="1"/>
              <a:t>superbubbles</a:t>
            </a:r>
            <a:r>
              <a:rPr lang="en-US" sz="2000" dirty="0"/>
              <a:t> into </a:t>
            </a:r>
            <a:r>
              <a:rPr lang="en-US" sz="2000" dirty="0" smtClean="0"/>
              <a:t>the surrounding Galaxy</a:t>
            </a:r>
          </a:p>
          <a:p>
            <a:endParaRPr lang="en-US" sz="2000" dirty="0"/>
          </a:p>
          <a:p>
            <a:r>
              <a:rPr lang="en-US" sz="2000" dirty="0" smtClean="0">
                <a:solidFill>
                  <a:srgbClr val="FF0000"/>
                </a:solidFill>
              </a:rPr>
              <a:t>At </a:t>
            </a:r>
            <a:r>
              <a:rPr lang="en-US" sz="2000" dirty="0">
                <a:solidFill>
                  <a:srgbClr val="FF0000"/>
                </a:solidFill>
              </a:rPr>
              <a:t>these higher energies the particles </a:t>
            </a:r>
            <a:r>
              <a:rPr lang="en-US" sz="2000" dirty="0" smtClean="0">
                <a:solidFill>
                  <a:srgbClr val="FF0000"/>
                </a:solidFill>
              </a:rPr>
              <a:t>should spread roughly uniformly </a:t>
            </a:r>
            <a:r>
              <a:rPr lang="en-US" sz="2000" dirty="0">
                <a:solidFill>
                  <a:srgbClr val="FF0000"/>
                </a:solidFill>
              </a:rPr>
              <a:t>throughout the Galaxy, and then continue to be accelerated to </a:t>
            </a:r>
            <a:r>
              <a:rPr lang="en-US" sz="2000" dirty="0" smtClean="0">
                <a:solidFill>
                  <a:srgbClr val="FF0000"/>
                </a:solidFill>
              </a:rPr>
              <a:t>higher energies </a:t>
            </a:r>
            <a:r>
              <a:rPr lang="en-US" sz="2000" dirty="0">
                <a:solidFill>
                  <a:srgbClr val="FF0000"/>
                </a:solidFill>
              </a:rPr>
              <a:t>throughout the entire </a:t>
            </a:r>
            <a:r>
              <a:rPr lang="en-US" sz="2000" dirty="0" smtClean="0">
                <a:solidFill>
                  <a:srgbClr val="FF0000"/>
                </a:solidFill>
              </a:rPr>
              <a:t>Galaxy</a:t>
            </a:r>
          </a:p>
          <a:p>
            <a:endParaRPr lang="en-US" sz="2000" dirty="0"/>
          </a:p>
          <a:p>
            <a:endParaRPr lang="en-US" dirty="0"/>
          </a:p>
        </p:txBody>
      </p:sp>
      <p:sp>
        <p:nvSpPr>
          <p:cNvPr id="3" name="TextBox 2"/>
          <p:cNvSpPr txBox="1"/>
          <p:nvPr/>
        </p:nvSpPr>
        <p:spPr>
          <a:xfrm>
            <a:off x="123294" y="-49047"/>
            <a:ext cx="8897405" cy="523220"/>
          </a:xfrm>
          <a:prstGeom prst="rect">
            <a:avLst/>
          </a:prstGeom>
          <a:noFill/>
        </p:spPr>
        <p:txBody>
          <a:bodyPr wrap="square" rtlCol="0">
            <a:spAutoFit/>
          </a:bodyPr>
          <a:lstStyle/>
          <a:p>
            <a:pPr algn="ctr"/>
            <a:r>
              <a:rPr lang="en-US" sz="2800" dirty="0" smtClean="0"/>
              <a:t>Assumptions and Expectations</a:t>
            </a:r>
            <a:endParaRPr lang="en-US" sz="2800" dirty="0"/>
          </a:p>
        </p:txBody>
      </p:sp>
    </p:spTree>
    <p:extLst>
      <p:ext uri="{BB962C8B-B14F-4D97-AF65-F5344CB8AC3E}">
        <p14:creationId xmlns:p14="http://schemas.microsoft.com/office/powerpoint/2010/main" val="15907577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94" y="-49047"/>
            <a:ext cx="8897405" cy="523220"/>
          </a:xfrm>
          <a:prstGeom prst="rect">
            <a:avLst/>
          </a:prstGeom>
          <a:noFill/>
        </p:spPr>
        <p:txBody>
          <a:bodyPr wrap="square" rtlCol="0">
            <a:spAutoFit/>
          </a:bodyPr>
          <a:lstStyle/>
          <a:p>
            <a:pPr algn="ctr"/>
            <a:r>
              <a:rPr lang="en-US" sz="2800" dirty="0" smtClean="0"/>
              <a:t>Solution for the Differential Intensity of GCRs</a:t>
            </a:r>
            <a:endParaRPr lang="en-US" sz="2800" dirty="0"/>
          </a:p>
        </p:txBody>
      </p:sp>
      <p:sp>
        <p:nvSpPr>
          <p:cNvPr id="3" name="TextBox 2"/>
          <p:cNvSpPr txBox="1"/>
          <p:nvPr/>
        </p:nvSpPr>
        <p:spPr>
          <a:xfrm>
            <a:off x="234253" y="973990"/>
            <a:ext cx="8786445" cy="4431983"/>
          </a:xfrm>
          <a:prstGeom prst="rect">
            <a:avLst/>
          </a:prstGeom>
          <a:noFill/>
        </p:spPr>
        <p:txBody>
          <a:bodyPr wrap="square" rtlCol="0">
            <a:spAutoFit/>
          </a:bodyPr>
          <a:lstStyle/>
          <a:p>
            <a:r>
              <a:rPr lang="en-US" dirty="0"/>
              <a:t>Since the differential intensity </a:t>
            </a:r>
            <a:r>
              <a:rPr lang="en-US" i="1" dirty="0"/>
              <a:t>j </a:t>
            </a:r>
            <a:r>
              <a:rPr lang="en-US" dirty="0"/>
              <a:t>= </a:t>
            </a:r>
            <a:r>
              <a:rPr lang="en-US" i="1" dirty="0"/>
              <a:t>p</a:t>
            </a:r>
            <a:r>
              <a:rPr lang="en-US" baseline="30000" dirty="0"/>
              <a:t>2</a:t>
            </a:r>
            <a:r>
              <a:rPr lang="en-US" i="1" dirty="0"/>
              <a:t>f</a:t>
            </a:r>
            <a:r>
              <a:rPr lang="en-US" dirty="0"/>
              <a:t>, for relativistic particles with kinetic energy </a:t>
            </a:r>
            <a:r>
              <a:rPr lang="en-US" i="1" dirty="0"/>
              <a:t>T</a:t>
            </a:r>
            <a:r>
              <a:rPr lang="en-US" dirty="0"/>
              <a:t>=</a:t>
            </a:r>
            <a:r>
              <a:rPr lang="en-US" i="1" dirty="0" err="1" smtClean="0"/>
              <a:t>cp</a:t>
            </a:r>
            <a:endParaRPr lang="en-US" i="1" dirty="0" smtClean="0"/>
          </a:p>
          <a:p>
            <a:endParaRPr lang="en-US" i="1" dirty="0" smtClean="0"/>
          </a:p>
          <a:p>
            <a:endParaRPr lang="en-US" i="1" dirty="0"/>
          </a:p>
          <a:p>
            <a:r>
              <a:rPr lang="en-US" i="1" dirty="0" smtClean="0"/>
              <a:t>							     </a:t>
            </a:r>
            <a:r>
              <a:rPr lang="en-US" dirty="0" smtClean="0"/>
              <a:t>where                                     for </a:t>
            </a:r>
            <a:r>
              <a:rPr lang="en-US" dirty="0" err="1" smtClean="0"/>
              <a:t>gyroradii</a:t>
            </a:r>
            <a:r>
              <a:rPr lang="en-US" dirty="0" smtClean="0"/>
              <a:t> </a:t>
            </a:r>
            <a:r>
              <a:rPr lang="en-US" i="1" dirty="0" err="1"/>
              <a:t>r</a:t>
            </a:r>
            <a:r>
              <a:rPr lang="en-US" sz="2000" baseline="-25000" dirty="0" err="1"/>
              <a:t>g</a:t>
            </a:r>
            <a:r>
              <a:rPr lang="en-US" dirty="0"/>
              <a:t>&lt; </a:t>
            </a:r>
            <a:r>
              <a:rPr lang="en-US" sz="2000" dirty="0">
                <a:latin typeface="Brush Script MT Italic"/>
                <a:cs typeface="Brush Script MT Italic"/>
              </a:rPr>
              <a:t>l</a:t>
            </a:r>
            <a:r>
              <a:rPr lang="en-US" dirty="0"/>
              <a:t> </a:t>
            </a:r>
          </a:p>
          <a:p>
            <a:endParaRPr lang="en-US" dirty="0"/>
          </a:p>
          <a:p>
            <a:endParaRPr lang="en-US" dirty="0" smtClean="0"/>
          </a:p>
          <a:p>
            <a:endParaRPr lang="en-US" dirty="0" smtClean="0"/>
          </a:p>
          <a:p>
            <a:r>
              <a:rPr lang="en-US" dirty="0" smtClean="0"/>
              <a:t>For particles with </a:t>
            </a:r>
            <a:r>
              <a:rPr lang="en-US" dirty="0" err="1" smtClean="0"/>
              <a:t>gyroradii</a:t>
            </a:r>
            <a:r>
              <a:rPr lang="en-US" dirty="0" smtClean="0"/>
              <a:t> </a:t>
            </a:r>
            <a:r>
              <a:rPr lang="en-US" i="1" dirty="0" err="1" smtClean="0"/>
              <a:t>r</a:t>
            </a:r>
            <a:r>
              <a:rPr lang="en-US" sz="2000" baseline="-25000" dirty="0" err="1" smtClean="0"/>
              <a:t>g</a:t>
            </a:r>
            <a:r>
              <a:rPr lang="en-US" dirty="0" smtClean="0"/>
              <a:t>&gt; </a:t>
            </a:r>
            <a:r>
              <a:rPr lang="en-US" sz="2000" dirty="0" smtClean="0">
                <a:latin typeface="Brush Script MT Italic"/>
                <a:cs typeface="Brush Script MT Italic"/>
              </a:rPr>
              <a:t>l</a:t>
            </a:r>
            <a:r>
              <a:rPr lang="en-US" dirty="0" smtClean="0"/>
              <a:t>  that are also highly relativistic</a:t>
            </a:r>
          </a:p>
          <a:p>
            <a:endParaRPr lang="en-US" sz="2400" dirty="0" smtClean="0"/>
          </a:p>
          <a:p>
            <a:r>
              <a:rPr lang="en-US" dirty="0"/>
              <a:t>	</a:t>
            </a:r>
            <a:r>
              <a:rPr lang="en-US" dirty="0" smtClean="0"/>
              <a:t>						where </a:t>
            </a:r>
            <a:r>
              <a:rPr lang="en-US" dirty="0"/>
              <a:t>                                       </a:t>
            </a:r>
            <a:r>
              <a:rPr lang="en-US" dirty="0" smtClean="0"/>
              <a:t>   for </a:t>
            </a:r>
            <a:r>
              <a:rPr lang="en-US" dirty="0" err="1"/>
              <a:t>gyroradii</a:t>
            </a:r>
            <a:r>
              <a:rPr lang="en-US" dirty="0"/>
              <a:t> </a:t>
            </a:r>
            <a:r>
              <a:rPr lang="en-US" i="1" dirty="0" err="1" smtClean="0"/>
              <a:t>r</a:t>
            </a:r>
            <a:r>
              <a:rPr lang="en-US" sz="2000" baseline="-25000" dirty="0" err="1" smtClean="0"/>
              <a:t>g</a:t>
            </a:r>
            <a:r>
              <a:rPr lang="en-US" dirty="0" smtClean="0"/>
              <a:t>&gt; </a:t>
            </a:r>
            <a:r>
              <a:rPr lang="en-US" sz="2000" dirty="0">
                <a:latin typeface="Brush Script MT Italic"/>
                <a:cs typeface="Brush Script MT Italic"/>
              </a:rPr>
              <a:t>l</a:t>
            </a:r>
            <a:r>
              <a:rPr lang="en-US" dirty="0"/>
              <a:t> </a:t>
            </a:r>
          </a:p>
          <a:p>
            <a:endParaRPr lang="en-US" dirty="0"/>
          </a:p>
          <a:p>
            <a:endParaRPr lang="en-US" dirty="0" smtClean="0"/>
          </a:p>
          <a:p>
            <a:r>
              <a:rPr lang="en-US" dirty="0" smtClean="0"/>
              <a:t>      differs from     by </a:t>
            </a:r>
            <a:endParaRPr lang="en-US" dirty="0"/>
          </a:p>
          <a:p>
            <a:endParaRPr lang="en-US" dirty="0" smtClean="0"/>
          </a:p>
          <a:p>
            <a:endParaRPr lang="en-US" dirty="0"/>
          </a:p>
        </p:txBody>
      </p:sp>
      <p:pic>
        <p:nvPicPr>
          <p:cNvPr id="5" name="Picture 4"/>
          <p:cNvPicPr>
            <a:picLocks noChangeAspect="1"/>
          </p:cNvPicPr>
          <p:nvPr/>
        </p:nvPicPr>
        <p:blipFill>
          <a:blip r:embed="rId2"/>
          <a:stretch>
            <a:fillRect/>
          </a:stretch>
        </p:blipFill>
        <p:spPr>
          <a:xfrm>
            <a:off x="2312434" y="3652618"/>
            <a:ext cx="1177290" cy="411480"/>
          </a:xfrm>
          <a:prstGeom prst="rect">
            <a:avLst/>
          </a:prstGeom>
        </p:spPr>
      </p:pic>
      <p:pic>
        <p:nvPicPr>
          <p:cNvPr id="6" name="Picture 5"/>
          <p:cNvPicPr>
            <a:picLocks noChangeAspect="1"/>
          </p:cNvPicPr>
          <p:nvPr/>
        </p:nvPicPr>
        <p:blipFill>
          <a:blip r:embed="rId3"/>
          <a:stretch>
            <a:fillRect/>
          </a:stretch>
        </p:blipFill>
        <p:spPr>
          <a:xfrm>
            <a:off x="4152627" y="3512175"/>
            <a:ext cx="1701865" cy="674116"/>
          </a:xfrm>
          <a:prstGeom prst="rect">
            <a:avLst/>
          </a:prstGeom>
        </p:spPr>
      </p:pic>
      <p:sp>
        <p:nvSpPr>
          <p:cNvPr id="7" name="Rectangle 6"/>
          <p:cNvSpPr/>
          <p:nvPr/>
        </p:nvSpPr>
        <p:spPr>
          <a:xfrm>
            <a:off x="2270143" y="3504010"/>
            <a:ext cx="3688778" cy="69461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400477" y="4492511"/>
            <a:ext cx="2159786" cy="323008"/>
            <a:chOff x="400477" y="4990503"/>
            <a:chExt cx="2159786" cy="323008"/>
          </a:xfrm>
        </p:grpSpPr>
        <p:pic>
          <p:nvPicPr>
            <p:cNvPr id="9" name="Picture 8"/>
            <p:cNvPicPr>
              <a:picLocks noChangeAspect="1"/>
            </p:cNvPicPr>
            <p:nvPr/>
          </p:nvPicPr>
          <p:blipFill>
            <a:blip r:embed="rId4"/>
            <a:stretch>
              <a:fillRect/>
            </a:stretch>
          </p:blipFill>
          <p:spPr>
            <a:xfrm>
              <a:off x="400477" y="5030752"/>
              <a:ext cx="212933" cy="253492"/>
            </a:xfrm>
            <a:prstGeom prst="rect">
              <a:avLst/>
            </a:prstGeom>
          </p:spPr>
        </p:pic>
        <p:pic>
          <p:nvPicPr>
            <p:cNvPr id="10" name="Picture 9"/>
            <p:cNvPicPr>
              <a:picLocks noChangeAspect="1"/>
            </p:cNvPicPr>
            <p:nvPr/>
          </p:nvPicPr>
          <p:blipFill>
            <a:blip r:embed="rId5"/>
            <a:stretch>
              <a:fillRect/>
            </a:stretch>
          </p:blipFill>
          <p:spPr>
            <a:xfrm>
              <a:off x="1720144" y="5034619"/>
              <a:ext cx="206589" cy="278892"/>
            </a:xfrm>
            <a:prstGeom prst="rect">
              <a:avLst/>
            </a:prstGeom>
          </p:spPr>
        </p:pic>
        <p:pic>
          <p:nvPicPr>
            <p:cNvPr id="11" name="Picture 10"/>
            <p:cNvPicPr>
              <a:picLocks noChangeAspect="1"/>
            </p:cNvPicPr>
            <p:nvPr/>
          </p:nvPicPr>
          <p:blipFill>
            <a:blip r:embed="rId6"/>
            <a:stretch>
              <a:fillRect/>
            </a:stretch>
          </p:blipFill>
          <p:spPr>
            <a:xfrm>
              <a:off x="2207027" y="4990503"/>
              <a:ext cx="353236" cy="276860"/>
            </a:xfrm>
            <a:prstGeom prst="rect">
              <a:avLst/>
            </a:prstGeom>
          </p:spPr>
        </p:pic>
      </p:grpSp>
      <p:grpSp>
        <p:nvGrpSpPr>
          <p:cNvPr id="12" name="Group 11"/>
          <p:cNvGrpSpPr/>
          <p:nvPr/>
        </p:nvGrpSpPr>
        <p:grpSpPr>
          <a:xfrm>
            <a:off x="2247463" y="1657531"/>
            <a:ext cx="3688778" cy="706268"/>
            <a:chOff x="2247463" y="1374031"/>
            <a:chExt cx="3688778" cy="706268"/>
          </a:xfrm>
        </p:grpSpPr>
        <p:pic>
          <p:nvPicPr>
            <p:cNvPr id="13" name="Picture 12"/>
            <p:cNvPicPr>
              <a:picLocks noChangeAspect="1"/>
            </p:cNvPicPr>
            <p:nvPr/>
          </p:nvPicPr>
          <p:blipFill>
            <a:blip r:embed="rId7"/>
            <a:stretch>
              <a:fillRect/>
            </a:stretch>
          </p:blipFill>
          <p:spPr>
            <a:xfrm>
              <a:off x="2413820" y="1535175"/>
              <a:ext cx="1127677" cy="467865"/>
            </a:xfrm>
            <a:prstGeom prst="rect">
              <a:avLst/>
            </a:prstGeom>
          </p:spPr>
        </p:pic>
        <p:pic>
          <p:nvPicPr>
            <p:cNvPr id="14" name="Picture 13"/>
            <p:cNvPicPr>
              <a:picLocks noChangeAspect="1"/>
            </p:cNvPicPr>
            <p:nvPr/>
          </p:nvPicPr>
          <p:blipFill>
            <a:blip r:embed="rId8"/>
            <a:stretch>
              <a:fillRect/>
            </a:stretch>
          </p:blipFill>
          <p:spPr>
            <a:xfrm>
              <a:off x="4575558" y="1419391"/>
              <a:ext cx="1148965" cy="660908"/>
            </a:xfrm>
            <a:prstGeom prst="rect">
              <a:avLst/>
            </a:prstGeom>
          </p:spPr>
        </p:pic>
        <p:sp>
          <p:nvSpPr>
            <p:cNvPr id="15" name="Rectangle 14"/>
            <p:cNvSpPr/>
            <p:nvPr/>
          </p:nvSpPr>
          <p:spPr>
            <a:xfrm>
              <a:off x="2247463" y="1374031"/>
              <a:ext cx="3688778" cy="694610"/>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309854" y="4430866"/>
            <a:ext cx="2316366" cy="451414"/>
          </a:xfrm>
          <a:prstGeom prst="rect">
            <a:avLst/>
          </a:prstGeom>
          <a:noFill/>
          <a:ln w="38100" cmpd="dbl">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24678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286" y="523489"/>
            <a:ext cx="8803392" cy="6309421"/>
          </a:xfrm>
          <a:prstGeom prst="rect">
            <a:avLst/>
          </a:prstGeom>
          <a:noFill/>
        </p:spPr>
        <p:txBody>
          <a:bodyPr wrap="square" rtlCol="0">
            <a:spAutoFit/>
          </a:bodyPr>
          <a:lstStyle/>
          <a:p>
            <a:r>
              <a:rPr lang="en-US" dirty="0" smtClean="0"/>
              <a:t>For the characteristic diameter</a:t>
            </a:r>
            <a:r>
              <a:rPr lang="en-US" dirty="0" smtClean="0">
                <a:solidFill>
                  <a:srgbClr val="FF0000"/>
                </a:solidFill>
              </a:rPr>
              <a:t> </a:t>
            </a:r>
            <a:r>
              <a:rPr lang="en-US" sz="2400" dirty="0" smtClean="0">
                <a:solidFill>
                  <a:srgbClr val="FF0000"/>
                </a:solidFill>
                <a:latin typeface="Brush Script MT Italic"/>
                <a:cs typeface="Brush Script MT Italic"/>
              </a:rPr>
              <a:t>l</a:t>
            </a:r>
            <a:r>
              <a:rPr lang="en-US" dirty="0" smtClean="0">
                <a:solidFill>
                  <a:srgbClr val="FF0000"/>
                </a:solidFill>
              </a:rPr>
              <a:t> </a:t>
            </a:r>
            <a:r>
              <a:rPr lang="en-US" dirty="0" smtClean="0"/>
              <a:t>of our compression and expansion regions we take the </a:t>
            </a:r>
            <a:r>
              <a:rPr lang="en-US" dirty="0" smtClean="0">
                <a:solidFill>
                  <a:srgbClr val="FF0000"/>
                </a:solidFill>
              </a:rPr>
              <a:t>spatial scale of 3.5 pc </a:t>
            </a:r>
            <a:r>
              <a:rPr lang="en-US" dirty="0" smtClean="0"/>
              <a:t>observed for </a:t>
            </a:r>
            <a:r>
              <a:rPr lang="en-US" dirty="0"/>
              <a:t>interstellar turbulence </a:t>
            </a:r>
            <a:r>
              <a:rPr lang="en-US" dirty="0" smtClean="0"/>
              <a:t>changes (</a:t>
            </a:r>
            <a:r>
              <a:rPr lang="en-US" dirty="0"/>
              <a:t>Minter &amp; Spangler 1996; Minter 1999</a:t>
            </a:r>
            <a:r>
              <a:rPr lang="en-US" dirty="0" smtClean="0"/>
              <a:t>)</a:t>
            </a:r>
          </a:p>
          <a:p>
            <a:endParaRPr lang="en-US" sz="1000" dirty="0"/>
          </a:p>
          <a:p>
            <a:r>
              <a:rPr lang="en-US" dirty="0" smtClean="0"/>
              <a:t>With </a:t>
            </a:r>
            <a:r>
              <a:rPr lang="en-US" sz="2400" dirty="0" smtClean="0">
                <a:latin typeface="Brush Script MT Italic"/>
                <a:cs typeface="Brush Script MT Italic"/>
              </a:rPr>
              <a:t>l</a:t>
            </a:r>
            <a:r>
              <a:rPr lang="en-US" dirty="0" smtClean="0"/>
              <a:t>  = 3.5 pc and an average </a:t>
            </a:r>
            <a:r>
              <a:rPr lang="en-US" dirty="0" smtClean="0">
                <a:solidFill>
                  <a:srgbClr val="FF0000"/>
                </a:solidFill>
              </a:rPr>
              <a:t>magnetic field strength in the interstellar medium of </a:t>
            </a:r>
            <a:r>
              <a:rPr lang="en-US" dirty="0" smtClean="0">
                <a:solidFill>
                  <a:srgbClr val="FF0000"/>
                </a:solidFill>
              </a:rPr>
              <a:t>2 </a:t>
            </a:r>
            <a:r>
              <a:rPr lang="en-US" i="1" dirty="0" err="1" smtClean="0">
                <a:solidFill>
                  <a:srgbClr val="FF0000"/>
                </a:solidFill>
              </a:rPr>
              <a:t>μG</a:t>
            </a:r>
            <a:r>
              <a:rPr lang="en-US" dirty="0" smtClean="0">
                <a:solidFill>
                  <a:srgbClr val="FF0000"/>
                </a:solidFill>
              </a:rPr>
              <a:t> </a:t>
            </a:r>
            <a:r>
              <a:rPr lang="en-US" dirty="0" smtClean="0"/>
              <a:t>the </a:t>
            </a:r>
            <a:r>
              <a:rPr lang="en-US" dirty="0"/>
              <a:t>break in </a:t>
            </a:r>
            <a:r>
              <a:rPr lang="en-US" dirty="0" smtClean="0"/>
              <a:t>GCR</a:t>
            </a:r>
            <a:r>
              <a:rPr lang="en-US" i="1" dirty="0" smtClean="0"/>
              <a:t> </a:t>
            </a:r>
            <a:r>
              <a:rPr lang="en-US" dirty="0" smtClean="0"/>
              <a:t>differential energy spectrum, </a:t>
            </a:r>
            <a:r>
              <a:rPr lang="en-US" i="1" dirty="0" smtClean="0"/>
              <a:t>j</a:t>
            </a:r>
            <a:r>
              <a:rPr lang="en-US" dirty="0" smtClean="0"/>
              <a:t>, for          and that for          the coincides </a:t>
            </a:r>
            <a:r>
              <a:rPr lang="en-US" dirty="0"/>
              <a:t>with </a:t>
            </a:r>
            <a:r>
              <a:rPr lang="en-US" dirty="0" smtClean="0"/>
              <a:t>the location </a:t>
            </a:r>
            <a:r>
              <a:rPr lang="en-US" dirty="0"/>
              <a:t>of the knee in the GCR spectrum at </a:t>
            </a:r>
            <a:endParaRPr lang="en-US" dirty="0" smtClean="0"/>
          </a:p>
          <a:p>
            <a:endParaRPr lang="en-US" sz="1000" dirty="0" smtClean="0"/>
          </a:p>
          <a:p>
            <a:r>
              <a:rPr lang="en-US" dirty="0"/>
              <a:t>	</a:t>
            </a:r>
            <a:r>
              <a:rPr lang="en-US" dirty="0" smtClean="0"/>
              <a:t>							~8×10</a:t>
            </a:r>
            <a:r>
              <a:rPr lang="en-US" baseline="30000" dirty="0" smtClean="0"/>
              <a:t>15</a:t>
            </a:r>
            <a:r>
              <a:rPr lang="en-US" dirty="0" smtClean="0"/>
              <a:t> </a:t>
            </a:r>
            <a:r>
              <a:rPr lang="en-US" dirty="0" err="1" smtClean="0"/>
              <a:t>eV</a:t>
            </a:r>
            <a:endParaRPr lang="en-US" dirty="0" smtClean="0"/>
          </a:p>
          <a:p>
            <a:endParaRPr lang="en-US" sz="1000" dirty="0"/>
          </a:p>
          <a:p>
            <a:r>
              <a:rPr lang="en-US" dirty="0"/>
              <a:t>The observed escape lifetime for mildly relativistic particles is </a:t>
            </a:r>
            <a:r>
              <a:rPr lang="en-US" i="1" dirty="0"/>
              <a:t>τ</a:t>
            </a:r>
            <a:r>
              <a:rPr lang="en-US" sz="2000" baseline="-25000" dirty="0"/>
              <a:t>esc</a:t>
            </a:r>
            <a:r>
              <a:rPr lang="en-US" dirty="0"/>
              <a:t>~15 </a:t>
            </a:r>
            <a:r>
              <a:rPr lang="en-US" dirty="0" smtClean="0"/>
              <a:t>My (4.5×10</a:t>
            </a:r>
            <a:r>
              <a:rPr lang="en-US" baseline="30000" dirty="0" smtClean="0"/>
              <a:t>14</a:t>
            </a:r>
            <a:r>
              <a:rPr lang="en-US" dirty="0" smtClean="0"/>
              <a:t> </a:t>
            </a:r>
            <a:r>
              <a:rPr lang="en-US" dirty="0"/>
              <a:t>s) (</a:t>
            </a:r>
            <a:r>
              <a:rPr lang="en-US" dirty="0" err="1"/>
              <a:t>Mewaldt</a:t>
            </a:r>
            <a:r>
              <a:rPr lang="en-US" dirty="0"/>
              <a:t> et al. 2001)</a:t>
            </a:r>
            <a:r>
              <a:rPr lang="en-US" dirty="0" smtClean="0"/>
              <a:t>.</a:t>
            </a:r>
          </a:p>
          <a:p>
            <a:endParaRPr lang="en-US" sz="1000" dirty="0"/>
          </a:p>
          <a:p>
            <a:endParaRPr lang="en-US" sz="1000" dirty="0"/>
          </a:p>
          <a:p>
            <a:r>
              <a:rPr lang="en-US" dirty="0" smtClean="0"/>
              <a:t>Using                                                  ,                                                           in units of [pc/(km/s)]  </a:t>
            </a:r>
          </a:p>
          <a:p>
            <a:endParaRPr lang="en-US" i="1" dirty="0"/>
          </a:p>
          <a:p>
            <a:endParaRPr lang="en-US" i="1" dirty="0" smtClean="0"/>
          </a:p>
          <a:p>
            <a:r>
              <a:rPr lang="en-US" dirty="0" smtClean="0"/>
              <a:t>If much of the acceleration occurs in </a:t>
            </a:r>
            <a:r>
              <a:rPr lang="en-US" dirty="0" err="1" smtClean="0"/>
              <a:t>superbubbles</a:t>
            </a:r>
            <a:r>
              <a:rPr lang="en-US" dirty="0" smtClean="0"/>
              <a:t> with their large thermal speeds, appropriate values for </a:t>
            </a:r>
            <a:r>
              <a:rPr lang="en-US" i="1" dirty="0" err="1">
                <a:solidFill>
                  <a:srgbClr val="008000"/>
                </a:solidFill>
              </a:rPr>
              <a:t>R</a:t>
            </a:r>
            <a:r>
              <a:rPr lang="en-US" sz="2000" baseline="-25000" dirty="0" err="1">
                <a:solidFill>
                  <a:srgbClr val="008000"/>
                </a:solidFill>
              </a:rPr>
              <a:t>g</a:t>
            </a:r>
            <a:r>
              <a:rPr lang="en-US" dirty="0" smtClean="0"/>
              <a:t> and </a:t>
            </a:r>
            <a:r>
              <a:rPr lang="en-US" i="1" dirty="0" err="1">
                <a:solidFill>
                  <a:srgbClr val="FF0000"/>
                </a:solidFill>
              </a:rPr>
              <a:t>δu</a:t>
            </a:r>
            <a:r>
              <a:rPr lang="en-US" i="1" dirty="0"/>
              <a:t> </a:t>
            </a:r>
            <a:r>
              <a:rPr lang="en-US" dirty="0"/>
              <a:t>may </a:t>
            </a:r>
            <a:r>
              <a:rPr lang="en-US" dirty="0" smtClean="0"/>
              <a:t>be </a:t>
            </a:r>
            <a:r>
              <a:rPr lang="en-US" dirty="0" smtClean="0">
                <a:solidFill>
                  <a:srgbClr val="008000"/>
                </a:solidFill>
              </a:rPr>
              <a:t>300 pc </a:t>
            </a:r>
            <a:r>
              <a:rPr lang="en-US" dirty="0" smtClean="0"/>
              <a:t>and </a:t>
            </a:r>
            <a:r>
              <a:rPr lang="en-US" dirty="0">
                <a:solidFill>
                  <a:srgbClr val="FF0000"/>
                </a:solidFill>
              </a:rPr>
              <a:t>45 km/</a:t>
            </a:r>
            <a:r>
              <a:rPr lang="en-US" dirty="0" smtClean="0">
                <a:solidFill>
                  <a:srgbClr val="FF0000"/>
                </a:solidFill>
              </a:rPr>
              <a:t>s</a:t>
            </a:r>
            <a:r>
              <a:rPr lang="en-US" dirty="0" smtClean="0"/>
              <a:t>, respectively, and the </a:t>
            </a:r>
            <a:r>
              <a:rPr lang="en-US" dirty="0"/>
              <a:t>resulting </a:t>
            </a:r>
            <a:r>
              <a:rPr lang="en-US" dirty="0" smtClean="0"/>
              <a:t>value </a:t>
            </a:r>
            <a:r>
              <a:rPr lang="en-US" dirty="0"/>
              <a:t>of </a:t>
            </a:r>
            <a:endParaRPr lang="en-US" dirty="0" smtClean="0"/>
          </a:p>
          <a:p>
            <a:r>
              <a:rPr lang="en-US" i="1" dirty="0" smtClean="0">
                <a:latin typeface="Times New Roman"/>
                <a:cs typeface="Times New Roman"/>
              </a:rPr>
              <a:t>						β</a:t>
            </a:r>
            <a:r>
              <a:rPr lang="en-US" i="1" dirty="0" smtClean="0"/>
              <a:t> </a:t>
            </a:r>
            <a:r>
              <a:rPr lang="en-US" dirty="0" smtClean="0"/>
              <a:t>is  0.67</a:t>
            </a:r>
            <a:r>
              <a:rPr lang="en-US" dirty="0"/>
              <a:t>, and </a:t>
            </a:r>
            <a:r>
              <a:rPr lang="en-US" dirty="0" smtClean="0"/>
              <a:t>of </a:t>
            </a:r>
            <a:r>
              <a:rPr lang="en-US" i="1" dirty="0" smtClean="0">
                <a:latin typeface="Times New Roman"/>
                <a:cs typeface="Times New Roman"/>
              </a:rPr>
              <a:t>β</a:t>
            </a:r>
            <a:r>
              <a:rPr lang="en-US" dirty="0" smtClean="0">
                <a:latin typeface="Times New Roman"/>
                <a:cs typeface="Times New Roman"/>
              </a:rPr>
              <a:t>’</a:t>
            </a:r>
            <a:r>
              <a:rPr lang="en-US" dirty="0" smtClean="0"/>
              <a:t> =       </a:t>
            </a:r>
            <a:r>
              <a:rPr lang="en-US" i="1" dirty="0" smtClean="0">
                <a:latin typeface="Times New Roman"/>
                <a:cs typeface="Times New Roman"/>
              </a:rPr>
              <a:t>β = </a:t>
            </a:r>
            <a:r>
              <a:rPr lang="en-US" dirty="0" smtClean="0"/>
              <a:t>1.19 </a:t>
            </a:r>
          </a:p>
          <a:p>
            <a:endParaRPr lang="en-US" dirty="0" smtClean="0"/>
          </a:p>
          <a:p>
            <a:r>
              <a:rPr lang="en-US" dirty="0" smtClean="0"/>
              <a:t> Other </a:t>
            </a:r>
            <a:r>
              <a:rPr lang="en-US" dirty="0"/>
              <a:t>combinations of </a:t>
            </a:r>
            <a:r>
              <a:rPr lang="en-US" i="1" dirty="0" err="1">
                <a:solidFill>
                  <a:srgbClr val="008000"/>
                </a:solidFill>
              </a:rPr>
              <a:t>R</a:t>
            </a:r>
            <a:r>
              <a:rPr lang="en-US" sz="2000" baseline="-25000" dirty="0" err="1">
                <a:solidFill>
                  <a:srgbClr val="008000"/>
                </a:solidFill>
              </a:rPr>
              <a:t>g</a:t>
            </a:r>
            <a:r>
              <a:rPr lang="en-US" i="1" dirty="0" smtClean="0"/>
              <a:t> </a:t>
            </a:r>
            <a:r>
              <a:rPr lang="en-US" dirty="0"/>
              <a:t>and </a:t>
            </a:r>
            <a:r>
              <a:rPr lang="en-US" i="1" dirty="0" err="1">
                <a:solidFill>
                  <a:srgbClr val="FF0000"/>
                </a:solidFill>
              </a:rPr>
              <a:t>δu</a:t>
            </a:r>
            <a:r>
              <a:rPr lang="en-US" i="1" dirty="0"/>
              <a:t> </a:t>
            </a:r>
            <a:r>
              <a:rPr lang="en-US" dirty="0" smtClean="0"/>
              <a:t>are clearly </a:t>
            </a:r>
            <a:r>
              <a:rPr lang="en-US" dirty="0"/>
              <a:t>possible</a:t>
            </a:r>
            <a:r>
              <a:rPr lang="en-US" dirty="0" smtClean="0"/>
              <a:t>.</a:t>
            </a:r>
          </a:p>
          <a:p>
            <a:endParaRPr lang="en-US" dirty="0"/>
          </a:p>
        </p:txBody>
      </p:sp>
      <p:sp>
        <p:nvSpPr>
          <p:cNvPr id="3" name="TextBox 2"/>
          <p:cNvSpPr txBox="1"/>
          <p:nvPr/>
        </p:nvSpPr>
        <p:spPr>
          <a:xfrm>
            <a:off x="-184945" y="-49047"/>
            <a:ext cx="9481525" cy="523220"/>
          </a:xfrm>
          <a:prstGeom prst="rect">
            <a:avLst/>
          </a:prstGeom>
          <a:noFill/>
        </p:spPr>
        <p:txBody>
          <a:bodyPr wrap="square" rtlCol="0">
            <a:spAutoFit/>
          </a:bodyPr>
          <a:lstStyle/>
          <a:p>
            <a:pPr algn="ctr"/>
            <a:r>
              <a:rPr lang="en-US" sz="2800" dirty="0" smtClean="0"/>
              <a:t>Location of the Spectral Break and values of Power Law Indices</a:t>
            </a:r>
            <a:endParaRPr lang="en-US" sz="2800" dirty="0"/>
          </a:p>
        </p:txBody>
      </p:sp>
      <p:sp>
        <p:nvSpPr>
          <p:cNvPr id="4" name="TextBox 3"/>
          <p:cNvSpPr txBox="1"/>
          <p:nvPr/>
        </p:nvSpPr>
        <p:spPr>
          <a:xfrm>
            <a:off x="4611268" y="1923322"/>
            <a:ext cx="605316" cy="400110"/>
          </a:xfrm>
          <a:prstGeom prst="rect">
            <a:avLst/>
          </a:prstGeom>
          <a:noFill/>
        </p:spPr>
        <p:txBody>
          <a:bodyPr wrap="none" rtlCol="0">
            <a:spAutoFit/>
          </a:bodyPr>
          <a:lstStyle/>
          <a:p>
            <a:r>
              <a:rPr lang="en-US" i="1" dirty="0" err="1" smtClean="0"/>
              <a:t>r</a:t>
            </a:r>
            <a:r>
              <a:rPr lang="en-US" sz="2000" baseline="-25000" dirty="0" err="1" smtClean="0"/>
              <a:t>g</a:t>
            </a:r>
            <a:r>
              <a:rPr lang="en-US" dirty="0" smtClean="0"/>
              <a:t>&lt; </a:t>
            </a:r>
            <a:r>
              <a:rPr lang="en-US" sz="2000" dirty="0" smtClean="0">
                <a:latin typeface="Brush Script MT Italic"/>
                <a:cs typeface="Brush Script MT Italic"/>
              </a:rPr>
              <a:t>l</a:t>
            </a:r>
            <a:r>
              <a:rPr lang="en-US" dirty="0" smtClean="0"/>
              <a:t> </a:t>
            </a:r>
            <a:endParaRPr lang="en-US" dirty="0"/>
          </a:p>
        </p:txBody>
      </p:sp>
      <p:sp>
        <p:nvSpPr>
          <p:cNvPr id="5" name="TextBox 4"/>
          <p:cNvSpPr txBox="1"/>
          <p:nvPr/>
        </p:nvSpPr>
        <p:spPr>
          <a:xfrm>
            <a:off x="6230938" y="1927774"/>
            <a:ext cx="605316" cy="400110"/>
          </a:xfrm>
          <a:prstGeom prst="rect">
            <a:avLst/>
          </a:prstGeom>
          <a:noFill/>
        </p:spPr>
        <p:txBody>
          <a:bodyPr wrap="none" rtlCol="0">
            <a:spAutoFit/>
          </a:bodyPr>
          <a:lstStyle/>
          <a:p>
            <a:r>
              <a:rPr lang="en-US" i="1" dirty="0" err="1" smtClean="0"/>
              <a:t>r</a:t>
            </a:r>
            <a:r>
              <a:rPr lang="en-US" sz="2000" baseline="-25000" dirty="0" err="1" smtClean="0"/>
              <a:t>g</a:t>
            </a:r>
            <a:r>
              <a:rPr lang="en-US" dirty="0" smtClean="0"/>
              <a:t>&gt; </a:t>
            </a:r>
            <a:r>
              <a:rPr lang="en-US" sz="2000" dirty="0" smtClean="0">
                <a:latin typeface="Brush Script MT Italic"/>
                <a:cs typeface="Brush Script MT Italic"/>
              </a:rPr>
              <a:t>l</a:t>
            </a:r>
            <a:r>
              <a:rPr lang="en-US" dirty="0" smtClean="0"/>
              <a:t> </a:t>
            </a:r>
            <a:endParaRPr lang="en-US" dirty="0"/>
          </a:p>
        </p:txBody>
      </p:sp>
      <p:grpSp>
        <p:nvGrpSpPr>
          <p:cNvPr id="6" name="Group 5"/>
          <p:cNvGrpSpPr/>
          <p:nvPr/>
        </p:nvGrpSpPr>
        <p:grpSpPr>
          <a:xfrm>
            <a:off x="803670" y="3843843"/>
            <a:ext cx="2543868" cy="684276"/>
            <a:chOff x="1999651" y="5668533"/>
            <a:chExt cx="2543868" cy="784860"/>
          </a:xfrm>
        </p:grpSpPr>
        <p:pic>
          <p:nvPicPr>
            <p:cNvPr id="7" name="Picture 6"/>
            <p:cNvPicPr>
              <a:picLocks noChangeAspect="1"/>
            </p:cNvPicPr>
            <p:nvPr/>
          </p:nvPicPr>
          <p:blipFill>
            <a:blip r:embed="rId2"/>
            <a:stretch>
              <a:fillRect/>
            </a:stretch>
          </p:blipFill>
          <p:spPr>
            <a:xfrm>
              <a:off x="1999651" y="5705520"/>
              <a:ext cx="467184" cy="645160"/>
            </a:xfrm>
            <a:prstGeom prst="rect">
              <a:avLst/>
            </a:prstGeom>
          </p:spPr>
        </p:pic>
        <p:pic>
          <p:nvPicPr>
            <p:cNvPr id="8" name="Picture 7"/>
            <p:cNvPicPr>
              <a:picLocks noChangeAspect="1"/>
            </p:cNvPicPr>
            <p:nvPr/>
          </p:nvPicPr>
          <p:blipFill>
            <a:blip r:embed="rId3"/>
            <a:stretch>
              <a:fillRect/>
            </a:stretch>
          </p:blipFill>
          <p:spPr>
            <a:xfrm>
              <a:off x="2496059" y="5668533"/>
              <a:ext cx="2047460" cy="784860"/>
            </a:xfrm>
            <a:prstGeom prst="rect">
              <a:avLst/>
            </a:prstGeom>
          </p:spPr>
        </p:pic>
      </p:grpSp>
      <p:grpSp>
        <p:nvGrpSpPr>
          <p:cNvPr id="9" name="Group 8"/>
          <p:cNvGrpSpPr/>
          <p:nvPr/>
        </p:nvGrpSpPr>
        <p:grpSpPr>
          <a:xfrm>
            <a:off x="3507439" y="3845481"/>
            <a:ext cx="2888909" cy="610616"/>
            <a:chOff x="4826717" y="5721331"/>
            <a:chExt cx="2888909" cy="610616"/>
          </a:xfrm>
        </p:grpSpPr>
        <p:pic>
          <p:nvPicPr>
            <p:cNvPr id="10" name="Picture 9"/>
            <p:cNvPicPr>
              <a:picLocks noChangeAspect="1"/>
            </p:cNvPicPr>
            <p:nvPr/>
          </p:nvPicPr>
          <p:blipFill>
            <a:blip r:embed="rId4"/>
            <a:stretch>
              <a:fillRect/>
            </a:stretch>
          </p:blipFill>
          <p:spPr>
            <a:xfrm>
              <a:off x="4826717" y="5721331"/>
              <a:ext cx="1842755" cy="610616"/>
            </a:xfrm>
            <a:prstGeom prst="rect">
              <a:avLst/>
            </a:prstGeom>
          </p:spPr>
        </p:pic>
        <p:pic>
          <p:nvPicPr>
            <p:cNvPr id="11" name="Picture 10"/>
            <p:cNvPicPr>
              <a:picLocks noChangeAspect="1"/>
            </p:cNvPicPr>
            <p:nvPr/>
          </p:nvPicPr>
          <p:blipFill>
            <a:blip r:embed="rId5"/>
            <a:stretch>
              <a:fillRect/>
            </a:stretch>
          </p:blipFill>
          <p:spPr>
            <a:xfrm>
              <a:off x="6663343" y="5823205"/>
              <a:ext cx="1052283" cy="441957"/>
            </a:xfrm>
            <a:prstGeom prst="rect">
              <a:avLst/>
            </a:prstGeom>
          </p:spPr>
        </p:pic>
      </p:grpSp>
      <p:pic>
        <p:nvPicPr>
          <p:cNvPr id="12" name="Picture 11"/>
          <p:cNvPicPr>
            <a:picLocks noChangeAspect="1"/>
          </p:cNvPicPr>
          <p:nvPr/>
        </p:nvPicPr>
        <p:blipFill>
          <a:blip r:embed="rId6"/>
          <a:stretch>
            <a:fillRect/>
          </a:stretch>
        </p:blipFill>
        <p:spPr>
          <a:xfrm>
            <a:off x="4912668" y="5614449"/>
            <a:ext cx="353236" cy="276860"/>
          </a:xfrm>
          <a:prstGeom prst="rect">
            <a:avLst/>
          </a:prstGeom>
        </p:spPr>
      </p:pic>
      <p:sp>
        <p:nvSpPr>
          <p:cNvPr id="13" name="Rectangle 12"/>
          <p:cNvSpPr/>
          <p:nvPr/>
        </p:nvSpPr>
        <p:spPr>
          <a:xfrm>
            <a:off x="3822196" y="2653310"/>
            <a:ext cx="1184778" cy="41660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876128" y="5565133"/>
            <a:ext cx="3288715" cy="41660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6132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wordy_2011 with fts.ps"/>
          <p:cNvPicPr>
            <a:picLocks noChangeAspect="1"/>
          </p:cNvPicPr>
          <p:nvPr/>
        </p:nvPicPr>
        <p:blipFill rotWithShape="1">
          <a:blip r:embed="rId2">
            <a:extLst>
              <a:ext uri="{28A0092B-C50C-407E-A947-70E740481C1C}">
                <a14:useLocalDpi xmlns:a14="http://schemas.microsoft.com/office/drawing/2010/main" val="0"/>
              </a:ext>
            </a:extLst>
          </a:blip>
          <a:srcRect l="9880" t="14203" r="10782" b="15146"/>
          <a:stretch/>
        </p:blipFill>
        <p:spPr>
          <a:xfrm>
            <a:off x="271253" y="579462"/>
            <a:ext cx="5287621" cy="6093603"/>
          </a:xfrm>
          <a:prstGeom prst="rect">
            <a:avLst/>
          </a:prstGeom>
        </p:spPr>
      </p:pic>
      <p:sp>
        <p:nvSpPr>
          <p:cNvPr id="3" name="Rectangle 2"/>
          <p:cNvSpPr/>
          <p:nvPr/>
        </p:nvSpPr>
        <p:spPr>
          <a:xfrm>
            <a:off x="5566632" y="776014"/>
            <a:ext cx="3339376" cy="769441"/>
          </a:xfrm>
          <a:prstGeom prst="rect">
            <a:avLst/>
          </a:prstGeom>
        </p:spPr>
        <p:txBody>
          <a:bodyPr wrap="none">
            <a:spAutoFit/>
          </a:bodyPr>
          <a:lstStyle/>
          <a:p>
            <a:pPr algn="ctr"/>
            <a:r>
              <a:rPr lang="en-US" dirty="0" smtClean="0"/>
              <a:t>Predicted spectral break (knee) at</a:t>
            </a:r>
          </a:p>
          <a:p>
            <a:pPr algn="ctr"/>
            <a:endParaRPr lang="en-US" sz="800" dirty="0" smtClean="0"/>
          </a:p>
          <a:p>
            <a:pPr algn="ctr"/>
            <a:r>
              <a:rPr lang="en-US" dirty="0" smtClean="0"/>
              <a:t>~</a:t>
            </a:r>
            <a:r>
              <a:rPr lang="en-US" dirty="0"/>
              <a:t>8×10</a:t>
            </a:r>
            <a:r>
              <a:rPr lang="en-US" baseline="30000" dirty="0"/>
              <a:t>15</a:t>
            </a:r>
            <a:r>
              <a:rPr lang="en-US" dirty="0"/>
              <a:t> </a:t>
            </a:r>
            <a:r>
              <a:rPr lang="en-US" dirty="0" err="1"/>
              <a:t>eV</a:t>
            </a:r>
            <a:endParaRPr lang="en-US" dirty="0"/>
          </a:p>
        </p:txBody>
      </p:sp>
      <p:sp>
        <p:nvSpPr>
          <p:cNvPr id="4" name="Rectangle 3"/>
          <p:cNvSpPr/>
          <p:nvPr/>
        </p:nvSpPr>
        <p:spPr>
          <a:xfrm>
            <a:off x="6107758" y="2111997"/>
            <a:ext cx="2290674" cy="1046440"/>
          </a:xfrm>
          <a:prstGeom prst="rect">
            <a:avLst/>
          </a:prstGeom>
        </p:spPr>
        <p:txBody>
          <a:bodyPr wrap="none">
            <a:spAutoFit/>
          </a:bodyPr>
          <a:lstStyle/>
          <a:p>
            <a:pPr algn="ctr"/>
            <a:r>
              <a:rPr lang="en-US" dirty="0" smtClean="0"/>
              <a:t>Predicted power index</a:t>
            </a:r>
          </a:p>
          <a:p>
            <a:pPr algn="ctr"/>
            <a:r>
              <a:rPr lang="en-US" dirty="0" smtClean="0"/>
              <a:t>below the knee</a:t>
            </a:r>
          </a:p>
          <a:p>
            <a:pPr algn="ctr"/>
            <a:endParaRPr lang="en-US" sz="800" dirty="0" smtClean="0"/>
          </a:p>
          <a:p>
            <a:pPr algn="ctr"/>
            <a:r>
              <a:rPr lang="en-US" dirty="0" smtClean="0"/>
              <a:t>-2.67</a:t>
            </a:r>
            <a:endParaRPr lang="en-US" dirty="0"/>
          </a:p>
        </p:txBody>
      </p:sp>
      <p:sp>
        <p:nvSpPr>
          <p:cNvPr id="5" name="Rectangle 4"/>
          <p:cNvSpPr/>
          <p:nvPr/>
        </p:nvSpPr>
        <p:spPr>
          <a:xfrm>
            <a:off x="6107758" y="3472639"/>
            <a:ext cx="2290674" cy="1046440"/>
          </a:xfrm>
          <a:prstGeom prst="rect">
            <a:avLst/>
          </a:prstGeom>
        </p:spPr>
        <p:txBody>
          <a:bodyPr wrap="none">
            <a:spAutoFit/>
          </a:bodyPr>
          <a:lstStyle/>
          <a:p>
            <a:pPr algn="ctr"/>
            <a:r>
              <a:rPr lang="en-US" dirty="0" smtClean="0"/>
              <a:t>Predicted power index</a:t>
            </a:r>
          </a:p>
          <a:p>
            <a:pPr algn="ctr"/>
            <a:r>
              <a:rPr lang="en-US" dirty="0" smtClean="0"/>
              <a:t>above the knee</a:t>
            </a:r>
          </a:p>
          <a:p>
            <a:pPr algn="ctr"/>
            <a:endParaRPr lang="en-US" sz="800" dirty="0" smtClean="0"/>
          </a:p>
          <a:p>
            <a:pPr algn="ctr"/>
            <a:r>
              <a:rPr lang="en-US" dirty="0" smtClean="0"/>
              <a:t>-3.19</a:t>
            </a:r>
            <a:endParaRPr lang="en-US" dirty="0"/>
          </a:p>
        </p:txBody>
      </p:sp>
      <p:sp>
        <p:nvSpPr>
          <p:cNvPr id="6" name="TextBox 5"/>
          <p:cNvSpPr txBox="1"/>
          <p:nvPr/>
        </p:nvSpPr>
        <p:spPr>
          <a:xfrm>
            <a:off x="-184945" y="-49047"/>
            <a:ext cx="9481525" cy="523220"/>
          </a:xfrm>
          <a:prstGeom prst="rect">
            <a:avLst/>
          </a:prstGeom>
          <a:noFill/>
        </p:spPr>
        <p:txBody>
          <a:bodyPr wrap="square" rtlCol="0">
            <a:spAutoFit/>
          </a:bodyPr>
          <a:lstStyle/>
          <a:p>
            <a:pPr algn="ctr"/>
            <a:r>
              <a:rPr lang="en-US" sz="2800" dirty="0" smtClean="0"/>
              <a:t>Predicted and Observed GCR Spectrum</a:t>
            </a:r>
            <a:endParaRPr lang="en-US" sz="2800" dirty="0"/>
          </a:p>
        </p:txBody>
      </p:sp>
    </p:spTree>
    <p:extLst>
      <p:ext uri="{BB962C8B-B14F-4D97-AF65-F5344CB8AC3E}">
        <p14:creationId xmlns:p14="http://schemas.microsoft.com/office/powerpoint/2010/main" val="68640703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213" y="3576026"/>
            <a:ext cx="8576839" cy="5082930"/>
          </a:xfrm>
          <a:prstGeom prst="rect">
            <a:avLst/>
          </a:prstGeom>
          <a:noFill/>
        </p:spPr>
        <p:txBody>
          <a:bodyPr wrap="square" rtlCol="0">
            <a:spAutoFit/>
          </a:bodyPr>
          <a:lstStyle/>
          <a:p>
            <a:pPr>
              <a:lnSpc>
                <a:spcPct val="90000"/>
              </a:lnSpc>
            </a:pPr>
            <a:r>
              <a:rPr lang="en-US" dirty="0" smtClean="0"/>
              <a:t>Predicted H/He ratio in </a:t>
            </a:r>
            <a:r>
              <a:rPr lang="en-US" dirty="0"/>
              <a:t>the rigidity range from 5 to 200 GV</a:t>
            </a:r>
            <a:r>
              <a:rPr lang="en-US" dirty="0" smtClean="0"/>
              <a:t>, with </a:t>
            </a:r>
            <a:r>
              <a:rPr lang="en-US" i="1" dirty="0">
                <a:solidFill>
                  <a:srgbClr val="FF0000"/>
                </a:solidFill>
              </a:rPr>
              <a:t>a </a:t>
            </a:r>
            <a:r>
              <a:rPr lang="en-US" dirty="0">
                <a:solidFill>
                  <a:srgbClr val="FF0000"/>
                </a:solidFill>
              </a:rPr>
              <a:t>= -0.3, </a:t>
            </a:r>
            <a:r>
              <a:rPr lang="en-US" i="1" dirty="0">
                <a:solidFill>
                  <a:srgbClr val="FF0000"/>
                </a:solidFill>
              </a:rPr>
              <a:t>b </a:t>
            </a:r>
            <a:r>
              <a:rPr lang="en-US" dirty="0">
                <a:solidFill>
                  <a:srgbClr val="FF0000"/>
                </a:solidFill>
              </a:rPr>
              <a:t>= 1.3</a:t>
            </a:r>
            <a:r>
              <a:rPr lang="en-US" dirty="0"/>
              <a:t>, and </a:t>
            </a:r>
            <a:r>
              <a:rPr lang="en-US" i="1" dirty="0" err="1"/>
              <a:t>τ</a:t>
            </a:r>
            <a:r>
              <a:rPr lang="en-US" sz="2000" i="1" baseline="-25000" dirty="0" err="1"/>
              <a:t>max</a:t>
            </a:r>
            <a:r>
              <a:rPr lang="en-US" i="1" dirty="0"/>
              <a:t> </a:t>
            </a:r>
            <a:r>
              <a:rPr lang="en-US" dirty="0"/>
              <a:t>set equal to the acceleration time of a </a:t>
            </a:r>
            <a:r>
              <a:rPr lang="en-US" dirty="0" smtClean="0"/>
              <a:t>200 GV proton (blue curve)</a:t>
            </a:r>
          </a:p>
          <a:p>
            <a:pPr>
              <a:lnSpc>
                <a:spcPct val="90000"/>
              </a:lnSpc>
            </a:pPr>
            <a:endParaRPr lang="en-US" sz="1200" dirty="0" smtClean="0"/>
          </a:p>
          <a:p>
            <a:pPr>
              <a:lnSpc>
                <a:spcPct val="90000"/>
              </a:lnSpc>
            </a:pPr>
            <a:r>
              <a:rPr lang="en-US" dirty="0" smtClean="0">
                <a:solidFill>
                  <a:srgbClr val="FF0000"/>
                </a:solidFill>
              </a:rPr>
              <a:t>The</a:t>
            </a:r>
            <a:r>
              <a:rPr lang="en-US" dirty="0">
                <a:solidFill>
                  <a:srgbClr val="FF0000"/>
                </a:solidFill>
              </a:rPr>
              <a:t> </a:t>
            </a:r>
            <a:r>
              <a:rPr lang="en-US" dirty="0" smtClean="0">
                <a:solidFill>
                  <a:srgbClr val="FF0000"/>
                </a:solidFill>
              </a:rPr>
              <a:t>rigidity </a:t>
            </a:r>
            <a:r>
              <a:rPr lang="en-US" dirty="0">
                <a:solidFill>
                  <a:srgbClr val="FF0000"/>
                </a:solidFill>
              </a:rPr>
              <a:t>dependence of the predicted H/He ratio provides a good fit to the </a:t>
            </a:r>
            <a:r>
              <a:rPr lang="en-US" i="1" dirty="0">
                <a:solidFill>
                  <a:srgbClr val="FF0000"/>
                </a:solidFill>
              </a:rPr>
              <a:t>PAMELA </a:t>
            </a:r>
            <a:r>
              <a:rPr lang="en-US" dirty="0" smtClean="0">
                <a:solidFill>
                  <a:srgbClr val="FF0000"/>
                </a:solidFill>
              </a:rPr>
              <a:t>observations</a:t>
            </a:r>
          </a:p>
          <a:p>
            <a:pPr>
              <a:lnSpc>
                <a:spcPct val="90000"/>
              </a:lnSpc>
            </a:pPr>
            <a:endParaRPr lang="en-US" sz="1200" dirty="0"/>
          </a:p>
          <a:p>
            <a:pPr>
              <a:lnSpc>
                <a:spcPct val="90000"/>
              </a:lnSpc>
            </a:pPr>
            <a:endParaRPr lang="en-US" dirty="0" smtClean="0"/>
          </a:p>
          <a:p>
            <a:pPr>
              <a:lnSpc>
                <a:spcPct val="90000"/>
              </a:lnSpc>
            </a:pPr>
            <a:endParaRPr lang="en-US" sz="800" dirty="0"/>
          </a:p>
          <a:p>
            <a:pPr>
              <a:lnSpc>
                <a:spcPct val="90000"/>
              </a:lnSpc>
            </a:pPr>
            <a:endParaRPr lang="en-US" dirty="0" smtClean="0"/>
          </a:p>
          <a:p>
            <a:pPr>
              <a:lnSpc>
                <a:spcPct val="90000"/>
              </a:lnSpc>
            </a:pPr>
            <a:r>
              <a:rPr lang="en-US" dirty="0" smtClean="0"/>
              <a:t>Using the rigidity </a:t>
            </a:r>
            <a:r>
              <a:rPr lang="en-US" dirty="0"/>
              <a:t>integral </a:t>
            </a:r>
            <a:r>
              <a:rPr lang="en-US" dirty="0" smtClean="0"/>
              <a:t>modifies </a:t>
            </a:r>
            <a:r>
              <a:rPr lang="en-US" dirty="0"/>
              <a:t>the </a:t>
            </a:r>
            <a:r>
              <a:rPr lang="en-US" dirty="0" smtClean="0"/>
              <a:t>GCR but </a:t>
            </a:r>
            <a:r>
              <a:rPr lang="en-US" dirty="0"/>
              <a:t>only noticeably at energies below ~5 </a:t>
            </a:r>
            <a:r>
              <a:rPr lang="en-US" dirty="0" err="1"/>
              <a:t>GeV</a:t>
            </a:r>
            <a:r>
              <a:rPr lang="en-US" dirty="0"/>
              <a:t>, where </a:t>
            </a:r>
            <a:r>
              <a:rPr lang="en-US" dirty="0" smtClean="0"/>
              <a:t>modulation by </a:t>
            </a:r>
            <a:r>
              <a:rPr lang="en-US" dirty="0"/>
              <a:t>the solar wind is </a:t>
            </a:r>
            <a:r>
              <a:rPr lang="en-US" dirty="0" smtClean="0"/>
              <a:t>important</a:t>
            </a:r>
          </a:p>
          <a:p>
            <a:pPr>
              <a:lnSpc>
                <a:spcPct val="90000"/>
              </a:lnSpc>
            </a:pPr>
            <a:endParaRPr lang="en-US" sz="1000" dirty="0"/>
          </a:p>
          <a:p>
            <a:pPr>
              <a:lnSpc>
                <a:spcPct val="90000"/>
              </a:lnSpc>
            </a:pPr>
            <a:r>
              <a:rPr lang="en-US" dirty="0" smtClean="0">
                <a:solidFill>
                  <a:srgbClr val="FF0000"/>
                </a:solidFill>
              </a:rPr>
              <a:t>This modification </a:t>
            </a:r>
            <a:r>
              <a:rPr lang="en-US" dirty="0">
                <a:solidFill>
                  <a:srgbClr val="FF0000"/>
                </a:solidFill>
              </a:rPr>
              <a:t>is </a:t>
            </a:r>
            <a:r>
              <a:rPr lang="en-US" dirty="0" smtClean="0">
                <a:solidFill>
                  <a:srgbClr val="FF0000"/>
                </a:solidFill>
              </a:rPr>
              <a:t>important </a:t>
            </a:r>
            <a:r>
              <a:rPr lang="en-US" dirty="0">
                <a:solidFill>
                  <a:srgbClr val="FF0000"/>
                </a:solidFill>
              </a:rPr>
              <a:t>for determining </a:t>
            </a:r>
            <a:r>
              <a:rPr lang="en-US" dirty="0" smtClean="0">
                <a:solidFill>
                  <a:srgbClr val="FF0000"/>
                </a:solidFill>
              </a:rPr>
              <a:t>the level </a:t>
            </a:r>
            <a:r>
              <a:rPr lang="en-US" dirty="0">
                <a:solidFill>
                  <a:srgbClr val="FF0000"/>
                </a:solidFill>
              </a:rPr>
              <a:t>of modulation, e.g. how much modulation still lies beyond the </a:t>
            </a:r>
            <a:r>
              <a:rPr lang="en-US" i="1" dirty="0">
                <a:solidFill>
                  <a:srgbClr val="FF0000"/>
                </a:solidFill>
              </a:rPr>
              <a:t>Voyager </a:t>
            </a:r>
            <a:r>
              <a:rPr lang="en-US" dirty="0" smtClean="0">
                <a:solidFill>
                  <a:srgbClr val="FF0000"/>
                </a:solidFill>
              </a:rPr>
              <a:t>spacecraft</a:t>
            </a:r>
          </a:p>
          <a:p>
            <a:pPr>
              <a:lnSpc>
                <a:spcPct val="90000"/>
              </a:lnSpc>
            </a:pPr>
            <a:endParaRPr lang="en-US" dirty="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r>
              <a:rPr lang="en-US" dirty="0" smtClean="0"/>
              <a:t>Note </a:t>
            </a:r>
            <a:r>
              <a:rPr lang="en-US" dirty="0"/>
              <a:t>that with this choice for </a:t>
            </a:r>
            <a:r>
              <a:rPr lang="en-US" i="1" dirty="0"/>
              <a:t>a </a:t>
            </a:r>
            <a:r>
              <a:rPr lang="en-US" dirty="0"/>
              <a:t>and </a:t>
            </a:r>
            <a:r>
              <a:rPr lang="en-US" i="1" dirty="0"/>
              <a:t>b</a:t>
            </a:r>
            <a:r>
              <a:rPr lang="en-US" dirty="0"/>
              <a:t>, the crossover between where there is an external source of the local GCRs and where there is escape of the local GCRs occurs at a few GV</a:t>
            </a:r>
          </a:p>
          <a:p>
            <a:pPr>
              <a:lnSpc>
                <a:spcPct val="90000"/>
              </a:lnSpc>
            </a:pPr>
            <a:endParaRPr lang="en-US" sz="1200" dirty="0"/>
          </a:p>
          <a:p>
            <a:pPr>
              <a:lnSpc>
                <a:spcPct val="90000"/>
              </a:lnSpc>
            </a:pPr>
            <a:endParaRPr lang="en-US" dirty="0"/>
          </a:p>
        </p:txBody>
      </p:sp>
      <p:grpSp>
        <p:nvGrpSpPr>
          <p:cNvPr id="3" name="Group 2"/>
          <p:cNvGrpSpPr/>
          <p:nvPr/>
        </p:nvGrpSpPr>
        <p:grpSpPr>
          <a:xfrm>
            <a:off x="-1" y="722186"/>
            <a:ext cx="4266071" cy="2557324"/>
            <a:chOff x="4734595" y="548494"/>
            <a:chExt cx="4462258" cy="3144102"/>
          </a:xfrm>
        </p:grpSpPr>
        <p:pic>
          <p:nvPicPr>
            <p:cNvPr id="4" name="Picture 3" descr="H:He v. Rigidity.ps"/>
            <p:cNvPicPr>
              <a:picLocks noChangeAspect="1"/>
            </p:cNvPicPr>
            <p:nvPr/>
          </p:nvPicPr>
          <p:blipFill rotWithShape="1">
            <a:blip r:embed="rId2">
              <a:extLst>
                <a:ext uri="{28A0092B-C50C-407E-A947-70E740481C1C}">
                  <a14:useLocalDpi xmlns:a14="http://schemas.microsoft.com/office/drawing/2010/main" val="0"/>
                </a:ext>
              </a:extLst>
            </a:blip>
            <a:srcRect l="10246" t="6953" r="12049" b="7829"/>
            <a:stretch/>
          </p:blipFill>
          <p:spPr>
            <a:xfrm rot="16200000">
              <a:off x="5393673" y="-110584"/>
              <a:ext cx="3144102" cy="4462258"/>
            </a:xfrm>
            <a:prstGeom prst="rect">
              <a:avLst/>
            </a:prstGeom>
          </p:spPr>
        </p:pic>
        <p:sp>
          <p:nvSpPr>
            <p:cNvPr id="5" name="TextBox 4"/>
            <p:cNvSpPr txBox="1"/>
            <p:nvPr/>
          </p:nvSpPr>
          <p:spPr>
            <a:xfrm>
              <a:off x="5305272" y="626167"/>
              <a:ext cx="1974531" cy="794632"/>
            </a:xfrm>
            <a:prstGeom prst="rect">
              <a:avLst/>
            </a:prstGeom>
            <a:noFill/>
          </p:spPr>
          <p:txBody>
            <a:bodyPr wrap="none" rtlCol="0">
              <a:spAutoFit/>
            </a:bodyPr>
            <a:lstStyle/>
            <a:p>
              <a:r>
                <a:rPr lang="en-US" sz="1600" dirty="0" smtClean="0"/>
                <a:t>(</a:t>
              </a:r>
              <a:r>
                <a:rPr lang="en-US" sz="1600" dirty="0" err="1" smtClean="0"/>
                <a:t>Adriani</a:t>
              </a:r>
              <a:r>
                <a:rPr lang="en-US" sz="1600" dirty="0" smtClean="0"/>
                <a:t> et al. 2011)</a:t>
              </a:r>
              <a:r>
                <a:rPr lang="en-US" dirty="0" smtClean="0"/>
                <a:t>.</a:t>
              </a:r>
            </a:p>
            <a:p>
              <a:endParaRPr lang="en-US" dirty="0"/>
            </a:p>
          </p:txBody>
        </p:sp>
      </p:grpSp>
      <p:pic>
        <p:nvPicPr>
          <p:cNvPr id="6" name="Picture 5"/>
          <p:cNvPicPr>
            <a:picLocks noChangeAspect="1"/>
          </p:cNvPicPr>
          <p:nvPr/>
        </p:nvPicPr>
        <p:blipFill rotWithShape="1">
          <a:blip r:embed="rId3"/>
          <a:srcRect l="43694"/>
          <a:stretch/>
        </p:blipFill>
        <p:spPr>
          <a:xfrm>
            <a:off x="547135" y="2040768"/>
            <a:ext cx="2181628" cy="792987"/>
          </a:xfrm>
          <a:prstGeom prst="rect">
            <a:avLst/>
          </a:prstGeom>
        </p:spPr>
      </p:pic>
      <p:pic>
        <p:nvPicPr>
          <p:cNvPr id="7" name="Picture 6" descr="Swordy_2011 with fts zoom.ps"/>
          <p:cNvPicPr>
            <a:picLocks noChangeAspect="1"/>
          </p:cNvPicPr>
          <p:nvPr/>
        </p:nvPicPr>
        <p:blipFill rotWithShape="1">
          <a:blip r:embed="rId4">
            <a:extLst>
              <a:ext uri="{28A0092B-C50C-407E-A947-70E740481C1C}">
                <a14:useLocalDpi xmlns:a14="http://schemas.microsoft.com/office/drawing/2010/main" val="0"/>
              </a:ext>
            </a:extLst>
          </a:blip>
          <a:srcRect l="9729" t="25443" r="10084" b="27011"/>
          <a:stretch/>
        </p:blipFill>
        <p:spPr>
          <a:xfrm>
            <a:off x="4418382" y="438619"/>
            <a:ext cx="4249383" cy="3260697"/>
          </a:xfrm>
          <a:prstGeom prst="rect">
            <a:avLst/>
          </a:prstGeom>
        </p:spPr>
      </p:pic>
      <p:grpSp>
        <p:nvGrpSpPr>
          <p:cNvPr id="8" name="Group 7"/>
          <p:cNvGrpSpPr>
            <a:grpSpLocks/>
          </p:cNvGrpSpPr>
          <p:nvPr/>
        </p:nvGrpSpPr>
        <p:grpSpPr>
          <a:xfrm>
            <a:off x="1650192" y="4598738"/>
            <a:ext cx="5479217" cy="921275"/>
            <a:chOff x="2041497" y="5683384"/>
            <a:chExt cx="5594871" cy="957852"/>
          </a:xfrm>
        </p:grpSpPr>
        <p:pic>
          <p:nvPicPr>
            <p:cNvPr id="9" name="Picture 8"/>
            <p:cNvPicPr>
              <a:picLocks noChangeAspect="1"/>
            </p:cNvPicPr>
            <p:nvPr/>
          </p:nvPicPr>
          <p:blipFill rotWithShape="1">
            <a:blip r:embed="rId5"/>
            <a:srcRect r="37698"/>
            <a:stretch/>
          </p:blipFill>
          <p:spPr>
            <a:xfrm>
              <a:off x="2041497" y="5708042"/>
              <a:ext cx="3050661" cy="933194"/>
            </a:xfrm>
            <a:prstGeom prst="rect">
              <a:avLst/>
            </a:prstGeom>
          </p:spPr>
        </p:pic>
        <p:pic>
          <p:nvPicPr>
            <p:cNvPr id="10" name="Picture 9"/>
            <p:cNvPicPr>
              <a:picLocks noChangeAspect="1"/>
            </p:cNvPicPr>
            <p:nvPr/>
          </p:nvPicPr>
          <p:blipFill rotWithShape="1">
            <a:blip r:embed="rId5"/>
            <a:srcRect l="96387"/>
            <a:stretch/>
          </p:blipFill>
          <p:spPr>
            <a:xfrm>
              <a:off x="7459454" y="5683384"/>
              <a:ext cx="176914" cy="933194"/>
            </a:xfrm>
            <a:prstGeom prst="rect">
              <a:avLst/>
            </a:prstGeom>
          </p:spPr>
        </p:pic>
        <p:pic>
          <p:nvPicPr>
            <p:cNvPr id="11" name="Picture 10"/>
            <p:cNvPicPr>
              <a:picLocks noChangeAspect="1"/>
            </p:cNvPicPr>
            <p:nvPr/>
          </p:nvPicPr>
          <p:blipFill rotWithShape="1">
            <a:blip r:embed="rId3"/>
            <a:srcRect l="44080"/>
            <a:stretch/>
          </p:blipFill>
          <p:spPr>
            <a:xfrm>
              <a:off x="5071800" y="5765953"/>
              <a:ext cx="2391542" cy="875283"/>
            </a:xfrm>
            <a:prstGeom prst="rect">
              <a:avLst/>
            </a:prstGeom>
          </p:spPr>
        </p:pic>
      </p:grpSp>
      <p:sp>
        <p:nvSpPr>
          <p:cNvPr id="12" name="TextBox 11"/>
          <p:cNvSpPr txBox="1"/>
          <p:nvPr/>
        </p:nvSpPr>
        <p:spPr>
          <a:xfrm>
            <a:off x="-184945" y="-49047"/>
            <a:ext cx="9481525" cy="523220"/>
          </a:xfrm>
          <a:prstGeom prst="rect">
            <a:avLst/>
          </a:prstGeom>
          <a:noFill/>
        </p:spPr>
        <p:txBody>
          <a:bodyPr wrap="square" rtlCol="0">
            <a:spAutoFit/>
          </a:bodyPr>
          <a:lstStyle/>
          <a:p>
            <a:pPr algn="ctr"/>
            <a:r>
              <a:rPr lang="en-US" sz="2800" dirty="0" smtClean="0"/>
              <a:t>Rigidity Dependence of H/He and GCR Modulation </a:t>
            </a:r>
            <a:endParaRPr lang="en-US" sz="2800" dirty="0"/>
          </a:p>
        </p:txBody>
      </p:sp>
    </p:spTree>
    <p:extLst>
      <p:ext uri="{BB962C8B-B14F-4D97-AF65-F5344CB8AC3E}">
        <p14:creationId xmlns:p14="http://schemas.microsoft.com/office/powerpoint/2010/main" val="27999242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78" y="671690"/>
            <a:ext cx="8396513" cy="6186310"/>
          </a:xfrm>
          <a:prstGeom prst="rect">
            <a:avLst/>
          </a:prstGeom>
          <a:noFill/>
        </p:spPr>
        <p:txBody>
          <a:bodyPr wrap="square" rtlCol="0">
            <a:spAutoFit/>
          </a:bodyPr>
          <a:lstStyle/>
          <a:p>
            <a:r>
              <a:rPr lang="en-US" dirty="0">
                <a:solidFill>
                  <a:srgbClr val="FF0000"/>
                </a:solidFill>
              </a:rPr>
              <a:t>The composition of the GCRs accelerated by the pump mechanism will reflect the</a:t>
            </a:r>
          </a:p>
          <a:p>
            <a:r>
              <a:rPr lang="en-US" dirty="0">
                <a:solidFill>
                  <a:srgbClr val="FF0000"/>
                </a:solidFill>
              </a:rPr>
              <a:t>composition of the core particles, and thus should reflect the composition of </a:t>
            </a:r>
            <a:r>
              <a:rPr lang="en-US" dirty="0" err="1" smtClean="0">
                <a:solidFill>
                  <a:srgbClr val="FF0000"/>
                </a:solidFill>
              </a:rPr>
              <a:t>superbubbles</a:t>
            </a:r>
            <a:r>
              <a:rPr lang="en-US" dirty="0" smtClean="0"/>
              <a:t>, consistent </a:t>
            </a:r>
            <a:r>
              <a:rPr lang="en-US" dirty="0"/>
              <a:t>with </a:t>
            </a:r>
            <a:r>
              <a:rPr lang="en-US" dirty="0" smtClean="0"/>
              <a:t>observations</a:t>
            </a:r>
            <a:endParaRPr lang="en-US" dirty="0"/>
          </a:p>
          <a:p>
            <a:endParaRPr lang="en-US" sz="1200" dirty="0"/>
          </a:p>
          <a:p>
            <a:pPr marL="285750" indent="-285750">
              <a:buFontTx/>
              <a:buChar char="-"/>
            </a:pPr>
            <a:r>
              <a:rPr lang="en-US" dirty="0" smtClean="0"/>
              <a:t>observed composition </a:t>
            </a:r>
            <a:r>
              <a:rPr lang="en-US" dirty="0"/>
              <a:t>of </a:t>
            </a:r>
            <a:r>
              <a:rPr lang="en-US" dirty="0" smtClean="0"/>
              <a:t>GCRs indicates </a:t>
            </a:r>
            <a:r>
              <a:rPr lang="en-US" dirty="0"/>
              <a:t>that particles are accelerated from well-mixed interstellar material and do not reflect </a:t>
            </a:r>
            <a:r>
              <a:rPr lang="en-US" dirty="0" smtClean="0"/>
              <a:t>the elemental </a:t>
            </a:r>
            <a:r>
              <a:rPr lang="en-US" dirty="0"/>
              <a:t>anomalies of recent </a:t>
            </a:r>
            <a:r>
              <a:rPr lang="en-US" dirty="0" smtClean="0"/>
              <a:t>SNRs </a:t>
            </a:r>
            <a:r>
              <a:rPr lang="en-US" dirty="0"/>
              <a:t>e.g., </a:t>
            </a:r>
            <a:r>
              <a:rPr lang="en-US" dirty="0" err="1"/>
              <a:t>Wiedenbeck</a:t>
            </a:r>
            <a:r>
              <a:rPr lang="en-US" dirty="0"/>
              <a:t> et al. (2001) </a:t>
            </a:r>
            <a:endParaRPr lang="en-US" dirty="0" smtClean="0"/>
          </a:p>
          <a:p>
            <a:pPr marL="285750" indent="-285750">
              <a:buFontTx/>
              <a:buChar char="-"/>
            </a:pPr>
            <a:endParaRPr lang="en-US" sz="800" dirty="0"/>
          </a:p>
          <a:p>
            <a:pPr marL="285750" indent="-285750">
              <a:buFontTx/>
              <a:buChar char="-"/>
            </a:pPr>
            <a:r>
              <a:rPr lang="en-US" dirty="0" smtClean="0"/>
              <a:t>isotopic </a:t>
            </a:r>
            <a:r>
              <a:rPr lang="en-US" dirty="0"/>
              <a:t>anomalies in </a:t>
            </a:r>
            <a:r>
              <a:rPr lang="en-US" dirty="0" smtClean="0"/>
              <a:t>GCRs are </a:t>
            </a:r>
            <a:r>
              <a:rPr lang="en-US" dirty="0"/>
              <a:t>consistent with particles being preferentially accelerated in </a:t>
            </a:r>
            <a:r>
              <a:rPr lang="en-US" dirty="0" err="1" smtClean="0"/>
              <a:t>superbubbles</a:t>
            </a:r>
            <a:r>
              <a:rPr lang="en-US" dirty="0"/>
              <a:t>,</a:t>
            </a:r>
            <a:r>
              <a:rPr lang="en-US" dirty="0" smtClean="0"/>
              <a:t> </a:t>
            </a:r>
            <a:r>
              <a:rPr lang="en-US" dirty="0" err="1"/>
              <a:t>Binns</a:t>
            </a:r>
            <a:r>
              <a:rPr lang="en-US" dirty="0"/>
              <a:t> et al. (2007) </a:t>
            </a:r>
            <a:endParaRPr lang="en-US" dirty="0" smtClean="0"/>
          </a:p>
          <a:p>
            <a:pPr marL="285750" indent="-285750">
              <a:buFontTx/>
              <a:buChar char="-"/>
            </a:pPr>
            <a:endParaRPr lang="en-US" dirty="0"/>
          </a:p>
          <a:p>
            <a:r>
              <a:rPr lang="en-US" dirty="0" smtClean="0"/>
              <a:t>Spatial </a:t>
            </a:r>
            <a:r>
              <a:rPr lang="en-US" dirty="0"/>
              <a:t>variations in the acceleration of GCRs in the </a:t>
            </a:r>
            <a:r>
              <a:rPr lang="en-US" dirty="0" smtClean="0"/>
              <a:t>Galaxy by the </a:t>
            </a:r>
            <a:r>
              <a:rPr lang="en-US" dirty="0"/>
              <a:t>pump </a:t>
            </a:r>
            <a:r>
              <a:rPr lang="en-US" dirty="0" smtClean="0"/>
              <a:t>mechanism are expected, </a:t>
            </a:r>
            <a:r>
              <a:rPr lang="en-US" dirty="0"/>
              <a:t>just as </a:t>
            </a:r>
            <a:r>
              <a:rPr lang="en-US" dirty="0" smtClean="0"/>
              <a:t>observed in </a:t>
            </a:r>
            <a:r>
              <a:rPr lang="en-US" dirty="0"/>
              <a:t>the </a:t>
            </a:r>
            <a:r>
              <a:rPr lang="en-US" dirty="0" smtClean="0"/>
              <a:t>heliosphere</a:t>
            </a:r>
          </a:p>
          <a:p>
            <a:endParaRPr lang="en-US" sz="1000" dirty="0"/>
          </a:p>
          <a:p>
            <a:r>
              <a:rPr lang="en-US" dirty="0" smtClean="0"/>
              <a:t>In </a:t>
            </a:r>
            <a:r>
              <a:rPr lang="en-US" dirty="0"/>
              <a:t>the solar </a:t>
            </a:r>
            <a:r>
              <a:rPr lang="en-US" dirty="0" smtClean="0"/>
              <a:t>wind, the </a:t>
            </a:r>
            <a:r>
              <a:rPr lang="en-US" dirty="0"/>
              <a:t>pump mechanism is </a:t>
            </a:r>
            <a:r>
              <a:rPr lang="en-US" dirty="0" smtClean="0"/>
              <a:t>particularly effective </a:t>
            </a:r>
            <a:r>
              <a:rPr lang="en-US" dirty="0"/>
              <a:t>immediately downstream from </a:t>
            </a:r>
            <a:r>
              <a:rPr lang="en-US" dirty="0" smtClean="0"/>
              <a:t>shocks, </a:t>
            </a:r>
            <a:r>
              <a:rPr lang="en-US" dirty="0"/>
              <a:t>where the core population </a:t>
            </a:r>
            <a:r>
              <a:rPr lang="en-US" dirty="0" smtClean="0"/>
              <a:t>is heated </a:t>
            </a:r>
            <a:r>
              <a:rPr lang="en-US" dirty="0"/>
              <a:t>crossing the shock and there is ample compressive turbulence (Gloeckler &amp; Fisk 2011</a:t>
            </a:r>
            <a:r>
              <a:rPr lang="en-US" dirty="0" smtClean="0"/>
              <a:t>)</a:t>
            </a:r>
          </a:p>
          <a:p>
            <a:endParaRPr lang="en-US" sz="1000" dirty="0"/>
          </a:p>
          <a:p>
            <a:r>
              <a:rPr lang="en-US" dirty="0" smtClean="0">
                <a:solidFill>
                  <a:srgbClr val="FF0000"/>
                </a:solidFill>
              </a:rPr>
              <a:t>The </a:t>
            </a:r>
            <a:r>
              <a:rPr lang="en-US" dirty="0">
                <a:solidFill>
                  <a:srgbClr val="FF0000"/>
                </a:solidFill>
              </a:rPr>
              <a:t>pump mechanism </a:t>
            </a:r>
            <a:r>
              <a:rPr lang="en-US" dirty="0" smtClean="0">
                <a:solidFill>
                  <a:srgbClr val="FF0000"/>
                </a:solidFill>
              </a:rPr>
              <a:t>should </a:t>
            </a:r>
            <a:r>
              <a:rPr lang="en-US" dirty="0">
                <a:solidFill>
                  <a:srgbClr val="FF0000"/>
                </a:solidFill>
              </a:rPr>
              <a:t>also be particularly </a:t>
            </a:r>
            <a:r>
              <a:rPr lang="en-US" dirty="0" smtClean="0">
                <a:solidFill>
                  <a:srgbClr val="FF0000"/>
                </a:solidFill>
              </a:rPr>
              <a:t>effective immediately</a:t>
            </a:r>
            <a:r>
              <a:rPr lang="en-US" dirty="0">
                <a:solidFill>
                  <a:srgbClr val="FF0000"/>
                </a:solidFill>
              </a:rPr>
              <a:t> </a:t>
            </a:r>
            <a:r>
              <a:rPr lang="en-US" dirty="0" smtClean="0">
                <a:solidFill>
                  <a:srgbClr val="FF0000"/>
                </a:solidFill>
              </a:rPr>
              <a:t>downstream </a:t>
            </a:r>
            <a:r>
              <a:rPr lang="en-US" dirty="0">
                <a:solidFill>
                  <a:srgbClr val="FF0000"/>
                </a:solidFill>
              </a:rPr>
              <a:t>from supernovae shocks, and provide there enhancements in the GCR intensity </a:t>
            </a:r>
            <a:r>
              <a:rPr lang="en-US" dirty="0" smtClean="0">
                <a:solidFill>
                  <a:srgbClr val="FF0000"/>
                </a:solidFill>
              </a:rPr>
              <a:t>and thus </a:t>
            </a:r>
            <a:r>
              <a:rPr lang="en-US" dirty="0">
                <a:solidFill>
                  <a:srgbClr val="FF0000"/>
                </a:solidFill>
              </a:rPr>
              <a:t>in gamma-ray emission from such </a:t>
            </a:r>
            <a:r>
              <a:rPr lang="en-US" dirty="0" smtClean="0">
                <a:solidFill>
                  <a:srgbClr val="FF0000"/>
                </a:solidFill>
              </a:rPr>
              <a:t>locations</a:t>
            </a:r>
          </a:p>
          <a:p>
            <a:endParaRPr lang="en-US" sz="1000" dirty="0"/>
          </a:p>
          <a:p>
            <a:r>
              <a:rPr lang="en-US" dirty="0" smtClean="0"/>
              <a:t>Recent </a:t>
            </a:r>
            <a:r>
              <a:rPr lang="en-US" dirty="0"/>
              <a:t>observations </a:t>
            </a:r>
            <a:r>
              <a:rPr lang="en-US" dirty="0" smtClean="0"/>
              <a:t>by the </a:t>
            </a:r>
            <a:r>
              <a:rPr lang="en-US" dirty="0"/>
              <a:t>NASA Fermi Gamma-Ray Space Telescope (e.g., </a:t>
            </a:r>
            <a:r>
              <a:rPr lang="en-US" dirty="0" err="1"/>
              <a:t>Abdo</a:t>
            </a:r>
            <a:r>
              <a:rPr lang="en-US" dirty="0"/>
              <a:t> et al. 2011</a:t>
            </a:r>
            <a:r>
              <a:rPr lang="en-US" dirty="0" smtClean="0"/>
              <a:t>) are consistent with this prediction</a:t>
            </a:r>
            <a:endParaRPr lang="en-US" dirty="0"/>
          </a:p>
        </p:txBody>
      </p:sp>
      <p:sp>
        <p:nvSpPr>
          <p:cNvPr id="3" name="TextBox 2"/>
          <p:cNvSpPr txBox="1"/>
          <p:nvPr/>
        </p:nvSpPr>
        <p:spPr>
          <a:xfrm>
            <a:off x="-184945" y="-49047"/>
            <a:ext cx="9481525" cy="523220"/>
          </a:xfrm>
          <a:prstGeom prst="rect">
            <a:avLst/>
          </a:prstGeom>
          <a:noFill/>
        </p:spPr>
        <p:txBody>
          <a:bodyPr wrap="square" rtlCol="0">
            <a:spAutoFit/>
          </a:bodyPr>
          <a:lstStyle/>
          <a:p>
            <a:pPr algn="ctr"/>
            <a:r>
              <a:rPr lang="en-US" sz="2800" dirty="0" smtClean="0"/>
              <a:t>GCR Composition and Gamma Ray Emission </a:t>
            </a:r>
            <a:endParaRPr lang="en-US" sz="2800" dirty="0"/>
          </a:p>
        </p:txBody>
      </p:sp>
    </p:spTree>
    <p:extLst>
      <p:ext uri="{BB962C8B-B14F-4D97-AF65-F5344CB8AC3E}">
        <p14:creationId xmlns:p14="http://schemas.microsoft.com/office/powerpoint/2010/main" val="17671923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49718" y="520210"/>
            <a:ext cx="3526289" cy="3724097"/>
          </a:xfrm>
          <a:prstGeom prst="rect">
            <a:avLst/>
          </a:prstGeom>
          <a:noFill/>
        </p:spPr>
        <p:txBody>
          <a:bodyPr wrap="square" rtlCol="0">
            <a:spAutoFit/>
          </a:bodyPr>
          <a:lstStyle/>
          <a:p>
            <a:r>
              <a:rPr lang="en-US" dirty="0">
                <a:solidFill>
                  <a:srgbClr val="FF0000"/>
                </a:solidFill>
              </a:rPr>
              <a:t>The pump mechanism for accelerating GCRs </a:t>
            </a:r>
            <a:r>
              <a:rPr lang="en-US" dirty="0" smtClean="0">
                <a:solidFill>
                  <a:srgbClr val="FF0000"/>
                </a:solidFill>
              </a:rPr>
              <a:t>should </a:t>
            </a:r>
            <a:r>
              <a:rPr lang="en-US" dirty="0">
                <a:solidFill>
                  <a:srgbClr val="FF0000"/>
                </a:solidFill>
              </a:rPr>
              <a:t>work on electrons equally well as </a:t>
            </a:r>
            <a:r>
              <a:rPr lang="en-US" dirty="0" smtClean="0">
                <a:solidFill>
                  <a:srgbClr val="FF0000"/>
                </a:solidFill>
              </a:rPr>
              <a:t>it does </a:t>
            </a:r>
            <a:r>
              <a:rPr lang="en-US" dirty="0">
                <a:solidFill>
                  <a:srgbClr val="FF0000"/>
                </a:solidFill>
              </a:rPr>
              <a:t>on </a:t>
            </a:r>
            <a:r>
              <a:rPr lang="en-US" dirty="0" smtClean="0">
                <a:solidFill>
                  <a:srgbClr val="FF0000"/>
                </a:solidFill>
              </a:rPr>
              <a:t>ions</a:t>
            </a:r>
          </a:p>
          <a:p>
            <a:endParaRPr lang="en-US" sz="1000" dirty="0"/>
          </a:p>
          <a:p>
            <a:r>
              <a:rPr lang="en-US" dirty="0" smtClean="0"/>
              <a:t>The </a:t>
            </a:r>
            <a:r>
              <a:rPr lang="en-US" dirty="0"/>
              <a:t>low-energy (&lt;1-2 </a:t>
            </a:r>
            <a:r>
              <a:rPr lang="en-US" dirty="0" err="1"/>
              <a:t>GeV</a:t>
            </a:r>
            <a:r>
              <a:rPr lang="en-US" dirty="0"/>
              <a:t>) GCR electron spectrum can be determined from </a:t>
            </a:r>
            <a:r>
              <a:rPr lang="en-US" dirty="0" smtClean="0"/>
              <a:t>the non-thermal </a:t>
            </a:r>
            <a:r>
              <a:rPr lang="en-US" dirty="0"/>
              <a:t>radio background (Goldstein et al. 1970) and is often used to estimate the extent </a:t>
            </a:r>
            <a:r>
              <a:rPr lang="en-US" dirty="0" smtClean="0"/>
              <a:t>to which </a:t>
            </a:r>
            <a:r>
              <a:rPr lang="en-US" dirty="0"/>
              <a:t>cosmic rays are modulated by the solar wind (e.g</a:t>
            </a:r>
            <a:r>
              <a:rPr lang="en-US" dirty="0" smtClean="0"/>
              <a:t>. </a:t>
            </a:r>
            <a:r>
              <a:rPr lang="en-US" dirty="0"/>
              <a:t>Webber &amp; </a:t>
            </a:r>
            <a:r>
              <a:rPr lang="en-US" dirty="0" err="1"/>
              <a:t>Higbie</a:t>
            </a:r>
            <a:r>
              <a:rPr lang="en-US" dirty="0"/>
              <a:t> 2008</a:t>
            </a:r>
            <a:r>
              <a:rPr lang="en-US" dirty="0" smtClean="0"/>
              <a:t>)</a:t>
            </a:r>
            <a:endParaRPr lang="en-US" dirty="0"/>
          </a:p>
          <a:p>
            <a:endParaRPr lang="en-US" sz="1000" dirty="0" smtClean="0"/>
          </a:p>
        </p:txBody>
      </p:sp>
      <p:sp>
        <p:nvSpPr>
          <p:cNvPr id="3" name="TextBox 2"/>
          <p:cNvSpPr txBox="1"/>
          <p:nvPr/>
        </p:nvSpPr>
        <p:spPr>
          <a:xfrm>
            <a:off x="-184945" y="-49047"/>
            <a:ext cx="9481525" cy="523220"/>
          </a:xfrm>
          <a:prstGeom prst="rect">
            <a:avLst/>
          </a:prstGeom>
          <a:noFill/>
        </p:spPr>
        <p:txBody>
          <a:bodyPr wrap="square" rtlCol="0">
            <a:spAutoFit/>
          </a:bodyPr>
          <a:lstStyle/>
          <a:p>
            <a:pPr algn="ctr"/>
            <a:r>
              <a:rPr lang="en-US" sz="2800" dirty="0" smtClean="0"/>
              <a:t>Acceleration of GCR Electrons</a:t>
            </a:r>
            <a:endParaRPr lang="en-US" sz="2800" dirty="0"/>
          </a:p>
        </p:txBody>
      </p:sp>
      <p:pic>
        <p:nvPicPr>
          <p:cNvPr id="4" name="Picture 3" descr="Electron spectra.ps"/>
          <p:cNvPicPr>
            <a:picLocks noChangeAspect="1"/>
          </p:cNvPicPr>
          <p:nvPr/>
        </p:nvPicPr>
        <p:blipFill rotWithShape="1">
          <a:blip r:embed="rId2">
            <a:extLst>
              <a:ext uri="{28A0092B-C50C-407E-A947-70E740481C1C}">
                <a14:useLocalDpi xmlns:a14="http://schemas.microsoft.com/office/drawing/2010/main" val="0"/>
              </a:ext>
            </a:extLst>
          </a:blip>
          <a:srcRect l="5459" t="20854" r="6826" b="21619"/>
          <a:stretch/>
        </p:blipFill>
        <p:spPr>
          <a:xfrm>
            <a:off x="86291" y="498830"/>
            <a:ext cx="5036117" cy="4274460"/>
          </a:xfrm>
          <a:prstGeom prst="rect">
            <a:avLst/>
          </a:prstGeom>
        </p:spPr>
      </p:pic>
      <p:sp>
        <p:nvSpPr>
          <p:cNvPr id="5" name="TextBox 4"/>
          <p:cNvSpPr txBox="1"/>
          <p:nvPr/>
        </p:nvSpPr>
        <p:spPr>
          <a:xfrm>
            <a:off x="320572" y="4703016"/>
            <a:ext cx="8519810" cy="2000548"/>
          </a:xfrm>
          <a:prstGeom prst="rect">
            <a:avLst/>
          </a:prstGeom>
          <a:noFill/>
        </p:spPr>
        <p:txBody>
          <a:bodyPr wrap="square" rtlCol="0">
            <a:spAutoFit/>
          </a:bodyPr>
          <a:lstStyle/>
          <a:p>
            <a:r>
              <a:rPr lang="en-US" dirty="0"/>
              <a:t>The inferred low-energy GCR electron spectrum is consistent with </a:t>
            </a:r>
            <a:r>
              <a:rPr lang="en-US" i="1" dirty="0"/>
              <a:t>j </a:t>
            </a:r>
            <a:r>
              <a:rPr lang="en-US" dirty="0"/>
              <a:t>∝</a:t>
            </a:r>
            <a:r>
              <a:rPr lang="en-US" i="1" dirty="0"/>
              <a:t>T </a:t>
            </a:r>
            <a:r>
              <a:rPr lang="en-US" sz="2000" baseline="30000" dirty="0"/>
              <a:t>−</a:t>
            </a:r>
            <a:r>
              <a:rPr lang="en-US" sz="2000" i="1" baseline="30000" dirty="0"/>
              <a:t>2</a:t>
            </a:r>
            <a:r>
              <a:rPr lang="en-US" dirty="0"/>
              <a:t> </a:t>
            </a:r>
          </a:p>
          <a:p>
            <a:endParaRPr lang="en-US" sz="800" dirty="0"/>
          </a:p>
          <a:p>
            <a:r>
              <a:rPr lang="en-US" dirty="0"/>
              <a:t>If electrons behave as do ions of the same speed, </a:t>
            </a:r>
            <a:r>
              <a:rPr lang="en-US" i="1" dirty="0"/>
              <a:t>v</a:t>
            </a:r>
            <a:r>
              <a:rPr lang="en-US" dirty="0"/>
              <a:t>, we would expect that the low-energy GCR electron spectrum is </a:t>
            </a:r>
            <a:r>
              <a:rPr lang="en-US" i="1" dirty="0"/>
              <a:t>j </a:t>
            </a:r>
            <a:r>
              <a:rPr lang="en-US" dirty="0"/>
              <a:t>∝</a:t>
            </a:r>
            <a:r>
              <a:rPr lang="en-US" i="1" dirty="0"/>
              <a:t>T </a:t>
            </a:r>
            <a:r>
              <a:rPr lang="en-US" sz="2000" baseline="30000" dirty="0"/>
              <a:t>−2.67 </a:t>
            </a:r>
            <a:endParaRPr lang="en-US" dirty="0"/>
          </a:p>
          <a:p>
            <a:endParaRPr lang="en-US" sz="800" dirty="0"/>
          </a:p>
          <a:p>
            <a:r>
              <a:rPr lang="en-US" dirty="0">
                <a:solidFill>
                  <a:srgbClr val="FF0000"/>
                </a:solidFill>
              </a:rPr>
              <a:t>However, if electrons, with their much smaller </a:t>
            </a:r>
            <a:r>
              <a:rPr lang="en-US" dirty="0" err="1">
                <a:solidFill>
                  <a:srgbClr val="FF0000"/>
                </a:solidFill>
              </a:rPr>
              <a:t>gyroradii</a:t>
            </a:r>
            <a:r>
              <a:rPr lang="en-US" dirty="0">
                <a:solidFill>
                  <a:srgbClr val="FF0000"/>
                </a:solidFill>
              </a:rPr>
              <a:t>, are unable to effectively cross-field diffuse and escape from the galaxy, then the low-energy GCR electron spectrum should be the required </a:t>
            </a:r>
            <a:r>
              <a:rPr lang="en-US" i="1" dirty="0">
                <a:solidFill>
                  <a:srgbClr val="FF0000"/>
                </a:solidFill>
              </a:rPr>
              <a:t>j </a:t>
            </a:r>
            <a:r>
              <a:rPr lang="en-US" dirty="0">
                <a:solidFill>
                  <a:srgbClr val="FF0000"/>
                </a:solidFill>
              </a:rPr>
              <a:t>∝</a:t>
            </a:r>
            <a:r>
              <a:rPr lang="en-US" i="1" dirty="0">
                <a:solidFill>
                  <a:srgbClr val="FF0000"/>
                </a:solidFill>
              </a:rPr>
              <a:t>T </a:t>
            </a:r>
            <a:r>
              <a:rPr lang="en-US" sz="2000" baseline="30000" dirty="0">
                <a:solidFill>
                  <a:srgbClr val="FF0000"/>
                </a:solidFill>
              </a:rPr>
              <a:t>−</a:t>
            </a:r>
            <a:r>
              <a:rPr lang="en-US" sz="2000" i="1" baseline="30000" dirty="0">
                <a:solidFill>
                  <a:srgbClr val="FF0000"/>
                </a:solidFill>
              </a:rPr>
              <a:t>2</a:t>
            </a:r>
            <a:r>
              <a:rPr lang="en-US" dirty="0">
                <a:solidFill>
                  <a:srgbClr val="FF0000"/>
                </a:solidFill>
              </a:rPr>
              <a:t> </a:t>
            </a:r>
          </a:p>
        </p:txBody>
      </p:sp>
    </p:spTree>
    <p:extLst>
      <p:ext uri="{BB962C8B-B14F-4D97-AF65-F5344CB8AC3E}">
        <p14:creationId xmlns:p14="http://schemas.microsoft.com/office/powerpoint/2010/main" val="32128731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2172" y="2488571"/>
            <a:ext cx="1979027" cy="1323439"/>
          </a:xfrm>
          <a:prstGeom prst="rect">
            <a:avLst/>
          </a:prstGeom>
          <a:noFill/>
        </p:spPr>
        <p:txBody>
          <a:bodyPr wrap="none" rtlCol="0">
            <a:spAutoFit/>
          </a:bodyPr>
          <a:lstStyle/>
          <a:p>
            <a:r>
              <a:rPr lang="en-US" sz="8000" dirty="0" smtClean="0"/>
              <a:t>END</a:t>
            </a:r>
            <a:endParaRPr lang="en-US" sz="8000" dirty="0"/>
          </a:p>
        </p:txBody>
      </p:sp>
    </p:spTree>
    <p:extLst>
      <p:ext uri="{BB962C8B-B14F-4D97-AF65-F5344CB8AC3E}">
        <p14:creationId xmlns:p14="http://schemas.microsoft.com/office/powerpoint/2010/main" val="23739651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94" y="-49047"/>
            <a:ext cx="8897405" cy="523220"/>
          </a:xfrm>
          <a:prstGeom prst="rect">
            <a:avLst/>
          </a:prstGeom>
          <a:noFill/>
        </p:spPr>
        <p:txBody>
          <a:bodyPr wrap="square" rtlCol="0">
            <a:spAutoFit/>
          </a:bodyPr>
          <a:lstStyle/>
          <a:p>
            <a:pPr algn="ctr"/>
            <a:r>
              <a:rPr lang="en-US" sz="2800" dirty="0" smtClean="0"/>
              <a:t>Governing Equation of Pump Acceleration Mechanism</a:t>
            </a:r>
            <a:endParaRPr lang="en-US" sz="2800" dirty="0"/>
          </a:p>
        </p:txBody>
      </p:sp>
      <p:sp>
        <p:nvSpPr>
          <p:cNvPr id="3" name="TextBox 2"/>
          <p:cNvSpPr txBox="1"/>
          <p:nvPr/>
        </p:nvSpPr>
        <p:spPr>
          <a:xfrm>
            <a:off x="406890" y="1023306"/>
            <a:ext cx="8384180" cy="5155258"/>
          </a:xfrm>
          <a:prstGeom prst="rect">
            <a:avLst/>
          </a:prstGeom>
          <a:noFill/>
        </p:spPr>
        <p:txBody>
          <a:bodyPr wrap="square" rtlCol="0">
            <a:spAutoFit/>
          </a:bodyPr>
          <a:lstStyle/>
          <a:p>
            <a:r>
              <a:rPr lang="en-US" dirty="0" smtClean="0"/>
              <a:t>The steady state equation </a:t>
            </a:r>
            <a:r>
              <a:rPr lang="en-US" dirty="0"/>
              <a:t>for the distribution function </a:t>
            </a:r>
            <a:r>
              <a:rPr lang="en-US" i="1" dirty="0"/>
              <a:t>f</a:t>
            </a:r>
            <a:r>
              <a:rPr lang="en-US" dirty="0"/>
              <a:t>(</a:t>
            </a:r>
            <a:r>
              <a:rPr lang="en-US" i="1" dirty="0"/>
              <a:t>p</a:t>
            </a:r>
            <a:r>
              <a:rPr lang="en-US" dirty="0"/>
              <a:t>) of GCRs accelerated </a:t>
            </a:r>
            <a:r>
              <a:rPr lang="en-US" dirty="0" smtClean="0"/>
              <a:t>by the pumping mechanism in the interstellar medium is</a:t>
            </a:r>
          </a:p>
          <a:p>
            <a:endParaRPr lang="en-US" dirty="0"/>
          </a:p>
          <a:p>
            <a:endParaRPr lang="en-US" dirty="0" smtClean="0"/>
          </a:p>
          <a:p>
            <a:endParaRPr lang="en-US" dirty="0"/>
          </a:p>
          <a:p>
            <a:endParaRPr lang="en-US" sz="800" dirty="0" smtClean="0"/>
          </a:p>
          <a:p>
            <a:endParaRPr lang="en-US" dirty="0" smtClean="0"/>
          </a:p>
          <a:p>
            <a:r>
              <a:rPr lang="en-US" dirty="0" smtClean="0"/>
              <a:t>The solution is</a:t>
            </a:r>
          </a:p>
          <a:p>
            <a:endParaRPr lang="en-US" dirty="0"/>
          </a:p>
          <a:p>
            <a:endParaRPr lang="en-US" dirty="0" smtClean="0"/>
          </a:p>
          <a:p>
            <a:r>
              <a:rPr lang="en-US" dirty="0">
                <a:solidFill>
                  <a:srgbClr val="FF0000"/>
                </a:solidFill>
              </a:rPr>
              <a:t>where       </a:t>
            </a:r>
            <a:r>
              <a:rPr lang="en-US" dirty="0" smtClean="0">
                <a:solidFill>
                  <a:srgbClr val="FF0000"/>
                </a:solidFill>
              </a:rPr>
              <a:t> </a:t>
            </a:r>
            <a:r>
              <a:rPr lang="en-US" dirty="0">
                <a:solidFill>
                  <a:srgbClr val="FF0000"/>
                </a:solidFill>
              </a:rPr>
              <a:t>is </a:t>
            </a:r>
            <a:r>
              <a:rPr lang="da-DK" dirty="0">
                <a:solidFill>
                  <a:srgbClr val="FF0000"/>
                </a:solidFill>
              </a:rPr>
              <a:t>the mean square speed of the compressions and </a:t>
            </a:r>
            <a:r>
              <a:rPr lang="da-DK" dirty="0" smtClean="0">
                <a:solidFill>
                  <a:srgbClr val="FF0000"/>
                </a:solidFill>
              </a:rPr>
              <a:t>expansions,</a:t>
            </a:r>
          </a:p>
          <a:p>
            <a:endParaRPr lang="da-DK" sz="800" dirty="0" smtClean="0"/>
          </a:p>
          <a:p>
            <a:r>
              <a:rPr lang="da-DK" dirty="0" smtClean="0"/>
              <a:t>    is the value of  </a:t>
            </a:r>
            <a:r>
              <a:rPr lang="da-DK" i="1" dirty="0" smtClean="0">
                <a:latin typeface="Times New Roman"/>
                <a:cs typeface="Times New Roman"/>
              </a:rPr>
              <a:t>f</a:t>
            </a:r>
            <a:r>
              <a:rPr lang="da-DK" dirty="0" smtClean="0"/>
              <a:t>, and                   is the</a:t>
            </a:r>
            <a:r>
              <a:rPr lang="en-US" dirty="0" smtClean="0"/>
              <a:t> </a:t>
            </a:r>
            <a:r>
              <a:rPr lang="en-US" dirty="0"/>
              <a:t>particle momentum where particles are injected </a:t>
            </a:r>
            <a:r>
              <a:rPr lang="en-US" dirty="0" smtClean="0"/>
              <a:t>into the </a:t>
            </a:r>
            <a:r>
              <a:rPr lang="en-US" dirty="0"/>
              <a:t>acceleration </a:t>
            </a:r>
            <a:r>
              <a:rPr lang="en-US" dirty="0" smtClean="0"/>
              <a:t>mechanism, and </a:t>
            </a:r>
            <a:endParaRPr lang="da-DK" dirty="0"/>
          </a:p>
          <a:p>
            <a:endParaRPr lang="da-DK" sz="1100" dirty="0" smtClean="0"/>
          </a:p>
          <a:p>
            <a:r>
              <a:rPr lang="en-US" dirty="0" smtClean="0"/>
              <a:t>                             </a:t>
            </a:r>
          </a:p>
          <a:p>
            <a:endParaRPr lang="en-US" dirty="0"/>
          </a:p>
          <a:p>
            <a:endParaRPr lang="en-US" dirty="0" smtClean="0"/>
          </a:p>
          <a:p>
            <a:r>
              <a:rPr lang="en-US" dirty="0" smtClean="0"/>
              <a:t>we take </a:t>
            </a:r>
          </a:p>
          <a:p>
            <a:endParaRPr lang="en-US" sz="1400" dirty="0"/>
          </a:p>
        </p:txBody>
      </p:sp>
      <p:pic>
        <p:nvPicPr>
          <p:cNvPr id="4" name="Picture 3"/>
          <p:cNvPicPr>
            <a:picLocks noChangeAspect="1"/>
          </p:cNvPicPr>
          <p:nvPr/>
        </p:nvPicPr>
        <p:blipFill>
          <a:blip r:embed="rId2"/>
          <a:stretch>
            <a:fillRect/>
          </a:stretch>
        </p:blipFill>
        <p:spPr>
          <a:xfrm>
            <a:off x="2916564" y="1715356"/>
            <a:ext cx="3123604" cy="728472"/>
          </a:xfrm>
          <a:prstGeom prst="rect">
            <a:avLst/>
          </a:prstGeom>
        </p:spPr>
      </p:pic>
      <p:pic>
        <p:nvPicPr>
          <p:cNvPr id="5" name="Picture 4"/>
          <p:cNvPicPr>
            <a:picLocks noChangeAspect="1"/>
          </p:cNvPicPr>
          <p:nvPr/>
        </p:nvPicPr>
        <p:blipFill rotWithShape="1">
          <a:blip r:embed="rId3"/>
          <a:srcRect t="14896" b="-1"/>
          <a:stretch/>
        </p:blipFill>
        <p:spPr>
          <a:xfrm>
            <a:off x="1090854" y="3661710"/>
            <a:ext cx="381802" cy="293486"/>
          </a:xfrm>
          <a:prstGeom prst="rect">
            <a:avLst/>
          </a:prstGeom>
        </p:spPr>
      </p:pic>
      <p:pic>
        <p:nvPicPr>
          <p:cNvPr id="6" name="Picture 5"/>
          <p:cNvPicPr>
            <a:picLocks noChangeAspect="1"/>
          </p:cNvPicPr>
          <p:nvPr/>
        </p:nvPicPr>
        <p:blipFill>
          <a:blip r:embed="rId4"/>
          <a:stretch>
            <a:fillRect/>
          </a:stretch>
        </p:blipFill>
        <p:spPr>
          <a:xfrm>
            <a:off x="1912503" y="2529063"/>
            <a:ext cx="5136426" cy="978915"/>
          </a:xfrm>
          <a:prstGeom prst="rect">
            <a:avLst/>
          </a:prstGeom>
        </p:spPr>
      </p:pic>
      <p:sp>
        <p:nvSpPr>
          <p:cNvPr id="7" name="TextBox 6"/>
          <p:cNvSpPr txBox="1"/>
          <p:nvPr/>
        </p:nvSpPr>
        <p:spPr>
          <a:xfrm>
            <a:off x="9443131" y="3674039"/>
            <a:ext cx="605316" cy="400110"/>
          </a:xfrm>
          <a:prstGeom prst="rect">
            <a:avLst/>
          </a:prstGeom>
          <a:noFill/>
        </p:spPr>
        <p:txBody>
          <a:bodyPr wrap="none" rtlCol="0">
            <a:spAutoFit/>
          </a:bodyPr>
          <a:lstStyle/>
          <a:p>
            <a:r>
              <a:rPr lang="en-US" i="1" dirty="0" err="1" smtClean="0"/>
              <a:t>r</a:t>
            </a:r>
            <a:r>
              <a:rPr lang="en-US" sz="2000" baseline="-25000" dirty="0" err="1" smtClean="0"/>
              <a:t>g</a:t>
            </a:r>
            <a:r>
              <a:rPr lang="en-US" dirty="0" smtClean="0"/>
              <a:t>&lt; </a:t>
            </a:r>
            <a:r>
              <a:rPr lang="en-US" sz="2000" dirty="0" smtClean="0">
                <a:latin typeface="Brush Script MT Italic"/>
                <a:cs typeface="Brush Script MT Italic"/>
              </a:rPr>
              <a:t>l</a:t>
            </a:r>
            <a:r>
              <a:rPr lang="en-US" dirty="0" smtClean="0"/>
              <a:t> </a:t>
            </a:r>
            <a:endParaRPr lang="en-US" dirty="0"/>
          </a:p>
        </p:txBody>
      </p:sp>
      <p:pic>
        <p:nvPicPr>
          <p:cNvPr id="8" name="Picture 7"/>
          <p:cNvPicPr>
            <a:picLocks noChangeAspect="1"/>
          </p:cNvPicPr>
          <p:nvPr/>
        </p:nvPicPr>
        <p:blipFill>
          <a:blip r:embed="rId5"/>
          <a:stretch>
            <a:fillRect/>
          </a:stretch>
        </p:blipFill>
        <p:spPr>
          <a:xfrm>
            <a:off x="443880" y="4750936"/>
            <a:ext cx="1145544" cy="666496"/>
          </a:xfrm>
          <a:prstGeom prst="rect">
            <a:avLst/>
          </a:prstGeom>
        </p:spPr>
      </p:pic>
      <p:pic>
        <p:nvPicPr>
          <p:cNvPr id="9" name="Picture 8"/>
          <p:cNvPicPr>
            <a:picLocks noChangeAspect="1"/>
          </p:cNvPicPr>
          <p:nvPr/>
        </p:nvPicPr>
        <p:blipFill>
          <a:blip r:embed="rId6"/>
          <a:stretch>
            <a:fillRect/>
          </a:stretch>
        </p:blipFill>
        <p:spPr>
          <a:xfrm>
            <a:off x="443880" y="4029631"/>
            <a:ext cx="279400" cy="368300"/>
          </a:xfrm>
          <a:prstGeom prst="rect">
            <a:avLst/>
          </a:prstGeom>
        </p:spPr>
      </p:pic>
      <p:pic>
        <p:nvPicPr>
          <p:cNvPr id="10" name="Picture 9"/>
          <p:cNvPicPr>
            <a:picLocks noChangeAspect="1"/>
          </p:cNvPicPr>
          <p:nvPr/>
        </p:nvPicPr>
        <p:blipFill>
          <a:blip r:embed="rId7"/>
          <a:stretch>
            <a:fillRect/>
          </a:stretch>
        </p:blipFill>
        <p:spPr>
          <a:xfrm>
            <a:off x="2620645" y="4049491"/>
            <a:ext cx="903514" cy="337312"/>
          </a:xfrm>
          <a:prstGeom prst="rect">
            <a:avLst/>
          </a:prstGeom>
        </p:spPr>
      </p:pic>
      <p:pic>
        <p:nvPicPr>
          <p:cNvPr id="11" name="Picture 10"/>
          <p:cNvPicPr>
            <a:picLocks noChangeAspect="1"/>
          </p:cNvPicPr>
          <p:nvPr/>
        </p:nvPicPr>
        <p:blipFill>
          <a:blip r:embed="rId8"/>
          <a:stretch>
            <a:fillRect/>
          </a:stretch>
        </p:blipFill>
        <p:spPr>
          <a:xfrm>
            <a:off x="1285782" y="5633688"/>
            <a:ext cx="996404" cy="251964"/>
          </a:xfrm>
          <a:prstGeom prst="rect">
            <a:avLst/>
          </a:prstGeom>
        </p:spPr>
      </p:pic>
      <p:sp>
        <p:nvSpPr>
          <p:cNvPr id="13" name="TextBox 12"/>
          <p:cNvSpPr txBox="1"/>
          <p:nvPr/>
        </p:nvSpPr>
        <p:spPr>
          <a:xfrm>
            <a:off x="3891347" y="5069644"/>
            <a:ext cx="4737579" cy="695575"/>
          </a:xfrm>
          <a:prstGeom prst="rect">
            <a:avLst/>
          </a:prstGeom>
          <a:noFill/>
        </p:spPr>
        <p:txBody>
          <a:bodyPr wrap="square" rtlCol="0">
            <a:spAutoFit/>
          </a:bodyPr>
          <a:lstStyle/>
          <a:p>
            <a:pPr algn="r">
              <a:lnSpc>
                <a:spcPct val="80000"/>
              </a:lnSpc>
            </a:pPr>
            <a:r>
              <a:rPr lang="en-US" sz="2400" i="1" dirty="0" smtClean="0">
                <a:solidFill>
                  <a:srgbClr val="3366FF"/>
                </a:solidFill>
              </a:rPr>
              <a:t>For highly relativistic particles the rollover spectrum is a power law</a:t>
            </a:r>
            <a:endParaRPr lang="en-US" sz="2400" i="1" dirty="0">
              <a:solidFill>
                <a:srgbClr val="3366FF"/>
              </a:solidFill>
            </a:endParaRPr>
          </a:p>
        </p:txBody>
      </p:sp>
      <p:sp>
        <p:nvSpPr>
          <p:cNvPr id="14" name="TextBox 13"/>
          <p:cNvSpPr txBox="1"/>
          <p:nvPr/>
        </p:nvSpPr>
        <p:spPr>
          <a:xfrm>
            <a:off x="2719787" y="473722"/>
            <a:ext cx="3655155" cy="369332"/>
          </a:xfrm>
          <a:prstGeom prst="rect">
            <a:avLst/>
          </a:prstGeom>
          <a:noFill/>
        </p:spPr>
        <p:txBody>
          <a:bodyPr wrap="none" rtlCol="0">
            <a:spAutoFit/>
          </a:bodyPr>
          <a:lstStyle/>
          <a:p>
            <a:r>
              <a:rPr lang="en-US" dirty="0" smtClean="0"/>
              <a:t>See Fisk and Gloeckler, </a:t>
            </a:r>
            <a:r>
              <a:rPr lang="en-US" i="1" dirty="0" err="1" smtClean="0"/>
              <a:t>ApJ</a:t>
            </a:r>
            <a:r>
              <a:rPr lang="en-US" dirty="0" smtClean="0"/>
              <a:t> (in press)</a:t>
            </a:r>
            <a:endParaRPr lang="en-US" dirty="0"/>
          </a:p>
        </p:txBody>
      </p:sp>
    </p:spTree>
    <p:extLst>
      <p:ext uri="{BB962C8B-B14F-4D97-AF65-F5344CB8AC3E}">
        <p14:creationId xmlns:p14="http://schemas.microsoft.com/office/powerpoint/2010/main" val="22122815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25 01 tail dens g V Vth.ps"/>
          <p:cNvPicPr>
            <a:picLocks noChangeAspect="1"/>
          </p:cNvPicPr>
          <p:nvPr/>
        </p:nvPicPr>
        <p:blipFill rotWithShape="1">
          <a:blip r:embed="rId2">
            <a:extLst>
              <a:ext uri="{28A0092B-C50C-407E-A947-70E740481C1C}">
                <a14:useLocalDpi xmlns:a14="http://schemas.microsoft.com/office/drawing/2010/main" val="0"/>
              </a:ext>
            </a:extLst>
          </a:blip>
          <a:srcRect l="24235" t="37719" r="24405" b="41856"/>
          <a:stretch/>
        </p:blipFill>
        <p:spPr>
          <a:xfrm>
            <a:off x="0" y="0"/>
            <a:ext cx="4446468" cy="2288368"/>
          </a:xfrm>
          <a:prstGeom prst="rect">
            <a:avLst/>
          </a:prstGeom>
        </p:spPr>
      </p:pic>
      <p:pic>
        <p:nvPicPr>
          <p:cNvPr id="4" name="Picture 3" descr="97-99 01 tail dens g V Vth.ps"/>
          <p:cNvPicPr>
            <a:picLocks noChangeAspect="1"/>
          </p:cNvPicPr>
          <p:nvPr/>
        </p:nvPicPr>
        <p:blipFill rotWithShape="1">
          <a:blip r:embed="rId3">
            <a:extLst>
              <a:ext uri="{28A0092B-C50C-407E-A947-70E740481C1C}">
                <a14:useLocalDpi xmlns:a14="http://schemas.microsoft.com/office/drawing/2010/main" val="0"/>
              </a:ext>
            </a:extLst>
          </a:blip>
          <a:srcRect l="24241" t="36617" r="23868" b="39472"/>
          <a:stretch/>
        </p:blipFill>
        <p:spPr>
          <a:xfrm>
            <a:off x="12325" y="4223437"/>
            <a:ext cx="4473514" cy="2667544"/>
          </a:xfrm>
          <a:prstGeom prst="rect">
            <a:avLst/>
          </a:prstGeom>
        </p:spPr>
      </p:pic>
      <p:pic>
        <p:nvPicPr>
          <p:cNvPr id="5" name="Picture 4" descr="IA 239-241 01 tail dens g V Vth.ps"/>
          <p:cNvPicPr>
            <a:picLocks noChangeAspect="1"/>
          </p:cNvPicPr>
          <p:nvPr/>
        </p:nvPicPr>
        <p:blipFill rotWithShape="1">
          <a:blip r:embed="rId4">
            <a:extLst>
              <a:ext uri="{28A0092B-C50C-407E-A947-70E740481C1C}">
                <a14:useLocalDpi xmlns:a14="http://schemas.microsoft.com/office/drawing/2010/main" val="0"/>
              </a:ext>
            </a:extLst>
          </a:blip>
          <a:srcRect l="23840" t="37034" r="24974" b="41774"/>
          <a:stretch/>
        </p:blipFill>
        <p:spPr>
          <a:xfrm>
            <a:off x="-24663" y="2095928"/>
            <a:ext cx="4422529" cy="2369529"/>
          </a:xfrm>
          <a:prstGeom prst="rect">
            <a:avLst/>
          </a:prstGeom>
        </p:spPr>
      </p:pic>
      <p:sp>
        <p:nvSpPr>
          <p:cNvPr id="6" name="TextBox 5"/>
          <p:cNvSpPr txBox="1"/>
          <p:nvPr/>
        </p:nvSpPr>
        <p:spPr>
          <a:xfrm>
            <a:off x="4790621" y="1604044"/>
            <a:ext cx="3887711" cy="4632038"/>
          </a:xfrm>
          <a:prstGeom prst="rect">
            <a:avLst/>
          </a:prstGeom>
          <a:noFill/>
        </p:spPr>
        <p:txBody>
          <a:bodyPr wrap="square" rtlCol="0">
            <a:spAutoFit/>
          </a:bodyPr>
          <a:lstStyle/>
          <a:p>
            <a:r>
              <a:rPr lang="en-US" sz="2400" dirty="0" smtClean="0"/>
              <a:t>Type IA Profiles </a:t>
            </a:r>
          </a:p>
          <a:p>
            <a:endParaRPr lang="en-US" sz="1000" dirty="0"/>
          </a:p>
          <a:p>
            <a:pPr>
              <a:lnSpc>
                <a:spcPct val="90000"/>
              </a:lnSpc>
            </a:pPr>
            <a:r>
              <a:rPr lang="en-US" dirty="0" smtClean="0"/>
              <a:t>Tail density has a local maximum within one hour of shock passage and </a:t>
            </a:r>
            <a:r>
              <a:rPr lang="en-US" i="1" dirty="0" err="1" smtClean="0">
                <a:latin typeface="Symbol" charset="2"/>
                <a:cs typeface="Symbol" charset="2"/>
              </a:rPr>
              <a:t>γ</a:t>
            </a:r>
            <a:r>
              <a:rPr lang="en-US" dirty="0" smtClean="0"/>
              <a:t> </a:t>
            </a:r>
            <a:r>
              <a:rPr lang="en-US" baseline="-25000" dirty="0" smtClean="0"/>
              <a:t>3-8</a:t>
            </a:r>
            <a:r>
              <a:rPr lang="en-US" dirty="0" smtClean="0"/>
              <a:t> is between -4.8 and -5.2</a:t>
            </a:r>
          </a:p>
          <a:p>
            <a:pPr>
              <a:lnSpc>
                <a:spcPct val="90000"/>
              </a:lnSpc>
            </a:pPr>
            <a:endParaRPr lang="en-US" dirty="0"/>
          </a:p>
          <a:p>
            <a:pPr>
              <a:lnSpc>
                <a:spcPct val="90000"/>
              </a:lnSpc>
            </a:pPr>
            <a:r>
              <a:rPr lang="en-US" dirty="0" smtClean="0"/>
              <a:t>While shock parameters range from</a:t>
            </a:r>
          </a:p>
          <a:p>
            <a:pPr>
              <a:lnSpc>
                <a:spcPct val="90000"/>
              </a:lnSpc>
            </a:pPr>
            <a:r>
              <a:rPr lang="en-US" dirty="0" smtClean="0"/>
              <a:t> ~1 &lt; </a:t>
            </a:r>
            <a:r>
              <a:rPr lang="en-US" i="1" dirty="0" smtClean="0"/>
              <a:t>r</a:t>
            </a:r>
            <a:r>
              <a:rPr lang="en-US" dirty="0" smtClean="0"/>
              <a:t> &lt; ~3 and 10° &lt; </a:t>
            </a:r>
            <a:r>
              <a:rPr lang="en-US" i="1" dirty="0" err="1" smtClean="0">
                <a:latin typeface="Symbol" charset="2"/>
                <a:cs typeface="Symbol" charset="2"/>
              </a:rPr>
              <a:t>θ</a:t>
            </a:r>
            <a:r>
              <a:rPr lang="en-US" i="1" dirty="0" smtClean="0">
                <a:latin typeface="Symbol" charset="2"/>
                <a:cs typeface="Symbol" charset="2"/>
              </a:rPr>
              <a:t> </a:t>
            </a:r>
            <a:r>
              <a:rPr lang="en-US" dirty="0" smtClean="0">
                <a:cs typeface="Symbol" charset="2"/>
              </a:rPr>
              <a:t> &lt; 160°, the power law spectral indices are at or very close -5 at or within one hour of shock passage and remain close to -5 for 0 to tens of hours thereafter</a:t>
            </a:r>
          </a:p>
          <a:p>
            <a:pPr>
              <a:lnSpc>
                <a:spcPct val="90000"/>
              </a:lnSpc>
            </a:pPr>
            <a:endParaRPr lang="en-US" dirty="0">
              <a:latin typeface="Symbol" charset="2"/>
              <a:cs typeface="Symbol" charset="2"/>
            </a:endParaRPr>
          </a:p>
          <a:p>
            <a:pPr>
              <a:lnSpc>
                <a:spcPct val="90000"/>
              </a:lnSpc>
            </a:pPr>
            <a:r>
              <a:rPr lang="en-US" dirty="0" smtClean="0">
                <a:cs typeface="Symbol" charset="2"/>
              </a:rPr>
              <a:t>Shock compression ratios, </a:t>
            </a:r>
            <a:r>
              <a:rPr lang="en-US" i="1" dirty="0" smtClean="0">
                <a:cs typeface="Symbol" charset="2"/>
              </a:rPr>
              <a:t>r,</a:t>
            </a:r>
            <a:r>
              <a:rPr lang="en-US" dirty="0" smtClean="0">
                <a:cs typeface="Symbol" charset="2"/>
              </a:rPr>
              <a:t> and </a:t>
            </a:r>
            <a:r>
              <a:rPr lang="en-US" i="1" dirty="0" err="1" smtClean="0">
                <a:latin typeface="Symbol" charset="2"/>
                <a:cs typeface="Symbol" charset="2"/>
              </a:rPr>
              <a:t>θ</a:t>
            </a:r>
            <a:r>
              <a:rPr lang="en-US" baseline="-25000" dirty="0" err="1" smtClean="0">
                <a:cs typeface="Symbol" charset="2"/>
              </a:rPr>
              <a:t>bn</a:t>
            </a:r>
            <a:r>
              <a:rPr lang="en-US" dirty="0" smtClean="0">
                <a:cs typeface="Symbol" charset="2"/>
              </a:rPr>
              <a:t> range from ~1 to close to 4, and quasi-parallel quasi-perpendicular respectively</a:t>
            </a:r>
          </a:p>
          <a:p>
            <a:endParaRPr lang="en-US" dirty="0"/>
          </a:p>
        </p:txBody>
      </p:sp>
      <p:sp>
        <p:nvSpPr>
          <p:cNvPr id="7" name="TextBox 6"/>
          <p:cNvSpPr txBox="1"/>
          <p:nvPr/>
        </p:nvSpPr>
        <p:spPr>
          <a:xfrm>
            <a:off x="4485839" y="75549"/>
            <a:ext cx="4406462" cy="1384995"/>
          </a:xfrm>
          <a:prstGeom prst="rect">
            <a:avLst/>
          </a:prstGeom>
          <a:noFill/>
        </p:spPr>
        <p:txBody>
          <a:bodyPr wrap="square" rtlCol="0">
            <a:spAutoFit/>
          </a:bodyPr>
          <a:lstStyle/>
          <a:p>
            <a:pPr algn="ctr"/>
            <a:r>
              <a:rPr lang="en-US" sz="2800" dirty="0" smtClean="0"/>
              <a:t>Hourly Values of Solar Wind and Tail Parameters Around Individual Shocks </a:t>
            </a:r>
            <a:endParaRPr lang="en-US" sz="2800" dirty="0"/>
          </a:p>
        </p:txBody>
      </p:sp>
      <p:sp>
        <p:nvSpPr>
          <p:cNvPr id="8" name="TextBox 7"/>
          <p:cNvSpPr txBox="1"/>
          <p:nvPr/>
        </p:nvSpPr>
        <p:spPr>
          <a:xfrm>
            <a:off x="2093080" y="317473"/>
            <a:ext cx="1183963" cy="369332"/>
          </a:xfrm>
          <a:prstGeom prst="rect">
            <a:avLst/>
          </a:prstGeom>
          <a:noFill/>
        </p:spPr>
        <p:txBody>
          <a:bodyPr wrap="none" rtlCol="0">
            <a:spAutoFit/>
          </a:bodyPr>
          <a:lstStyle/>
          <a:p>
            <a:r>
              <a:rPr lang="en-US" i="1" dirty="0" smtClean="0"/>
              <a:t>r</a:t>
            </a:r>
            <a:r>
              <a:rPr lang="en-US" dirty="0" smtClean="0"/>
              <a:t> = 3.4±3.3</a:t>
            </a:r>
            <a:endParaRPr lang="en-US" dirty="0"/>
          </a:p>
        </p:txBody>
      </p:sp>
      <p:sp>
        <p:nvSpPr>
          <p:cNvPr id="9" name="TextBox 8"/>
          <p:cNvSpPr txBox="1"/>
          <p:nvPr/>
        </p:nvSpPr>
        <p:spPr>
          <a:xfrm>
            <a:off x="2086798" y="1102970"/>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156±23 </a:t>
            </a:r>
            <a:r>
              <a:rPr lang="en-US" dirty="0" smtClean="0">
                <a:latin typeface="Symbol" charset="2"/>
                <a:cs typeface="Symbol" charset="2"/>
              </a:rPr>
              <a:t> </a:t>
            </a:r>
            <a:endParaRPr lang="en-US" dirty="0">
              <a:latin typeface="Symbol" charset="2"/>
              <a:cs typeface="Symbol" charset="2"/>
            </a:endParaRPr>
          </a:p>
        </p:txBody>
      </p:sp>
      <p:sp>
        <p:nvSpPr>
          <p:cNvPr id="10" name="TextBox 9"/>
          <p:cNvSpPr txBox="1"/>
          <p:nvPr/>
        </p:nvSpPr>
        <p:spPr>
          <a:xfrm>
            <a:off x="2022874" y="2481208"/>
            <a:ext cx="1254169" cy="369332"/>
          </a:xfrm>
          <a:prstGeom prst="rect">
            <a:avLst/>
          </a:prstGeom>
          <a:noFill/>
        </p:spPr>
        <p:txBody>
          <a:bodyPr wrap="none" rtlCol="0">
            <a:spAutoFit/>
          </a:bodyPr>
          <a:lstStyle/>
          <a:p>
            <a:r>
              <a:rPr lang="en-US" i="1" dirty="0" smtClean="0"/>
              <a:t>r</a:t>
            </a:r>
            <a:r>
              <a:rPr lang="en-US" dirty="0" smtClean="0"/>
              <a:t> = 2.92±43</a:t>
            </a:r>
            <a:endParaRPr lang="en-US" dirty="0"/>
          </a:p>
        </p:txBody>
      </p:sp>
      <p:sp>
        <p:nvSpPr>
          <p:cNvPr id="11" name="TextBox 10"/>
          <p:cNvSpPr txBox="1"/>
          <p:nvPr/>
        </p:nvSpPr>
        <p:spPr>
          <a:xfrm>
            <a:off x="1994548" y="3277091"/>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95±6 </a:t>
            </a:r>
            <a:r>
              <a:rPr lang="en-US" dirty="0" smtClean="0">
                <a:latin typeface="Symbol" charset="2"/>
                <a:cs typeface="Symbol" charset="2"/>
              </a:rPr>
              <a:t> </a:t>
            </a:r>
            <a:endParaRPr lang="en-US" dirty="0">
              <a:latin typeface="Symbol" charset="2"/>
              <a:cs typeface="Symbol" charset="2"/>
            </a:endParaRPr>
          </a:p>
        </p:txBody>
      </p:sp>
      <p:sp>
        <p:nvSpPr>
          <p:cNvPr id="12" name="TextBox 11"/>
          <p:cNvSpPr txBox="1"/>
          <p:nvPr/>
        </p:nvSpPr>
        <p:spPr>
          <a:xfrm>
            <a:off x="1245688" y="4679544"/>
            <a:ext cx="612956" cy="369332"/>
          </a:xfrm>
          <a:prstGeom prst="rect">
            <a:avLst/>
          </a:prstGeom>
          <a:noFill/>
        </p:spPr>
        <p:txBody>
          <a:bodyPr wrap="none" rtlCol="0">
            <a:spAutoFit/>
          </a:bodyPr>
          <a:lstStyle/>
          <a:p>
            <a:r>
              <a:rPr lang="en-US" i="1" dirty="0" smtClean="0"/>
              <a:t>r</a:t>
            </a:r>
            <a:r>
              <a:rPr lang="en-US" dirty="0" smtClean="0"/>
              <a:t> ≈ 1</a:t>
            </a:r>
            <a:endParaRPr lang="en-US" dirty="0"/>
          </a:p>
        </p:txBody>
      </p:sp>
      <p:sp>
        <p:nvSpPr>
          <p:cNvPr id="13" name="TextBox 12"/>
          <p:cNvSpPr txBox="1"/>
          <p:nvPr/>
        </p:nvSpPr>
        <p:spPr>
          <a:xfrm>
            <a:off x="859140" y="5534219"/>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12±5 </a:t>
            </a:r>
            <a:r>
              <a:rPr lang="en-US" dirty="0" smtClean="0">
                <a:latin typeface="Symbol" charset="2"/>
                <a:cs typeface="Symbol" charset="2"/>
              </a:rPr>
              <a:t> </a:t>
            </a:r>
            <a:endParaRPr lang="en-US" dirty="0">
              <a:latin typeface="Symbol" charset="2"/>
              <a:cs typeface="Symbol" charset="2"/>
            </a:endParaRPr>
          </a:p>
        </p:txBody>
      </p:sp>
      <p:sp>
        <p:nvSpPr>
          <p:cNvPr id="14" name="TextBox 13"/>
          <p:cNvSpPr txBox="1"/>
          <p:nvPr/>
        </p:nvSpPr>
        <p:spPr>
          <a:xfrm>
            <a:off x="2312812" y="4538448"/>
            <a:ext cx="1429435" cy="369332"/>
          </a:xfrm>
          <a:prstGeom prst="rect">
            <a:avLst/>
          </a:prstGeom>
          <a:noFill/>
        </p:spPr>
        <p:txBody>
          <a:bodyPr wrap="none" rtlCol="0">
            <a:spAutoFit/>
          </a:bodyPr>
          <a:lstStyle/>
          <a:p>
            <a:r>
              <a:rPr lang="en-US" i="1" dirty="0" smtClean="0"/>
              <a:t>r</a:t>
            </a:r>
            <a:r>
              <a:rPr lang="en-US" dirty="0" smtClean="0"/>
              <a:t> = 3.09±0.18</a:t>
            </a:r>
            <a:endParaRPr lang="en-US" dirty="0"/>
          </a:p>
        </p:txBody>
      </p:sp>
      <p:sp>
        <p:nvSpPr>
          <p:cNvPr id="15" name="TextBox 14"/>
          <p:cNvSpPr txBox="1"/>
          <p:nvPr/>
        </p:nvSpPr>
        <p:spPr>
          <a:xfrm>
            <a:off x="2406884" y="5434833"/>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92±2 </a:t>
            </a:r>
            <a:r>
              <a:rPr lang="en-US" dirty="0" smtClean="0">
                <a:latin typeface="Symbol" charset="2"/>
                <a:cs typeface="Symbol" charset="2"/>
              </a:rPr>
              <a:t> </a:t>
            </a:r>
            <a:endParaRPr lang="en-US" dirty="0">
              <a:latin typeface="Symbol" charset="2"/>
              <a:cs typeface="Symbol" charset="2"/>
            </a:endParaRPr>
          </a:p>
        </p:txBody>
      </p:sp>
    </p:spTree>
    <p:extLst>
      <p:ext uri="{BB962C8B-B14F-4D97-AF65-F5344CB8AC3E}">
        <p14:creationId xmlns:p14="http://schemas.microsoft.com/office/powerpoint/2010/main" val="213310539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66 01 tail dens g V Vth.ps"/>
          <p:cNvPicPr>
            <a:picLocks noChangeAspect="1"/>
          </p:cNvPicPr>
          <p:nvPr/>
        </p:nvPicPr>
        <p:blipFill rotWithShape="1">
          <a:blip r:embed="rId2">
            <a:extLst>
              <a:ext uri="{28A0092B-C50C-407E-A947-70E740481C1C}">
                <a14:useLocalDpi xmlns:a14="http://schemas.microsoft.com/office/drawing/2010/main" val="0"/>
              </a:ext>
            </a:extLst>
          </a:blip>
          <a:srcRect l="24350" t="37393" r="24608" b="41826"/>
          <a:stretch/>
        </p:blipFill>
        <p:spPr>
          <a:xfrm>
            <a:off x="86298" y="-36987"/>
            <a:ext cx="4327308" cy="2279943"/>
          </a:xfrm>
          <a:prstGeom prst="rect">
            <a:avLst/>
          </a:prstGeom>
        </p:spPr>
      </p:pic>
      <p:pic>
        <p:nvPicPr>
          <p:cNvPr id="3" name="Picture 2" descr="132-135 01 tail dens g V Vth.ps"/>
          <p:cNvPicPr>
            <a:picLocks noChangeAspect="1"/>
          </p:cNvPicPr>
          <p:nvPr/>
        </p:nvPicPr>
        <p:blipFill rotWithShape="1">
          <a:blip r:embed="rId3">
            <a:extLst>
              <a:ext uri="{28A0092B-C50C-407E-A947-70E740481C1C}">
                <a14:useLocalDpi xmlns:a14="http://schemas.microsoft.com/office/drawing/2010/main" val="0"/>
              </a:ext>
            </a:extLst>
          </a:blip>
          <a:srcRect l="24196" t="37933" r="24385" b="41887"/>
          <a:stretch/>
        </p:blipFill>
        <p:spPr>
          <a:xfrm>
            <a:off x="73966" y="2189736"/>
            <a:ext cx="4347625" cy="2208223"/>
          </a:xfrm>
          <a:prstGeom prst="rect">
            <a:avLst/>
          </a:prstGeom>
        </p:spPr>
      </p:pic>
      <p:pic>
        <p:nvPicPr>
          <p:cNvPr id="4" name="Picture 3" descr="90-91 01 tail dens g V Vth.ps"/>
          <p:cNvPicPr>
            <a:picLocks noChangeAspect="1"/>
          </p:cNvPicPr>
          <p:nvPr/>
        </p:nvPicPr>
        <p:blipFill rotWithShape="1">
          <a:blip r:embed="rId4">
            <a:extLst>
              <a:ext uri="{28A0092B-C50C-407E-A947-70E740481C1C}">
                <a14:useLocalDpi xmlns:a14="http://schemas.microsoft.com/office/drawing/2010/main" val="0"/>
              </a:ext>
            </a:extLst>
          </a:blip>
          <a:srcRect l="23251" t="36854" r="23792" b="38876"/>
          <a:stretch/>
        </p:blipFill>
        <p:spPr>
          <a:xfrm>
            <a:off x="-12330" y="4275080"/>
            <a:ext cx="4496681" cy="2666860"/>
          </a:xfrm>
          <a:prstGeom prst="rect">
            <a:avLst/>
          </a:prstGeom>
        </p:spPr>
      </p:pic>
      <p:sp>
        <p:nvSpPr>
          <p:cNvPr id="5" name="TextBox 4"/>
          <p:cNvSpPr txBox="1"/>
          <p:nvPr/>
        </p:nvSpPr>
        <p:spPr>
          <a:xfrm>
            <a:off x="4635400" y="1735755"/>
            <a:ext cx="3873600" cy="4544321"/>
          </a:xfrm>
          <a:prstGeom prst="rect">
            <a:avLst/>
          </a:prstGeom>
          <a:noFill/>
        </p:spPr>
        <p:txBody>
          <a:bodyPr wrap="square" rtlCol="0">
            <a:spAutoFit/>
          </a:bodyPr>
          <a:lstStyle/>
          <a:p>
            <a:r>
              <a:rPr lang="en-US" sz="2800" dirty="0" smtClean="0"/>
              <a:t>Type IB Profiles </a:t>
            </a:r>
          </a:p>
          <a:p>
            <a:endParaRPr lang="en-US" dirty="0"/>
          </a:p>
          <a:p>
            <a:pPr>
              <a:lnSpc>
                <a:spcPct val="90000"/>
              </a:lnSpc>
            </a:pPr>
            <a:r>
              <a:rPr lang="en-US" dirty="0" smtClean="0"/>
              <a:t>Tail density has a local maximum within one hour of shock passage and </a:t>
            </a:r>
            <a:r>
              <a:rPr lang="en-US" i="1" dirty="0" err="1" smtClean="0">
                <a:latin typeface="Symbol" charset="2"/>
                <a:cs typeface="Symbol" charset="2"/>
              </a:rPr>
              <a:t>γ</a:t>
            </a:r>
            <a:r>
              <a:rPr lang="en-US" dirty="0" smtClean="0"/>
              <a:t> </a:t>
            </a:r>
            <a:r>
              <a:rPr lang="en-US" baseline="-25000" dirty="0" smtClean="0"/>
              <a:t>3-8</a:t>
            </a:r>
            <a:r>
              <a:rPr lang="en-US" dirty="0" smtClean="0"/>
              <a:t> is less than -5.2 at or within one hour of shock passage</a:t>
            </a:r>
          </a:p>
          <a:p>
            <a:pPr>
              <a:lnSpc>
                <a:spcPct val="90000"/>
              </a:lnSpc>
            </a:pPr>
            <a:endParaRPr lang="en-US" sz="800" dirty="0"/>
          </a:p>
          <a:p>
            <a:pPr>
              <a:lnSpc>
                <a:spcPct val="90000"/>
              </a:lnSpc>
            </a:pPr>
            <a:r>
              <a:rPr lang="en-US" dirty="0" smtClean="0"/>
              <a:t>Upstream: </a:t>
            </a:r>
            <a:r>
              <a:rPr lang="en-US" sz="2000" i="1" dirty="0" err="1" smtClean="0">
                <a:latin typeface="Symbol" charset="2"/>
                <a:cs typeface="Symbol" charset="2"/>
              </a:rPr>
              <a:t>γ</a:t>
            </a:r>
            <a:r>
              <a:rPr lang="en-US" dirty="0" smtClean="0"/>
              <a:t>  values are at or less than -5 (e.g. -6 to -8)</a:t>
            </a:r>
          </a:p>
          <a:p>
            <a:pPr>
              <a:lnSpc>
                <a:spcPct val="90000"/>
              </a:lnSpc>
            </a:pPr>
            <a:endParaRPr lang="en-US" sz="800" dirty="0"/>
          </a:p>
          <a:p>
            <a:pPr>
              <a:lnSpc>
                <a:spcPct val="90000"/>
              </a:lnSpc>
            </a:pPr>
            <a:r>
              <a:rPr lang="en-US" dirty="0" smtClean="0"/>
              <a:t>No obvious changes in </a:t>
            </a:r>
            <a:r>
              <a:rPr lang="en-US" i="1" dirty="0" err="1" smtClean="0">
                <a:latin typeface="Symbol" charset="2"/>
                <a:cs typeface="Symbol" charset="2"/>
              </a:rPr>
              <a:t>γ</a:t>
            </a:r>
            <a:r>
              <a:rPr lang="en-US" dirty="0" smtClean="0"/>
              <a:t> </a:t>
            </a:r>
            <a:r>
              <a:rPr lang="en-US" baseline="-25000" dirty="0" smtClean="0"/>
              <a:t>3-8 </a:t>
            </a:r>
            <a:r>
              <a:rPr lang="en-US" dirty="0" smtClean="0"/>
              <a:t> at shock passage</a:t>
            </a:r>
          </a:p>
          <a:p>
            <a:pPr>
              <a:lnSpc>
                <a:spcPct val="90000"/>
              </a:lnSpc>
            </a:pPr>
            <a:endParaRPr lang="en-US" dirty="0"/>
          </a:p>
          <a:p>
            <a:pPr>
              <a:lnSpc>
                <a:spcPct val="90000"/>
              </a:lnSpc>
            </a:pPr>
            <a:r>
              <a:rPr lang="en-US" dirty="0" smtClean="0"/>
              <a:t>Tail density increases modestly or remains flat within one hour of shock passage</a:t>
            </a:r>
          </a:p>
          <a:p>
            <a:pPr>
              <a:lnSpc>
                <a:spcPct val="90000"/>
              </a:lnSpc>
            </a:pPr>
            <a:endParaRPr lang="en-US" dirty="0"/>
          </a:p>
          <a:p>
            <a:pPr>
              <a:lnSpc>
                <a:spcPct val="90000"/>
              </a:lnSpc>
            </a:pPr>
            <a:r>
              <a:rPr lang="en-US" dirty="0" smtClean="0"/>
              <a:t>Generally weaker shocks</a:t>
            </a:r>
          </a:p>
        </p:txBody>
      </p:sp>
      <p:sp>
        <p:nvSpPr>
          <p:cNvPr id="6" name="TextBox 5"/>
          <p:cNvSpPr txBox="1"/>
          <p:nvPr/>
        </p:nvSpPr>
        <p:spPr>
          <a:xfrm>
            <a:off x="4485839" y="75549"/>
            <a:ext cx="4406462" cy="1384995"/>
          </a:xfrm>
          <a:prstGeom prst="rect">
            <a:avLst/>
          </a:prstGeom>
          <a:noFill/>
        </p:spPr>
        <p:txBody>
          <a:bodyPr wrap="square" rtlCol="0">
            <a:spAutoFit/>
          </a:bodyPr>
          <a:lstStyle/>
          <a:p>
            <a:pPr algn="ctr"/>
            <a:r>
              <a:rPr lang="en-US" sz="2800" dirty="0" smtClean="0"/>
              <a:t>Hourly Values of Solar Wind and Tail Parameters Around Individual Shocks </a:t>
            </a:r>
            <a:endParaRPr lang="en-US" sz="2800" dirty="0"/>
          </a:p>
        </p:txBody>
      </p:sp>
      <p:sp>
        <p:nvSpPr>
          <p:cNvPr id="7" name="TextBox 6"/>
          <p:cNvSpPr txBox="1"/>
          <p:nvPr/>
        </p:nvSpPr>
        <p:spPr>
          <a:xfrm>
            <a:off x="1367463" y="313077"/>
            <a:ext cx="1195447" cy="369332"/>
          </a:xfrm>
          <a:prstGeom prst="rect">
            <a:avLst/>
          </a:prstGeom>
          <a:noFill/>
        </p:spPr>
        <p:txBody>
          <a:bodyPr wrap="none" rtlCol="0">
            <a:spAutoFit/>
          </a:bodyPr>
          <a:lstStyle/>
          <a:p>
            <a:r>
              <a:rPr lang="en-US" i="1" dirty="0" smtClean="0"/>
              <a:t>r</a:t>
            </a:r>
            <a:r>
              <a:rPr lang="en-US" dirty="0" smtClean="0"/>
              <a:t> = 1.8±0.3</a:t>
            </a:r>
            <a:endParaRPr lang="en-US" dirty="0"/>
          </a:p>
        </p:txBody>
      </p:sp>
      <p:sp>
        <p:nvSpPr>
          <p:cNvPr id="8" name="TextBox 7"/>
          <p:cNvSpPr txBox="1"/>
          <p:nvPr/>
        </p:nvSpPr>
        <p:spPr>
          <a:xfrm>
            <a:off x="1339137" y="1108960"/>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48±10 </a:t>
            </a:r>
            <a:r>
              <a:rPr lang="en-US" dirty="0" smtClean="0">
                <a:latin typeface="Symbol" charset="2"/>
                <a:cs typeface="Symbol" charset="2"/>
              </a:rPr>
              <a:t> </a:t>
            </a:r>
            <a:endParaRPr lang="en-US" dirty="0">
              <a:latin typeface="Symbol" charset="2"/>
              <a:cs typeface="Symbol" charset="2"/>
            </a:endParaRPr>
          </a:p>
        </p:txBody>
      </p:sp>
      <p:sp>
        <p:nvSpPr>
          <p:cNvPr id="9" name="TextBox 8"/>
          <p:cNvSpPr txBox="1"/>
          <p:nvPr/>
        </p:nvSpPr>
        <p:spPr>
          <a:xfrm>
            <a:off x="1710832" y="2458143"/>
            <a:ext cx="1197776" cy="369332"/>
          </a:xfrm>
          <a:prstGeom prst="rect">
            <a:avLst/>
          </a:prstGeom>
          <a:noFill/>
        </p:spPr>
        <p:txBody>
          <a:bodyPr wrap="none" rtlCol="0">
            <a:spAutoFit/>
          </a:bodyPr>
          <a:lstStyle/>
          <a:p>
            <a:r>
              <a:rPr lang="en-US" i="1" dirty="0" smtClean="0"/>
              <a:t>r</a:t>
            </a:r>
            <a:r>
              <a:rPr lang="en-US" dirty="0" smtClean="0"/>
              <a:t> = 1.7±0.4</a:t>
            </a:r>
            <a:endParaRPr lang="en-US" dirty="0"/>
          </a:p>
        </p:txBody>
      </p:sp>
      <p:sp>
        <p:nvSpPr>
          <p:cNvPr id="10" name="TextBox 9"/>
          <p:cNvSpPr txBox="1"/>
          <p:nvPr/>
        </p:nvSpPr>
        <p:spPr>
          <a:xfrm>
            <a:off x="1770090" y="3254026"/>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50±30 </a:t>
            </a:r>
            <a:r>
              <a:rPr lang="en-US" dirty="0" smtClean="0">
                <a:latin typeface="Symbol" charset="2"/>
                <a:cs typeface="Symbol" charset="2"/>
              </a:rPr>
              <a:t> </a:t>
            </a:r>
            <a:endParaRPr lang="en-US" dirty="0">
              <a:latin typeface="Symbol" charset="2"/>
              <a:cs typeface="Symbol" charset="2"/>
            </a:endParaRPr>
          </a:p>
        </p:txBody>
      </p:sp>
      <p:sp>
        <p:nvSpPr>
          <p:cNvPr id="11" name="TextBox 10"/>
          <p:cNvSpPr txBox="1"/>
          <p:nvPr/>
        </p:nvSpPr>
        <p:spPr>
          <a:xfrm>
            <a:off x="896188" y="4594085"/>
            <a:ext cx="1195447" cy="369332"/>
          </a:xfrm>
          <a:prstGeom prst="rect">
            <a:avLst/>
          </a:prstGeom>
          <a:noFill/>
        </p:spPr>
        <p:txBody>
          <a:bodyPr wrap="none" rtlCol="0">
            <a:spAutoFit/>
          </a:bodyPr>
          <a:lstStyle/>
          <a:p>
            <a:r>
              <a:rPr lang="en-US" i="1" dirty="0" smtClean="0"/>
              <a:t>r</a:t>
            </a:r>
            <a:r>
              <a:rPr lang="en-US" dirty="0" smtClean="0"/>
              <a:t> = 1.5±0.5</a:t>
            </a:r>
            <a:endParaRPr lang="en-US" dirty="0"/>
          </a:p>
        </p:txBody>
      </p:sp>
      <p:sp>
        <p:nvSpPr>
          <p:cNvPr id="12" name="TextBox 11"/>
          <p:cNvSpPr txBox="1"/>
          <p:nvPr/>
        </p:nvSpPr>
        <p:spPr>
          <a:xfrm>
            <a:off x="896188" y="5388143"/>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30±5 </a:t>
            </a:r>
            <a:r>
              <a:rPr lang="en-US" dirty="0" smtClean="0">
                <a:latin typeface="Symbol" charset="2"/>
                <a:cs typeface="Symbol" charset="2"/>
              </a:rPr>
              <a:t> </a:t>
            </a:r>
            <a:endParaRPr lang="en-US" dirty="0">
              <a:latin typeface="Symbol" charset="2"/>
              <a:cs typeface="Symbol" charset="2"/>
            </a:endParaRPr>
          </a:p>
        </p:txBody>
      </p:sp>
      <p:sp>
        <p:nvSpPr>
          <p:cNvPr id="13" name="TextBox 12"/>
          <p:cNvSpPr txBox="1"/>
          <p:nvPr/>
        </p:nvSpPr>
        <p:spPr>
          <a:xfrm>
            <a:off x="1552408" y="5046401"/>
            <a:ext cx="612956" cy="369332"/>
          </a:xfrm>
          <a:prstGeom prst="rect">
            <a:avLst/>
          </a:prstGeom>
          <a:noFill/>
        </p:spPr>
        <p:txBody>
          <a:bodyPr wrap="none" rtlCol="0">
            <a:spAutoFit/>
          </a:bodyPr>
          <a:lstStyle/>
          <a:p>
            <a:r>
              <a:rPr lang="en-US" i="1" dirty="0" smtClean="0">
                <a:solidFill>
                  <a:srgbClr val="FF0000"/>
                </a:solidFill>
              </a:rPr>
              <a:t>r</a:t>
            </a:r>
            <a:r>
              <a:rPr lang="en-US" dirty="0" smtClean="0">
                <a:solidFill>
                  <a:srgbClr val="FF0000"/>
                </a:solidFill>
              </a:rPr>
              <a:t> ≈ 1</a:t>
            </a:r>
            <a:endParaRPr lang="en-US" dirty="0">
              <a:solidFill>
                <a:srgbClr val="FF0000"/>
              </a:solidFill>
            </a:endParaRPr>
          </a:p>
        </p:txBody>
      </p:sp>
      <p:sp>
        <p:nvSpPr>
          <p:cNvPr id="14" name="TextBox 13"/>
          <p:cNvSpPr txBox="1"/>
          <p:nvPr/>
        </p:nvSpPr>
        <p:spPr>
          <a:xfrm>
            <a:off x="1495107" y="5873938"/>
            <a:ext cx="1340514" cy="369332"/>
          </a:xfrm>
          <a:prstGeom prst="rect">
            <a:avLst/>
          </a:prstGeom>
          <a:noFill/>
        </p:spPr>
        <p:txBody>
          <a:bodyPr wrap="square" rtlCol="0">
            <a:spAutoFit/>
          </a:bodyPr>
          <a:lstStyle/>
          <a:p>
            <a:r>
              <a:rPr lang="en-US" i="1" dirty="0" err="1" smtClean="0">
                <a:solidFill>
                  <a:srgbClr val="FF0000"/>
                </a:solidFill>
                <a:latin typeface="Symbol" charset="2"/>
                <a:cs typeface="Symbol" charset="2"/>
              </a:rPr>
              <a:t>θ</a:t>
            </a:r>
            <a:r>
              <a:rPr lang="en-US" dirty="0" smtClean="0">
                <a:solidFill>
                  <a:srgbClr val="FF0000"/>
                </a:solidFill>
                <a:cs typeface="Symbol" charset="2"/>
              </a:rPr>
              <a:t> = 2±9</a:t>
            </a:r>
            <a:r>
              <a:rPr lang="en-US" dirty="0" smtClean="0">
                <a:cs typeface="Symbol" charset="2"/>
              </a:rPr>
              <a:t> </a:t>
            </a:r>
            <a:r>
              <a:rPr lang="en-US" dirty="0" smtClean="0">
                <a:latin typeface="Symbol" charset="2"/>
                <a:cs typeface="Symbol" charset="2"/>
              </a:rPr>
              <a:t> </a:t>
            </a:r>
            <a:endParaRPr lang="en-US" dirty="0">
              <a:latin typeface="Symbol" charset="2"/>
              <a:cs typeface="Symbol" charset="2"/>
            </a:endParaRPr>
          </a:p>
        </p:txBody>
      </p:sp>
      <p:sp>
        <p:nvSpPr>
          <p:cNvPr id="15" name="TextBox 14"/>
          <p:cNvSpPr txBox="1"/>
          <p:nvPr/>
        </p:nvSpPr>
        <p:spPr>
          <a:xfrm>
            <a:off x="2244859" y="4594085"/>
            <a:ext cx="1195447" cy="369332"/>
          </a:xfrm>
          <a:prstGeom prst="rect">
            <a:avLst/>
          </a:prstGeom>
          <a:noFill/>
        </p:spPr>
        <p:txBody>
          <a:bodyPr wrap="none" rtlCol="0">
            <a:spAutoFit/>
          </a:bodyPr>
          <a:lstStyle/>
          <a:p>
            <a:r>
              <a:rPr lang="en-US" i="1" dirty="0" smtClean="0"/>
              <a:t>r</a:t>
            </a:r>
            <a:r>
              <a:rPr lang="en-US" dirty="0" smtClean="0"/>
              <a:t> = 2.8±0.5</a:t>
            </a:r>
            <a:endParaRPr lang="en-US" dirty="0"/>
          </a:p>
        </p:txBody>
      </p:sp>
      <p:sp>
        <p:nvSpPr>
          <p:cNvPr id="16" name="TextBox 15"/>
          <p:cNvSpPr txBox="1"/>
          <p:nvPr/>
        </p:nvSpPr>
        <p:spPr>
          <a:xfrm>
            <a:off x="2523950" y="5579968"/>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87±2 </a:t>
            </a:r>
            <a:r>
              <a:rPr lang="en-US" dirty="0" smtClean="0">
                <a:latin typeface="Symbol" charset="2"/>
                <a:cs typeface="Symbol" charset="2"/>
              </a:rPr>
              <a:t> </a:t>
            </a:r>
            <a:endParaRPr lang="en-US" dirty="0">
              <a:latin typeface="Symbol" charset="2"/>
              <a:cs typeface="Symbol" charset="2"/>
            </a:endParaRPr>
          </a:p>
        </p:txBody>
      </p:sp>
    </p:spTree>
    <p:extLst>
      <p:ext uri="{BB962C8B-B14F-4D97-AF65-F5344CB8AC3E}">
        <p14:creationId xmlns:p14="http://schemas.microsoft.com/office/powerpoint/2010/main" val="26274052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 300-302 01 tail dens g V Vth.ps"/>
          <p:cNvPicPr>
            <a:picLocks noChangeAspect="1"/>
          </p:cNvPicPr>
          <p:nvPr/>
        </p:nvPicPr>
        <p:blipFill rotWithShape="1">
          <a:blip r:embed="rId2">
            <a:extLst>
              <a:ext uri="{28A0092B-C50C-407E-A947-70E740481C1C}">
                <a14:useLocalDpi xmlns:a14="http://schemas.microsoft.com/office/drawing/2010/main" val="0"/>
              </a:ext>
            </a:extLst>
          </a:blip>
          <a:srcRect l="24538" t="35955" r="24043" b="41696"/>
          <a:stretch/>
        </p:blipFill>
        <p:spPr>
          <a:xfrm>
            <a:off x="160283" y="0"/>
            <a:ext cx="4756519" cy="2675391"/>
          </a:xfrm>
          <a:prstGeom prst="rect">
            <a:avLst/>
          </a:prstGeom>
        </p:spPr>
      </p:pic>
      <p:pic>
        <p:nvPicPr>
          <p:cNvPr id="3" name="Picture 2" descr="223-226 01 tail dens g V Vth.ps"/>
          <p:cNvPicPr>
            <a:picLocks noChangeAspect="1"/>
          </p:cNvPicPr>
          <p:nvPr/>
        </p:nvPicPr>
        <p:blipFill rotWithShape="1">
          <a:blip r:embed="rId3">
            <a:extLst>
              <a:ext uri="{28A0092B-C50C-407E-A947-70E740481C1C}">
                <a14:useLocalDpi xmlns:a14="http://schemas.microsoft.com/office/drawing/2010/main" val="0"/>
              </a:ext>
            </a:extLst>
          </a:blip>
          <a:srcRect l="23374" t="37834" r="23812" b="39008"/>
          <a:stretch/>
        </p:blipFill>
        <p:spPr>
          <a:xfrm>
            <a:off x="61637" y="2737035"/>
            <a:ext cx="4881276" cy="2770016"/>
          </a:xfrm>
          <a:prstGeom prst="rect">
            <a:avLst/>
          </a:prstGeom>
        </p:spPr>
      </p:pic>
      <p:sp>
        <p:nvSpPr>
          <p:cNvPr id="4" name="TextBox 3"/>
          <p:cNvSpPr txBox="1"/>
          <p:nvPr/>
        </p:nvSpPr>
        <p:spPr>
          <a:xfrm>
            <a:off x="5252265" y="1644428"/>
            <a:ext cx="3778846" cy="2960811"/>
          </a:xfrm>
          <a:prstGeom prst="rect">
            <a:avLst/>
          </a:prstGeom>
          <a:noFill/>
        </p:spPr>
        <p:txBody>
          <a:bodyPr wrap="square" rtlCol="0">
            <a:spAutoFit/>
          </a:bodyPr>
          <a:lstStyle/>
          <a:p>
            <a:r>
              <a:rPr lang="en-US" sz="2800" dirty="0" smtClean="0"/>
              <a:t>Type IC Profiles </a:t>
            </a:r>
          </a:p>
          <a:p>
            <a:endParaRPr lang="en-US" dirty="0"/>
          </a:p>
          <a:p>
            <a:pPr>
              <a:lnSpc>
                <a:spcPct val="90000"/>
              </a:lnSpc>
            </a:pPr>
            <a:r>
              <a:rPr lang="en-US" dirty="0" smtClean="0"/>
              <a:t>Tail density has a local maximum within one hour of shock passage and </a:t>
            </a:r>
            <a:r>
              <a:rPr lang="en-US" i="1" dirty="0" err="1" smtClean="0">
                <a:latin typeface="Symbol" charset="2"/>
                <a:cs typeface="Symbol" charset="2"/>
              </a:rPr>
              <a:t>γ</a:t>
            </a:r>
            <a:r>
              <a:rPr lang="en-US" dirty="0" smtClean="0"/>
              <a:t> </a:t>
            </a:r>
            <a:r>
              <a:rPr lang="en-US" baseline="-25000" dirty="0" smtClean="0"/>
              <a:t>3-8</a:t>
            </a:r>
            <a:r>
              <a:rPr lang="en-US" dirty="0" smtClean="0"/>
              <a:t> is greater than -4.8 at or within one hour of shock passage</a:t>
            </a:r>
          </a:p>
          <a:p>
            <a:pPr>
              <a:lnSpc>
                <a:spcPct val="90000"/>
              </a:lnSpc>
            </a:pPr>
            <a:endParaRPr lang="en-US" dirty="0" smtClean="0"/>
          </a:p>
          <a:p>
            <a:pPr>
              <a:lnSpc>
                <a:spcPct val="90000"/>
              </a:lnSpc>
            </a:pPr>
            <a:r>
              <a:rPr lang="en-US" dirty="0"/>
              <a:t>Upstream: </a:t>
            </a:r>
            <a:r>
              <a:rPr lang="en-US" sz="2000" i="1" dirty="0" err="1">
                <a:latin typeface="Symbol" charset="2"/>
                <a:cs typeface="Symbol" charset="2"/>
              </a:rPr>
              <a:t>γ</a:t>
            </a:r>
            <a:r>
              <a:rPr lang="en-US" sz="2000" dirty="0"/>
              <a:t> </a:t>
            </a:r>
            <a:r>
              <a:rPr lang="en-US" sz="2000" baseline="-25000" dirty="0"/>
              <a:t>3-8</a:t>
            </a:r>
            <a:r>
              <a:rPr lang="en-US" dirty="0" smtClean="0"/>
              <a:t> </a:t>
            </a:r>
            <a:r>
              <a:rPr lang="en-US" dirty="0"/>
              <a:t>values </a:t>
            </a:r>
            <a:r>
              <a:rPr lang="en-US" dirty="0" smtClean="0"/>
              <a:t>are greater than than </a:t>
            </a:r>
            <a:r>
              <a:rPr lang="en-US" dirty="0"/>
              <a:t>-5 (e.g. </a:t>
            </a:r>
            <a:r>
              <a:rPr lang="en-US" dirty="0" smtClean="0"/>
              <a:t>-3 </a:t>
            </a:r>
            <a:r>
              <a:rPr lang="en-US" dirty="0"/>
              <a:t>to </a:t>
            </a:r>
            <a:r>
              <a:rPr lang="en-US" dirty="0" smtClean="0"/>
              <a:t>-4)</a:t>
            </a:r>
            <a:endParaRPr lang="en-US" dirty="0"/>
          </a:p>
          <a:p>
            <a:pPr>
              <a:lnSpc>
                <a:spcPct val="90000"/>
              </a:lnSpc>
            </a:pPr>
            <a:endParaRPr lang="en-US" sz="800" dirty="0" smtClean="0"/>
          </a:p>
          <a:p>
            <a:endParaRPr lang="en-US" dirty="0"/>
          </a:p>
        </p:txBody>
      </p:sp>
      <p:sp>
        <p:nvSpPr>
          <p:cNvPr id="5" name="TextBox 4"/>
          <p:cNvSpPr txBox="1"/>
          <p:nvPr/>
        </p:nvSpPr>
        <p:spPr>
          <a:xfrm>
            <a:off x="4768059" y="75549"/>
            <a:ext cx="4406462" cy="1384995"/>
          </a:xfrm>
          <a:prstGeom prst="rect">
            <a:avLst/>
          </a:prstGeom>
          <a:noFill/>
        </p:spPr>
        <p:txBody>
          <a:bodyPr wrap="square" rtlCol="0">
            <a:spAutoFit/>
          </a:bodyPr>
          <a:lstStyle/>
          <a:p>
            <a:pPr algn="ctr"/>
            <a:r>
              <a:rPr lang="en-US" sz="2800" dirty="0" smtClean="0"/>
              <a:t>Hourly Values of Solar Wind and Tail Parameters Around Individual Shocks </a:t>
            </a:r>
            <a:endParaRPr lang="en-US" sz="2800" dirty="0"/>
          </a:p>
        </p:txBody>
      </p:sp>
      <p:sp>
        <p:nvSpPr>
          <p:cNvPr id="6" name="TextBox 5"/>
          <p:cNvSpPr txBox="1"/>
          <p:nvPr/>
        </p:nvSpPr>
        <p:spPr>
          <a:xfrm>
            <a:off x="1501098" y="602139"/>
            <a:ext cx="1195447" cy="369332"/>
          </a:xfrm>
          <a:prstGeom prst="rect">
            <a:avLst/>
          </a:prstGeom>
          <a:noFill/>
        </p:spPr>
        <p:txBody>
          <a:bodyPr wrap="none" rtlCol="0">
            <a:spAutoFit/>
          </a:bodyPr>
          <a:lstStyle/>
          <a:p>
            <a:r>
              <a:rPr lang="en-US" i="1" dirty="0" smtClean="0"/>
              <a:t>r</a:t>
            </a:r>
            <a:r>
              <a:rPr lang="en-US" dirty="0" smtClean="0"/>
              <a:t> = 2.4±0.2</a:t>
            </a:r>
            <a:endParaRPr lang="en-US" dirty="0"/>
          </a:p>
        </p:txBody>
      </p:sp>
      <p:sp>
        <p:nvSpPr>
          <p:cNvPr id="7" name="TextBox 6"/>
          <p:cNvSpPr txBox="1"/>
          <p:nvPr/>
        </p:nvSpPr>
        <p:spPr>
          <a:xfrm>
            <a:off x="2663701" y="470751"/>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30±4 </a:t>
            </a:r>
            <a:r>
              <a:rPr lang="en-US" dirty="0" smtClean="0">
                <a:latin typeface="Symbol" charset="2"/>
                <a:cs typeface="Symbol" charset="2"/>
              </a:rPr>
              <a:t> </a:t>
            </a:r>
            <a:endParaRPr lang="en-US" dirty="0">
              <a:latin typeface="Symbol" charset="2"/>
              <a:cs typeface="Symbol" charset="2"/>
            </a:endParaRPr>
          </a:p>
        </p:txBody>
      </p:sp>
      <p:sp>
        <p:nvSpPr>
          <p:cNvPr id="8" name="TextBox 7"/>
          <p:cNvSpPr txBox="1"/>
          <p:nvPr/>
        </p:nvSpPr>
        <p:spPr>
          <a:xfrm>
            <a:off x="1325068" y="3107587"/>
            <a:ext cx="1197776" cy="369332"/>
          </a:xfrm>
          <a:prstGeom prst="rect">
            <a:avLst/>
          </a:prstGeom>
          <a:noFill/>
        </p:spPr>
        <p:txBody>
          <a:bodyPr wrap="none" rtlCol="0">
            <a:spAutoFit/>
          </a:bodyPr>
          <a:lstStyle/>
          <a:p>
            <a:r>
              <a:rPr lang="en-US" i="1" dirty="0" smtClean="0"/>
              <a:t>r</a:t>
            </a:r>
            <a:r>
              <a:rPr lang="en-US" dirty="0" smtClean="0"/>
              <a:t> = 3.9±0.8</a:t>
            </a:r>
            <a:endParaRPr lang="en-US" dirty="0"/>
          </a:p>
        </p:txBody>
      </p:sp>
      <p:sp>
        <p:nvSpPr>
          <p:cNvPr id="9" name="TextBox 8"/>
          <p:cNvSpPr txBox="1"/>
          <p:nvPr/>
        </p:nvSpPr>
        <p:spPr>
          <a:xfrm>
            <a:off x="2520515" y="3097560"/>
            <a:ext cx="1340514" cy="369332"/>
          </a:xfrm>
          <a:prstGeom prst="rect">
            <a:avLst/>
          </a:prstGeom>
          <a:noFill/>
        </p:spPr>
        <p:txBody>
          <a:bodyPr wrap="square" rtlCol="0">
            <a:spAutoFit/>
          </a:bodyPr>
          <a:lstStyle/>
          <a:p>
            <a:r>
              <a:rPr lang="en-US" i="1" dirty="0" err="1" smtClean="0">
                <a:latin typeface="Symbol" charset="2"/>
                <a:cs typeface="Symbol" charset="2"/>
              </a:rPr>
              <a:t>θ</a:t>
            </a:r>
            <a:r>
              <a:rPr lang="en-US" dirty="0" smtClean="0">
                <a:cs typeface="Symbol" charset="2"/>
              </a:rPr>
              <a:t> = 56±20 </a:t>
            </a:r>
            <a:r>
              <a:rPr lang="en-US" dirty="0" smtClean="0">
                <a:latin typeface="Symbol" charset="2"/>
                <a:cs typeface="Symbol" charset="2"/>
              </a:rPr>
              <a:t> </a:t>
            </a:r>
            <a:endParaRPr lang="en-US" dirty="0">
              <a:latin typeface="Symbol" charset="2"/>
              <a:cs typeface="Symbol" charset="2"/>
            </a:endParaRPr>
          </a:p>
        </p:txBody>
      </p:sp>
    </p:spTree>
    <p:extLst>
      <p:ext uri="{BB962C8B-B14F-4D97-AF65-F5344CB8AC3E}">
        <p14:creationId xmlns:p14="http://schemas.microsoft.com/office/powerpoint/2010/main" val="3495283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400057" y="277630"/>
            <a:ext cx="7899323" cy="5707742"/>
            <a:chOff x="86308" y="272583"/>
            <a:chExt cx="8429761" cy="6091034"/>
          </a:xfrm>
        </p:grpSpPr>
        <p:pic>
          <p:nvPicPr>
            <p:cNvPr id="3" name="Picture 2" descr="gamma v. r.ps"/>
            <p:cNvPicPr>
              <a:picLocks noChangeAspect="1"/>
            </p:cNvPicPr>
            <p:nvPr/>
          </p:nvPicPr>
          <p:blipFill rotWithShape="1">
            <a:blip r:embed="rId2">
              <a:extLst>
                <a:ext uri="{28A0092B-C50C-407E-A947-70E740481C1C}">
                  <a14:useLocalDpi xmlns:a14="http://schemas.microsoft.com/office/drawing/2010/main" val="0"/>
                </a:ext>
              </a:extLst>
            </a:blip>
            <a:srcRect l="18488" t="14203" r="16598" b="18922"/>
            <a:stretch/>
          </p:blipFill>
          <p:spPr>
            <a:xfrm>
              <a:off x="86308" y="272583"/>
              <a:ext cx="4549652" cy="6065861"/>
            </a:xfrm>
            <a:prstGeom prst="rect">
              <a:avLst/>
            </a:prstGeom>
          </p:spPr>
        </p:pic>
        <p:pic>
          <p:nvPicPr>
            <p:cNvPr id="4" name="Picture 3" descr="gamma v. theta.ps"/>
            <p:cNvPicPr>
              <a:picLocks noChangeAspect="1"/>
            </p:cNvPicPr>
            <p:nvPr/>
          </p:nvPicPr>
          <p:blipFill rotWithShape="1">
            <a:blip r:embed="rId3">
              <a:extLst>
                <a:ext uri="{28A0092B-C50C-407E-A947-70E740481C1C}">
                  <a14:useLocalDpi xmlns:a14="http://schemas.microsoft.com/office/drawing/2010/main" val="0"/>
                </a:ext>
              </a:extLst>
            </a:blip>
            <a:srcRect l="26167" t="16000" r="16366" b="18741"/>
            <a:stretch/>
          </p:blipFill>
          <p:spPr>
            <a:xfrm>
              <a:off x="4481226" y="434199"/>
              <a:ext cx="4034843" cy="5929418"/>
            </a:xfrm>
            <a:prstGeom prst="rect">
              <a:avLst/>
            </a:prstGeom>
          </p:spPr>
        </p:pic>
      </p:grpSp>
      <p:sp>
        <p:nvSpPr>
          <p:cNvPr id="5" name="TextBox 4"/>
          <p:cNvSpPr txBox="1"/>
          <p:nvPr/>
        </p:nvSpPr>
        <p:spPr>
          <a:xfrm>
            <a:off x="197553" y="-56444"/>
            <a:ext cx="8805333" cy="523220"/>
          </a:xfrm>
          <a:prstGeom prst="rect">
            <a:avLst/>
          </a:prstGeom>
          <a:noFill/>
        </p:spPr>
        <p:txBody>
          <a:bodyPr wrap="square" rtlCol="0">
            <a:spAutoFit/>
          </a:bodyPr>
          <a:lstStyle/>
          <a:p>
            <a:pPr algn="ctr"/>
            <a:r>
              <a:rPr lang="en-US" sz="2800" dirty="0" smtClean="0"/>
              <a:t>Dependence of </a:t>
            </a:r>
            <a:r>
              <a:rPr lang="en-US" sz="2800" i="1" dirty="0" err="1" smtClean="0">
                <a:latin typeface="Symbol" charset="2"/>
                <a:cs typeface="Symbol" charset="2"/>
              </a:rPr>
              <a:t>γ</a:t>
            </a:r>
            <a:r>
              <a:rPr lang="en-US" sz="2800" dirty="0" smtClean="0"/>
              <a:t> </a:t>
            </a:r>
            <a:r>
              <a:rPr lang="en-US" sz="2800" baseline="-25000" dirty="0" smtClean="0"/>
              <a:t>3-8</a:t>
            </a:r>
            <a:r>
              <a:rPr lang="en-US" sz="2800" dirty="0" smtClean="0"/>
              <a:t> on shock compression ratio and </a:t>
            </a:r>
            <a:r>
              <a:rPr lang="en-US" sz="2800" i="1" dirty="0" err="1" smtClean="0">
                <a:latin typeface="Symbol" charset="2"/>
                <a:cs typeface="Symbol" charset="2"/>
              </a:rPr>
              <a:t>θ</a:t>
            </a:r>
            <a:r>
              <a:rPr lang="en-US" sz="2800" baseline="-25000" dirty="0" err="1" smtClean="0"/>
              <a:t>bn</a:t>
            </a:r>
            <a:r>
              <a:rPr lang="en-US" sz="2800" dirty="0" smtClean="0"/>
              <a:t> </a:t>
            </a:r>
            <a:endParaRPr lang="en-US" sz="2800" dirty="0"/>
          </a:p>
        </p:txBody>
      </p:sp>
      <p:sp>
        <p:nvSpPr>
          <p:cNvPr id="6" name="TextBox 5"/>
          <p:cNvSpPr txBox="1"/>
          <p:nvPr/>
        </p:nvSpPr>
        <p:spPr>
          <a:xfrm>
            <a:off x="323083" y="5905339"/>
            <a:ext cx="8602829" cy="844847"/>
          </a:xfrm>
          <a:prstGeom prst="rect">
            <a:avLst/>
          </a:prstGeom>
          <a:noFill/>
        </p:spPr>
        <p:txBody>
          <a:bodyPr wrap="square" rtlCol="0">
            <a:spAutoFit/>
          </a:bodyPr>
          <a:lstStyle/>
          <a:p>
            <a:pPr algn="just">
              <a:lnSpc>
                <a:spcPct val="90000"/>
              </a:lnSpc>
            </a:pPr>
            <a:r>
              <a:rPr lang="en-US" dirty="0" smtClean="0">
                <a:solidFill>
                  <a:srgbClr val="FF0000"/>
                </a:solidFill>
              </a:rPr>
              <a:t>No obvious ordering of data or functional dependence (e.g. around  blue curve which show the predicted dependence of standard diffusive shock theory) of </a:t>
            </a:r>
            <a:r>
              <a:rPr lang="en-US" i="1" dirty="0" err="1" smtClean="0">
                <a:solidFill>
                  <a:srgbClr val="FF0000"/>
                </a:solidFill>
                <a:latin typeface="Symbol" charset="2"/>
                <a:cs typeface="Symbol" charset="2"/>
              </a:rPr>
              <a:t>γ</a:t>
            </a:r>
            <a:r>
              <a:rPr lang="en-US" dirty="0" smtClean="0">
                <a:solidFill>
                  <a:srgbClr val="FF0000"/>
                </a:solidFill>
              </a:rPr>
              <a:t> </a:t>
            </a:r>
            <a:r>
              <a:rPr lang="en-US" baseline="-25000" dirty="0" smtClean="0">
                <a:solidFill>
                  <a:srgbClr val="FF0000"/>
                </a:solidFill>
              </a:rPr>
              <a:t>3-8</a:t>
            </a:r>
            <a:r>
              <a:rPr lang="en-US" dirty="0" smtClean="0">
                <a:solidFill>
                  <a:srgbClr val="FF0000"/>
                </a:solidFill>
              </a:rPr>
              <a:t> on either the compression ratio or </a:t>
            </a:r>
            <a:r>
              <a:rPr lang="en-US" i="1" dirty="0" err="1" smtClean="0">
                <a:solidFill>
                  <a:srgbClr val="FF0000"/>
                </a:solidFill>
                <a:latin typeface="Symbol" charset="2"/>
                <a:cs typeface="Symbol" charset="2"/>
              </a:rPr>
              <a:t>θ</a:t>
            </a:r>
            <a:r>
              <a:rPr lang="en-US" baseline="-25000" dirty="0" err="1" smtClean="0">
                <a:solidFill>
                  <a:srgbClr val="FF0000"/>
                </a:solidFill>
              </a:rPr>
              <a:t>bn</a:t>
            </a:r>
            <a:r>
              <a:rPr lang="en-US" dirty="0" smtClean="0">
                <a:solidFill>
                  <a:srgbClr val="FF0000"/>
                </a:solidFill>
              </a:rPr>
              <a:t> </a:t>
            </a:r>
            <a:endParaRPr lang="en-US" dirty="0">
              <a:solidFill>
                <a:srgbClr val="FF0000"/>
              </a:solidFill>
            </a:endParaRPr>
          </a:p>
        </p:txBody>
      </p:sp>
      <p:sp>
        <p:nvSpPr>
          <p:cNvPr id="7" name="TextBox 6"/>
          <p:cNvSpPr txBox="1"/>
          <p:nvPr/>
        </p:nvSpPr>
        <p:spPr>
          <a:xfrm>
            <a:off x="4663425" y="3668890"/>
            <a:ext cx="3196464" cy="646331"/>
          </a:xfrm>
          <a:prstGeom prst="rect">
            <a:avLst/>
          </a:prstGeom>
          <a:noFill/>
        </p:spPr>
        <p:txBody>
          <a:bodyPr wrap="square" rtlCol="0">
            <a:spAutoFit/>
          </a:bodyPr>
          <a:lstStyle/>
          <a:p>
            <a:r>
              <a:rPr lang="en-US" dirty="0" smtClean="0"/>
              <a:t>Red and blue symbols represent 2 different estimates of </a:t>
            </a:r>
            <a:r>
              <a:rPr lang="en-US" i="1" dirty="0" err="1" smtClean="0">
                <a:latin typeface="Symbol" charset="2"/>
                <a:cs typeface="Symbol" charset="2"/>
              </a:rPr>
              <a:t>θ</a:t>
            </a:r>
            <a:r>
              <a:rPr lang="en-US" baseline="-25000" dirty="0" err="1" smtClean="0"/>
              <a:t>bn</a:t>
            </a:r>
            <a:r>
              <a:rPr lang="en-US" dirty="0" smtClean="0"/>
              <a:t> </a:t>
            </a:r>
            <a:endParaRPr lang="en-US" dirty="0"/>
          </a:p>
        </p:txBody>
      </p:sp>
    </p:spTree>
    <p:extLst>
      <p:ext uri="{BB962C8B-B14F-4D97-AF65-F5344CB8AC3E}">
        <p14:creationId xmlns:p14="http://schemas.microsoft.com/office/powerpoint/2010/main" val="3375236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87920" y="25655"/>
            <a:ext cx="5850216" cy="5727497"/>
            <a:chOff x="-587920" y="25655"/>
            <a:chExt cx="5850216" cy="5727497"/>
          </a:xfrm>
        </p:grpSpPr>
        <p:pic>
          <p:nvPicPr>
            <p:cNvPr id="2" name="Picture 1" descr="265-325 01 tail dens g V Vth.ps"/>
            <p:cNvPicPr>
              <a:picLocks noChangeAspect="1"/>
            </p:cNvPicPr>
            <p:nvPr/>
          </p:nvPicPr>
          <p:blipFill rotWithShape="1">
            <a:blip r:embed="rId2">
              <a:extLst>
                <a:ext uri="{28A0092B-C50C-407E-A947-70E740481C1C}">
                  <a14:useLocalDpi xmlns:a14="http://schemas.microsoft.com/office/drawing/2010/main" val="0"/>
                </a:ext>
              </a:extLst>
            </a:blip>
            <a:srcRect l="15471" t="36710" r="73777" b="38487"/>
            <a:stretch/>
          </p:blipFill>
          <p:spPr>
            <a:xfrm>
              <a:off x="1381988" y="25655"/>
              <a:ext cx="1918427" cy="5727497"/>
            </a:xfrm>
            <a:prstGeom prst="rect">
              <a:avLst/>
            </a:prstGeom>
          </p:spPr>
        </p:pic>
        <p:pic>
          <p:nvPicPr>
            <p:cNvPr id="3" name="Picture 2" descr="265-325 01 tail dens g V Vth.ps"/>
            <p:cNvPicPr>
              <a:picLocks noChangeAspect="1"/>
            </p:cNvPicPr>
            <p:nvPr/>
          </p:nvPicPr>
          <p:blipFill rotWithShape="1">
            <a:blip r:embed="rId2">
              <a:extLst>
                <a:ext uri="{28A0092B-C50C-407E-A947-70E740481C1C}">
                  <a14:useLocalDpi xmlns:a14="http://schemas.microsoft.com/office/drawing/2010/main" val="0"/>
                </a:ext>
              </a:extLst>
            </a:blip>
            <a:srcRect t="36710" r="88565" b="38487"/>
            <a:stretch/>
          </p:blipFill>
          <p:spPr>
            <a:xfrm>
              <a:off x="-587920" y="28168"/>
              <a:ext cx="2037824" cy="5720506"/>
            </a:xfrm>
            <a:prstGeom prst="rect">
              <a:avLst/>
            </a:prstGeom>
          </p:spPr>
        </p:pic>
        <p:pic>
          <p:nvPicPr>
            <p:cNvPr id="4" name="Picture 3" descr="265-325 01 tail dens g V Vth.ps"/>
            <p:cNvPicPr>
              <a:picLocks noChangeAspect="1"/>
            </p:cNvPicPr>
            <p:nvPr/>
          </p:nvPicPr>
          <p:blipFill rotWithShape="1">
            <a:blip r:embed="rId2">
              <a:extLst>
                <a:ext uri="{28A0092B-C50C-407E-A947-70E740481C1C}">
                  <a14:useLocalDpi xmlns:a14="http://schemas.microsoft.com/office/drawing/2010/main" val="0"/>
                </a:ext>
              </a:extLst>
            </a:blip>
            <a:srcRect l="88975" t="36710" b="38487"/>
            <a:stretch/>
          </p:blipFill>
          <p:spPr>
            <a:xfrm>
              <a:off x="3300415" y="31726"/>
              <a:ext cx="1961881" cy="5712579"/>
            </a:xfrm>
            <a:prstGeom prst="rect">
              <a:avLst/>
            </a:prstGeom>
          </p:spPr>
        </p:pic>
        <p:cxnSp>
          <p:nvCxnSpPr>
            <p:cNvPr id="6" name="Straight Connector 5"/>
            <p:cNvCxnSpPr/>
            <p:nvPr/>
          </p:nvCxnSpPr>
          <p:spPr>
            <a:xfrm>
              <a:off x="2642812" y="872284"/>
              <a:ext cx="0" cy="2475743"/>
            </a:xfrm>
            <a:prstGeom prst="line">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0510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53846" b="64658"/>
          <a:stretch/>
        </p:blipFill>
        <p:spPr bwMode="auto">
          <a:xfrm>
            <a:off x="23864" y="620017"/>
            <a:ext cx="4151565" cy="2734056"/>
          </a:xfrm>
          <a:prstGeom prst="rect">
            <a:avLst/>
          </a:prstGeom>
          <a:noFill/>
          <a:ln>
            <a:noFill/>
          </a:ln>
          <a:extLst>
            <a:ext uri="{53640926-AAD7-44d8-BBD7-CCE9431645EC}">
              <a14:shadowObscured xmlns:a14="http://schemas.microsoft.com/office/drawing/2010/main"/>
            </a:ext>
          </a:extLst>
        </p:spPr>
      </p:pic>
      <p:pic>
        <p:nvPicPr>
          <p:cNvPr id="4" name="Picture 3" descr="g h transform B_ArrangePlot.ps"/>
          <p:cNvPicPr>
            <a:picLocks noChangeAspect="1"/>
          </p:cNvPicPr>
          <p:nvPr/>
        </p:nvPicPr>
        <p:blipFill rotWithShape="1">
          <a:blip r:embed="rId3">
            <a:extLst>
              <a:ext uri="{28A0092B-C50C-407E-A947-70E740481C1C}">
                <a14:useLocalDpi xmlns:a14="http://schemas.microsoft.com/office/drawing/2010/main" val="0"/>
              </a:ext>
            </a:extLst>
          </a:blip>
          <a:srcRect l="4295" t="21573" r="5199" b="24494"/>
          <a:stretch/>
        </p:blipFill>
        <p:spPr>
          <a:xfrm>
            <a:off x="23864" y="3380957"/>
            <a:ext cx="4508820" cy="3477043"/>
          </a:xfrm>
          <a:prstGeom prst="rect">
            <a:avLst/>
          </a:prstGeom>
        </p:spPr>
      </p:pic>
      <p:sp>
        <p:nvSpPr>
          <p:cNvPr id="5" name="TextBox 4"/>
          <p:cNvSpPr txBox="1"/>
          <p:nvPr/>
        </p:nvSpPr>
        <p:spPr>
          <a:xfrm>
            <a:off x="799392" y="-80211"/>
            <a:ext cx="7466583" cy="584776"/>
          </a:xfrm>
          <a:prstGeom prst="rect">
            <a:avLst/>
          </a:prstGeom>
          <a:noFill/>
        </p:spPr>
        <p:txBody>
          <a:bodyPr wrap="square" rtlCol="0">
            <a:spAutoFit/>
          </a:bodyPr>
          <a:lstStyle/>
          <a:p>
            <a:pPr algn="ctr"/>
            <a:r>
              <a:rPr lang="en-US" sz="3200" dirty="0" smtClean="0"/>
              <a:t>Transformation to Solar Wind Frame</a:t>
            </a:r>
            <a:endParaRPr lang="en-US" sz="3200" dirty="0"/>
          </a:p>
        </p:txBody>
      </p:sp>
      <p:sp>
        <p:nvSpPr>
          <p:cNvPr id="6" name="TextBox 5"/>
          <p:cNvSpPr txBox="1"/>
          <p:nvPr/>
        </p:nvSpPr>
        <p:spPr>
          <a:xfrm>
            <a:off x="4532684" y="684931"/>
            <a:ext cx="4611316" cy="5632312"/>
          </a:xfrm>
          <a:prstGeom prst="rect">
            <a:avLst/>
          </a:prstGeom>
          <a:noFill/>
        </p:spPr>
        <p:txBody>
          <a:bodyPr wrap="square" rtlCol="0">
            <a:spAutoFit/>
          </a:bodyPr>
          <a:lstStyle/>
          <a:p>
            <a:r>
              <a:rPr lang="en-US" dirty="0" smtClean="0"/>
              <a:t>Start with velocity distribution </a:t>
            </a:r>
            <a:r>
              <a:rPr lang="en-US" i="1" dirty="0" smtClean="0"/>
              <a:t>F</a:t>
            </a:r>
            <a:r>
              <a:rPr lang="en-US" dirty="0" smtClean="0"/>
              <a:t>(</a:t>
            </a:r>
            <a:r>
              <a:rPr lang="en-US" i="1" dirty="0" smtClean="0"/>
              <a:t>V</a:t>
            </a:r>
            <a:r>
              <a:rPr lang="en-US" dirty="0" smtClean="0"/>
              <a:t>) (phase space density versus ion speed </a:t>
            </a:r>
            <a:r>
              <a:rPr lang="en-US" i="1" dirty="0" smtClean="0"/>
              <a:t>V</a:t>
            </a:r>
            <a:r>
              <a:rPr lang="en-US" dirty="0" smtClean="0"/>
              <a:t> in the spacecraft frame)</a:t>
            </a:r>
          </a:p>
          <a:p>
            <a:endParaRPr lang="en-US" dirty="0"/>
          </a:p>
          <a:p>
            <a:r>
              <a:rPr lang="en-US" dirty="0" smtClean="0"/>
              <a:t>Compute power law spectral index, </a:t>
            </a:r>
            <a:r>
              <a:rPr lang="en-US" i="1" dirty="0" err="1" smtClean="0">
                <a:latin typeface="Symbol" charset="2"/>
                <a:cs typeface="Symbol" charset="2"/>
              </a:rPr>
              <a:t>γ</a:t>
            </a:r>
            <a:r>
              <a:rPr lang="en-US" sz="2000" baseline="-25000" dirty="0" err="1" smtClean="0">
                <a:latin typeface="Symbol" charset="2"/>
                <a:cs typeface="Symbol" charset="2"/>
              </a:rPr>
              <a:t>sc</a:t>
            </a:r>
            <a:r>
              <a:rPr lang="en-US" sz="1400" kern="400" baseline="-53000" dirty="0" smtClean="0">
                <a:latin typeface="Symbol" charset="2"/>
                <a:cs typeface="Symbol" charset="2"/>
              </a:rPr>
              <a:t>-</a:t>
            </a:r>
            <a:r>
              <a:rPr lang="en-US" sz="2000" baseline="-25000" dirty="0" smtClean="0">
                <a:latin typeface="Symbol" charset="2"/>
                <a:cs typeface="Symbol" charset="2"/>
              </a:rPr>
              <a:t>m</a:t>
            </a:r>
            <a:r>
              <a:rPr lang="en-US" dirty="0" smtClean="0">
                <a:latin typeface="Symbol" charset="2"/>
                <a:cs typeface="Symbol" charset="2"/>
              </a:rPr>
              <a:t>,  </a:t>
            </a:r>
            <a:r>
              <a:rPr lang="en-US" dirty="0" smtClean="0">
                <a:latin typeface="+mj-lt"/>
                <a:cs typeface="Symbol" charset="2"/>
              </a:rPr>
              <a:t>between any two adjacent points </a:t>
            </a:r>
            <a:r>
              <a:rPr lang="en-US" i="1" dirty="0" smtClean="0"/>
              <a:t>F</a:t>
            </a:r>
            <a:r>
              <a:rPr lang="en-US" dirty="0" smtClean="0"/>
              <a:t>(</a:t>
            </a:r>
            <a:r>
              <a:rPr lang="en-US" i="1" dirty="0" err="1" smtClean="0"/>
              <a:t>V</a:t>
            </a:r>
            <a:r>
              <a:rPr lang="en-US" baseline="-25000" dirty="0" err="1" smtClean="0"/>
              <a:t>m</a:t>
            </a:r>
            <a:r>
              <a:rPr lang="en-US" dirty="0" smtClean="0"/>
              <a:t>) and </a:t>
            </a:r>
          </a:p>
          <a:p>
            <a:r>
              <a:rPr lang="en-US" i="1" dirty="0" smtClean="0"/>
              <a:t>F</a:t>
            </a:r>
            <a:r>
              <a:rPr lang="en-US" dirty="0" smtClean="0"/>
              <a:t>(</a:t>
            </a:r>
            <a:r>
              <a:rPr lang="en-US" i="1" dirty="0" smtClean="0"/>
              <a:t>V</a:t>
            </a:r>
            <a:r>
              <a:rPr lang="en-US" baseline="-25000" dirty="0" smtClean="0"/>
              <a:t>m+1</a:t>
            </a:r>
            <a:r>
              <a:rPr lang="en-US" dirty="0" smtClean="0"/>
              <a:t>)</a:t>
            </a:r>
          </a:p>
          <a:p>
            <a:endParaRPr lang="en-US" dirty="0"/>
          </a:p>
          <a:p>
            <a:r>
              <a:rPr lang="en-US" dirty="0" smtClean="0"/>
              <a:t>Find power law spectral index</a:t>
            </a:r>
            <a:r>
              <a:rPr lang="en-US" dirty="0" smtClean="0">
                <a:latin typeface="Symbol" charset="2"/>
                <a:cs typeface="Symbol" charset="2"/>
              </a:rPr>
              <a:t>  in the solar wind </a:t>
            </a:r>
            <a:r>
              <a:rPr lang="en-US" dirty="0" smtClean="0">
                <a:latin typeface="+mj-lt"/>
                <a:cs typeface="Symbol" charset="2"/>
              </a:rPr>
              <a:t>frame using blue curve</a:t>
            </a:r>
            <a:r>
              <a:rPr lang="en-US" dirty="0" smtClean="0">
                <a:latin typeface="+mj-lt"/>
              </a:rPr>
              <a:t> </a:t>
            </a:r>
            <a:r>
              <a:rPr lang="en-US" i="1" dirty="0" err="1" smtClean="0">
                <a:latin typeface="Symbol" charset="2"/>
                <a:cs typeface="Symbol" charset="2"/>
              </a:rPr>
              <a:t>γ</a:t>
            </a:r>
            <a:r>
              <a:rPr lang="en-US" sz="2000" baseline="-25000" dirty="0" err="1" smtClean="0">
                <a:latin typeface="Symbol" charset="2"/>
                <a:cs typeface="Symbol" charset="2"/>
              </a:rPr>
              <a:t>sw</a:t>
            </a:r>
            <a:r>
              <a:rPr lang="en-US" sz="1400" kern="400" baseline="-53000" dirty="0" smtClean="0">
                <a:latin typeface="Symbol" charset="2"/>
                <a:cs typeface="Symbol" charset="2"/>
              </a:rPr>
              <a:t>-</a:t>
            </a:r>
            <a:r>
              <a:rPr lang="en-US" sz="2000" baseline="-25000" dirty="0" smtClean="0">
                <a:latin typeface="Symbol" charset="2"/>
                <a:cs typeface="Symbol" charset="2"/>
              </a:rPr>
              <a:t>m</a:t>
            </a:r>
            <a:r>
              <a:rPr lang="en-US" dirty="0" smtClean="0">
                <a:latin typeface="+mj-lt"/>
                <a:cs typeface="Symbol" charset="2"/>
              </a:rPr>
              <a:t>= g(</a:t>
            </a:r>
            <a:r>
              <a:rPr lang="en-US" i="1" dirty="0" err="1" smtClean="0">
                <a:latin typeface="Symbol" charset="2"/>
                <a:cs typeface="Symbol" charset="2"/>
              </a:rPr>
              <a:t>γ</a:t>
            </a:r>
            <a:r>
              <a:rPr lang="en-US" baseline="-25000" dirty="0" err="1" smtClean="0">
                <a:latin typeface="Symbol" charset="2"/>
                <a:cs typeface="Symbol" charset="2"/>
              </a:rPr>
              <a:t>sc-m</a:t>
            </a:r>
            <a:r>
              <a:rPr lang="en-US" dirty="0" err="1" smtClean="0">
                <a:latin typeface="Symbol" charset="2"/>
                <a:cs typeface="Symbol" charset="2"/>
              </a:rPr>
              <a:t>|</a:t>
            </a:r>
            <a:r>
              <a:rPr lang="en-US" i="1" dirty="0" err="1" smtClean="0">
                <a:latin typeface="+mj-lt"/>
                <a:cs typeface="Symbol" charset="2"/>
              </a:rPr>
              <a:t>W</a:t>
            </a:r>
            <a:r>
              <a:rPr lang="en-US" baseline="-25000" dirty="0" err="1" smtClean="0">
                <a:latin typeface="+mj-lt"/>
                <a:cs typeface="Symbol" charset="2"/>
              </a:rPr>
              <a:t>m</a:t>
            </a:r>
            <a:r>
              <a:rPr lang="en-US" dirty="0" smtClean="0">
                <a:latin typeface="+mj-lt"/>
                <a:cs typeface="Symbol" charset="2"/>
              </a:rPr>
              <a:t>)</a:t>
            </a:r>
          </a:p>
          <a:p>
            <a:endParaRPr lang="en-US" dirty="0">
              <a:latin typeface="+mj-lt"/>
              <a:cs typeface="Symbol" charset="2"/>
            </a:endParaRPr>
          </a:p>
          <a:p>
            <a:r>
              <a:rPr lang="en-US" dirty="0" smtClean="0">
                <a:latin typeface="+mj-lt"/>
                <a:cs typeface="Symbol" charset="2"/>
              </a:rPr>
              <a:t>Find speed correction factor using red curve </a:t>
            </a:r>
            <a:br>
              <a:rPr lang="en-US" dirty="0" smtClean="0">
                <a:latin typeface="+mj-lt"/>
                <a:cs typeface="Symbol" charset="2"/>
              </a:rPr>
            </a:br>
            <a:r>
              <a:rPr lang="en-US" dirty="0" smtClean="0">
                <a:latin typeface="+mj-lt"/>
                <a:cs typeface="Symbol" charset="2"/>
              </a:rPr>
              <a:t> Δ</a:t>
            </a:r>
            <a:r>
              <a:rPr lang="en-US" i="1" dirty="0" smtClean="0">
                <a:latin typeface="+mj-lt"/>
                <a:cs typeface="Symbol" charset="2"/>
              </a:rPr>
              <a:t>V</a:t>
            </a:r>
            <a:r>
              <a:rPr lang="en-US" dirty="0" smtClean="0">
                <a:latin typeface="+mj-lt"/>
                <a:cs typeface="Symbol" charset="2"/>
              </a:rPr>
              <a:t> = </a:t>
            </a:r>
            <a:r>
              <a:rPr lang="en-US" i="1" dirty="0" smtClean="0">
                <a:latin typeface="+mj-lt"/>
                <a:cs typeface="Symbol" charset="2"/>
              </a:rPr>
              <a:t>h</a:t>
            </a:r>
            <a:r>
              <a:rPr lang="en-US" dirty="0" smtClean="0">
                <a:latin typeface="+mj-lt"/>
                <a:cs typeface="Symbol" charset="2"/>
              </a:rPr>
              <a:t>(</a:t>
            </a:r>
            <a:r>
              <a:rPr lang="en-US" i="1" dirty="0" err="1" smtClean="0">
                <a:latin typeface="Symbol" charset="2"/>
                <a:cs typeface="Symbol" charset="2"/>
              </a:rPr>
              <a:t>γ</a:t>
            </a:r>
            <a:r>
              <a:rPr lang="en-US" baseline="-25000" dirty="0" err="1" smtClean="0">
                <a:latin typeface="Symbol" charset="2"/>
                <a:cs typeface="Symbol" charset="2"/>
              </a:rPr>
              <a:t>sw-m</a:t>
            </a:r>
            <a:r>
              <a:rPr lang="en-US" dirty="0" err="1" smtClean="0">
                <a:latin typeface="Symbol" charset="2"/>
                <a:cs typeface="Symbol" charset="2"/>
              </a:rPr>
              <a:t>|</a:t>
            </a:r>
            <a:r>
              <a:rPr lang="en-US" i="1" dirty="0" err="1" smtClean="0">
                <a:cs typeface="Symbol" charset="2"/>
              </a:rPr>
              <a:t>W</a:t>
            </a:r>
            <a:r>
              <a:rPr lang="en-US" baseline="-25000" dirty="0" err="1" smtClean="0">
                <a:cs typeface="Symbol" charset="2"/>
              </a:rPr>
              <a:t>m</a:t>
            </a:r>
            <a:r>
              <a:rPr lang="en-US" dirty="0" smtClean="0">
                <a:cs typeface="Symbol" charset="2"/>
              </a:rPr>
              <a:t>)</a:t>
            </a:r>
          </a:p>
          <a:p>
            <a:endParaRPr lang="en-US" dirty="0">
              <a:cs typeface="Symbol" charset="2"/>
            </a:endParaRPr>
          </a:p>
          <a:p>
            <a:r>
              <a:rPr lang="en-US" dirty="0" smtClean="0">
                <a:cs typeface="Symbol" charset="2"/>
              </a:rPr>
              <a:t>Find speed in the solar wind frame, </a:t>
            </a:r>
            <a:r>
              <a:rPr lang="en-US" i="1" dirty="0" err="1" smtClean="0">
                <a:cs typeface="Symbol" charset="2"/>
              </a:rPr>
              <a:t>v</a:t>
            </a:r>
            <a:r>
              <a:rPr lang="en-US" baseline="-25000" dirty="0" err="1" smtClean="0">
                <a:cs typeface="Symbol" charset="2"/>
              </a:rPr>
              <a:t>m</a:t>
            </a:r>
            <a:r>
              <a:rPr lang="en-US" dirty="0" smtClean="0">
                <a:cs typeface="Symbol" charset="2"/>
              </a:rPr>
              <a:t> = </a:t>
            </a:r>
            <a:r>
              <a:rPr lang="en-US" i="1" dirty="0" err="1" smtClean="0"/>
              <a:t>V</a:t>
            </a:r>
            <a:r>
              <a:rPr lang="en-US" baseline="-25000" dirty="0" err="1" smtClean="0"/>
              <a:t>m</a:t>
            </a:r>
            <a:r>
              <a:rPr lang="en-US" dirty="0" smtClean="0"/>
              <a:t>-</a:t>
            </a:r>
            <a:r>
              <a:rPr lang="en-US" dirty="0" smtClean="0">
                <a:cs typeface="Symbol" charset="2"/>
              </a:rPr>
              <a:t>Δ</a:t>
            </a:r>
            <a:r>
              <a:rPr lang="en-US" i="1" dirty="0" smtClean="0">
                <a:cs typeface="Symbol" charset="2"/>
              </a:rPr>
              <a:t>V</a:t>
            </a:r>
          </a:p>
          <a:p>
            <a:endParaRPr lang="en-US" i="1" dirty="0">
              <a:cs typeface="Symbol" charset="2"/>
            </a:endParaRPr>
          </a:p>
          <a:p>
            <a:r>
              <a:rPr lang="en-US" dirty="0" smtClean="0">
                <a:cs typeface="Symbol" charset="2"/>
              </a:rPr>
              <a:t>Functions </a:t>
            </a:r>
            <a:r>
              <a:rPr lang="en-US" i="1" dirty="0" smtClean="0">
                <a:cs typeface="Symbol" charset="2"/>
              </a:rPr>
              <a:t>g</a:t>
            </a:r>
            <a:r>
              <a:rPr lang="en-US" dirty="0" smtClean="0">
                <a:cs typeface="Symbol" charset="2"/>
              </a:rPr>
              <a:t> and </a:t>
            </a:r>
            <a:r>
              <a:rPr lang="en-US" i="1" dirty="0" smtClean="0">
                <a:cs typeface="Symbol" charset="2"/>
              </a:rPr>
              <a:t>h</a:t>
            </a:r>
            <a:r>
              <a:rPr lang="en-US" dirty="0" smtClean="0">
                <a:cs typeface="Symbol" charset="2"/>
              </a:rPr>
              <a:t> are obtained applying an updated forward model for SWICS to </a:t>
            </a:r>
            <a:r>
              <a:rPr lang="en-US" dirty="0" err="1" smtClean="0">
                <a:cs typeface="Symbol" charset="2"/>
              </a:rPr>
              <a:t>isotripic</a:t>
            </a:r>
            <a:r>
              <a:rPr lang="en-US" dirty="0" smtClean="0">
                <a:cs typeface="Symbol" charset="2"/>
              </a:rPr>
              <a:t> power law spectra in the solar wind frame</a:t>
            </a:r>
          </a:p>
          <a:p>
            <a:endParaRPr lang="en-US" dirty="0">
              <a:latin typeface="+mj-lt"/>
              <a:cs typeface="Symbol" charset="2"/>
            </a:endParaRPr>
          </a:p>
        </p:txBody>
      </p:sp>
      <p:cxnSp>
        <p:nvCxnSpPr>
          <p:cNvPr id="7" name="Straight Arrow Connector 6"/>
          <p:cNvCxnSpPr/>
          <p:nvPr/>
        </p:nvCxnSpPr>
        <p:spPr>
          <a:xfrm flipV="1">
            <a:off x="667118" y="3643062"/>
            <a:ext cx="1590818" cy="1385390"/>
          </a:xfrm>
          <a:prstGeom prst="straightConnector1">
            <a:avLst/>
          </a:prstGeom>
          <a:ln w="19050" cmpd="sng">
            <a:solidFill>
              <a:schemeClr val="tx1"/>
            </a:solidFill>
            <a:prstDash val="sysDash"/>
            <a:tailEnd type="stealth" w="med"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95410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8328" y="2645173"/>
            <a:ext cx="5356079" cy="923330"/>
          </a:xfrm>
          <a:prstGeom prst="rect">
            <a:avLst/>
          </a:prstGeom>
          <a:noFill/>
        </p:spPr>
        <p:txBody>
          <a:bodyPr wrap="none" rtlCol="0">
            <a:spAutoFit/>
          </a:bodyPr>
          <a:lstStyle/>
          <a:p>
            <a:r>
              <a:rPr lang="en-US" sz="5400" dirty="0" smtClean="0"/>
              <a:t>Super Quiet Times</a:t>
            </a:r>
            <a:endParaRPr lang="en-US" sz="5400" dirty="0"/>
          </a:p>
        </p:txBody>
      </p:sp>
    </p:spTree>
    <p:extLst>
      <p:ext uri="{BB962C8B-B14F-4D97-AF65-F5344CB8AC3E}">
        <p14:creationId xmlns:p14="http://schemas.microsoft.com/office/powerpoint/2010/main" val="16008703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2557"/>
          <a:stretch/>
        </p:blipFill>
        <p:spPr bwMode="auto">
          <a:xfrm>
            <a:off x="705533" y="499401"/>
            <a:ext cx="7596237" cy="4020101"/>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1726156" y="74243"/>
            <a:ext cx="5671654" cy="523220"/>
          </a:xfrm>
          <a:prstGeom prst="rect">
            <a:avLst/>
          </a:prstGeom>
          <a:noFill/>
        </p:spPr>
        <p:txBody>
          <a:bodyPr wrap="square" rtlCol="0">
            <a:spAutoFit/>
          </a:bodyPr>
          <a:lstStyle/>
          <a:p>
            <a:pPr algn="ctr"/>
            <a:r>
              <a:rPr lang="en-US" sz="2800" dirty="0" smtClean="0"/>
              <a:t>Conditions During Quiet Times </a:t>
            </a:r>
            <a:endParaRPr lang="en-US" sz="2800" dirty="0"/>
          </a:p>
        </p:txBody>
      </p:sp>
      <p:sp>
        <p:nvSpPr>
          <p:cNvPr id="4" name="TextBox 3"/>
          <p:cNvSpPr txBox="1"/>
          <p:nvPr/>
        </p:nvSpPr>
        <p:spPr>
          <a:xfrm>
            <a:off x="405316" y="4688919"/>
            <a:ext cx="8485261" cy="2031325"/>
          </a:xfrm>
          <a:prstGeom prst="rect">
            <a:avLst/>
          </a:prstGeom>
          <a:noFill/>
        </p:spPr>
        <p:txBody>
          <a:bodyPr wrap="square" rtlCol="0">
            <a:spAutoFit/>
          </a:bodyPr>
          <a:lstStyle/>
          <a:p>
            <a:r>
              <a:rPr lang="en-US" dirty="0" smtClean="0">
                <a:solidFill>
                  <a:srgbClr val="FF0000"/>
                </a:solidFill>
              </a:rPr>
              <a:t>Large increases in tail </a:t>
            </a:r>
            <a:r>
              <a:rPr lang="en-US" dirty="0" smtClean="0">
                <a:solidFill>
                  <a:srgbClr val="FF0000"/>
                </a:solidFill>
              </a:rPr>
              <a:t>density </a:t>
            </a:r>
            <a:r>
              <a:rPr lang="en-US" dirty="0" smtClean="0"/>
              <a:t>(blue shaded regions</a:t>
            </a:r>
            <a:r>
              <a:rPr lang="en-US" dirty="0" smtClean="0">
                <a:solidFill>
                  <a:srgbClr val="000000"/>
                </a:solidFill>
              </a:rPr>
              <a:t>)</a:t>
            </a:r>
            <a:r>
              <a:rPr lang="en-US" dirty="0" smtClean="0">
                <a:solidFill>
                  <a:srgbClr val="FF0000"/>
                </a:solidFill>
              </a:rPr>
              <a:t> </a:t>
            </a:r>
            <a:r>
              <a:rPr lang="en-US" dirty="0" smtClean="0">
                <a:solidFill>
                  <a:srgbClr val="FF0000"/>
                </a:solidFill>
              </a:rPr>
              <a:t>are associated with compression regions</a:t>
            </a:r>
            <a:r>
              <a:rPr lang="en-US" dirty="0" smtClean="0"/>
              <a:t> (rapid increases in solar wind speed, temperature or thermal speed and often solar wind density)</a:t>
            </a:r>
          </a:p>
          <a:p>
            <a:endParaRPr lang="en-US" dirty="0"/>
          </a:p>
          <a:p>
            <a:r>
              <a:rPr lang="en-US" dirty="0" smtClean="0">
                <a:solidFill>
                  <a:srgbClr val="FF0000"/>
                </a:solidFill>
              </a:rPr>
              <a:t>Shocks </a:t>
            </a:r>
            <a:r>
              <a:rPr lang="en-US" dirty="0" smtClean="0">
                <a:solidFill>
                  <a:srgbClr val="000000"/>
                </a:solidFill>
              </a:rPr>
              <a:t>(thin vertical lines) </a:t>
            </a:r>
            <a:r>
              <a:rPr lang="en-US" dirty="0" smtClean="0">
                <a:solidFill>
                  <a:srgbClr val="FF0000"/>
                </a:solidFill>
              </a:rPr>
              <a:t>that are not associated with significant compression regions produce at best small or no tail density increases, i.e. provide at best modest or no particle acceleration</a:t>
            </a:r>
          </a:p>
        </p:txBody>
      </p:sp>
      <p:sp>
        <p:nvSpPr>
          <p:cNvPr id="5" name="TextBox 4"/>
          <p:cNvSpPr txBox="1"/>
          <p:nvPr/>
        </p:nvSpPr>
        <p:spPr>
          <a:xfrm rot="16200000">
            <a:off x="-164181" y="1246377"/>
            <a:ext cx="1209548" cy="369332"/>
          </a:xfrm>
          <a:prstGeom prst="rect">
            <a:avLst/>
          </a:prstGeom>
          <a:noFill/>
        </p:spPr>
        <p:txBody>
          <a:bodyPr wrap="none" rtlCol="0">
            <a:spAutoFit/>
          </a:bodyPr>
          <a:lstStyle/>
          <a:p>
            <a:r>
              <a:rPr lang="en-US" dirty="0" smtClean="0"/>
              <a:t>Solar Wind</a:t>
            </a:r>
            <a:endParaRPr lang="en-US" dirty="0"/>
          </a:p>
        </p:txBody>
      </p:sp>
      <p:sp>
        <p:nvSpPr>
          <p:cNvPr id="6" name="TextBox 5"/>
          <p:cNvSpPr txBox="1"/>
          <p:nvPr/>
        </p:nvSpPr>
        <p:spPr>
          <a:xfrm rot="16200000">
            <a:off x="192774" y="2950864"/>
            <a:ext cx="495636" cy="369332"/>
          </a:xfrm>
          <a:prstGeom prst="rect">
            <a:avLst/>
          </a:prstGeom>
          <a:noFill/>
        </p:spPr>
        <p:txBody>
          <a:bodyPr wrap="none" rtlCol="0">
            <a:spAutoFit/>
          </a:bodyPr>
          <a:lstStyle/>
          <a:p>
            <a:r>
              <a:rPr lang="en-US" dirty="0" smtClean="0"/>
              <a:t>Tail</a:t>
            </a:r>
            <a:endParaRPr lang="en-US" dirty="0"/>
          </a:p>
        </p:txBody>
      </p:sp>
    </p:spTree>
    <p:extLst>
      <p:ext uri="{BB962C8B-B14F-4D97-AF65-F5344CB8AC3E}">
        <p14:creationId xmlns:p14="http://schemas.microsoft.com/office/powerpoint/2010/main" val="2422430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0724" b="21831"/>
          <a:stretch/>
        </p:blipFill>
        <p:spPr bwMode="auto">
          <a:xfrm>
            <a:off x="167680" y="483235"/>
            <a:ext cx="8277264" cy="3081528"/>
          </a:xfrm>
          <a:prstGeom prst="rect">
            <a:avLst/>
          </a:prstGeom>
          <a:noFill/>
          <a:ln>
            <a:noFill/>
          </a:ln>
          <a:extLst>
            <a:ext uri="{53640926-AAD7-44d8-BBD7-CCE9431645EC}">
              <a14:shadowObscured xmlns:a14="http://schemas.microsoft.com/office/drawing/2010/main"/>
            </a:ext>
          </a:extLst>
        </p:spPr>
      </p:pic>
      <p:sp>
        <p:nvSpPr>
          <p:cNvPr id="4" name="Rectangle 3"/>
          <p:cNvSpPr/>
          <p:nvPr/>
        </p:nvSpPr>
        <p:spPr>
          <a:xfrm>
            <a:off x="70555" y="3597772"/>
            <a:ext cx="9054338" cy="3134705"/>
          </a:xfrm>
          <a:prstGeom prst="rect">
            <a:avLst/>
          </a:prstGeom>
        </p:spPr>
        <p:txBody>
          <a:bodyPr wrap="square">
            <a:spAutoFit/>
          </a:bodyPr>
          <a:lstStyle/>
          <a:p>
            <a:r>
              <a:rPr lang="en-US" dirty="0" smtClean="0"/>
              <a:t>Solar wind frame velocity distributions, assumed </a:t>
            </a:r>
            <a:r>
              <a:rPr lang="en-US" dirty="0"/>
              <a:t>to be </a:t>
            </a:r>
            <a:r>
              <a:rPr lang="en-US" dirty="0" smtClean="0"/>
              <a:t>isotropic, as a function of particle speed</a:t>
            </a:r>
          </a:p>
          <a:p>
            <a:endParaRPr lang="en-US" sz="800" dirty="0" smtClean="0"/>
          </a:p>
          <a:p>
            <a:endParaRPr lang="en-US" sz="400" dirty="0"/>
          </a:p>
          <a:p>
            <a:pPr>
              <a:lnSpc>
                <a:spcPct val="90000"/>
              </a:lnSpc>
            </a:pPr>
            <a:r>
              <a:rPr lang="en-US" i="1" dirty="0" smtClean="0">
                <a:solidFill>
                  <a:srgbClr val="FF0000"/>
                </a:solidFill>
              </a:rPr>
              <a:t>Left panel</a:t>
            </a:r>
            <a:r>
              <a:rPr lang="en-US" i="1" dirty="0" smtClean="0"/>
              <a:t>:</a:t>
            </a:r>
            <a:r>
              <a:rPr lang="en-US" dirty="0" smtClean="0"/>
              <a:t> </a:t>
            </a:r>
            <a:r>
              <a:rPr lang="en-US" dirty="0"/>
              <a:t>one-hour averaged spectrum starting on DOY 24.83 during the </a:t>
            </a:r>
            <a:r>
              <a:rPr lang="en-US" dirty="0">
                <a:solidFill>
                  <a:srgbClr val="FF0000"/>
                </a:solidFill>
              </a:rPr>
              <a:t>highest</a:t>
            </a:r>
            <a:r>
              <a:rPr lang="en-US" dirty="0"/>
              <a:t>, and a 19-hour averaged spectrum starting on DOY 15.13 during the </a:t>
            </a:r>
            <a:r>
              <a:rPr lang="en-US" dirty="0">
                <a:solidFill>
                  <a:srgbClr val="0000FF"/>
                </a:solidFill>
              </a:rPr>
              <a:t>lowest</a:t>
            </a:r>
            <a:r>
              <a:rPr lang="en-US" dirty="0"/>
              <a:t> observed tail density in the first 82 days of </a:t>
            </a:r>
            <a:r>
              <a:rPr lang="en-US" dirty="0" smtClean="0"/>
              <a:t>2009</a:t>
            </a:r>
          </a:p>
          <a:p>
            <a:pPr>
              <a:lnSpc>
                <a:spcPct val="90000"/>
              </a:lnSpc>
            </a:pPr>
            <a:endParaRPr lang="en-US" sz="400" dirty="0"/>
          </a:p>
          <a:p>
            <a:pPr>
              <a:lnSpc>
                <a:spcPct val="90000"/>
              </a:lnSpc>
            </a:pPr>
            <a:r>
              <a:rPr lang="en-US" i="1" dirty="0" smtClean="0">
                <a:solidFill>
                  <a:srgbClr val="FF0000"/>
                </a:solidFill>
              </a:rPr>
              <a:t>Right panel</a:t>
            </a:r>
            <a:r>
              <a:rPr lang="en-US" i="1" dirty="0" smtClean="0"/>
              <a:t>: </a:t>
            </a:r>
            <a:r>
              <a:rPr lang="en-US" dirty="0" smtClean="0"/>
              <a:t>average </a:t>
            </a:r>
            <a:r>
              <a:rPr lang="en-US" dirty="0"/>
              <a:t>of individual 1-hour spectra selected according to tail densities, </a:t>
            </a:r>
            <a:r>
              <a:rPr lang="en-US" i="1" dirty="0" err="1"/>
              <a:t>n</a:t>
            </a:r>
            <a:r>
              <a:rPr lang="en-US" baseline="-25000" dirty="0" err="1"/>
              <a:t>tail</a:t>
            </a:r>
            <a:r>
              <a:rPr lang="en-US" dirty="0"/>
              <a:t>:  &gt;3•10</a:t>
            </a:r>
            <a:r>
              <a:rPr lang="en-US" baseline="30000" dirty="0"/>
              <a:t>-4</a:t>
            </a:r>
            <a:r>
              <a:rPr lang="en-US" dirty="0"/>
              <a:t> cm</a:t>
            </a:r>
            <a:r>
              <a:rPr lang="en-US" baseline="30000" dirty="0"/>
              <a:t>-3</a:t>
            </a:r>
            <a:r>
              <a:rPr lang="en-US" dirty="0"/>
              <a:t> (diamonds), 1•10</a:t>
            </a:r>
            <a:r>
              <a:rPr lang="en-US" baseline="30000" dirty="0"/>
              <a:t>-4 </a:t>
            </a:r>
            <a:r>
              <a:rPr lang="en-US" dirty="0"/>
              <a:t>&lt; </a:t>
            </a:r>
            <a:r>
              <a:rPr lang="en-US" i="1" dirty="0" err="1"/>
              <a:t>n</a:t>
            </a:r>
            <a:r>
              <a:rPr lang="en-US" baseline="-25000" dirty="0" err="1"/>
              <a:t>tail</a:t>
            </a:r>
            <a:r>
              <a:rPr lang="en-US" dirty="0"/>
              <a:t> &lt; 3•10</a:t>
            </a:r>
            <a:r>
              <a:rPr lang="en-US" baseline="30000" dirty="0"/>
              <a:t>-4</a:t>
            </a:r>
            <a:r>
              <a:rPr lang="en-US" dirty="0"/>
              <a:t> cm</a:t>
            </a:r>
            <a:r>
              <a:rPr lang="en-US" baseline="30000" dirty="0"/>
              <a:t>-3</a:t>
            </a:r>
            <a:r>
              <a:rPr lang="en-US" dirty="0"/>
              <a:t> (triangles), 3•10</a:t>
            </a:r>
            <a:r>
              <a:rPr lang="en-US" baseline="30000" dirty="0"/>
              <a:t>-5 </a:t>
            </a:r>
            <a:r>
              <a:rPr lang="en-US" dirty="0"/>
              <a:t>&lt; </a:t>
            </a:r>
            <a:r>
              <a:rPr lang="en-US" i="1" dirty="0" err="1"/>
              <a:t>n</a:t>
            </a:r>
            <a:r>
              <a:rPr lang="en-US" baseline="-25000" dirty="0" err="1"/>
              <a:t>tail</a:t>
            </a:r>
            <a:r>
              <a:rPr lang="en-US" dirty="0"/>
              <a:t> &lt; 1•10</a:t>
            </a:r>
            <a:r>
              <a:rPr lang="en-US" baseline="30000" dirty="0"/>
              <a:t>-4</a:t>
            </a:r>
            <a:r>
              <a:rPr lang="en-US" dirty="0"/>
              <a:t> cm</a:t>
            </a:r>
            <a:r>
              <a:rPr lang="en-US" baseline="30000" dirty="0"/>
              <a:t>-3</a:t>
            </a:r>
            <a:r>
              <a:rPr lang="en-US" dirty="0"/>
              <a:t> (squares), and 1•10</a:t>
            </a:r>
            <a:r>
              <a:rPr lang="en-US" baseline="30000" dirty="0"/>
              <a:t>-7 </a:t>
            </a:r>
            <a:r>
              <a:rPr lang="en-US" dirty="0"/>
              <a:t>&lt; </a:t>
            </a:r>
            <a:r>
              <a:rPr lang="en-US" i="1" dirty="0" err="1"/>
              <a:t>n</a:t>
            </a:r>
            <a:r>
              <a:rPr lang="en-US" baseline="-25000" dirty="0" err="1"/>
              <a:t>tail</a:t>
            </a:r>
            <a:r>
              <a:rPr lang="en-US" dirty="0"/>
              <a:t> &lt; 3•10</a:t>
            </a:r>
            <a:r>
              <a:rPr lang="en-US" baseline="30000" dirty="0"/>
              <a:t>-5</a:t>
            </a:r>
            <a:r>
              <a:rPr lang="en-US" dirty="0"/>
              <a:t> cm</a:t>
            </a:r>
            <a:r>
              <a:rPr lang="en-US" baseline="30000" dirty="0"/>
              <a:t>-3</a:t>
            </a:r>
            <a:r>
              <a:rPr lang="en-US" dirty="0"/>
              <a:t> (circles).  Fits of the form </a:t>
            </a:r>
            <a:r>
              <a:rPr lang="en-US" i="1" dirty="0" smtClean="0"/>
              <a:t>f</a:t>
            </a:r>
            <a:r>
              <a:rPr lang="en-US" dirty="0"/>
              <a:t>(</a:t>
            </a:r>
            <a:r>
              <a:rPr lang="en-US" i="1" dirty="0"/>
              <a:t>v </a:t>
            </a:r>
            <a:r>
              <a:rPr lang="en-US" dirty="0"/>
              <a:t>) =</a:t>
            </a:r>
            <a:r>
              <a:rPr lang="en-US" i="1" dirty="0"/>
              <a:t> </a:t>
            </a:r>
            <a:r>
              <a:rPr lang="en-US" i="1" dirty="0" err="1"/>
              <a:t>f</a:t>
            </a:r>
            <a:r>
              <a:rPr lang="en-US" baseline="-25000" dirty="0" err="1"/>
              <a:t>o</a:t>
            </a:r>
            <a:r>
              <a:rPr lang="en-US" i="1" dirty="0" err="1"/>
              <a:t>v</a:t>
            </a:r>
            <a:r>
              <a:rPr lang="en-US" baseline="30000" dirty="0" smtClean="0"/>
              <a:t>–</a:t>
            </a:r>
            <a:r>
              <a:rPr lang="en-US" i="1" baseline="30000" dirty="0" err="1" smtClean="0">
                <a:latin typeface="Symbol" charset="2"/>
                <a:cs typeface="Symbol" charset="2"/>
              </a:rPr>
              <a:t>γ</a:t>
            </a:r>
            <a:r>
              <a:rPr lang="en-US" dirty="0" err="1" smtClean="0">
                <a:latin typeface="Symbol" charset="2"/>
                <a:cs typeface="Symbol" charset="2"/>
              </a:rPr>
              <a:t>exp</a:t>
            </a:r>
            <a:r>
              <a:rPr lang="en-US" dirty="0"/>
              <a:t>(-(</a:t>
            </a:r>
            <a:r>
              <a:rPr lang="en-US" i="1" dirty="0"/>
              <a:t>v</a:t>
            </a:r>
            <a:r>
              <a:rPr lang="en-US" dirty="0"/>
              <a:t>/</a:t>
            </a:r>
            <a:r>
              <a:rPr lang="en-US" i="1" dirty="0" err="1"/>
              <a:t>v</a:t>
            </a:r>
            <a:r>
              <a:rPr lang="en-US" baseline="-25000" dirty="0" err="1"/>
              <a:t>o</a:t>
            </a:r>
            <a:r>
              <a:rPr lang="en-US" dirty="0" smtClean="0"/>
              <a:t>)</a:t>
            </a:r>
            <a:r>
              <a:rPr lang="en-US" i="1" baseline="30000" dirty="0" smtClean="0">
                <a:latin typeface="Symbol" charset="2"/>
                <a:cs typeface="Symbol" charset="2"/>
              </a:rPr>
              <a:t>α</a:t>
            </a:r>
            <a:r>
              <a:rPr lang="en-US" dirty="0" smtClean="0"/>
              <a:t> </a:t>
            </a:r>
            <a:r>
              <a:rPr lang="en-US" dirty="0"/>
              <a:t>to the visible portions of the local spectra (i.e. in speed range contained in the upper shaded region) give </a:t>
            </a:r>
            <a:r>
              <a:rPr lang="en-US" sz="2000" i="1" dirty="0" err="1" smtClean="0">
                <a:latin typeface="Symbol" charset="2"/>
                <a:cs typeface="Symbol" charset="2"/>
              </a:rPr>
              <a:t>γ</a:t>
            </a:r>
            <a:r>
              <a:rPr lang="en-US" dirty="0" smtClean="0"/>
              <a:t>  values </a:t>
            </a:r>
            <a:r>
              <a:rPr lang="en-US" dirty="0"/>
              <a:t>of 4.95±0.013, 4.95±0.043, 5.06±0.03 and 5.01±0.04 for spectra shown by diamonds, triangles, squares and circles respectively.  In each case </a:t>
            </a:r>
            <a:r>
              <a:rPr lang="en-US" i="1" dirty="0" err="1"/>
              <a:t>v</a:t>
            </a:r>
            <a:r>
              <a:rPr lang="en-US" baseline="-25000" dirty="0" err="1"/>
              <a:t>o</a:t>
            </a:r>
            <a:r>
              <a:rPr lang="en-US" dirty="0"/>
              <a:t> is fixed at 1.1•10</a:t>
            </a:r>
            <a:r>
              <a:rPr lang="en-US" baseline="30000" dirty="0"/>
              <a:t>8</a:t>
            </a:r>
            <a:r>
              <a:rPr lang="en-US" dirty="0"/>
              <a:t> cm/s, </a:t>
            </a:r>
            <a:r>
              <a:rPr lang="en-US" dirty="0" smtClean="0"/>
              <a:t>and </a:t>
            </a:r>
            <a:r>
              <a:rPr lang="en-US" i="1" dirty="0" smtClean="0">
                <a:latin typeface="Symbol" charset="2"/>
                <a:cs typeface="Symbol" charset="2"/>
              </a:rPr>
              <a:t>α</a:t>
            </a:r>
            <a:r>
              <a:rPr lang="en-US" dirty="0" smtClean="0"/>
              <a:t>, </a:t>
            </a:r>
            <a:r>
              <a:rPr lang="en-US" dirty="0"/>
              <a:t>the sharpness of the cutoff, at 1.5.</a:t>
            </a:r>
          </a:p>
        </p:txBody>
      </p:sp>
      <p:sp>
        <p:nvSpPr>
          <p:cNvPr id="5" name="TextBox 4"/>
          <p:cNvSpPr txBox="1"/>
          <p:nvPr/>
        </p:nvSpPr>
        <p:spPr>
          <a:xfrm>
            <a:off x="832481" y="-90369"/>
            <a:ext cx="7128282" cy="523220"/>
          </a:xfrm>
          <a:prstGeom prst="rect">
            <a:avLst/>
          </a:prstGeom>
          <a:noFill/>
        </p:spPr>
        <p:txBody>
          <a:bodyPr wrap="square" rtlCol="0">
            <a:spAutoFit/>
          </a:bodyPr>
          <a:lstStyle/>
          <a:p>
            <a:pPr algn="ctr"/>
            <a:r>
              <a:rPr lang="en-US" sz="2800" dirty="0" smtClean="0"/>
              <a:t>Solar Wind Frame Velocity Distributions in 2009</a:t>
            </a:r>
            <a:endParaRPr lang="en-US" sz="2800" dirty="0"/>
          </a:p>
        </p:txBody>
      </p:sp>
    </p:spTree>
    <p:extLst>
      <p:ext uri="{BB962C8B-B14F-4D97-AF65-F5344CB8AC3E}">
        <p14:creationId xmlns:p14="http://schemas.microsoft.com/office/powerpoint/2010/main" val="38995518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5552" y="2645173"/>
            <a:ext cx="6552057" cy="923330"/>
          </a:xfrm>
          <a:prstGeom prst="rect">
            <a:avLst/>
          </a:prstGeom>
          <a:noFill/>
        </p:spPr>
        <p:txBody>
          <a:bodyPr wrap="none" rtlCol="0">
            <a:spAutoFit/>
          </a:bodyPr>
          <a:lstStyle/>
          <a:p>
            <a:r>
              <a:rPr lang="en-US" sz="5400" dirty="0" smtClean="0"/>
              <a:t>Super Disturbed Times</a:t>
            </a:r>
            <a:endParaRPr lang="en-US" sz="5400" dirty="0"/>
          </a:p>
        </p:txBody>
      </p:sp>
    </p:spTree>
    <p:extLst>
      <p:ext uri="{BB962C8B-B14F-4D97-AF65-F5344CB8AC3E}">
        <p14:creationId xmlns:p14="http://schemas.microsoft.com/office/powerpoint/2010/main" val="174717244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5575</TotalTime>
  <Words>4339</Words>
  <Application>Microsoft Macintosh PowerPoint</Application>
  <PresentationFormat>On-screen Show (4:3)</PresentationFormat>
  <Paragraphs>447</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Gloeckler</dc:creator>
  <cp:lastModifiedBy>Gloeckler</cp:lastModifiedBy>
  <cp:revision>99</cp:revision>
  <dcterms:created xsi:type="dcterms:W3CDTF">2011-10-29T19:16:17Z</dcterms:created>
  <dcterms:modified xsi:type="dcterms:W3CDTF">2011-11-16T21:25:17Z</dcterms:modified>
</cp:coreProperties>
</file>