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4" r:id="rId4"/>
    <p:sldId id="295" r:id="rId5"/>
    <p:sldId id="285" r:id="rId6"/>
    <p:sldId id="259" r:id="rId7"/>
    <p:sldId id="276" r:id="rId8"/>
    <p:sldId id="290" r:id="rId9"/>
    <p:sldId id="291" r:id="rId10"/>
    <p:sldId id="287" r:id="rId11"/>
    <p:sldId id="279" r:id="rId12"/>
    <p:sldId id="292" r:id="rId13"/>
    <p:sldId id="273" r:id="rId14"/>
    <p:sldId id="293" r:id="rId15"/>
    <p:sldId id="289" r:id="rId16"/>
    <p:sldId id="272" r:id="rId17"/>
    <p:sldId id="277" r:id="rId18"/>
    <p:sldId id="28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1C6B1-8EB2-4356-A932-82F68BEA5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C3C7DC-7BE0-40DD-8071-7275E33F5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26D1A-FF10-40D1-A40F-A9E94C37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C21D9D-BE5A-4603-9E0E-158DAF35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770339-12E6-4A85-AAE6-A23BBA31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33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13821-28E5-4B85-8160-3F2C33CA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829241-829F-42E3-8E97-AB0F264AD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CD4181-2E3E-42BD-ACD6-A3767D7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814C5C-BE36-4715-9D2A-4ED0EB55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AC6BFA-49B0-4140-BF7D-A6ADBDE5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1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C3A1C8-8CEC-429E-A6B5-01EBC3905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C5478F-2D3F-4DB8-AC25-D344311B3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EA83B-6E8B-4668-A121-2429601F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B0CC58-E7C9-4669-A2BA-94629DBD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33268E-1B1D-484E-975C-CD9D497F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39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0FFA7-C20B-436E-9856-B15CE2D7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53F6A7-6AAF-4267-A4D2-B497858C8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3A195B-58E1-4A9D-BCBD-407DF876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2D6AE-EEBC-4888-92CC-929D77CA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8BCF2-D3BB-4774-B0CF-0E610866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91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5EC13-8583-4AE6-B020-E8BDF3F2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770822-DE95-4AB5-BE00-77AB6668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7B384-EF0E-4C82-AB1B-5423AE1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BC56ED-C53C-44A8-A03B-F230D3BF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985F6A-E692-4580-8BEA-6566B718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50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E3564-A019-4F43-AC0E-6BC6A395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0CF597-3FFD-4931-ACEB-9E9012092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5AC170-3B26-468C-89AB-C757B01A2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591CC2-757E-465F-9204-12FA5C45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9AF24-7033-4105-9C30-33935C49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4BD618-1DBF-427D-92DD-CB867A8A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85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CE542-7DAD-45D6-9874-1EA2F8A8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6500D6-8FDC-4753-B6C9-CC9AA3E0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4F14F-B0E4-4C93-B621-18E2082D4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D968E0-D96F-40FB-A930-836F8C35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767816-9F4C-491B-A590-134DB4DC8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F8CD12-EEA0-4A4F-83A2-18C3266B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285D69-9560-4B1A-B06B-92994472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2E954A-29D4-47B6-A754-53E81AFF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03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6AA6E-2720-4710-BA48-DC17865B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6563E5-1492-4A42-945B-A682A3EB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B47EC9-1807-4493-9C5B-90089BDE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7629BF-BEA9-429E-8010-C6685919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12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E752B0-FB29-4CBC-A45C-75F035D1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4AAEC5-4434-43B7-ADFF-EDBB12E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963399-BB62-4AD5-A64D-760054B4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2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A6D4E-C87D-41B9-8BCE-40E582E0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7283E-543E-43AF-89F5-B12AA293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E7AF28-89AB-49D0-B97C-B61532DB1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130F66-FE6E-4C50-8AEE-59C59595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3C61A0-6493-40E3-AE1C-5C01D4AC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353CB3-AFEE-4691-84B5-7B6162E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0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11693-B51F-465C-A181-CA40F79D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110D42-34E7-4F30-8838-F888440A8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C698C0-BBAC-4262-9438-5886DFC57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2A85B6-E48C-48E4-9671-BEAB5600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0CA13D-7857-4229-A495-40806CA6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B6FF13-57C2-461F-BC62-D4B9A384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80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007469-B63D-4E43-A289-2C1DC4CD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14BADA-B7C4-49B0-9B30-52D09650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33E38-C966-4C28-AB69-0B82EFC53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519C-CF5B-421B-9BF6-0CF21AA0EF1C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41E54B-539D-48D8-938F-78D63700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E184E-8452-4727-9951-2CEB7FF9F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931B-5365-4893-A0BB-2CB040AAE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4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0E9C7-816E-4BAA-9913-661F04BE3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897" y="911201"/>
            <a:ext cx="10519954" cy="2499360"/>
          </a:xfrm>
        </p:spPr>
        <p:txBody>
          <a:bodyPr>
            <a:normAutofit/>
          </a:bodyPr>
          <a:lstStyle/>
          <a:p>
            <a:r>
              <a:rPr lang="en-US" sz="4800" dirty="0"/>
              <a:t>Messenger Observations Inside 1 AU of Low-Frequency Magnetic Waves due to Inner Source Pickup Protons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41B169-4AAA-4A04-B212-C67CD7932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4240"/>
            <a:ext cx="9144000" cy="1236662"/>
          </a:xfrm>
        </p:spPr>
        <p:txBody>
          <a:bodyPr>
            <a:noAutofit/>
          </a:bodyPr>
          <a:lstStyle/>
          <a:p>
            <a:r>
              <a:rPr lang="en-US" sz="2800" dirty="0"/>
              <a:t>Charles W. Smith, Matthew R. Argall, Nathan A. </a:t>
            </a:r>
            <a:r>
              <a:rPr lang="en-US" sz="2800" dirty="0" err="1"/>
              <a:t>Schwadron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Colin J. Joyce, Philip A. Isenberg, Bernard J. Vasquez, </a:t>
            </a:r>
            <a:br>
              <a:rPr lang="en-US" sz="2800" dirty="0"/>
            </a:br>
            <a:r>
              <a:rPr lang="en-US" sz="2800" dirty="0" err="1"/>
              <a:t>Haje</a:t>
            </a:r>
            <a:r>
              <a:rPr lang="en-US" sz="2800" dirty="0"/>
              <a:t> </a:t>
            </a:r>
            <a:r>
              <a:rPr lang="en-US" sz="2800" dirty="0" err="1"/>
              <a:t>Korth</a:t>
            </a:r>
            <a:r>
              <a:rPr lang="en-US" sz="2800" dirty="0"/>
              <a:t>, and Brian Anderson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44CB0B-4CF3-4797-A830-0A80F78FC5C2}"/>
              </a:ext>
            </a:extLst>
          </p:cNvPr>
          <p:cNvSpPr txBox="1"/>
          <p:nvPr/>
        </p:nvSpPr>
        <p:spPr>
          <a:xfrm>
            <a:off x="7785462" y="5930900"/>
            <a:ext cx="389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Fall AGU Abstract #SH54A-07.</a:t>
            </a:r>
          </a:p>
        </p:txBody>
      </p:sp>
    </p:spTree>
    <p:extLst>
      <p:ext uri="{BB962C8B-B14F-4D97-AF65-F5344CB8AC3E}">
        <p14:creationId xmlns:p14="http://schemas.microsoft.com/office/powerpoint/2010/main" xmlns="" val="9015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27A22C-13FA-4CD1-8F48-DECC397D3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10" y="276597"/>
            <a:ext cx="3698748" cy="5925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A8041F-E094-46DE-90F1-2A8A77E1D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204" y="280398"/>
            <a:ext cx="3739896" cy="5939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D9C5C9-CCC9-4B6E-9572-940F04103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346" y="306525"/>
            <a:ext cx="3730752" cy="59390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24AE8-B920-4EC1-806A-ED73553A485D}"/>
              </a:ext>
            </a:extLst>
          </p:cNvPr>
          <p:cNvSpPr txBox="1"/>
          <p:nvPr/>
        </p:nvSpPr>
        <p:spPr>
          <a:xfrm>
            <a:off x="1323705" y="6219327"/>
            <a:ext cx="229035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91 days from Mercury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091A0D-1E5C-4FE5-9F5B-0B8CF70D6E5A}"/>
              </a:ext>
            </a:extLst>
          </p:cNvPr>
          <p:cNvSpPr txBox="1"/>
          <p:nvPr/>
        </p:nvSpPr>
        <p:spPr>
          <a:xfrm>
            <a:off x="5152567" y="6220895"/>
            <a:ext cx="229035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92 days from Mercury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C3AC36-8127-467A-97FC-E3AD7EFDB2AE}"/>
              </a:ext>
            </a:extLst>
          </p:cNvPr>
          <p:cNvSpPr txBox="1"/>
          <p:nvPr/>
        </p:nvSpPr>
        <p:spPr>
          <a:xfrm>
            <a:off x="9051183" y="6221643"/>
            <a:ext cx="229035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78 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19863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223721"/>
            <a:ext cx="6887273" cy="932452"/>
          </a:xfrm>
        </p:spPr>
        <p:txBody>
          <a:bodyPr>
            <a:noAutofit/>
          </a:bodyPr>
          <a:lstStyle/>
          <a:p>
            <a:r>
              <a:rPr lang="en-US" sz="3600" dirty="0"/>
              <a:t>Right-Hand Example: 2008/256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917AFC-7EA9-42B0-AB3A-43017E69A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030" y="63548"/>
            <a:ext cx="4125433" cy="6698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4107DB-008B-43FF-9569-2265E76A7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459" y="1046553"/>
            <a:ext cx="52387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EACC1F-70F7-4252-BD51-3E0B3F2067B1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 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200402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1" y="223721"/>
            <a:ext cx="6693026" cy="93245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Example: 2009/275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629994-C96F-41A9-A7EC-1E357379A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2016" y="144932"/>
            <a:ext cx="4056663" cy="6611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1D0799-93B7-4618-8A20-C647309DC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009" y="1034712"/>
            <a:ext cx="52387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D33B68-29EC-4B49-B3A3-89DD674DB7E7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day </a:t>
            </a:r>
            <a:r>
              <a:rPr lang="en-US" dirty="0"/>
              <a:t>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108723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1" y="223721"/>
            <a:ext cx="6693026" cy="932452"/>
          </a:xfrm>
        </p:spPr>
        <p:txBody>
          <a:bodyPr>
            <a:normAutofit/>
          </a:bodyPr>
          <a:lstStyle/>
          <a:p>
            <a:r>
              <a:rPr lang="en-US" sz="3600" dirty="0"/>
              <a:t>Exceptional Example: 2008/105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653CC7-97E0-4E44-A093-81376C35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9374" y="142274"/>
            <a:ext cx="4079305" cy="6616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998FF3-27B5-4DD2-81F6-E78F65F69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459" y="985101"/>
            <a:ext cx="52387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D33B68-29EC-4B49-B3A3-89DD674DB7E7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91 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315944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1" y="223721"/>
            <a:ext cx="6693026" cy="93245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Double: 2010/293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90E31C-1438-4EC3-B73B-39D7EED20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455" y="113633"/>
            <a:ext cx="4195225" cy="6610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38DAAD-E3AA-4014-A7FE-A66681862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459" y="1009446"/>
            <a:ext cx="52387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D33B68-29EC-4B49-B3A3-89DD674DB7E7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235 </a:t>
            </a:r>
            <a:r>
              <a:rPr lang="en-US" dirty="0"/>
              <a:t>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219417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EE4EE-16B0-4E07-A4C5-435782E5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2" y="365126"/>
            <a:ext cx="5560423" cy="923744"/>
          </a:xfrm>
        </p:spPr>
        <p:txBody>
          <a:bodyPr>
            <a:normAutofit fontScale="90000"/>
          </a:bodyPr>
          <a:lstStyle/>
          <a:p>
            <a:r>
              <a:rPr lang="en-US" dirty="0"/>
              <a:t>Is this a steady source?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047446-61A4-4D7E-8CE0-FB5825D30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324" y="656751"/>
            <a:ext cx="5749709" cy="277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280497-B692-4CA5-B1CE-AFB64BF37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493" y="3695306"/>
            <a:ext cx="5749709" cy="2837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14DE9D-EA71-4FA6-BA18-D8CBF57B5D46}"/>
              </a:ext>
            </a:extLst>
          </p:cNvPr>
          <p:cNvSpPr txBox="1"/>
          <p:nvPr/>
        </p:nvSpPr>
        <p:spPr>
          <a:xfrm>
            <a:off x="725864" y="1397225"/>
            <a:ext cx="4996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select control intervals from nearby times when there are no waves evident.</a:t>
            </a:r>
          </a:p>
          <a:p>
            <a:endParaRPr lang="en-US" dirty="0"/>
          </a:p>
          <a:p>
            <a:r>
              <a:rPr lang="en-US" dirty="0"/>
              <a:t>And we can compare the power at </a:t>
            </a:r>
            <a:r>
              <a:rPr lang="en-US" dirty="0" err="1"/>
              <a:t>f</a:t>
            </a:r>
            <a:r>
              <a:rPr lang="en-US" baseline="-25000" dirty="0" err="1"/>
              <a:t>p,c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control intervals tend to have higher power levels than the wave events.</a:t>
            </a:r>
          </a:p>
          <a:p>
            <a:endParaRPr lang="en-US" dirty="0"/>
          </a:p>
          <a:p>
            <a:r>
              <a:rPr lang="en-US" dirty="0"/>
              <a:t>We can compute turbulent cascade rates under the assumption that growth rates are generally small and time is required to accumulate the energy: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relationship between waves and controls supports this view, but does not lead to a constant ion production rate.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38F25418-E97E-4910-8DB9-2F3E4CC9F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8163396"/>
              </p:ext>
            </p:extLst>
          </p:nvPr>
        </p:nvGraphicFramePr>
        <p:xfrm>
          <a:off x="1883266" y="4691065"/>
          <a:ext cx="2192346" cy="717560"/>
        </p:xfrm>
        <a:graphic>
          <a:graphicData uri="http://schemas.openxmlformats.org/presentationml/2006/ole">
            <p:oleObj spid="_x0000_s1029" name="Equation" r:id="rId5" imgW="1435100" imgH="469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7077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1A791-3EB4-456E-A68C-F7382EFA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/>
          <a:lstStyle/>
          <a:p>
            <a:r>
              <a:rPr lang="en-US" dirty="0"/>
              <a:t>Preliminary Event List (11 wave events):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4FADA0-4B44-4A78-A611-2C620C48F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10"/>
            <a:ext cx="10515600" cy="50683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u="sng" dirty="0"/>
              <a:t>Year/DOY</a:t>
            </a:r>
            <a:r>
              <a:rPr lang="en-US" dirty="0"/>
              <a:t>		    </a:t>
            </a:r>
            <a:r>
              <a:rPr lang="en-US" u="sng" dirty="0"/>
              <a:t>Time from Mercury</a:t>
            </a:r>
            <a:r>
              <a:rPr lang="en-US" dirty="0"/>
              <a:t>	        </a:t>
            </a:r>
            <a:r>
              <a:rPr lang="en-US" u="sng" dirty="0"/>
              <a:t>Polarization s/c frame</a:t>
            </a:r>
          </a:p>
          <a:p>
            <a:r>
              <a:rPr lang="en-US" dirty="0"/>
              <a:t>2008/105		  91 days from Mercury		Right/Left handed</a:t>
            </a:r>
          </a:p>
          <a:p>
            <a:r>
              <a:rPr lang="en-US" dirty="0"/>
              <a:t>2008/135		121 days from Mercury		Right handed</a:t>
            </a:r>
          </a:p>
          <a:p>
            <a:r>
              <a:rPr lang="en-US" dirty="0"/>
              <a:t>2008/256		  24 days from Mercury		Right handed</a:t>
            </a:r>
          </a:p>
          <a:p>
            <a:r>
              <a:rPr lang="en-US" dirty="0"/>
              <a:t>2008/267		  13 days from Mercury		Left handed</a:t>
            </a:r>
          </a:p>
          <a:p>
            <a:r>
              <a:rPr lang="en-US" dirty="0"/>
              <a:t>2009/031		115 days from Mercury		Left handed</a:t>
            </a:r>
          </a:p>
          <a:p>
            <a:r>
              <a:rPr lang="en-US" dirty="0"/>
              <a:t>2009/275		    1 day from Mercury		Right handed</a:t>
            </a:r>
          </a:p>
          <a:p>
            <a:r>
              <a:rPr lang="en-US" dirty="0"/>
              <a:t>2009/344		  70 days from Mercury		Left handed</a:t>
            </a:r>
          </a:p>
          <a:p>
            <a:r>
              <a:rPr lang="en-US" dirty="0"/>
              <a:t>2009/365		  91 days from Mercury		Left handed</a:t>
            </a:r>
          </a:p>
          <a:p>
            <a:r>
              <a:rPr lang="en-US" dirty="0"/>
              <a:t>2010/001		  92 days from Mercury		Left handed</a:t>
            </a:r>
          </a:p>
          <a:p>
            <a:r>
              <a:rPr lang="en-US" dirty="0"/>
              <a:t>2010/293		235 days from Mercury		Right/Left handed</a:t>
            </a:r>
          </a:p>
          <a:p>
            <a:r>
              <a:rPr lang="en-US" dirty="0"/>
              <a:t>2010/364		  78 days from Mercury		Left handed</a:t>
            </a:r>
          </a:p>
        </p:txBody>
      </p:sp>
    </p:spTree>
    <p:extLst>
      <p:ext uri="{BB962C8B-B14F-4D97-AF65-F5344CB8AC3E}">
        <p14:creationId xmlns:p14="http://schemas.microsoft.com/office/powerpoint/2010/main" xmlns="" val="336382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8B9CD-DCFD-49A6-8EC5-FBE88584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A30C9-575C-4209-9AA3-C62F0C548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206"/>
            <a:ext cx="10515600" cy="49551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Evidence of waves due to pickup H</a:t>
            </a:r>
            <a:r>
              <a:rPr lang="en-US" baseline="30000" dirty="0"/>
              <a:t>+</a:t>
            </a:r>
            <a:r>
              <a:rPr lang="en-US" dirty="0"/>
              <a:t> in the Messenger/MAG data</a:t>
            </a:r>
          </a:p>
          <a:p>
            <a:pPr lvl="1"/>
            <a:r>
              <a:rPr lang="en-US" dirty="0"/>
              <a:t>Left-hand polarization in spacecraft frame is dominant.</a:t>
            </a:r>
          </a:p>
          <a:p>
            <a:pPr lvl="1"/>
            <a:r>
              <a:rPr lang="en-US" dirty="0"/>
              <a:t>Right-hand polarization does occur.</a:t>
            </a:r>
          </a:p>
          <a:p>
            <a:pPr lvl="1"/>
            <a:r>
              <a:rPr lang="en-US" dirty="0"/>
              <a:t>Some events show two distinct wave frequencies with different polarizations.</a:t>
            </a:r>
          </a:p>
          <a:p>
            <a:r>
              <a:rPr lang="en-US" dirty="0"/>
              <a:t>Interstellar pickup H</a:t>
            </a:r>
            <a:r>
              <a:rPr lang="en-US" baseline="30000" dirty="0"/>
              <a:t>+</a:t>
            </a:r>
            <a:r>
              <a:rPr lang="en-US" dirty="0"/>
              <a:t> inside 1 AU is not credible.</a:t>
            </a:r>
          </a:p>
          <a:p>
            <a:pPr lvl="1"/>
            <a:r>
              <a:rPr lang="en-US" dirty="0"/>
              <a:t>Cometary source lacks heavy ions.</a:t>
            </a:r>
          </a:p>
          <a:p>
            <a:r>
              <a:rPr lang="en-US" dirty="0"/>
              <a:t>Most likely origin is the “inner source” arising from solar wind collisions with dust or cometary neutrals.</a:t>
            </a:r>
          </a:p>
          <a:p>
            <a:pPr lvl="1"/>
            <a:r>
              <a:rPr lang="en-US" dirty="0"/>
              <a:t>Mercury source has not been ruled out, but is unlikely.</a:t>
            </a:r>
          </a:p>
          <a:p>
            <a:pPr lvl="1"/>
            <a:r>
              <a:rPr lang="en-US" dirty="0"/>
              <a:t>Source appears patchy in space and time.</a:t>
            </a:r>
          </a:p>
          <a:p>
            <a:r>
              <a:rPr lang="en-US" dirty="0"/>
              <a:t>Further analysis is ongoing.</a:t>
            </a:r>
          </a:p>
          <a:p>
            <a:pPr lvl="1"/>
            <a:r>
              <a:rPr lang="en-US" dirty="0"/>
              <a:t>More detailed comparison of growth rates, turbulence, and amplitude</a:t>
            </a:r>
          </a:p>
          <a:p>
            <a:pPr lvl="1"/>
            <a:r>
              <a:rPr lang="en-US" dirty="0"/>
              <a:t>Better analysis of spacecraft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76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5D43C9-D5E2-493D-A9F9-E7B77A15A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736" y="135029"/>
            <a:ext cx="4102843" cy="6586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1" y="223721"/>
            <a:ext cx="6693026" cy="93245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Right-Hand Example: 2008/135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60E56-6359-4D7D-BBBF-63FEC9FBA5BE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121 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59598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58AC79-73C4-42F7-8ABC-471CBFFC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18" y="478244"/>
            <a:ext cx="10504697" cy="1054465"/>
          </a:xfrm>
        </p:spPr>
        <p:txBody>
          <a:bodyPr/>
          <a:lstStyle/>
          <a:p>
            <a:r>
              <a:rPr lang="en-US" dirty="0"/>
              <a:t>Beware the Planetary Flybys!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603192-F025-45F6-9419-82D0BB2B4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286" y="1673090"/>
            <a:ext cx="9571004" cy="473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52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A75D98-4B36-4EE6-94C5-74921AAD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7290033" cy="9687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Lee &amp; </a:t>
            </a:r>
            <a:r>
              <a:rPr lang="en-US" sz="4000" dirty="0" err="1"/>
              <a:t>Ip</a:t>
            </a:r>
            <a:r>
              <a:rPr lang="en-US" sz="4000" dirty="0"/>
              <a:t>, </a:t>
            </a:r>
            <a:r>
              <a:rPr lang="en-US" sz="4000" i="1" dirty="0"/>
              <a:t>JGR</a:t>
            </a:r>
            <a:r>
              <a:rPr lang="en-US" sz="4000" dirty="0"/>
              <a:t>, </a:t>
            </a:r>
            <a:r>
              <a:rPr lang="en-US" sz="4000" b="1" dirty="0"/>
              <a:t>92</a:t>
            </a:r>
            <a:r>
              <a:rPr lang="en-US" sz="4000" dirty="0"/>
              <a:t>, 11041, 1987.</a:t>
            </a:r>
          </a:p>
        </p:txBody>
      </p:sp>
      <p:pic>
        <p:nvPicPr>
          <p:cNvPr id="5" name="Picture 7" descr="LeeIpFig4a">
            <a:extLst>
              <a:ext uri="{FF2B5EF4-FFF2-40B4-BE49-F238E27FC236}">
                <a16:creationId xmlns:a16="http://schemas.microsoft.com/office/drawing/2014/main" xmlns="" id="{86F17085-14DD-4753-86D5-E876D475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7361" y="218595"/>
            <a:ext cx="45251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0336CB-2D80-43CA-8F4E-AEAE5183B4A2}"/>
              </a:ext>
            </a:extLst>
          </p:cNvPr>
          <p:cNvSpPr txBox="1"/>
          <p:nvPr/>
        </p:nvSpPr>
        <p:spPr>
          <a:xfrm>
            <a:off x="570451" y="1478161"/>
            <a:ext cx="60652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Neutral atoms have virtually no motion relative to the Sun.  Their motion through the solar wind is the solar wind speed.</a:t>
            </a:r>
          </a:p>
          <a:p>
            <a:endParaRPr lang="en-US" sz="2000" dirty="0"/>
          </a:p>
          <a:p>
            <a:r>
              <a:rPr lang="en-US" sz="2000" dirty="0"/>
              <a:t>Once ionized, this motion is converted into streaming along the IMF and cyclotron motion about the IMF according to the local field orientation.</a:t>
            </a:r>
          </a:p>
          <a:p>
            <a:endParaRPr lang="en-US" sz="2000" dirty="0"/>
          </a:p>
          <a:p>
            <a:r>
              <a:rPr lang="en-US" sz="2000" dirty="0"/>
              <a:t>Resonance produces </a:t>
            </a:r>
            <a:r>
              <a:rPr lang="en-US" sz="2000" b="1" dirty="0"/>
              <a:t>left-hand wave energy at the cyclotron frequency</a:t>
            </a:r>
            <a:r>
              <a:rPr lang="en-US" sz="2000" dirty="0"/>
              <a:t> in the spacecraft frame.</a:t>
            </a:r>
          </a:p>
          <a:p>
            <a:endParaRPr lang="en-US" sz="2000" dirty="0"/>
          </a:p>
          <a:p>
            <a:r>
              <a:rPr lang="en-US" sz="2000" dirty="0"/>
              <a:t>Particle scattering produces waves at higher frequencies.</a:t>
            </a:r>
          </a:p>
          <a:p>
            <a:endParaRPr lang="en-US" sz="2000" dirty="0"/>
          </a:p>
          <a:p>
            <a:r>
              <a:rPr lang="en-US" sz="2000" dirty="0"/>
              <a:t>Unable to produce lower frequency waves without particle energization.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9079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Cannon et al., </a:t>
            </a:r>
            <a:r>
              <a:rPr lang="en-US" sz="4000" i="1" smtClean="0"/>
              <a:t>ApJ</a:t>
            </a:r>
            <a:r>
              <a:rPr lang="en-US" sz="4000" smtClean="0"/>
              <a:t>, </a:t>
            </a:r>
            <a:r>
              <a:rPr lang="en-US" sz="4000" b="1" smtClean="0"/>
              <a:t>784</a:t>
            </a:r>
            <a:r>
              <a:rPr lang="en-US" sz="4000" smtClean="0"/>
              <a:t>, 150, 2014</a:t>
            </a:r>
            <a:br>
              <a:rPr lang="en-US" sz="4000" smtClean="0"/>
            </a:br>
            <a:r>
              <a:rPr lang="en-US" sz="4000" smtClean="0"/>
              <a:t>Cannon et al., </a:t>
            </a:r>
            <a:r>
              <a:rPr lang="en-US" sz="4000" i="1" smtClean="0"/>
              <a:t>ApJ</a:t>
            </a:r>
            <a:r>
              <a:rPr lang="en-US" sz="4000" smtClean="0"/>
              <a:t>, </a:t>
            </a:r>
            <a:r>
              <a:rPr lang="en-US" sz="4000" b="1" smtClean="0"/>
              <a:t>787</a:t>
            </a:r>
            <a:r>
              <a:rPr lang="en-US" sz="4000" smtClean="0"/>
              <a:t>, 133, 2014</a:t>
            </a:r>
          </a:p>
        </p:txBody>
      </p:sp>
      <p:pic>
        <p:nvPicPr>
          <p:cNvPr id="13315" name="Picture 3" descr="ULY_B_062497-070597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04950"/>
            <a:ext cx="6919384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0" y="1447801"/>
            <a:ext cx="406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Waves appear at spacecraft frame frequencies slightly greater than the cyclotron frequency of the associated particle species.</a:t>
            </a:r>
          </a:p>
          <a:p>
            <a:pPr>
              <a:spcBef>
                <a:spcPct val="50000"/>
              </a:spcBef>
            </a:pPr>
            <a:r>
              <a:rPr lang="en-US"/>
              <a:t>They should be transverse, Sunward propagating, and left-hand polarized in the spacecraft frame.</a:t>
            </a:r>
          </a:p>
        </p:txBody>
      </p:sp>
      <p:pic>
        <p:nvPicPr>
          <p:cNvPr id="13317" name="Picture 5" descr="Elip_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4133850"/>
            <a:ext cx="4673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Hollick</a:t>
            </a:r>
            <a:r>
              <a:rPr lang="en-US" dirty="0" smtClean="0"/>
              <a:t> et al.: A Return </a:t>
            </a:r>
            <a:r>
              <a:rPr lang="en-US" dirty="0" smtClean="0"/>
              <a:t>to Voyager</a:t>
            </a:r>
          </a:p>
        </p:txBody>
      </p:sp>
      <p:pic>
        <p:nvPicPr>
          <p:cNvPr id="23555" name="Picture 5" descr="Voy1_2s_St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6989"/>
            <a:ext cx="11480800" cy="4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0058400" y="5358072"/>
            <a:ext cx="18288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43.5 AU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V="1">
            <a:off x="11582400" y="4688312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117600" y="5913271"/>
            <a:ext cx="1066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Presently studying </a:t>
            </a:r>
            <a:r>
              <a:rPr lang="en-US" sz="2400" dirty="0" smtClean="0"/>
              <a:t>637 </a:t>
            </a:r>
            <a:r>
              <a:rPr lang="en-US" sz="2400" dirty="0"/>
              <a:t>wave events </a:t>
            </a:r>
            <a:r>
              <a:rPr lang="en-US" sz="2400" dirty="0" smtClean="0"/>
              <a:t>in Voy1 and Voy2 through </a:t>
            </a:r>
            <a:r>
              <a:rPr lang="en-US" sz="2400" dirty="0"/>
              <a:t>1990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B73E0C-FE26-478A-A9FC-754022DDE405}"/>
              </a:ext>
            </a:extLst>
          </p:cNvPr>
          <p:cNvSpPr txBox="1"/>
          <p:nvPr/>
        </p:nvSpPr>
        <p:spPr>
          <a:xfrm>
            <a:off x="833171" y="4101910"/>
            <a:ext cx="7330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-----------------------------------------------------------------------------------------</a:t>
            </a:r>
          </a:p>
          <a:p>
            <a:r>
              <a:rPr lang="en-US" sz="2000" dirty="0"/>
              <a:t>   Phase                         Start Date         End Date              Flyby Date</a:t>
            </a:r>
          </a:p>
          <a:p>
            <a:r>
              <a:rPr lang="en-US" sz="2000" dirty="0"/>
              <a:t>-----------------------------------------------------------------------------------------</a:t>
            </a:r>
          </a:p>
          <a:p>
            <a:r>
              <a:rPr lang="fr-FR" sz="2000" dirty="0"/>
              <a:t>   Venus 2 </a:t>
            </a:r>
            <a:r>
              <a:rPr lang="fr-FR" sz="2000" dirty="0" err="1" smtClean="0"/>
              <a:t>Flyby</a:t>
            </a:r>
            <a:r>
              <a:rPr lang="fr-FR" sz="2000" dirty="0" smtClean="0"/>
              <a:t>           2007-05-23     2007-06-20      </a:t>
            </a:r>
            <a:r>
              <a:rPr lang="fr-FR" sz="2000" dirty="0"/>
              <a:t>2007-06-06 (157)      </a:t>
            </a:r>
          </a:p>
          <a:p>
            <a:r>
              <a:rPr lang="en-US" sz="2000" dirty="0"/>
              <a:t>   Mercury 1 Flyby      2007-12-31     2008-01-28      2008-01-14 (014)      </a:t>
            </a:r>
          </a:p>
          <a:p>
            <a:r>
              <a:rPr lang="en-US" sz="2000" dirty="0"/>
              <a:t>   Mercury 2 Flyby      2008-09-22     2008-10-20      2008-10-06 (280)      </a:t>
            </a:r>
          </a:p>
          <a:p>
            <a:r>
              <a:rPr lang="en-US" sz="2000" dirty="0"/>
              <a:t>   Mercury 3 Flyby      2009-09-16     2009-10-14      2009-10-01 (274)      </a:t>
            </a:r>
          </a:p>
          <a:p>
            <a:r>
              <a:rPr lang="en-US" sz="2000" dirty="0"/>
              <a:t>   Mercury Orbit         2011-03-04     2011-03-18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58AC79-73C4-42F7-8ABC-471CBFFC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31" y="478244"/>
            <a:ext cx="433367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Beware the </a:t>
            </a:r>
            <a:br>
              <a:rPr lang="en-US" dirty="0"/>
            </a:br>
            <a:r>
              <a:rPr lang="en-US" dirty="0"/>
              <a:t>Planetary Flybys!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8EEAE9-805D-4F11-83F8-3D04B873ADC3}"/>
              </a:ext>
            </a:extLst>
          </p:cNvPr>
          <p:cNvSpPr txBox="1"/>
          <p:nvPr/>
        </p:nvSpPr>
        <p:spPr>
          <a:xfrm>
            <a:off x="612741" y="2158739"/>
            <a:ext cx="3699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Only 1 event is found close to Mercury and the rest are far removed from either Mercury or Venus.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13679B-BD40-45C4-B3F5-D1CDFC051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693" y="265176"/>
            <a:ext cx="7463966" cy="36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E0CED1-A500-4BE5-B5CC-234E349E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Technique is to Make Daily Spectrograms: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82EC6F6-A59F-463F-B983-9E9E1DD7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834"/>
            <a:ext cx="10515600" cy="49435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bulk-process 4 years of Messenger Magnetic Field data making daily spectrograms at ion cyclotron scales that include polarization.</a:t>
            </a:r>
          </a:p>
          <a:p>
            <a:r>
              <a:rPr lang="en-US" dirty="0"/>
              <a:t>We had 7 high school students in this summer’s Project SMART who needed a project.</a:t>
            </a:r>
          </a:p>
          <a:p>
            <a:pPr lvl="1"/>
            <a:r>
              <a:rPr lang="en-US" dirty="0"/>
              <a:t>We had a “Messenger Treasure Hunt”.</a:t>
            </a:r>
          </a:p>
          <a:p>
            <a:r>
              <a:rPr lang="en-US" dirty="0"/>
              <a:t>Available interplanetary data was 11 March 2007 to 17 March 2011.</a:t>
            </a:r>
          </a:p>
          <a:p>
            <a:pPr lvl="1"/>
            <a:r>
              <a:rPr lang="en-US" dirty="0"/>
              <a:t>Four years of data largely free of planetary contamination.</a:t>
            </a:r>
          </a:p>
          <a:p>
            <a:r>
              <a:rPr lang="en-US" dirty="0"/>
              <a:t>We concentrated on wave activity at kinetic (ion cyclotron) scales.</a:t>
            </a:r>
          </a:p>
          <a:p>
            <a:r>
              <a:rPr lang="en-US" dirty="0"/>
              <a:t>We expected to find a few events due to interstellar He</a:t>
            </a:r>
            <a:r>
              <a:rPr lang="en-US" baseline="30000" dirty="0"/>
              <a:t>+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found none.</a:t>
            </a:r>
          </a:p>
          <a:p>
            <a:pPr lvl="1"/>
            <a:r>
              <a:rPr lang="en-US" dirty="0"/>
              <a:t>We found very few shocks.</a:t>
            </a:r>
          </a:p>
          <a:p>
            <a:r>
              <a:rPr lang="en-US" dirty="0"/>
              <a:t>We did not expect what we did find.</a:t>
            </a:r>
          </a:p>
        </p:txBody>
      </p:sp>
    </p:spTree>
    <p:extLst>
      <p:ext uri="{BB962C8B-B14F-4D97-AF65-F5344CB8AC3E}">
        <p14:creationId xmlns:p14="http://schemas.microsoft.com/office/powerpoint/2010/main" xmlns="" val="28155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223721"/>
            <a:ext cx="6851179" cy="932452"/>
          </a:xfrm>
        </p:spPr>
        <p:txBody>
          <a:bodyPr>
            <a:noAutofit/>
          </a:bodyPr>
          <a:lstStyle/>
          <a:p>
            <a:r>
              <a:rPr lang="en-US" sz="3800" dirty="0"/>
              <a:t>Left-Hand Example: 2009/344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DDF205-0653-4844-8CCF-31A2C8703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175" y="157024"/>
            <a:ext cx="4141504" cy="6572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5DD2A5-0FB0-42E0-9DC7-B7018FFDE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996" y="1014300"/>
            <a:ext cx="52387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FA1A72-C3E9-47BD-A6D0-7417DDF40AD2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70 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42716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1" y="223721"/>
            <a:ext cx="6693026" cy="93245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800" dirty="0"/>
              <a:t>Left-Hand Example: 2009/031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9F8462-CE18-4554-AC09-1B6A963BA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175" y="106778"/>
            <a:ext cx="4141504" cy="6649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58508C-FCA1-426C-A2DB-9FE1B0DF0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5850" y="1006897"/>
            <a:ext cx="52387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60E56-6359-4D7D-BBBF-63FEC9FBA5BE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115 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411160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1522A-1AC2-429D-A08A-458928DC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1" y="223721"/>
            <a:ext cx="6693026" cy="93245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Example: 2008/267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CD19DF-FE51-4764-8D72-6E108A0E5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453" y="100177"/>
            <a:ext cx="4150931" cy="6649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E7CAD8-332A-43AD-A6EA-D5D1D7F1B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983" y="1034876"/>
            <a:ext cx="52387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60E56-6359-4D7D-BBBF-63FEC9FBA5BE}"/>
              </a:ext>
            </a:extLst>
          </p:cNvPr>
          <p:cNvSpPr txBox="1"/>
          <p:nvPr/>
        </p:nvSpPr>
        <p:spPr>
          <a:xfrm>
            <a:off x="5535399" y="6371609"/>
            <a:ext cx="23861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 </a:t>
            </a:r>
            <a:r>
              <a:rPr lang="en-US" dirty="0"/>
              <a:t>days from Mercury</a:t>
            </a:r>
          </a:p>
        </p:txBody>
      </p:sp>
    </p:spTree>
    <p:extLst>
      <p:ext uri="{BB962C8B-B14F-4D97-AF65-F5344CB8AC3E}">
        <p14:creationId xmlns:p14="http://schemas.microsoft.com/office/powerpoint/2010/main" xmlns="" val="215440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684</Words>
  <Application>Microsoft Office PowerPoint</Application>
  <PresentationFormat>Custom</PresentationFormat>
  <Paragraphs>99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Messenger Observations Inside 1 AU of Low-Frequency Magnetic Waves due to Inner Source Pickup Protons</vt:lpstr>
      <vt:lpstr>Lee &amp; Ip, JGR, 92, 11041, 1987.</vt:lpstr>
      <vt:lpstr>Cannon et al., ApJ, 784, 150, 2014 Cannon et al., ApJ, 787, 133, 2014</vt:lpstr>
      <vt:lpstr>Hollick et al.: A Return to Voyager</vt:lpstr>
      <vt:lpstr>Beware the  Planetary Flybys!</vt:lpstr>
      <vt:lpstr>Technique is to Make Daily Spectrograms:</vt:lpstr>
      <vt:lpstr>Left-Hand Example: 2009/344</vt:lpstr>
      <vt:lpstr>Left-Hand Example: 2009/031</vt:lpstr>
      <vt:lpstr>Another Example: 2008/267</vt:lpstr>
      <vt:lpstr>Slide 10</vt:lpstr>
      <vt:lpstr>Right-Hand Example: 2008/256</vt:lpstr>
      <vt:lpstr>Another Example: 2009/275</vt:lpstr>
      <vt:lpstr>Exceptional Example: 2008/105</vt:lpstr>
      <vt:lpstr>Another Double: 2010/293</vt:lpstr>
      <vt:lpstr>Is this a steady source?</vt:lpstr>
      <vt:lpstr>Preliminary Event List (11 wave events):</vt:lpstr>
      <vt:lpstr>Summary</vt:lpstr>
      <vt:lpstr>Right-Hand Example: 2008/135</vt:lpstr>
      <vt:lpstr>Beware the Planetary Flybys!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Waves due to Inner Source Protons Observed by the Messenger Spacecraft</dc:title>
  <dc:creator>Smith, Charles</dc:creator>
  <cp:lastModifiedBy>Charles Smith</cp:lastModifiedBy>
  <cp:revision>109</cp:revision>
  <dcterms:created xsi:type="dcterms:W3CDTF">2017-10-18T17:42:41Z</dcterms:created>
  <dcterms:modified xsi:type="dcterms:W3CDTF">2018-05-04T17:33:33Z</dcterms:modified>
</cp:coreProperties>
</file>