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66" r:id="rId6"/>
    <p:sldId id="264" r:id="rId7"/>
    <p:sldId id="261" r:id="rId8"/>
    <p:sldId id="262" r:id="rId9"/>
    <p:sldId id="263" r:id="rId10"/>
    <p:sldId id="26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6B13-A72D-C248-9D78-6201FB4EB410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8A0F1-D18C-9345-A4B4-6C6B1020E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8A0F1-D18C-9345-A4B4-6C6B1020E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6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1CA8-BBA2-BE43-898E-A9C861F07126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9B3B-BBFB-284D-A293-CC1DD31554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87867" y="1320801"/>
            <a:ext cx="8602133" cy="516466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unh.pn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755"/>
            <a:ext cx="683264" cy="5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9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7867" y="1320800"/>
            <a:ext cx="8610600" cy="5181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Increased Galactic Cosmic Radiation From Historically Weak Solar Magnetic Fields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smtClean="0"/>
              <a:t>F. Rahmanifard</a:t>
            </a:r>
            <a:r>
              <a:rPr lang="en-US" dirty="0" smtClean="0"/>
              <a:t>, </a:t>
            </a:r>
            <a:r>
              <a:rPr lang="en-US" b="0" dirty="0" smtClean="0"/>
              <a:t>N.</a:t>
            </a:r>
            <a:r>
              <a:rPr lang="ar-IQ" b="0" dirty="0" smtClean="0"/>
              <a:t> </a:t>
            </a:r>
            <a:r>
              <a:rPr lang="en-US" b="0" dirty="0" smtClean="0"/>
              <a:t>A. Schwadron, W. C. De</a:t>
            </a:r>
            <a:r>
              <a:rPr lang="ar-IQ" b="0" dirty="0" smtClean="0"/>
              <a:t> </a:t>
            </a:r>
            <a:r>
              <a:rPr lang="en-US" b="0" dirty="0" smtClean="0"/>
              <a:t>Wet, L. W. Townsend, J. Wilson, A. Jordan, C. J. Joyce, H. E. Spence, A. W. Case, </a:t>
            </a:r>
            <a:r>
              <a:rPr lang="en-US" dirty="0" smtClean="0"/>
              <a:t>and </a:t>
            </a:r>
            <a:r>
              <a:rPr lang="en-US" b="0" dirty="0" smtClean="0"/>
              <a:t>C. W.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Solar Grand Minima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46" r="1046"/>
          <a:stretch>
            <a:fillRect/>
          </a:stretch>
        </p:blipFill>
        <p:spPr>
          <a:xfrm>
            <a:off x="734310" y="1752600"/>
            <a:ext cx="7952490" cy="4373563"/>
          </a:xfrm>
        </p:spPr>
      </p:pic>
      <p:sp>
        <p:nvSpPr>
          <p:cNvPr id="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8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53029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Worsening Galactic Cosmic Radiation Environment observed by CRaTER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185" y="1600200"/>
            <a:ext cx="3315717" cy="4534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40442" cy="4525963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The observed low solar activity causes:</a:t>
            </a:r>
          </a:p>
          <a:p>
            <a:pPr>
              <a:buFont typeface="Courier New"/>
              <a:buChar char="o"/>
            </a:pPr>
            <a:r>
              <a:rPr lang="en-US" sz="2000" b="0" dirty="0" smtClean="0">
                <a:solidFill>
                  <a:schemeClr val="bg1"/>
                </a:solidFill>
              </a:rPr>
              <a:t>highest fluxes of galactic cosmic rays in the space age</a:t>
            </a:r>
          </a:p>
          <a:p>
            <a:pPr>
              <a:buFont typeface="Courier New"/>
              <a:buChar char="o"/>
            </a:pPr>
            <a:r>
              <a:rPr lang="en-US" sz="2000" b="0" dirty="0" smtClean="0">
                <a:solidFill>
                  <a:schemeClr val="bg1"/>
                </a:solidFill>
              </a:rPr>
              <a:t>relatively few solar energetic particle events</a:t>
            </a:r>
          </a:p>
          <a:p>
            <a:r>
              <a:rPr lang="en-US" sz="2000" b="0" dirty="0" smtClean="0">
                <a:solidFill>
                  <a:schemeClr val="bg1"/>
                </a:solidFill>
              </a:rPr>
              <a:t> The evolution of the interplanetary magnetic field can be used to 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project dose rates from galactic cosmic rays:</a:t>
            </a:r>
          </a:p>
          <a:p>
            <a:pPr>
              <a:buFont typeface="Courier New"/>
              <a:buChar char="o"/>
            </a:pPr>
            <a:r>
              <a:rPr lang="en-US" sz="2000" b="0" dirty="0" smtClean="0">
                <a:solidFill>
                  <a:schemeClr val="bg1"/>
                </a:solidFill>
              </a:rPr>
              <a:t>predicting a ~ 20% increase in the dose rates</a:t>
            </a:r>
          </a:p>
          <a:p>
            <a:pPr>
              <a:buFont typeface="Courier New"/>
              <a:buChar char="o"/>
            </a:pPr>
            <a:r>
              <a:rPr lang="en-US" sz="2000" b="0" dirty="0" smtClean="0">
                <a:solidFill>
                  <a:schemeClr val="bg1"/>
                </a:solidFill>
              </a:rPr>
              <a:t>10% further increase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comparing to dose rates observed by CRaTER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1585" y="6113898"/>
            <a:ext cx="2680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Schwadron et al.</a:t>
            </a:r>
            <a:r>
              <a:rPr lang="en-US" sz="1200" dirty="0">
                <a:solidFill>
                  <a:schemeClr val="bg1"/>
                </a:solidFill>
              </a:rPr>
              <a:t> [</a:t>
            </a:r>
            <a:r>
              <a:rPr lang="en-US" sz="1200" dirty="0" smtClean="0">
                <a:solidFill>
                  <a:schemeClr val="bg1"/>
                </a:solidFill>
              </a:rPr>
              <a:t>2014, 2018]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Content Placeholder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53" r="-13553"/>
          <a:stretch>
            <a:fillRect/>
          </a:stretch>
        </p:blipFill>
        <p:spPr bwMode="auto">
          <a:xfrm>
            <a:off x="4954033" y="1640724"/>
            <a:ext cx="4130700" cy="22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0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64" y="14443"/>
            <a:ext cx="8229600" cy="1143000"/>
          </a:xfrm>
        </p:spPr>
        <p:txBody>
          <a:bodyPr/>
          <a:lstStyle/>
          <a:p>
            <a:r>
              <a:rPr lang="en-US" dirty="0" smtClean="0"/>
              <a:t>Modulation Potential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6664" y="1314052"/>
            <a:ext cx="8141699" cy="1934937"/>
            <a:chOff x="469512" y="984730"/>
            <a:chExt cx="8141699" cy="1934937"/>
          </a:xfrm>
        </p:grpSpPr>
        <p:sp>
          <p:nvSpPr>
            <p:cNvPr id="5" name="Text Placeholder 82"/>
            <p:cNvSpPr txBox="1">
              <a:spLocks/>
            </p:cNvSpPr>
            <p:nvPr/>
          </p:nvSpPr>
          <p:spPr>
            <a:xfrm>
              <a:off x="469512" y="984730"/>
              <a:ext cx="8141699" cy="1934937"/>
            </a:xfrm>
            <a:prstGeom prst="rect">
              <a:avLst/>
            </a:prstGeom>
          </p:spPr>
          <p:txBody>
            <a:bodyPr wrap="square" lIns="196112" tIns="196112" rIns="196112" bIns="196112">
              <a:spAutoFit/>
            </a:bodyPr>
            <a:lstStyle>
              <a:defPPr>
                <a:defRPr lang="en-US"/>
              </a:defPPr>
              <a:lvl1pPr marL="0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82684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5368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8048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30732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413416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296100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178780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061464" algn="l" defTabSz="3765368" rtl="0" eaLnBrk="1" latinLnBrk="0" hangingPunct="1">
                <a:defRPr sz="7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Variation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in the HMF affects the modulation of the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GCRs.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  <a:p>
              <a:pPr marL="342900" indent="-342900" algn="just"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Schwadron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et al. (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2012) inferred </a:t>
              </a:r>
              <a:r>
                <a:rPr lang="en-US" sz="2000" i="1" dirty="0" smtClean="0">
                  <a:solidFill>
                    <a:srgbClr val="000000"/>
                  </a:solidFill>
                  <a:latin typeface="+mn-lt"/>
                </a:rPr>
                <a:t>             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from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fitting the modulation potential based on ACE data to the HMF from OMNI. </a:t>
              </a:r>
            </a:p>
            <a:p>
              <a:pPr marL="342900" indent="-342900" algn="just"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Using this power law, the correlation between     and solar parameters (B and V)</a:t>
              </a:r>
              <a:r>
                <a:rPr lang="ar-IQ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can be established [Schwadron et al., 2014]: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9271" y="1463012"/>
              <a:ext cx="911310" cy="3491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0868" y="2116326"/>
              <a:ext cx="362316" cy="35347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93" y="3327189"/>
            <a:ext cx="3564469" cy="2673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344" y="3745472"/>
            <a:ext cx="1381382" cy="6906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2434" y="4179933"/>
            <a:ext cx="3513830" cy="1958400"/>
            <a:chOff x="7353086" y="3712456"/>
            <a:chExt cx="3653850" cy="21503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3086" y="3712456"/>
              <a:ext cx="3653850" cy="21503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1965" y="3782420"/>
              <a:ext cx="743487" cy="281515"/>
            </a:xfrm>
            <a:prstGeom prst="rect">
              <a:avLst/>
            </a:prstGeom>
          </p:spPr>
        </p:pic>
      </p:grpSp>
      <p:sp>
        <p:nvSpPr>
          <p:cNvPr id="17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34000"/>
              </p:ext>
            </p:extLst>
          </p:nvPr>
        </p:nvGraphicFramePr>
        <p:xfrm>
          <a:off x="4159890" y="3327189"/>
          <a:ext cx="2235685" cy="37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511300" imgH="254000" progId="Equation.3">
                  <p:embed/>
                </p:oleObj>
              </mc:Choice>
              <mc:Fallback>
                <p:oleObj name="Equation" r:id="rId9" imgW="151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9890" y="3327189"/>
                        <a:ext cx="2235685" cy="37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38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Solar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9589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solidFill>
                  <a:srgbClr val="000000"/>
                </a:solidFill>
              </a:rPr>
              <a:t>We use sunspot-based reconstructed HMF from Rahmanifard et al. [2017] and solar wind speed time series from Owens et al. [2017] to </a:t>
            </a:r>
            <a:r>
              <a:rPr lang="en-US" sz="2000" dirty="0" smtClean="0">
                <a:solidFill>
                  <a:srgbClr val="000000"/>
                </a:solidFill>
              </a:rPr>
              <a:t>get modulation potential.</a:t>
            </a:r>
          </a:p>
          <a:p>
            <a:pPr marL="457200" indent="-457200"/>
            <a:r>
              <a:rPr lang="en-US" sz="2000" dirty="0">
                <a:solidFill>
                  <a:srgbClr val="000000"/>
                </a:solidFill>
                <a:cs typeface="Times New Roman"/>
              </a:rPr>
              <a:t>Assuming a Maunder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-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Dalton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- or Gleissberg-like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minimum for the coming years obtains worst-case scenarios for modulation of the GCRs that leads to dramatically high dose rates.</a:t>
            </a:r>
          </a:p>
          <a:p>
            <a:pPr marL="457200" indent="-457200"/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789" y="1417638"/>
            <a:ext cx="3778178" cy="4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076" r="3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588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Earth-Moon-Mars Radiation Environment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Module</a:t>
            </a:r>
            <a:r>
              <a:rPr lang="en-US" sz="2200" dirty="0">
                <a:solidFill>
                  <a:srgbClr val="000000"/>
                </a:solidFill>
              </a:rPr>
              <a:t>, EMMREM uses a three </a:t>
            </a:r>
            <a:r>
              <a:rPr lang="en-US" sz="2200" dirty="0" smtClean="0">
                <a:solidFill>
                  <a:srgbClr val="000000"/>
                </a:solidFill>
              </a:rPr>
              <a:t>layer version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of </a:t>
            </a:r>
            <a:r>
              <a:rPr lang="en-US" sz="2200" dirty="0">
                <a:solidFill>
                  <a:srgbClr val="000000"/>
                </a:solidFill>
              </a:rPr>
              <a:t>HZETRN to provide look-up </a:t>
            </a:r>
            <a:r>
              <a:rPr lang="en-US" sz="2200" dirty="0" smtClean="0">
                <a:solidFill>
                  <a:srgbClr val="000000"/>
                </a:solidFill>
              </a:rPr>
              <a:t>tables </a:t>
            </a:r>
            <a:r>
              <a:rPr lang="en-US" sz="2200" dirty="0">
                <a:solidFill>
                  <a:srgbClr val="000000"/>
                </a:solidFill>
              </a:rPr>
              <a:t>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effective </a:t>
            </a:r>
            <a:r>
              <a:rPr lang="en-US" sz="2200" dirty="0">
                <a:solidFill>
                  <a:srgbClr val="000000"/>
                </a:solidFill>
              </a:rPr>
              <a:t>dose rates.</a:t>
            </a:r>
            <a:endParaRPr lang="ar-IQ" sz="2200" dirty="0">
              <a:solidFill>
                <a:srgbClr val="00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4" name="Picture 3" descr="Dosenextcycl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68" y="3626183"/>
            <a:ext cx="4457131" cy="26742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08269" y="1600199"/>
            <a:ext cx="3022462" cy="2975276"/>
            <a:chOff x="1058469" y="3105745"/>
            <a:chExt cx="3398223" cy="3196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312" y="3105745"/>
              <a:ext cx="3394380" cy="29027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58469" y="6004957"/>
              <a:ext cx="2341586" cy="2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Schwadron et al. (2014)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5485" y="3156857"/>
            <a:ext cx="242156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2684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5368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8048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0732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13416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96100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78780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61464" algn="l" defTabSz="3765368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rgbClr val="000000"/>
                </a:solidFill>
                <a:cs typeface="Times New Roman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Times New Roman"/>
              </a:rPr>
              <a:t>ehind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0.3 g/cm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cs typeface="Times New Roman"/>
              </a:rPr>
              <a:t>Aluminum shielding equivalent to CRaTER D1/D2 detectors.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532" y="4677711"/>
            <a:ext cx="3886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Allowable mission durations can be calculated based on  effective dose limits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from NASA (2014) Human Integration Design Handbook (HIDH). 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7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Allowable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T</a:t>
            </a:r>
            <a:r>
              <a:rPr lang="en-US" sz="1800" b="0" dirty="0" smtClean="0">
                <a:solidFill>
                  <a:srgbClr val="000000"/>
                </a:solidFill>
              </a:rPr>
              <a:t>hese results can be used to:</a:t>
            </a:r>
          </a:p>
          <a:p>
            <a:r>
              <a:rPr lang="en-US" sz="1800" b="0" dirty="0" smtClean="0">
                <a:solidFill>
                  <a:srgbClr val="000000"/>
                </a:solidFill>
              </a:rPr>
              <a:t>predict the most conservative allowable mission durations</a:t>
            </a:r>
          </a:p>
          <a:p>
            <a:pPr>
              <a:buFont typeface="Courier New"/>
              <a:buChar char="o"/>
            </a:pPr>
            <a:r>
              <a:rPr lang="en-US" sz="1800" b="0" dirty="0" smtClean="0">
                <a:solidFill>
                  <a:srgbClr val="000000"/>
                </a:solidFill>
              </a:rPr>
              <a:t>based on 3% risk of exposure-induced death(REID) </a:t>
            </a:r>
          </a:p>
          <a:p>
            <a:pPr>
              <a:buFont typeface="Courier New"/>
              <a:buChar char="o"/>
            </a:pPr>
            <a:r>
              <a:rPr lang="en-US" sz="1800" b="0" dirty="0" smtClean="0">
                <a:solidFill>
                  <a:srgbClr val="000000"/>
                </a:solidFill>
              </a:rPr>
              <a:t>at 95% confidence level</a:t>
            </a:r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81" y="2863967"/>
            <a:ext cx="4969934" cy="3606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468" y="5987666"/>
            <a:ext cx="373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Schwadron et al.</a:t>
            </a:r>
            <a:r>
              <a:rPr lang="en-US" sz="1200" dirty="0">
                <a:solidFill>
                  <a:srgbClr val="000000"/>
                </a:solidFill>
              </a:rPr>
              <a:t> [</a:t>
            </a:r>
            <a:r>
              <a:rPr lang="en-US" sz="1200" dirty="0" smtClean="0">
                <a:solidFill>
                  <a:srgbClr val="000000"/>
                </a:solidFill>
              </a:rPr>
              <a:t>2014] (based NRC, 2008) 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Allowable Days for the Next Solar Cycle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4133"/>
            <a:ext cx="5756347" cy="3056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4800600"/>
            <a:ext cx="373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NASA HIDH (2014)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32000" y="2535767"/>
            <a:ext cx="245533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54500" y="2535767"/>
            <a:ext cx="245533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2000" y="3729567"/>
            <a:ext cx="245533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4133" y="3729567"/>
            <a:ext cx="245533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06" y="2418704"/>
            <a:ext cx="6179098" cy="370745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2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56" y="3213290"/>
            <a:ext cx="5582757" cy="3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Allowable Days for the Next Solar 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247253"/>
              </p:ext>
            </p:extLst>
          </p:nvPr>
        </p:nvGraphicFramePr>
        <p:xfrm>
          <a:off x="3987800" y="1818770"/>
          <a:ext cx="461433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111"/>
                <a:gridCol w="1538111"/>
                <a:gridCol w="1538111"/>
              </a:tblGrid>
              <a:tr h="5808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Confidence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level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Female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Male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12.4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18.0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23.6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24.4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32.1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28.6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37.7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1599" y="3989512"/>
            <a:ext cx="496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Dose limits for 30-year old astronauts based on different levels of confidence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7" y="1492276"/>
            <a:ext cx="5216563" cy="3129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33" y="3352798"/>
            <a:ext cx="5139267" cy="3083560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400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B1190599-7018-4BCF-935A-471251E201F3}" type="slidenum">
              <a:rPr lang="en-US" sz="1600" smtClean="0">
                <a:solidFill>
                  <a:schemeClr val="tx1"/>
                </a:solidFill>
              </a:rPr>
              <a:pPr algn="r"/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913</TotalTime>
  <Words>471</Words>
  <Application>Microsoft Macintosh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Increased Galactic Cosmic Radiation From Historically Weak Solar Magnetic Fields </vt:lpstr>
      <vt:lpstr>Worsening Galactic Cosmic Radiation Environment observed by CRaTER</vt:lpstr>
      <vt:lpstr>Modulation Potential</vt:lpstr>
      <vt:lpstr>Next Solar Cycles</vt:lpstr>
      <vt:lpstr>PowerPoint Presentation</vt:lpstr>
      <vt:lpstr>Dose Rates</vt:lpstr>
      <vt:lpstr>Allowable Days</vt:lpstr>
      <vt:lpstr>Allowable Days for the Next Solar Cycle</vt:lpstr>
      <vt:lpstr>Allowable Days for the Next Solar Cycle</vt:lpstr>
      <vt:lpstr>PowerPoint Presentation</vt:lpstr>
      <vt:lpstr>Past Solar Grand Minima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 Increased Galactic Cosmic Radiation From Historically Weak Solar Magnetic Fields </dc:title>
  <dc:creator>Fatemeh Rahmanifard</dc:creator>
  <cp:lastModifiedBy>Fatemeh Rahmanifard</cp:lastModifiedBy>
  <cp:revision>24</cp:revision>
  <dcterms:created xsi:type="dcterms:W3CDTF">2018-04-13T17:31:38Z</dcterms:created>
  <dcterms:modified xsi:type="dcterms:W3CDTF">2018-05-04T17:25:53Z</dcterms:modified>
</cp:coreProperties>
</file>