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519" r:id="rId3"/>
    <p:sldId id="513" r:id="rId4"/>
    <p:sldId id="514" r:id="rId5"/>
    <p:sldId id="511" r:id="rId6"/>
    <p:sldId id="520" r:id="rId7"/>
    <p:sldId id="510" r:id="rId8"/>
    <p:sldId id="512" r:id="rId9"/>
    <p:sldId id="517" r:id="rId10"/>
    <p:sldId id="485" r:id="rId11"/>
    <p:sldId id="484" r:id="rId12"/>
    <p:sldId id="507" r:id="rId13"/>
    <p:sldId id="486" r:id="rId14"/>
    <p:sldId id="482" r:id="rId15"/>
    <p:sldId id="518" r:id="rId16"/>
    <p:sldId id="483" r:id="rId17"/>
    <p:sldId id="506" r:id="rId18"/>
    <p:sldId id="515" r:id="rId19"/>
    <p:sldId id="516" r:id="rId20"/>
    <p:sldId id="508" r:id="rId21"/>
    <p:sldId id="509" r:id="rId22"/>
    <p:sldId id="460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i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4F"/>
    <a:srgbClr val="FFEF5B"/>
    <a:srgbClr val="DB2235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5" d="100"/>
          <a:sy n="105" d="100"/>
        </p:scale>
        <p:origin x="-608" y="-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13E67C9-A87B-B046-8132-EF1207F7BB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3669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ED2CD66-C2B5-1C4E-926B-10E1D130A9D8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1EB959F-900A-A547-AE25-9F25BEBBCCFB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FD0E84-4F78-E645-BE00-D740335DC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73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F89E6-0B2C-2545-85A2-2232E2BFA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6621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04D4C3-3170-7B4A-A746-3D8C7AED57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6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E7AC17-6827-9246-81A6-2032ABB258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71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04907-49FF-DE4D-9C99-0E79FAF7BD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725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DC63EC-935B-BB47-9AF5-F19ED28B30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8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CE09E-05E5-1D4F-BD05-BD3FC194B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80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45825F-6221-4541-9B56-C367CDF807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63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536B2-D1AA-7B4F-83C5-3E778B207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86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A10C24-147D-7F44-9150-9177BE14E5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5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2ED76-4284-2F48-A25E-88C22A7540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6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png"/><Relationship Id="rId19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/>
            </a:lvl1pPr>
          </a:lstStyle>
          <a:p>
            <a:pPr>
              <a:defRPr/>
            </a:pPr>
            <a:fld id="{5CEC22E5-0F82-DB46-A666-808C2C2FAF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Picture 6" descr="nasa_logo_transparent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0"/>
            <a:ext cx="838200" cy="712952"/>
          </a:xfrm>
          <a:prstGeom prst="rect">
            <a:avLst/>
          </a:prstGeom>
        </p:spPr>
      </p:pic>
      <p:pic>
        <p:nvPicPr>
          <p:cNvPr id="8" name="Picture 7" descr="lro_logo_transparent.pn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100" y="762000"/>
            <a:ext cx="850900" cy="850900"/>
          </a:xfrm>
          <a:prstGeom prst="rect">
            <a:avLst/>
          </a:prstGeom>
        </p:spPr>
      </p:pic>
      <p:pic>
        <p:nvPicPr>
          <p:cNvPr id="9" name="Picture 3" descr="solar-flare-1.jpg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47948" y="48361"/>
            <a:ext cx="818839" cy="67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lasco_jul14.jp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84451" y="2893454"/>
            <a:ext cx="2133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images.jpe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415414" y="1149188"/>
            <a:ext cx="1371600" cy="678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C:\Users\tonycase\Pictures\LogosAndSuch\CRaTER_Logo_Transparent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342" y="6148039"/>
            <a:ext cx="802036" cy="68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SSERVI_badgelogo.png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85" y="1600200"/>
            <a:ext cx="78201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nschwadron1\Desktop\SpaceWeatherMeetingApril2018\Macintosh%20HD:Users:nathanas:Desktop:soho23:ref_material:SWOOPS%20GRL%20-%20Whole%20Sun%20Changes%20-%20v2%20-%20NAS.doc!OLE_LINK4" TargetMode="External"/><Relationship Id="rId4" Type="http://schemas.openxmlformats.org/officeDocument/2006/relationships/image" Target="../media/image9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1143000"/>
            <a:ext cx="7772400" cy="1143000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Update on </a:t>
            </a:r>
            <a:r>
              <a:rPr lang="en-US" sz="3600" dirty="0" smtClean="0">
                <a:solidFill>
                  <a:srgbClr val="0000FF"/>
                </a:solidFill>
              </a:rPr>
              <a:t>the Worsening </a:t>
            </a:r>
            <a:r>
              <a:rPr lang="en-US" sz="3600" dirty="0">
                <a:solidFill>
                  <a:srgbClr val="0000FF"/>
                </a:solidFill>
              </a:rPr>
              <a:t>Particle Radiation Environment</a:t>
            </a:r>
            <a:br>
              <a:rPr lang="en-US" sz="3600" dirty="0">
                <a:solidFill>
                  <a:srgbClr val="0000FF"/>
                </a:solidFill>
              </a:rPr>
            </a:br>
            <a:r>
              <a:rPr lang="en-US" sz="3600" dirty="0">
                <a:solidFill>
                  <a:srgbClr val="0000FF"/>
                </a:solidFill>
              </a:rPr>
              <a:t>Observed by </a:t>
            </a:r>
            <a:r>
              <a:rPr lang="en-US" sz="3600" dirty="0" smtClean="0">
                <a:solidFill>
                  <a:srgbClr val="0000FF"/>
                </a:solidFill>
              </a:rPr>
              <a:t>CRaTER</a:t>
            </a:r>
            <a:endParaRPr lang="en-US" sz="3600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33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038600"/>
            <a:ext cx="7813675" cy="1223963"/>
          </a:xfrm>
        </p:spPr>
        <p:txBody>
          <a:bodyPr/>
          <a:lstStyle/>
          <a:p>
            <a:pPr eaLnBrk="1" hangingPunct="1"/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 A Schwadron, F </a:t>
            </a:r>
            <a:r>
              <a:rPr lang="en-GB" sz="2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Rahmanifard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J. Wilson, A P Jordan, H E Spence, C J Joyce, J B Blake, A W Case, W d Wet, W M Farrell, J C Kasper, M D </a:t>
            </a:r>
            <a:r>
              <a:rPr lang="en-GB" sz="2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Looper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N </a:t>
            </a:r>
            <a:r>
              <a:rPr lang="en-GB" sz="2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Lugaz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L Mays, J E Mazur, J </a:t>
            </a:r>
            <a:r>
              <a:rPr lang="en-GB" sz="2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Niehof</a:t>
            </a:r>
            <a:r>
              <a:rPr lang="en-GB" sz="24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, N Petro, C W Smith, L W Townsend, R Winslow and C </a:t>
            </a:r>
            <a:r>
              <a:rPr lang="en-GB" sz="24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</a:rPr>
              <a:t>Zeitlin</a:t>
            </a:r>
            <a:endParaRPr lang="en-GB" sz="2400" dirty="0">
              <a:solidFill>
                <a:srgbClr val="0000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1219200" y="152400"/>
            <a:ext cx="7945438" cy="1143000"/>
          </a:xfrm>
        </p:spPr>
        <p:txBody>
          <a:bodyPr/>
          <a:lstStyle/>
          <a:p>
            <a:r>
              <a:rPr lang="en-US" sz="4000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Strong Reduction in Field Possible – Much Higher GCR Flux</a:t>
            </a:r>
          </a:p>
        </p:txBody>
      </p:sp>
      <p:sp>
        <p:nvSpPr>
          <p:cNvPr id="83972" name="TextBox 4"/>
          <p:cNvSpPr txBox="1">
            <a:spLocks noChangeArrowheads="1"/>
          </p:cNvSpPr>
          <p:nvPr/>
        </p:nvSpPr>
        <p:spPr bwMode="auto">
          <a:xfrm>
            <a:off x="5257800" y="6396038"/>
            <a:ext cx="36306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Rahmanifard</a:t>
            </a:r>
            <a:r>
              <a:rPr lang="en-US" dirty="0"/>
              <a:t> et al., 2016</a:t>
            </a:r>
          </a:p>
        </p:txBody>
      </p:sp>
      <p:pic>
        <p:nvPicPr>
          <p:cNvPr id="2" name="Picture 1" descr="openvsej-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199" y="1600199"/>
            <a:ext cx="10198098" cy="4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76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aT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956" y="2743200"/>
            <a:ext cx="2744244" cy="4098389"/>
          </a:xfrm>
          <a:prstGeom prst="rect">
            <a:avLst/>
          </a:prstGeom>
        </p:spPr>
      </p:pic>
      <p:pic>
        <p:nvPicPr>
          <p:cNvPr id="28673" name="Picture 2" descr="fig1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0013" y="-44450"/>
            <a:ext cx="5221287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6791325" y="6627813"/>
            <a:ext cx="221297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700" i="0">
                <a:solidFill>
                  <a:srgbClr val="000000"/>
                </a:solidFill>
              </a:rPr>
              <a:t>SCHWADRON ET AL., SPACE WEATHER, 2014a</a:t>
            </a:r>
          </a:p>
        </p:txBody>
      </p:sp>
      <p:sp>
        <p:nvSpPr>
          <p:cNvPr id="28675" name="Rectangle 5"/>
          <p:cNvSpPr>
            <a:spLocks noChangeArrowheads="1"/>
          </p:cNvSpPr>
          <p:nvPr/>
        </p:nvSpPr>
        <p:spPr bwMode="auto">
          <a:xfrm>
            <a:off x="457200" y="228600"/>
            <a:ext cx="33528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10000"/>
              </a:spcBef>
              <a:buFontTx/>
              <a:buChar char="•"/>
            </a:pPr>
            <a:r>
              <a:rPr lang="en-US" i="0" dirty="0"/>
              <a:t>Highest </a:t>
            </a:r>
            <a:r>
              <a:rPr lang="en-US" i="0" u="sng" dirty="0"/>
              <a:t>GCR</a:t>
            </a:r>
            <a:r>
              <a:rPr lang="en-US" i="0" dirty="0"/>
              <a:t> doses in space age in recent cycle 23 solar minima</a:t>
            </a:r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en-US" i="0" dirty="0"/>
              <a:t>Continues trend observed by Ulysses, ACE</a:t>
            </a:r>
          </a:p>
          <a:p>
            <a:pPr marL="342900" indent="-342900" eaLnBrk="1" hangingPunct="1">
              <a:spcBef>
                <a:spcPct val="10000"/>
              </a:spcBef>
              <a:buFontTx/>
              <a:buChar char="•"/>
            </a:pPr>
            <a:endParaRPr 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2154568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fig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609600"/>
            <a:ext cx="8382000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9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6396335"/>
            <a:ext cx="47623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Schwadron et al., Space Weather, 2017</a:t>
            </a:r>
            <a:endParaRPr lang="en-US" sz="2000" dirty="0"/>
          </a:p>
        </p:txBody>
      </p:sp>
      <p:pic>
        <p:nvPicPr>
          <p:cNvPr id="6" name="Picture 5" descr="dos-long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57503" y="-876502"/>
            <a:ext cx="6996545" cy="9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7062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smtClean="0">
                <a:solidFill>
                  <a:srgbClr val="0000FF"/>
                </a:solidFill>
              </a:rPr>
              <a:t>Solar Proton Model Prediction/Validation</a:t>
            </a:r>
            <a:endParaRPr lang="en-US" sz="3200" b="1" i="0" dirty="0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0" y="533400"/>
            <a:ext cx="3483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/>
              <a:t>After </a:t>
            </a:r>
            <a:r>
              <a:rPr lang="en-US" sz="2000" i="1" dirty="0" err="1" smtClean="0"/>
              <a:t>Schwadron</a:t>
            </a:r>
            <a:r>
              <a:rPr lang="en-US" sz="2000" i="1" dirty="0" smtClean="0"/>
              <a:t> et al., 2012</a:t>
            </a:r>
            <a:endParaRPr lang="en-US" sz="2000" dirty="0"/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838200" y="1113367"/>
            <a:ext cx="3810001" cy="229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9" tIns="45715" rIns="91429" bIns="45715">
            <a:spAutoFit/>
          </a:bodyPr>
          <a:lstStyle/>
          <a:p>
            <a:pPr>
              <a:spcAft>
                <a:spcPts val="599"/>
              </a:spcAft>
            </a:pPr>
            <a:r>
              <a:rPr lang="en-US" sz="1800" b="1" i="0" dirty="0" smtClean="0">
                <a:ea typeface="ヒラギノ角ゴ Pro W3" pitchFamily="-110" charset="-128"/>
              </a:rPr>
              <a:t>SEP Events During 2012: Indicators of Larger SEP Events in the New Cycle (24)</a:t>
            </a:r>
            <a:endParaRPr lang="en-US" sz="1200" b="1" i="0" dirty="0">
              <a:ea typeface="ヒラギノ角ゴ Pro W3" pitchFamily="-110" charset="-128"/>
            </a:endParaRPr>
          </a:p>
          <a:p>
            <a:pPr marL="285750" indent="-285750">
              <a:buFont typeface="Arial"/>
              <a:buChar char="•"/>
            </a:pPr>
            <a:r>
              <a:rPr lang="en-US" sz="1200" i="0" dirty="0" smtClean="0"/>
              <a:t>Shown here are the major SEP events of 2012</a:t>
            </a:r>
            <a:r>
              <a:rPr lang="en-US" sz="1200" i="0" dirty="0"/>
              <a:t> </a:t>
            </a:r>
            <a:r>
              <a:rPr lang="en-US" sz="1200" i="0" dirty="0" smtClean="0"/>
              <a:t>and the comparisons between </a:t>
            </a:r>
            <a:r>
              <a:rPr lang="en-US" sz="1200" i="0" dirty="0" err="1" smtClean="0"/>
              <a:t>CRaTER</a:t>
            </a:r>
            <a:r>
              <a:rPr lang="en-US" sz="1200" i="0" dirty="0" smtClean="0"/>
              <a:t> observations (blue) and </a:t>
            </a:r>
            <a:r>
              <a:rPr lang="en-US" sz="1200" i="0" dirty="0" err="1" smtClean="0"/>
              <a:t>prediccs</a:t>
            </a:r>
            <a:r>
              <a:rPr lang="en-US" sz="1200" i="0" dirty="0" smtClean="0"/>
              <a:t> predictions (red and green). </a:t>
            </a:r>
          </a:p>
          <a:p>
            <a:pPr marL="285750" indent="-285750">
              <a:buFont typeface="Arial"/>
              <a:buChar char="•"/>
            </a:pPr>
            <a:r>
              <a:rPr lang="en-US" sz="1200" i="0" dirty="0" smtClean="0"/>
              <a:t>Agreement reveals overall accuracy of models, while deviations likely reveal heavy ion contributions to dose observed by </a:t>
            </a:r>
            <a:r>
              <a:rPr lang="en-US" sz="1200" i="0" dirty="0" err="1" smtClean="0"/>
              <a:t>CRaTER</a:t>
            </a:r>
            <a:r>
              <a:rPr lang="en-US" sz="1200" i="0" dirty="0" smtClean="0"/>
              <a:t>  </a:t>
            </a:r>
            <a:endParaRPr lang="en-US" sz="1200" i="0" dirty="0"/>
          </a:p>
        </p:txBody>
      </p:sp>
      <p:pic>
        <p:nvPicPr>
          <p:cNvPr id="8" name="Picture 7" descr="sep_pl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2" y="3980944"/>
            <a:ext cx="4148665" cy="2904065"/>
          </a:xfrm>
          <a:prstGeom prst="rect">
            <a:avLst/>
          </a:prstGeom>
        </p:spPr>
      </p:pic>
      <p:pic>
        <p:nvPicPr>
          <p:cNvPr id="9" name="Picture 8" descr="DosePlot_Marc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135" y="1113367"/>
            <a:ext cx="5031125" cy="6510867"/>
          </a:xfrm>
          <a:prstGeom prst="rect">
            <a:avLst/>
          </a:prstGeom>
        </p:spPr>
      </p:pic>
      <p:pic>
        <p:nvPicPr>
          <p:cNvPr id="10" name="Picture 9" descr="DosePlot_May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" t="9832" r="-2282"/>
          <a:stretch/>
        </p:blipFill>
        <p:spPr>
          <a:xfrm>
            <a:off x="4273268" y="4440768"/>
            <a:ext cx="4955400" cy="507153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 rot="16200000">
            <a:off x="-1416253" y="4976575"/>
            <a:ext cx="31983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Jan. 23</a:t>
            </a:r>
            <a:r>
              <a:rPr lang="en-US" i="0" baseline="30000" dirty="0" smtClean="0"/>
              <a:t>rd</a:t>
            </a:r>
            <a:r>
              <a:rPr lang="en-US" i="0" dirty="0" smtClean="0"/>
              <a:t> , 2012 Event</a:t>
            </a:r>
            <a:endParaRPr lang="en-US" i="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7445453" y="1880981"/>
            <a:ext cx="2699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Mar 7, 2012 Event</a:t>
            </a:r>
            <a:endParaRPr lang="en-US" i="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7331168" y="5196071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 smtClean="0"/>
              <a:t>May 16, 2012 Event</a:t>
            </a: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087658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350"/>
            <a:ext cx="7990044" cy="63326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396335"/>
            <a:ext cx="6653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MeWaldt</a:t>
            </a:r>
            <a:r>
              <a:rPr lang="en-US" dirty="0" smtClean="0"/>
              <a:t> et al., 2015     Schwadron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62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6626" name="Picture 2" descr="fig4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752600" y="228600"/>
            <a:ext cx="36167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i="0" dirty="0">
                <a:solidFill>
                  <a:srgbClr val="000000"/>
                </a:solidFill>
              </a:rPr>
              <a:t>SCHWADRON ET AL., SPACE WEATHER, 2014a</a:t>
            </a:r>
          </a:p>
        </p:txBody>
      </p:sp>
    </p:spTree>
    <p:extLst>
      <p:ext uri="{BB962C8B-B14F-4D97-AF65-F5344CB8AC3E}">
        <p14:creationId xmlns:p14="http://schemas.microsoft.com/office/powerpoint/2010/main" val="544371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457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76200"/>
            <a:ext cx="9151938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6705600" y="6172200"/>
            <a:ext cx="2597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0"/>
              <a:t>Joyce et al., 2015</a:t>
            </a:r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28511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536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29473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 bwMode="auto">
          <a:xfrm>
            <a:off x="7239000" y="228600"/>
            <a:ext cx="533400" cy="6400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34919" y="6396335"/>
            <a:ext cx="340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Schwadron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390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0"/>
            <a:ext cx="718251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34919" y="6396335"/>
            <a:ext cx="340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Schwadron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878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3352800" cy="1143000"/>
          </a:xfrm>
        </p:spPr>
        <p:txBody>
          <a:bodyPr/>
          <a:lstStyle/>
          <a:p>
            <a:r>
              <a:rPr lang="en-US" sz="3200" b="1" dirty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Radiation </a:t>
            </a:r>
            <a:r>
              <a:rPr lang="en-US" sz="3200" b="1" dirty="0" smtClean="0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Hazards, Interactions</a:t>
            </a:r>
            <a:endParaRPr lang="en-US" sz="3200" b="1" dirty="0">
              <a:solidFill>
                <a:srgbClr val="0000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3352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Galactic Cosmic Rays (GCRs)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Steady Background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Career limit in ~ </a:t>
            </a:r>
            <a:r>
              <a:rPr lang="en-US" sz="2400" dirty="0" smtClean="0">
                <a:latin typeface="Arial" charset="0"/>
                <a:ea typeface="ＭＳ Ｐゴシック" charset="0"/>
              </a:rPr>
              <a:t>1-3 </a:t>
            </a:r>
            <a:r>
              <a:rPr lang="en-US" sz="2400" dirty="0">
                <a:latin typeface="Arial" charset="0"/>
                <a:ea typeface="ＭＳ Ｐゴシック" charset="0"/>
              </a:rPr>
              <a:t>years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Solar Energetic Particles (SEPs)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Acute Sources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ESPs versus impulsive component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Time-dependent response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-34925"/>
            <a:ext cx="5122863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738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656" y="73897"/>
            <a:ext cx="4972144" cy="6631703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2000" y="228600"/>
            <a:ext cx="3048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10000"/>
              </a:spcBef>
              <a:buFontTx/>
              <a:buChar char="•"/>
            </a:pPr>
            <a:r>
              <a:rPr lang="en-US" sz="3200" i="0" dirty="0" smtClean="0"/>
              <a:t>Example of a large event during decline of cycle 24</a:t>
            </a:r>
            <a:endParaRPr lang="en-US" sz="3200" i="0" dirty="0"/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en-US" sz="3200" i="0" dirty="0" smtClean="0"/>
              <a:t>Note importance of seed population</a:t>
            </a:r>
            <a:endParaRPr lang="en-US" sz="3200" i="0" dirty="0"/>
          </a:p>
          <a:p>
            <a:pPr marL="342900" indent="-342900" eaLnBrk="1" hangingPunct="1">
              <a:spcBef>
                <a:spcPct val="10000"/>
              </a:spcBef>
              <a:buFontTx/>
              <a:buChar char="•"/>
            </a:pPr>
            <a:endParaRPr lang="en-US" i="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172200"/>
            <a:ext cx="340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Schwadron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173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ig1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-16933"/>
            <a:ext cx="3915128" cy="6858000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62000" y="228600"/>
            <a:ext cx="3048000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10000"/>
              </a:spcBef>
              <a:buFontTx/>
              <a:buChar char="•"/>
            </a:pPr>
            <a:r>
              <a:rPr lang="en-US" sz="3200" i="0" dirty="0" smtClean="0"/>
              <a:t>First event had clear shock, and ESP</a:t>
            </a:r>
            <a:endParaRPr lang="en-US" sz="3200" i="0" dirty="0"/>
          </a:p>
          <a:p>
            <a:pPr marL="342900" indent="-342900">
              <a:spcBef>
                <a:spcPct val="10000"/>
              </a:spcBef>
              <a:buFontTx/>
              <a:buChar char="•"/>
            </a:pPr>
            <a:r>
              <a:rPr lang="en-US" sz="3200" i="0" dirty="0" smtClean="0"/>
              <a:t>Second event shows prompt acceleration</a:t>
            </a:r>
            <a:endParaRPr lang="en-US" sz="3200" i="0" dirty="0"/>
          </a:p>
          <a:p>
            <a:pPr marL="342900" indent="-342900" eaLnBrk="1" hangingPunct="1">
              <a:spcBef>
                <a:spcPct val="10000"/>
              </a:spcBef>
              <a:buFontTx/>
              <a:buChar char="•"/>
            </a:pPr>
            <a:endParaRPr lang="en-US" i="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5943600"/>
            <a:ext cx="340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Schwadron et al.,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2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rgbClr val="0000FF"/>
                </a:solidFill>
                <a:latin typeface="Arial" charset="0"/>
                <a:ea typeface="ＭＳ Ｐゴシック" charset="0"/>
                <a:cs typeface="ＭＳ Ｐゴシック" charset="0"/>
              </a:rPr>
              <a:t>Conclusions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8382000" cy="5105400"/>
          </a:xfrm>
        </p:spPr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</a:rPr>
              <a:t>Radiation levels continue to increase due to weakening solar activity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Dose rates even higher than predicted in 2014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Large events (Sep 2017) in decline of cycle 24 indicate that weak activity does not exclude large SEP events</a:t>
            </a:r>
          </a:p>
          <a:p>
            <a:r>
              <a:rPr lang="en-US" dirty="0" smtClean="0">
                <a:latin typeface="Arial" charset="0"/>
                <a:ea typeface="ＭＳ Ｐゴシック" charset="0"/>
              </a:rPr>
              <a:t>Overall, SEP event probabilities still quite low during cycle 24</a:t>
            </a:r>
            <a:endParaRPr lang="en-US" dirty="0"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Title 1"/>
          <p:cNvSpPr>
            <a:spLocks noGrp="1"/>
          </p:cNvSpPr>
          <p:nvPr>
            <p:ph type="title"/>
          </p:nvPr>
        </p:nvSpPr>
        <p:spPr>
          <a:xfrm>
            <a:off x="6248400" y="457200"/>
            <a:ext cx="2667000" cy="1143000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FF"/>
                </a:solidFill>
                <a:latin typeface="Times" charset="0"/>
                <a:ea typeface="ＭＳ Ｐゴシック" charset="0"/>
                <a:cs typeface="ＭＳ Ｐゴシック" charset="0"/>
              </a:rPr>
              <a:t>ACE &amp; Ulysses Comp.</a:t>
            </a:r>
          </a:p>
        </p:txBody>
      </p:sp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1179513" y="28575"/>
          <a:ext cx="5297487" cy="690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Document" r:id="rId3" imgW="4432300" imgH="5778500" progId="Word.Document.12">
                  <p:link updateAutomatic="1"/>
                </p:oleObj>
              </mc:Choice>
              <mc:Fallback>
                <p:oleObj name="Document" r:id="rId3" imgW="4432300" imgH="5778500" progId="Word.Document.12">
                  <p:link updateAutomatic="1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9513" y="28575"/>
                        <a:ext cx="5297487" cy="690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508" name="TextBox 5"/>
          <p:cNvSpPr txBox="1">
            <a:spLocks noChangeArrowheads="1"/>
          </p:cNvSpPr>
          <p:nvPr/>
        </p:nvSpPr>
        <p:spPr bwMode="auto">
          <a:xfrm rot="16200000">
            <a:off x="614495" y="376105"/>
            <a:ext cx="10028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Proton</a:t>
            </a:r>
          </a:p>
          <a:p>
            <a:r>
              <a:rPr lang="en-US" sz="2000" dirty="0"/>
              <a:t>speed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 rot="16200000">
            <a:off x="381957" y="1675444"/>
            <a:ext cx="1406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Normalized</a:t>
            </a:r>
          </a:p>
          <a:p>
            <a:r>
              <a:rPr lang="en-US" sz="1800" dirty="0"/>
              <a:t>density</a:t>
            </a:r>
            <a:endParaRPr lang="en-US" sz="2000" dirty="0"/>
          </a:p>
        </p:txBody>
      </p:sp>
      <p:sp>
        <p:nvSpPr>
          <p:cNvPr id="21510" name="TextBox 7"/>
          <p:cNvSpPr txBox="1">
            <a:spLocks noChangeArrowheads="1"/>
          </p:cNvSpPr>
          <p:nvPr/>
        </p:nvSpPr>
        <p:spPr bwMode="auto">
          <a:xfrm rot="16200000">
            <a:off x="305757" y="3047044"/>
            <a:ext cx="1406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Normalized</a:t>
            </a:r>
          </a:p>
          <a:p>
            <a:r>
              <a:rPr lang="en-US" sz="1800" dirty="0"/>
              <a:t>temp</a:t>
            </a:r>
            <a:endParaRPr lang="en-US" sz="2000" dirty="0"/>
          </a:p>
        </p:txBody>
      </p:sp>
      <p:sp>
        <p:nvSpPr>
          <p:cNvPr id="21511" name="TextBox 9"/>
          <p:cNvSpPr txBox="1">
            <a:spLocks noChangeArrowheads="1"/>
          </p:cNvSpPr>
          <p:nvPr/>
        </p:nvSpPr>
        <p:spPr bwMode="auto">
          <a:xfrm rot="16200000">
            <a:off x="287019" y="4437382"/>
            <a:ext cx="113909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Dynamic </a:t>
            </a:r>
          </a:p>
          <a:p>
            <a:r>
              <a:rPr lang="en-US" sz="1800" dirty="0"/>
              <a:t>pressure</a:t>
            </a:r>
            <a:endParaRPr lang="en-US" sz="2000" dirty="0"/>
          </a:p>
        </p:txBody>
      </p:sp>
      <p:cxnSp>
        <p:nvCxnSpPr>
          <p:cNvPr id="21512" name="Straight Arrow Connector 11"/>
          <p:cNvCxnSpPr>
            <a:cxnSpLocks noChangeShapeType="1"/>
          </p:cNvCxnSpPr>
          <p:nvPr/>
        </p:nvCxnSpPr>
        <p:spPr bwMode="auto">
          <a:xfrm>
            <a:off x="6324600" y="2133600"/>
            <a:ext cx="12192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cxnSp>
        <p:nvCxnSpPr>
          <p:cNvPr id="21513" name="Straight Arrow Connector 13"/>
          <p:cNvCxnSpPr>
            <a:cxnSpLocks noChangeShapeType="1"/>
          </p:cNvCxnSpPr>
          <p:nvPr/>
        </p:nvCxnSpPr>
        <p:spPr bwMode="auto">
          <a:xfrm rot="5400000" flipH="1" flipV="1">
            <a:off x="6286500" y="3467100"/>
            <a:ext cx="1371600" cy="11430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1514" name="TextBox 14"/>
          <p:cNvSpPr txBox="1">
            <a:spLocks noChangeArrowheads="1"/>
          </p:cNvSpPr>
          <p:nvPr/>
        </p:nvSpPr>
        <p:spPr bwMode="auto">
          <a:xfrm>
            <a:off x="7543800" y="2438400"/>
            <a:ext cx="1600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Reduced</a:t>
            </a:r>
          </a:p>
          <a:p>
            <a:r>
              <a:rPr lang="en-US"/>
              <a:t>Density</a:t>
            </a:r>
          </a:p>
          <a:p>
            <a:r>
              <a:rPr lang="en-US"/>
              <a:t>and </a:t>
            </a:r>
          </a:p>
          <a:p>
            <a:r>
              <a:rPr lang="en-US"/>
              <a:t>Dynamic Pressure</a:t>
            </a:r>
          </a:p>
          <a:p>
            <a:endParaRPr lang="en-US"/>
          </a:p>
        </p:txBody>
      </p:sp>
      <p:sp>
        <p:nvSpPr>
          <p:cNvPr id="21515" name="TextBox 15"/>
          <p:cNvSpPr txBox="1">
            <a:spLocks noChangeArrowheads="1"/>
          </p:cNvSpPr>
          <p:nvPr/>
        </p:nvSpPr>
        <p:spPr bwMode="auto">
          <a:xfrm>
            <a:off x="0" y="6488113"/>
            <a:ext cx="2484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McComas et al., 2008</a:t>
            </a:r>
          </a:p>
        </p:txBody>
      </p:sp>
    </p:spTree>
    <p:extLst>
      <p:ext uri="{BB962C8B-B14F-4D97-AF65-F5344CB8AC3E}">
        <p14:creationId xmlns:p14="http://schemas.microsoft.com/office/powerpoint/2010/main" val="2630376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-24937"/>
            <a:ext cx="7241327" cy="65019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3164" y="6331202"/>
            <a:ext cx="47259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Schwadron and </a:t>
            </a:r>
            <a:r>
              <a:rPr lang="en-US" dirty="0" err="1" smtClean="0"/>
              <a:t>McComas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665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Open Flux Depletion</a:t>
            </a:r>
          </a:p>
        </p:txBody>
      </p:sp>
      <p:pic>
        <p:nvPicPr>
          <p:cNvPr id="5124" name="Picture 4" descr="Omnitape2009o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19200"/>
            <a:ext cx="8124825" cy="40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6" name="Line 6"/>
          <p:cNvSpPr>
            <a:spLocks noChangeShapeType="1"/>
          </p:cNvSpPr>
          <p:nvPr/>
        </p:nvSpPr>
        <p:spPr bwMode="auto">
          <a:xfrm>
            <a:off x="4419600" y="2057400"/>
            <a:ext cx="114300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>
            <a:off x="5562600" y="3200400"/>
            <a:ext cx="1219200" cy="533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3200400" y="6396335"/>
            <a:ext cx="5638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err="1"/>
              <a:t>Connick</a:t>
            </a:r>
            <a:r>
              <a:rPr lang="en-US" dirty="0"/>
              <a:t> et al., </a:t>
            </a:r>
            <a:r>
              <a:rPr lang="en-US" i="1" dirty="0" err="1"/>
              <a:t>Astrophys</a:t>
            </a:r>
            <a:r>
              <a:rPr lang="en-US" i="1" dirty="0"/>
              <a:t>. J</a:t>
            </a:r>
            <a:r>
              <a:rPr lang="en-US" dirty="0"/>
              <a:t>., </a:t>
            </a:r>
            <a:r>
              <a:rPr lang="en-US" dirty="0" smtClean="0"/>
              <a:t>2011</a:t>
            </a:r>
            <a:r>
              <a:rPr lang="en-US" dirty="0"/>
              <a:t>.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381000" y="5181600"/>
            <a:ext cx="8305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There is a 2-phase depletion of open field lines: first during the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normal phase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of solar min when ICME activity is small, and then later when ICME activity is virtually zero.</a:t>
            </a:r>
          </a:p>
        </p:txBody>
      </p:sp>
    </p:spTree>
    <p:extLst>
      <p:ext uri="{BB962C8B-B14F-4D97-AF65-F5344CB8AC3E}">
        <p14:creationId xmlns:p14="http://schemas.microsoft.com/office/powerpoint/2010/main" val="96812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9456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33400"/>
            <a:ext cx="8128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1069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39" y="0"/>
            <a:ext cx="8944761" cy="6858000"/>
          </a:xfrm>
          <a:prstGeom prst="rect">
            <a:avLst/>
          </a:prstGeom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5334000" y="6477000"/>
            <a:ext cx="381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 err="1"/>
              <a:t>Rahmanifard</a:t>
            </a:r>
            <a:r>
              <a:rPr lang="en-US" dirty="0"/>
              <a:t> et al., 2016</a:t>
            </a:r>
          </a:p>
        </p:txBody>
      </p:sp>
    </p:spTree>
    <p:extLst>
      <p:ext uri="{BB962C8B-B14F-4D97-AF65-F5344CB8AC3E}">
        <p14:creationId xmlns:p14="http://schemas.microsoft.com/office/powerpoint/2010/main" val="42719128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686800" cy="639762"/>
          </a:xfrm>
        </p:spPr>
        <p:txBody>
          <a:bodyPr/>
          <a:lstStyle/>
          <a:p>
            <a:r>
              <a:rPr lang="en-US" sz="3600" dirty="0">
                <a:solidFill>
                  <a:srgbClr val="0000FF"/>
                </a:solidFill>
              </a:rPr>
              <a:t>Integration into </a:t>
            </a:r>
            <a:r>
              <a:rPr lang="en-US" sz="3600" dirty="0" err="1">
                <a:solidFill>
                  <a:srgbClr val="0000FF"/>
                </a:solidFill>
              </a:rPr>
              <a:t>Heliospheric</a:t>
            </a:r>
            <a:r>
              <a:rPr lang="en-US" sz="3600" dirty="0">
                <a:solidFill>
                  <a:srgbClr val="0000FF"/>
                </a:solidFill>
              </a:rPr>
              <a:t> Models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5715000" y="1066800"/>
            <a:ext cx="3352800" cy="4862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/>
              <a:t>|B| = </a:t>
            </a:r>
            <a:r>
              <a:rPr lang="en-US" sz="2000" dirty="0">
                <a:sym typeface="Symbol" charset="0"/>
              </a:rPr>
              <a:t>2/4R</a:t>
            </a:r>
            <a:r>
              <a:rPr lang="en-US" sz="2000" baseline="-25000" dirty="0">
                <a:sym typeface="Symbol" charset="0"/>
              </a:rPr>
              <a:t>1</a:t>
            </a:r>
            <a:r>
              <a:rPr lang="en-US" sz="2000" baseline="30000" dirty="0">
                <a:sym typeface="Symbol" charset="0"/>
              </a:rPr>
              <a:t>2</a:t>
            </a:r>
            <a:r>
              <a:rPr lang="en-US" sz="2000" dirty="0">
                <a:sym typeface="Symbol" charset="0"/>
              </a:rPr>
              <a:t> where 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	R</a:t>
            </a:r>
            <a:r>
              <a:rPr lang="en-US" sz="2000" baseline="-25000" dirty="0">
                <a:sym typeface="Symbol" charset="0"/>
              </a:rPr>
              <a:t>1</a:t>
            </a:r>
            <a:r>
              <a:rPr lang="en-US" sz="2000" dirty="0">
                <a:sym typeface="Symbol" charset="0"/>
              </a:rPr>
              <a:t> = 1 AU;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</a:t>
            </a:r>
            <a:r>
              <a:rPr lang="en-US" sz="2000" baseline="-25000" dirty="0">
                <a:sym typeface="Symbol" charset="0"/>
              </a:rPr>
              <a:t>ICME</a:t>
            </a:r>
            <a:r>
              <a:rPr lang="en-US" sz="2000" dirty="0">
                <a:sym typeface="Symbol" charset="0"/>
              </a:rPr>
              <a:t> = 1 x 10</a:t>
            </a:r>
            <a:r>
              <a:rPr lang="en-US" sz="2000" baseline="30000" dirty="0">
                <a:sym typeface="Symbol" charset="0"/>
              </a:rPr>
              <a:t>13</a:t>
            </a:r>
            <a:r>
              <a:rPr lang="en-US" sz="2000" dirty="0">
                <a:sym typeface="Symbol" charset="0"/>
              </a:rPr>
              <a:t> </a:t>
            </a:r>
            <a:r>
              <a:rPr lang="en-US" sz="2000" dirty="0" err="1">
                <a:sym typeface="Symbol" charset="0"/>
              </a:rPr>
              <a:t>Wb</a:t>
            </a:r>
            <a:r>
              <a:rPr lang="en-US" sz="2000" dirty="0">
                <a:sym typeface="Symbol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D = 1/2;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</a:t>
            </a:r>
            <a:r>
              <a:rPr lang="en-US" sz="2000" baseline="-25000" dirty="0" err="1">
                <a:sym typeface="Symbol" charset="0"/>
              </a:rPr>
              <a:t>ic</a:t>
            </a:r>
            <a:r>
              <a:rPr lang="en-US" sz="2000" dirty="0">
                <a:sym typeface="Symbol" charset="0"/>
              </a:rPr>
              <a:t> = 40 days;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</a:t>
            </a:r>
            <a:r>
              <a:rPr lang="en-US" sz="2000" baseline="-25000" dirty="0">
                <a:sym typeface="Symbol" charset="0"/>
              </a:rPr>
              <a:t>0</a:t>
            </a:r>
            <a:r>
              <a:rPr lang="en-US" sz="2000" dirty="0">
                <a:sym typeface="Symbol" charset="0"/>
              </a:rPr>
              <a:t> = 2.5 years;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</a:t>
            </a:r>
            <a:r>
              <a:rPr lang="en-US" sz="2000" baseline="-25000" dirty="0">
                <a:sym typeface="Symbol" charset="0"/>
              </a:rPr>
              <a:t>d</a:t>
            </a:r>
            <a:r>
              <a:rPr lang="en-US" sz="2000" dirty="0">
                <a:sym typeface="Symbol" charset="0"/>
              </a:rPr>
              <a:t> = 4.4 years;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F</a:t>
            </a:r>
            <a:r>
              <a:rPr lang="en-US" sz="2000" baseline="-25000" dirty="0">
                <a:sym typeface="Symbol" charset="0"/>
              </a:rPr>
              <a:t>lo</a:t>
            </a:r>
            <a:r>
              <a:rPr lang="en-US" sz="2000" dirty="0">
                <a:sym typeface="Symbol" charset="0"/>
              </a:rPr>
              <a:t> = 0.5 day</a:t>
            </a:r>
            <a:r>
              <a:rPr lang="en-US" sz="2000" baseline="30000" dirty="0">
                <a:sym typeface="Symbol" charset="0"/>
              </a:rPr>
              <a:t>1</a:t>
            </a:r>
            <a:r>
              <a:rPr lang="en-US" sz="2000" dirty="0">
                <a:sym typeface="Symbol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n-US" sz="2000" dirty="0" err="1">
                <a:sym typeface="Symbol" charset="0"/>
              </a:rPr>
              <a:t>f</a:t>
            </a:r>
            <a:r>
              <a:rPr lang="en-US" sz="2000" baseline="-25000" dirty="0" err="1">
                <a:sym typeface="Symbol" charset="0"/>
              </a:rPr>
              <a:t>hi</a:t>
            </a:r>
            <a:r>
              <a:rPr lang="en-US" sz="2000" dirty="0">
                <a:sym typeface="Symbol" charset="0"/>
              </a:rPr>
              <a:t> = 3 day</a:t>
            </a:r>
            <a:r>
              <a:rPr lang="en-US" sz="2000" baseline="30000" dirty="0">
                <a:sym typeface="Symbol" charset="0"/>
              </a:rPr>
              <a:t>1</a:t>
            </a:r>
            <a:r>
              <a:rPr lang="en-US" sz="2000" dirty="0">
                <a:sym typeface="Symbol" charset="0"/>
              </a:rPr>
              <a:t>;</a:t>
            </a:r>
          </a:p>
          <a:p>
            <a:pPr>
              <a:spcBef>
                <a:spcPct val="50000"/>
              </a:spcBef>
            </a:pPr>
            <a:r>
              <a:rPr lang="en-US" sz="2000" dirty="0">
                <a:sym typeface="Symbol" charset="0"/>
              </a:rPr>
              <a:t></a:t>
            </a:r>
            <a:r>
              <a:rPr lang="en-US" sz="2000" baseline="-25000" dirty="0" err="1">
                <a:sym typeface="Symbol" charset="0"/>
              </a:rPr>
              <a:t>flr</a:t>
            </a:r>
            <a:r>
              <a:rPr lang="en-US" sz="2000" dirty="0">
                <a:sym typeface="Symbol" charset="0"/>
              </a:rPr>
              <a:t> = 4 x 10</a:t>
            </a:r>
            <a:r>
              <a:rPr lang="en-US" sz="2000" baseline="30000" dirty="0">
                <a:sym typeface="Symbol" charset="0"/>
              </a:rPr>
              <a:t>14</a:t>
            </a:r>
            <a:r>
              <a:rPr lang="en-US" sz="2000" dirty="0">
                <a:sym typeface="Symbol" charset="0"/>
              </a:rPr>
              <a:t> </a:t>
            </a:r>
            <a:r>
              <a:rPr lang="en-US" sz="2000" dirty="0" err="1">
                <a:sym typeface="Symbol" charset="0"/>
              </a:rPr>
              <a:t>Wb</a:t>
            </a:r>
            <a:r>
              <a:rPr lang="en-US" sz="2000" dirty="0">
                <a:sym typeface="Symbol" charset="0"/>
              </a:rPr>
              <a:t> (|B| = 2 </a:t>
            </a:r>
            <a:r>
              <a:rPr lang="en-US" sz="2000" dirty="0" err="1">
                <a:sym typeface="Symbol" charset="0"/>
              </a:rPr>
              <a:t>nT</a:t>
            </a:r>
            <a:r>
              <a:rPr lang="en-US" sz="2000" dirty="0">
                <a:sym typeface="Symbol" charset="0"/>
              </a:rPr>
              <a:t>).</a:t>
            </a:r>
          </a:p>
        </p:txBody>
      </p:sp>
      <p:pic>
        <p:nvPicPr>
          <p:cNvPr id="15365" name="Picture 5" descr="SchwadronFig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51816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381000" y="5181600"/>
            <a:ext cx="3962400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More recent theoretical </a:t>
            </a:r>
            <a:r>
              <a:rPr lang="en-US" dirty="0" err="1"/>
              <a:t>coniderations</a:t>
            </a:r>
            <a:r>
              <a:rPr lang="en-US" dirty="0"/>
              <a:t> are predicting a lower flux floor.</a:t>
            </a: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457200" y="6491288"/>
            <a:ext cx="8001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/>
              <a:t>Schwadron et al., </a:t>
            </a:r>
            <a:r>
              <a:rPr lang="en-US" i="1" dirty="0" err="1"/>
              <a:t>Astrophys</a:t>
            </a:r>
            <a:r>
              <a:rPr lang="en-US" i="1" dirty="0"/>
              <a:t>. J. </a:t>
            </a:r>
            <a:r>
              <a:rPr lang="en-US" i="1" dirty="0" err="1"/>
              <a:t>Lett</a:t>
            </a:r>
            <a:r>
              <a:rPr lang="en-US" dirty="0"/>
              <a:t>., </a:t>
            </a:r>
            <a:r>
              <a:rPr lang="en-US" b="1" dirty="0"/>
              <a:t>722</a:t>
            </a:r>
            <a:r>
              <a:rPr lang="en-US" dirty="0"/>
              <a:t>, L132, 2010.</a:t>
            </a:r>
          </a:p>
        </p:txBody>
      </p:sp>
    </p:spTree>
    <p:extLst>
      <p:ext uri="{BB962C8B-B14F-4D97-AF65-F5344CB8AC3E}">
        <p14:creationId xmlns:p14="http://schemas.microsoft.com/office/powerpoint/2010/main" val="26711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00FF"/>
                </a:solidFill>
              </a:rPr>
              <a:t>Continued Decay of Magnetic Flux in the Dalton-like Minimum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27650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" b="2904"/>
          <a:stretch>
            <a:fillRect/>
          </a:stretch>
        </p:blipFill>
        <p:spPr>
          <a:xfrm>
            <a:off x="381000" y="1828800"/>
            <a:ext cx="8305800" cy="4397375"/>
          </a:xfrm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5257800" y="6248400"/>
            <a:ext cx="2690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Goelzer et al., ApJ, 2013</a:t>
            </a:r>
          </a:p>
        </p:txBody>
      </p:sp>
    </p:spTree>
    <p:extLst>
      <p:ext uri="{BB962C8B-B14F-4D97-AF65-F5344CB8AC3E}">
        <p14:creationId xmlns:p14="http://schemas.microsoft.com/office/powerpoint/2010/main" val="3291848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6504</TotalTime>
  <Words>548</Words>
  <Application>Microsoft Macintosh PowerPoint</Application>
  <PresentationFormat>On-screen Show (4:3)</PresentationFormat>
  <Paragraphs>76</Paragraphs>
  <Slides>22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Blank Presentation</vt:lpstr>
      <vt:lpstr>\\localhost\Users\nschwadron1\Desktop\SpaceWeatherMeetingApril2018\Macintosh HD:Users:nathanas:Desktop:soho23:ref_material:SWOOPS GRL - Whole Sun Changes - v2 - NAS.doc!OLE_LINK4</vt:lpstr>
      <vt:lpstr>Update on the Worsening Particle Radiation Environment Observed by CRaTER</vt:lpstr>
      <vt:lpstr>Radiation Hazards, Interactions</vt:lpstr>
      <vt:lpstr>ACE &amp; Ulysses Comp.</vt:lpstr>
      <vt:lpstr>PowerPoint Presentation</vt:lpstr>
      <vt:lpstr>Open Flux Depletion</vt:lpstr>
      <vt:lpstr>PowerPoint Presentation</vt:lpstr>
      <vt:lpstr>PowerPoint Presentation</vt:lpstr>
      <vt:lpstr>Integration into Heliospheric Models</vt:lpstr>
      <vt:lpstr>Continued Decay of Magnetic Flux in the Dalton-like Minimum</vt:lpstr>
      <vt:lpstr>Strong Reduction in Field Possible – Much Higher GCR Flux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Company>Southwest Research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Earth-Moon-Mars Radiation Environment Model</dc:title>
  <dc:creator>Nathan Schwadron</dc:creator>
  <cp:lastModifiedBy>Nathan Schwadron</cp:lastModifiedBy>
  <cp:revision>274</cp:revision>
  <dcterms:created xsi:type="dcterms:W3CDTF">2009-09-22T15:24:30Z</dcterms:created>
  <dcterms:modified xsi:type="dcterms:W3CDTF">2018-04-26T14:21:56Z</dcterms:modified>
</cp:coreProperties>
</file>