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7" r:id="rId3"/>
    <p:sldId id="258" r:id="rId4"/>
    <p:sldId id="260" r:id="rId5"/>
    <p:sldId id="261" r:id="rId6"/>
    <p:sldId id="259" r:id="rId7"/>
    <p:sldId id="264" r:id="rId8"/>
    <p:sldId id="262" r:id="rId9"/>
    <p:sldId id="266" r:id="rId10"/>
    <p:sldId id="267" r:id="rId11"/>
    <p:sldId id="268" r:id="rId12"/>
    <p:sldId id="269" r:id="rId13"/>
    <p:sldId id="270" r:id="rId14"/>
    <p:sldId id="271" r:id="rId15"/>
    <p:sldId id="272" r:id="rId16"/>
    <p:sldId id="273" r:id="rId17"/>
    <p:sldId id="274" r:id="rId1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40" autoAdjust="0"/>
    <p:restoredTop sz="98667" autoAdjust="0"/>
  </p:normalViewPr>
  <p:slideViewPr>
    <p:cSldViewPr>
      <p:cViewPr>
        <p:scale>
          <a:sx n="70" d="100"/>
          <a:sy n="70" d="100"/>
        </p:scale>
        <p:origin x="-7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DC0362-88DC-41ED-9E70-5118D85099D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0A7F22EB-1B98-439B-B1E9-12A60A2B7421}">
      <dgm:prSet/>
      <dgm:spPr/>
      <dgm:t>
        <a:bodyPr/>
        <a:lstStyle/>
        <a:p>
          <a:pPr rtl="0"/>
          <a:r>
            <a:rPr lang="en-US" smtClean="0"/>
            <a:t>The current sheet is thin due to the high conductivity.</a:t>
          </a:r>
          <a:endParaRPr lang="zh-CN"/>
        </a:p>
      </dgm:t>
    </dgm:pt>
    <dgm:pt modelId="{3ABCCF3C-71D6-47C8-879B-657E8DD2D515}" type="parTrans" cxnId="{8301FD39-E3C0-4237-9AB7-D3800D681D22}">
      <dgm:prSet/>
      <dgm:spPr/>
      <dgm:t>
        <a:bodyPr/>
        <a:lstStyle/>
        <a:p>
          <a:endParaRPr lang="zh-CN" altLang="en-US"/>
        </a:p>
      </dgm:t>
    </dgm:pt>
    <dgm:pt modelId="{D3E02A07-4A86-49F4-AD1C-8445EADF39B9}" type="sibTrans" cxnId="{8301FD39-E3C0-4237-9AB7-D3800D681D22}">
      <dgm:prSet/>
      <dgm:spPr/>
      <dgm:t>
        <a:bodyPr/>
        <a:lstStyle/>
        <a:p>
          <a:endParaRPr lang="zh-CN" altLang="en-US"/>
        </a:p>
      </dgm:t>
    </dgm:pt>
    <dgm:pt modelId="{2B042132-8828-41B3-A3D5-BA79DAACFD9B}">
      <dgm:prSet/>
      <dgm:spPr/>
      <dgm:t>
        <a:bodyPr/>
        <a:lstStyle/>
        <a:p>
          <a:pPr rtl="0"/>
          <a:r>
            <a:rPr lang="en-US" dirty="0" smtClean="0"/>
            <a:t>High temperature because of magnetic reconnection heating.</a:t>
          </a:r>
          <a:endParaRPr lang="zh-CN" dirty="0"/>
        </a:p>
      </dgm:t>
    </dgm:pt>
    <dgm:pt modelId="{9AB06BBE-5F32-495D-8E57-E334EC1C2D74}" type="parTrans" cxnId="{B46C761E-D900-4C64-9B0A-34E79768AE21}">
      <dgm:prSet/>
      <dgm:spPr/>
      <dgm:t>
        <a:bodyPr/>
        <a:lstStyle/>
        <a:p>
          <a:endParaRPr lang="zh-CN" altLang="en-US"/>
        </a:p>
      </dgm:t>
    </dgm:pt>
    <dgm:pt modelId="{7DCCE6DF-2947-443A-AC37-D76B3D9ACC98}" type="sibTrans" cxnId="{B46C761E-D900-4C64-9B0A-34E79768AE21}">
      <dgm:prSet/>
      <dgm:spPr/>
      <dgm:t>
        <a:bodyPr/>
        <a:lstStyle/>
        <a:p>
          <a:endParaRPr lang="zh-CN" altLang="en-US"/>
        </a:p>
      </dgm:t>
    </dgm:pt>
    <dgm:pt modelId="{123BD33C-6CDE-42F5-A9F5-68B77FA4D9AB}">
      <dgm:prSet/>
      <dgm:spPr/>
      <dgm:t>
        <a:bodyPr/>
        <a:lstStyle/>
        <a:p>
          <a:pPr rtl="0"/>
          <a:r>
            <a:rPr lang="en-US" altLang="zh-CN" dirty="0" smtClean="0"/>
            <a:t>High speed magnetic reconnection outflow.</a:t>
          </a:r>
          <a:endParaRPr lang="zh-CN" dirty="0"/>
        </a:p>
      </dgm:t>
    </dgm:pt>
    <dgm:pt modelId="{4809E8D3-391C-46C2-8F22-BB7BFCFB34DF}" type="parTrans" cxnId="{77C2DF2E-D5E1-4EDF-ACD0-DB9088B35468}">
      <dgm:prSet/>
      <dgm:spPr/>
      <dgm:t>
        <a:bodyPr/>
        <a:lstStyle/>
        <a:p>
          <a:endParaRPr lang="zh-CN" altLang="en-US"/>
        </a:p>
      </dgm:t>
    </dgm:pt>
    <dgm:pt modelId="{3C2562E5-52F8-47E3-B32B-396E46AF9CA9}" type="sibTrans" cxnId="{77C2DF2E-D5E1-4EDF-ACD0-DB9088B35468}">
      <dgm:prSet/>
      <dgm:spPr/>
      <dgm:t>
        <a:bodyPr/>
        <a:lstStyle/>
        <a:p>
          <a:endParaRPr lang="zh-CN" altLang="en-US"/>
        </a:p>
      </dgm:t>
    </dgm:pt>
    <dgm:pt modelId="{B48D88EA-00CA-4BA3-B5C4-58061C19D0EE}" type="pres">
      <dgm:prSet presAssocID="{ECDC0362-88DC-41ED-9E70-5118D85099D4}" presName="linear" presStyleCnt="0">
        <dgm:presLayoutVars>
          <dgm:animLvl val="lvl"/>
          <dgm:resizeHandles val="exact"/>
        </dgm:presLayoutVars>
      </dgm:prSet>
      <dgm:spPr/>
      <dgm:t>
        <a:bodyPr/>
        <a:lstStyle/>
        <a:p>
          <a:endParaRPr lang="zh-CN" altLang="en-US"/>
        </a:p>
      </dgm:t>
    </dgm:pt>
    <dgm:pt modelId="{443B07EC-72AF-4E3B-8FF8-4158E4CC0E77}" type="pres">
      <dgm:prSet presAssocID="{0A7F22EB-1B98-439B-B1E9-12A60A2B7421}" presName="parentText" presStyleLbl="node1" presStyleIdx="0" presStyleCnt="3">
        <dgm:presLayoutVars>
          <dgm:chMax val="0"/>
          <dgm:bulletEnabled val="1"/>
        </dgm:presLayoutVars>
      </dgm:prSet>
      <dgm:spPr/>
      <dgm:t>
        <a:bodyPr/>
        <a:lstStyle/>
        <a:p>
          <a:endParaRPr lang="zh-CN" altLang="en-US"/>
        </a:p>
      </dgm:t>
    </dgm:pt>
    <dgm:pt modelId="{60D67B20-1543-4DBF-BDE4-48F2368577E6}" type="pres">
      <dgm:prSet presAssocID="{D3E02A07-4A86-49F4-AD1C-8445EADF39B9}" presName="spacer" presStyleCnt="0"/>
      <dgm:spPr/>
    </dgm:pt>
    <dgm:pt modelId="{D2EF6D2F-B450-4364-A422-46BB4CD2D591}" type="pres">
      <dgm:prSet presAssocID="{2B042132-8828-41B3-A3D5-BA79DAACFD9B}" presName="parentText" presStyleLbl="node1" presStyleIdx="1" presStyleCnt="3">
        <dgm:presLayoutVars>
          <dgm:chMax val="0"/>
          <dgm:bulletEnabled val="1"/>
        </dgm:presLayoutVars>
      </dgm:prSet>
      <dgm:spPr/>
      <dgm:t>
        <a:bodyPr/>
        <a:lstStyle/>
        <a:p>
          <a:endParaRPr lang="zh-CN" altLang="en-US"/>
        </a:p>
      </dgm:t>
    </dgm:pt>
    <dgm:pt modelId="{31650709-2948-4206-9ABB-6B92BA4618BA}" type="pres">
      <dgm:prSet presAssocID="{7DCCE6DF-2947-443A-AC37-D76B3D9ACC98}" presName="spacer" presStyleCnt="0"/>
      <dgm:spPr/>
    </dgm:pt>
    <dgm:pt modelId="{38A6561E-A015-4D40-9FF3-CA2FE8168CFF}" type="pres">
      <dgm:prSet presAssocID="{123BD33C-6CDE-42F5-A9F5-68B77FA4D9AB}" presName="parentText" presStyleLbl="node1" presStyleIdx="2" presStyleCnt="3">
        <dgm:presLayoutVars>
          <dgm:chMax val="0"/>
          <dgm:bulletEnabled val="1"/>
        </dgm:presLayoutVars>
      </dgm:prSet>
      <dgm:spPr/>
      <dgm:t>
        <a:bodyPr/>
        <a:lstStyle/>
        <a:p>
          <a:endParaRPr lang="zh-CN" altLang="en-US"/>
        </a:p>
      </dgm:t>
    </dgm:pt>
  </dgm:ptLst>
  <dgm:cxnLst>
    <dgm:cxn modelId="{489BA529-4634-42E2-9216-6868A427717A}" type="presOf" srcId="{123BD33C-6CDE-42F5-A9F5-68B77FA4D9AB}" destId="{38A6561E-A015-4D40-9FF3-CA2FE8168CFF}" srcOrd="0" destOrd="0" presId="urn:microsoft.com/office/officeart/2005/8/layout/vList2"/>
    <dgm:cxn modelId="{E2775B2F-66D0-4937-A0B3-FCBFFAD8DD4C}" type="presOf" srcId="{2B042132-8828-41B3-A3D5-BA79DAACFD9B}" destId="{D2EF6D2F-B450-4364-A422-46BB4CD2D591}" srcOrd="0" destOrd="0" presId="urn:microsoft.com/office/officeart/2005/8/layout/vList2"/>
    <dgm:cxn modelId="{77C2DF2E-D5E1-4EDF-ACD0-DB9088B35468}" srcId="{ECDC0362-88DC-41ED-9E70-5118D85099D4}" destId="{123BD33C-6CDE-42F5-A9F5-68B77FA4D9AB}" srcOrd="2" destOrd="0" parTransId="{4809E8D3-391C-46C2-8F22-BB7BFCFB34DF}" sibTransId="{3C2562E5-52F8-47E3-B32B-396E46AF9CA9}"/>
    <dgm:cxn modelId="{8301FD39-E3C0-4237-9AB7-D3800D681D22}" srcId="{ECDC0362-88DC-41ED-9E70-5118D85099D4}" destId="{0A7F22EB-1B98-439B-B1E9-12A60A2B7421}" srcOrd="0" destOrd="0" parTransId="{3ABCCF3C-71D6-47C8-879B-657E8DD2D515}" sibTransId="{D3E02A07-4A86-49F4-AD1C-8445EADF39B9}"/>
    <dgm:cxn modelId="{D5406C23-28E3-4850-B53E-6C2855143DEF}" type="presOf" srcId="{0A7F22EB-1B98-439B-B1E9-12A60A2B7421}" destId="{443B07EC-72AF-4E3B-8FF8-4158E4CC0E77}" srcOrd="0" destOrd="0" presId="urn:microsoft.com/office/officeart/2005/8/layout/vList2"/>
    <dgm:cxn modelId="{E77B8EC5-01C9-48D8-943C-1091F8F31B1A}" type="presOf" srcId="{ECDC0362-88DC-41ED-9E70-5118D85099D4}" destId="{B48D88EA-00CA-4BA3-B5C4-58061C19D0EE}" srcOrd="0" destOrd="0" presId="urn:microsoft.com/office/officeart/2005/8/layout/vList2"/>
    <dgm:cxn modelId="{B46C761E-D900-4C64-9B0A-34E79768AE21}" srcId="{ECDC0362-88DC-41ED-9E70-5118D85099D4}" destId="{2B042132-8828-41B3-A3D5-BA79DAACFD9B}" srcOrd="1" destOrd="0" parTransId="{9AB06BBE-5F32-495D-8E57-E334EC1C2D74}" sibTransId="{7DCCE6DF-2947-443A-AC37-D76B3D9ACC98}"/>
    <dgm:cxn modelId="{1913D682-9FA9-4018-9D78-91E9460027C2}" type="presParOf" srcId="{B48D88EA-00CA-4BA3-B5C4-58061C19D0EE}" destId="{443B07EC-72AF-4E3B-8FF8-4158E4CC0E77}" srcOrd="0" destOrd="0" presId="urn:microsoft.com/office/officeart/2005/8/layout/vList2"/>
    <dgm:cxn modelId="{D9F75891-71BA-4609-A100-D7FE81C2A141}" type="presParOf" srcId="{B48D88EA-00CA-4BA3-B5C4-58061C19D0EE}" destId="{60D67B20-1543-4DBF-BDE4-48F2368577E6}" srcOrd="1" destOrd="0" presId="urn:microsoft.com/office/officeart/2005/8/layout/vList2"/>
    <dgm:cxn modelId="{9C8C4BE4-34C7-4CA6-92F9-1965ED45D640}" type="presParOf" srcId="{B48D88EA-00CA-4BA3-B5C4-58061C19D0EE}" destId="{D2EF6D2F-B450-4364-A422-46BB4CD2D591}" srcOrd="2" destOrd="0" presId="urn:microsoft.com/office/officeart/2005/8/layout/vList2"/>
    <dgm:cxn modelId="{A293E854-F0CA-44AE-B27E-1479EECEE97E}" type="presParOf" srcId="{B48D88EA-00CA-4BA3-B5C4-58061C19D0EE}" destId="{31650709-2948-4206-9ABB-6B92BA4618BA}" srcOrd="3" destOrd="0" presId="urn:microsoft.com/office/officeart/2005/8/layout/vList2"/>
    <dgm:cxn modelId="{A606A5CF-FA41-40B0-9FDC-29FB9CA39285}" type="presParOf" srcId="{B48D88EA-00CA-4BA3-B5C4-58061C19D0EE}" destId="{38A6561E-A015-4D40-9FF3-CA2FE8168CFF}"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ED72236-49FE-4FF7-A9F9-280F80618B56}" type="doc">
      <dgm:prSet loTypeId="urn:microsoft.com/office/officeart/2005/8/layout/hList3" loCatId="list" qsTypeId="urn:microsoft.com/office/officeart/2005/8/quickstyle/simple2" qsCatId="simple" csTypeId="urn:microsoft.com/office/officeart/2005/8/colors/accent1_1" csCatId="accent1" phldr="1"/>
      <dgm:spPr/>
      <dgm:t>
        <a:bodyPr/>
        <a:lstStyle/>
        <a:p>
          <a:endParaRPr lang="zh-CN" altLang="en-US"/>
        </a:p>
      </dgm:t>
    </dgm:pt>
    <dgm:pt modelId="{7B159A1C-0870-426C-A0B4-8B9FE8872304}">
      <dgm:prSet phldrT="[文本]"/>
      <dgm:spPr/>
      <dgm:t>
        <a:bodyPr/>
        <a:lstStyle/>
        <a:p>
          <a:r>
            <a:rPr lang="en-US" altLang="zh-CN" dirty="0" smtClean="0"/>
            <a:t>Several recent studies of  flares and CMEs have investigated time-dependent ionization process</a:t>
          </a:r>
          <a:endParaRPr lang="zh-CN" altLang="en-US" dirty="0"/>
        </a:p>
      </dgm:t>
    </dgm:pt>
    <dgm:pt modelId="{DCC2CBB3-28C2-4B7F-B49C-DAB1EDAF6FCF}" type="parTrans" cxnId="{1E29BEFC-9A6C-4807-A992-07E0C8408DFA}">
      <dgm:prSet/>
      <dgm:spPr/>
      <dgm:t>
        <a:bodyPr/>
        <a:lstStyle/>
        <a:p>
          <a:endParaRPr lang="zh-CN" altLang="en-US"/>
        </a:p>
      </dgm:t>
    </dgm:pt>
    <dgm:pt modelId="{5AE28C59-09D0-4078-8350-04A7DD59E2F3}" type="sibTrans" cxnId="{1E29BEFC-9A6C-4807-A992-07E0C8408DFA}">
      <dgm:prSet/>
      <dgm:spPr/>
      <dgm:t>
        <a:bodyPr/>
        <a:lstStyle/>
        <a:p>
          <a:endParaRPr lang="zh-CN" altLang="en-US"/>
        </a:p>
      </dgm:t>
    </dgm:pt>
    <dgm:pt modelId="{6417BDB8-C7E6-4491-9F11-746FF243C324}">
      <dgm:prSet/>
      <dgm:spPr/>
      <dgm:t>
        <a:bodyPr/>
        <a:lstStyle/>
        <a:p>
          <a:pPr rtl="0"/>
          <a:r>
            <a:rPr lang="en-US" dirty="0" err="1" smtClean="0"/>
            <a:t>Rakowski</a:t>
          </a:r>
          <a:r>
            <a:rPr lang="en-US" dirty="0" smtClean="0"/>
            <a:t> et al. (2007) studied the charge state distributions of the ions of various elements in ICMEs.</a:t>
          </a:r>
          <a:endParaRPr lang="zh-CN" altLang="en-US" dirty="0"/>
        </a:p>
      </dgm:t>
    </dgm:pt>
    <dgm:pt modelId="{1E5D9F73-71FF-43AE-A473-59CFF6CAC59E}" type="parTrans" cxnId="{110F130F-8F7B-4334-BEB8-22458A2D42DE}">
      <dgm:prSet/>
      <dgm:spPr/>
      <dgm:t>
        <a:bodyPr/>
        <a:lstStyle/>
        <a:p>
          <a:endParaRPr lang="zh-CN" altLang="en-US"/>
        </a:p>
      </dgm:t>
    </dgm:pt>
    <dgm:pt modelId="{A8AE71A6-B241-48BE-969C-A9196045300E}" type="sibTrans" cxnId="{110F130F-8F7B-4334-BEB8-22458A2D42DE}">
      <dgm:prSet/>
      <dgm:spPr/>
      <dgm:t>
        <a:bodyPr/>
        <a:lstStyle/>
        <a:p>
          <a:endParaRPr lang="zh-CN" altLang="en-US"/>
        </a:p>
      </dgm:t>
    </dgm:pt>
    <dgm:pt modelId="{78297ABC-1CF2-418F-BA72-F4BEC3CB2188}">
      <dgm:prSet/>
      <dgm:spPr/>
      <dgm:t>
        <a:bodyPr/>
        <a:lstStyle/>
        <a:p>
          <a:r>
            <a:rPr lang="en-US" dirty="0" err="1" smtClean="0"/>
            <a:t>Ko</a:t>
          </a:r>
          <a:r>
            <a:rPr lang="en-US" dirty="0" smtClean="0"/>
            <a:t> et al. (2010) modeled UV and X-ray emission by considering time-dependent ionization in a steady state </a:t>
          </a:r>
          <a:r>
            <a:rPr lang="en-US" dirty="0" err="1" smtClean="0"/>
            <a:t>Petschek</a:t>
          </a:r>
          <a:r>
            <a:rPr lang="en-US" dirty="0" smtClean="0"/>
            <a:t>-like reconnection scheme for the post-CME current sheet</a:t>
          </a:r>
          <a:endParaRPr lang="zh-CN" altLang="en-US" dirty="0"/>
        </a:p>
      </dgm:t>
    </dgm:pt>
    <dgm:pt modelId="{348D2496-FB7B-4055-9FF6-AB4EAAC063F3}" type="parTrans" cxnId="{38F4E3B5-D231-49F9-9186-53D47D26CA04}">
      <dgm:prSet/>
      <dgm:spPr/>
      <dgm:t>
        <a:bodyPr/>
        <a:lstStyle/>
        <a:p>
          <a:endParaRPr lang="zh-CN" altLang="en-US"/>
        </a:p>
      </dgm:t>
    </dgm:pt>
    <dgm:pt modelId="{FF4AA24F-3540-4F37-9790-DEC93EEE4B21}" type="sibTrans" cxnId="{38F4E3B5-D231-49F9-9186-53D47D26CA04}">
      <dgm:prSet/>
      <dgm:spPr/>
      <dgm:t>
        <a:bodyPr/>
        <a:lstStyle/>
        <a:p>
          <a:endParaRPr lang="zh-CN" altLang="en-US"/>
        </a:p>
      </dgm:t>
    </dgm:pt>
    <dgm:pt modelId="{CFBFB7AB-7741-4EA3-934D-DD40182C10C5}">
      <dgm:prSet/>
      <dgm:spPr/>
      <dgm:t>
        <a:bodyPr/>
        <a:lstStyle/>
        <a:p>
          <a:pPr rtl="0"/>
          <a:r>
            <a:rPr lang="en-US" dirty="0" smtClean="0"/>
            <a:t>Lynch et al. (2011) focused on the charge states of several heavy elements in the flux rope using two diﬀerent asymmetric MHD simulations of CME on several AU.</a:t>
          </a:r>
          <a:endParaRPr lang="zh-CN" altLang="en-US" dirty="0"/>
        </a:p>
      </dgm:t>
    </dgm:pt>
    <dgm:pt modelId="{6012F2F2-2713-45C4-8181-D1F4CB6C2296}" type="parTrans" cxnId="{BA9069A7-3013-473A-9BAD-77F1BC46C123}">
      <dgm:prSet/>
      <dgm:spPr/>
      <dgm:t>
        <a:bodyPr/>
        <a:lstStyle/>
        <a:p>
          <a:endParaRPr lang="zh-CN" altLang="en-US"/>
        </a:p>
      </dgm:t>
    </dgm:pt>
    <dgm:pt modelId="{D3C673DC-E175-40C6-8C11-729B00534565}" type="sibTrans" cxnId="{BA9069A7-3013-473A-9BAD-77F1BC46C123}">
      <dgm:prSet/>
      <dgm:spPr/>
      <dgm:t>
        <a:bodyPr/>
        <a:lstStyle/>
        <a:p>
          <a:endParaRPr lang="zh-CN" altLang="en-US"/>
        </a:p>
      </dgm:t>
    </dgm:pt>
    <dgm:pt modelId="{8F0D3C00-5AB4-46FD-9C28-14FEFE9676F5}">
      <dgm:prSet/>
      <dgm:spPr/>
      <dgm:t>
        <a:bodyPr/>
        <a:lstStyle/>
        <a:p>
          <a:pPr rtl="0"/>
          <a:r>
            <a:rPr lang="en-US" dirty="0" smtClean="0"/>
            <a:t>Murphy et al. (2011) discussed the consistency between the modeling results and the observation by performing time-dependent ionization analysis .</a:t>
          </a:r>
          <a:endParaRPr lang="zh-CN" altLang="en-US" dirty="0"/>
        </a:p>
      </dgm:t>
    </dgm:pt>
    <dgm:pt modelId="{9485FF72-6932-4581-9B0A-6214B45BEC51}" type="parTrans" cxnId="{5AD4A6D6-9D41-4674-9E83-4C14C3FA43E1}">
      <dgm:prSet/>
      <dgm:spPr/>
      <dgm:t>
        <a:bodyPr/>
        <a:lstStyle/>
        <a:p>
          <a:endParaRPr lang="zh-CN" altLang="en-US"/>
        </a:p>
      </dgm:t>
    </dgm:pt>
    <dgm:pt modelId="{D8DA7A55-AAAD-4081-9FA6-61655A939B56}" type="sibTrans" cxnId="{5AD4A6D6-9D41-4674-9E83-4C14C3FA43E1}">
      <dgm:prSet/>
      <dgm:spPr/>
      <dgm:t>
        <a:bodyPr/>
        <a:lstStyle/>
        <a:p>
          <a:endParaRPr lang="zh-CN" altLang="en-US"/>
        </a:p>
      </dgm:t>
    </dgm:pt>
    <dgm:pt modelId="{71152E75-4651-4369-AD1D-5476957F25DC}">
      <dgm:prSet/>
      <dgm:spPr/>
      <dgm:t>
        <a:bodyPr/>
        <a:lstStyle/>
        <a:p>
          <a:pPr rtl="0"/>
          <a:r>
            <a:rPr lang="en-US" dirty="0" err="1" smtClean="0"/>
            <a:t>Imada</a:t>
          </a:r>
          <a:r>
            <a:rPr lang="en-US" dirty="0" smtClean="0"/>
            <a:t> et al. (2011) reported the eﬀects of time-dependent ionization and recombination in magnetic reconnection in the solar corona.</a:t>
          </a:r>
          <a:endParaRPr lang="zh-CN" altLang="en-US" dirty="0"/>
        </a:p>
      </dgm:t>
    </dgm:pt>
    <dgm:pt modelId="{63B9F835-179A-458B-9DD5-06FF94F7A693}" type="parTrans" cxnId="{648F86F5-0B93-4F1C-8E26-970369C63CCC}">
      <dgm:prSet/>
      <dgm:spPr/>
      <dgm:t>
        <a:bodyPr/>
        <a:lstStyle/>
        <a:p>
          <a:endParaRPr lang="zh-CN" altLang="en-US"/>
        </a:p>
      </dgm:t>
    </dgm:pt>
    <dgm:pt modelId="{814452A0-632F-4F61-8941-2471C5662FBF}" type="sibTrans" cxnId="{648F86F5-0B93-4F1C-8E26-970369C63CCC}">
      <dgm:prSet/>
      <dgm:spPr/>
      <dgm:t>
        <a:bodyPr/>
        <a:lstStyle/>
        <a:p>
          <a:endParaRPr lang="zh-CN" altLang="en-US"/>
        </a:p>
      </dgm:t>
    </dgm:pt>
    <dgm:pt modelId="{0AB409A8-8BE2-4815-A7E6-D9C755D782BF}" type="pres">
      <dgm:prSet presAssocID="{9ED72236-49FE-4FF7-A9F9-280F80618B56}" presName="composite" presStyleCnt="0">
        <dgm:presLayoutVars>
          <dgm:chMax val="1"/>
          <dgm:dir/>
          <dgm:resizeHandles val="exact"/>
        </dgm:presLayoutVars>
      </dgm:prSet>
      <dgm:spPr/>
      <dgm:t>
        <a:bodyPr/>
        <a:lstStyle/>
        <a:p>
          <a:endParaRPr lang="zh-CN" altLang="en-US"/>
        </a:p>
      </dgm:t>
    </dgm:pt>
    <dgm:pt modelId="{FC181743-73B2-43FD-871C-79E6266F0AFE}" type="pres">
      <dgm:prSet presAssocID="{7B159A1C-0870-426C-A0B4-8B9FE8872304}" presName="roof" presStyleLbl="dkBgShp" presStyleIdx="0" presStyleCnt="2"/>
      <dgm:spPr/>
      <dgm:t>
        <a:bodyPr/>
        <a:lstStyle/>
        <a:p>
          <a:endParaRPr lang="zh-CN" altLang="en-US"/>
        </a:p>
      </dgm:t>
    </dgm:pt>
    <dgm:pt modelId="{4E79D8C6-C14E-4A1A-97CA-DF7FA16E6855}" type="pres">
      <dgm:prSet presAssocID="{7B159A1C-0870-426C-A0B4-8B9FE8872304}" presName="pillars" presStyleCnt="0"/>
      <dgm:spPr/>
    </dgm:pt>
    <dgm:pt modelId="{8AB1722E-46C3-4A80-A168-04B39568B49A}" type="pres">
      <dgm:prSet presAssocID="{7B159A1C-0870-426C-A0B4-8B9FE8872304}" presName="pillar1" presStyleLbl="node1" presStyleIdx="0" presStyleCnt="5">
        <dgm:presLayoutVars>
          <dgm:bulletEnabled val="1"/>
        </dgm:presLayoutVars>
      </dgm:prSet>
      <dgm:spPr/>
      <dgm:t>
        <a:bodyPr/>
        <a:lstStyle/>
        <a:p>
          <a:endParaRPr lang="zh-CN" altLang="en-US"/>
        </a:p>
      </dgm:t>
    </dgm:pt>
    <dgm:pt modelId="{29169BC7-F6EF-4659-B281-D6DCA6CB9F05}" type="pres">
      <dgm:prSet presAssocID="{78297ABC-1CF2-418F-BA72-F4BEC3CB2188}" presName="pillarX" presStyleLbl="node1" presStyleIdx="1" presStyleCnt="5">
        <dgm:presLayoutVars>
          <dgm:bulletEnabled val="1"/>
        </dgm:presLayoutVars>
      </dgm:prSet>
      <dgm:spPr/>
      <dgm:t>
        <a:bodyPr/>
        <a:lstStyle/>
        <a:p>
          <a:endParaRPr lang="zh-CN" altLang="en-US"/>
        </a:p>
      </dgm:t>
    </dgm:pt>
    <dgm:pt modelId="{E06D2580-F3C5-4B6C-AE9C-E75E6F9C06C9}" type="pres">
      <dgm:prSet presAssocID="{CFBFB7AB-7741-4EA3-934D-DD40182C10C5}" presName="pillarX" presStyleLbl="node1" presStyleIdx="2" presStyleCnt="5">
        <dgm:presLayoutVars>
          <dgm:bulletEnabled val="1"/>
        </dgm:presLayoutVars>
      </dgm:prSet>
      <dgm:spPr/>
      <dgm:t>
        <a:bodyPr/>
        <a:lstStyle/>
        <a:p>
          <a:endParaRPr lang="zh-CN" altLang="en-US"/>
        </a:p>
      </dgm:t>
    </dgm:pt>
    <dgm:pt modelId="{2E995CC3-59C1-4EA4-9E96-49B39946C933}" type="pres">
      <dgm:prSet presAssocID="{8F0D3C00-5AB4-46FD-9C28-14FEFE9676F5}" presName="pillarX" presStyleLbl="node1" presStyleIdx="3" presStyleCnt="5">
        <dgm:presLayoutVars>
          <dgm:bulletEnabled val="1"/>
        </dgm:presLayoutVars>
      </dgm:prSet>
      <dgm:spPr/>
      <dgm:t>
        <a:bodyPr/>
        <a:lstStyle/>
        <a:p>
          <a:endParaRPr lang="zh-CN" altLang="en-US"/>
        </a:p>
      </dgm:t>
    </dgm:pt>
    <dgm:pt modelId="{F4576DB0-6D23-497A-939D-D0D0447118A9}" type="pres">
      <dgm:prSet presAssocID="{71152E75-4651-4369-AD1D-5476957F25DC}" presName="pillarX" presStyleLbl="node1" presStyleIdx="4" presStyleCnt="5">
        <dgm:presLayoutVars>
          <dgm:bulletEnabled val="1"/>
        </dgm:presLayoutVars>
      </dgm:prSet>
      <dgm:spPr/>
      <dgm:t>
        <a:bodyPr/>
        <a:lstStyle/>
        <a:p>
          <a:endParaRPr lang="zh-CN" altLang="en-US"/>
        </a:p>
      </dgm:t>
    </dgm:pt>
    <dgm:pt modelId="{87F0FC29-BF4E-460E-90C4-9DA08C4EACA0}" type="pres">
      <dgm:prSet presAssocID="{7B159A1C-0870-426C-A0B4-8B9FE8872304}" presName="base" presStyleLbl="dkBgShp" presStyleIdx="1" presStyleCnt="2"/>
      <dgm:spPr/>
    </dgm:pt>
  </dgm:ptLst>
  <dgm:cxnLst>
    <dgm:cxn modelId="{38F4E3B5-D231-49F9-9186-53D47D26CA04}" srcId="{7B159A1C-0870-426C-A0B4-8B9FE8872304}" destId="{78297ABC-1CF2-418F-BA72-F4BEC3CB2188}" srcOrd="1" destOrd="0" parTransId="{348D2496-FB7B-4055-9FF6-AB4EAAC063F3}" sibTransId="{FF4AA24F-3540-4F37-9790-DEC93EEE4B21}"/>
    <dgm:cxn modelId="{BA9069A7-3013-473A-9BAD-77F1BC46C123}" srcId="{7B159A1C-0870-426C-A0B4-8B9FE8872304}" destId="{CFBFB7AB-7741-4EA3-934D-DD40182C10C5}" srcOrd="2" destOrd="0" parTransId="{6012F2F2-2713-45C4-8181-D1F4CB6C2296}" sibTransId="{D3C673DC-E175-40C6-8C11-729B00534565}"/>
    <dgm:cxn modelId="{6D4598A3-3285-41B0-9D4F-87DDFA67277C}" type="presOf" srcId="{71152E75-4651-4369-AD1D-5476957F25DC}" destId="{F4576DB0-6D23-497A-939D-D0D0447118A9}" srcOrd="0" destOrd="0" presId="urn:microsoft.com/office/officeart/2005/8/layout/hList3"/>
    <dgm:cxn modelId="{3F10CB05-4ADA-41DF-8A2F-C3D9B0F8F59C}" type="presOf" srcId="{8F0D3C00-5AB4-46FD-9C28-14FEFE9676F5}" destId="{2E995CC3-59C1-4EA4-9E96-49B39946C933}" srcOrd="0" destOrd="0" presId="urn:microsoft.com/office/officeart/2005/8/layout/hList3"/>
    <dgm:cxn modelId="{BE8D68E2-ACA9-4A3D-90D2-01292A02F190}" type="presOf" srcId="{7B159A1C-0870-426C-A0B4-8B9FE8872304}" destId="{FC181743-73B2-43FD-871C-79E6266F0AFE}" srcOrd="0" destOrd="0" presId="urn:microsoft.com/office/officeart/2005/8/layout/hList3"/>
    <dgm:cxn modelId="{EA7881E6-B475-4959-A351-CD0F3F61FD7D}" type="presOf" srcId="{6417BDB8-C7E6-4491-9F11-746FF243C324}" destId="{8AB1722E-46C3-4A80-A168-04B39568B49A}" srcOrd="0" destOrd="0" presId="urn:microsoft.com/office/officeart/2005/8/layout/hList3"/>
    <dgm:cxn modelId="{D3EE2459-AB8B-4668-81FC-2C06E02687CC}" type="presOf" srcId="{CFBFB7AB-7741-4EA3-934D-DD40182C10C5}" destId="{E06D2580-F3C5-4B6C-AE9C-E75E6F9C06C9}" srcOrd="0" destOrd="0" presId="urn:microsoft.com/office/officeart/2005/8/layout/hList3"/>
    <dgm:cxn modelId="{648F86F5-0B93-4F1C-8E26-970369C63CCC}" srcId="{7B159A1C-0870-426C-A0B4-8B9FE8872304}" destId="{71152E75-4651-4369-AD1D-5476957F25DC}" srcOrd="4" destOrd="0" parTransId="{63B9F835-179A-458B-9DD5-06FF94F7A693}" sibTransId="{814452A0-632F-4F61-8941-2471C5662FBF}"/>
    <dgm:cxn modelId="{5AD4A6D6-9D41-4674-9E83-4C14C3FA43E1}" srcId="{7B159A1C-0870-426C-A0B4-8B9FE8872304}" destId="{8F0D3C00-5AB4-46FD-9C28-14FEFE9676F5}" srcOrd="3" destOrd="0" parTransId="{9485FF72-6932-4581-9B0A-6214B45BEC51}" sibTransId="{D8DA7A55-AAAD-4081-9FA6-61655A939B56}"/>
    <dgm:cxn modelId="{AA375927-E81A-4161-80B4-20BA005A2E1D}" type="presOf" srcId="{9ED72236-49FE-4FF7-A9F9-280F80618B56}" destId="{0AB409A8-8BE2-4815-A7E6-D9C755D782BF}" srcOrd="0" destOrd="0" presId="urn:microsoft.com/office/officeart/2005/8/layout/hList3"/>
    <dgm:cxn modelId="{9F150673-DE64-4615-A124-73FAAB75F8B1}" type="presOf" srcId="{78297ABC-1CF2-418F-BA72-F4BEC3CB2188}" destId="{29169BC7-F6EF-4659-B281-D6DCA6CB9F05}" srcOrd="0" destOrd="0" presId="urn:microsoft.com/office/officeart/2005/8/layout/hList3"/>
    <dgm:cxn modelId="{110F130F-8F7B-4334-BEB8-22458A2D42DE}" srcId="{7B159A1C-0870-426C-A0B4-8B9FE8872304}" destId="{6417BDB8-C7E6-4491-9F11-746FF243C324}" srcOrd="0" destOrd="0" parTransId="{1E5D9F73-71FF-43AE-A473-59CFF6CAC59E}" sibTransId="{A8AE71A6-B241-48BE-969C-A9196045300E}"/>
    <dgm:cxn modelId="{1E29BEFC-9A6C-4807-A992-07E0C8408DFA}" srcId="{9ED72236-49FE-4FF7-A9F9-280F80618B56}" destId="{7B159A1C-0870-426C-A0B4-8B9FE8872304}" srcOrd="0" destOrd="0" parTransId="{DCC2CBB3-28C2-4B7F-B49C-DAB1EDAF6FCF}" sibTransId="{5AE28C59-09D0-4078-8350-04A7DD59E2F3}"/>
    <dgm:cxn modelId="{07C4D431-B468-4BB7-8AD4-D66534D4F19A}" type="presParOf" srcId="{0AB409A8-8BE2-4815-A7E6-D9C755D782BF}" destId="{FC181743-73B2-43FD-871C-79E6266F0AFE}" srcOrd="0" destOrd="0" presId="urn:microsoft.com/office/officeart/2005/8/layout/hList3"/>
    <dgm:cxn modelId="{64BE5B49-4CBC-4A57-80EE-9F7EA01B0D6B}" type="presParOf" srcId="{0AB409A8-8BE2-4815-A7E6-D9C755D782BF}" destId="{4E79D8C6-C14E-4A1A-97CA-DF7FA16E6855}" srcOrd="1" destOrd="0" presId="urn:microsoft.com/office/officeart/2005/8/layout/hList3"/>
    <dgm:cxn modelId="{C0F0D1D1-836F-4786-A948-EFFFDA7F29FD}" type="presParOf" srcId="{4E79D8C6-C14E-4A1A-97CA-DF7FA16E6855}" destId="{8AB1722E-46C3-4A80-A168-04B39568B49A}" srcOrd="0" destOrd="0" presId="urn:microsoft.com/office/officeart/2005/8/layout/hList3"/>
    <dgm:cxn modelId="{5CED37D0-EA00-433D-802F-7E71970D9C80}" type="presParOf" srcId="{4E79D8C6-C14E-4A1A-97CA-DF7FA16E6855}" destId="{29169BC7-F6EF-4659-B281-D6DCA6CB9F05}" srcOrd="1" destOrd="0" presId="urn:microsoft.com/office/officeart/2005/8/layout/hList3"/>
    <dgm:cxn modelId="{93471C9E-A0AE-475C-A6C7-C880408E266A}" type="presParOf" srcId="{4E79D8C6-C14E-4A1A-97CA-DF7FA16E6855}" destId="{E06D2580-F3C5-4B6C-AE9C-E75E6F9C06C9}" srcOrd="2" destOrd="0" presId="urn:microsoft.com/office/officeart/2005/8/layout/hList3"/>
    <dgm:cxn modelId="{CFBC22C8-9B56-4121-8EE7-3E852A7335D6}" type="presParOf" srcId="{4E79D8C6-C14E-4A1A-97CA-DF7FA16E6855}" destId="{2E995CC3-59C1-4EA4-9E96-49B39946C933}" srcOrd="3" destOrd="0" presId="urn:microsoft.com/office/officeart/2005/8/layout/hList3"/>
    <dgm:cxn modelId="{65C20A77-ECBB-42FE-BEA7-0D41BB2921CA}" type="presParOf" srcId="{4E79D8C6-C14E-4A1A-97CA-DF7FA16E6855}" destId="{F4576DB0-6D23-497A-939D-D0D0447118A9}" srcOrd="4" destOrd="0" presId="urn:microsoft.com/office/officeart/2005/8/layout/hList3"/>
    <dgm:cxn modelId="{BC398AB3-9197-46AF-AB10-65E681E4E32D}" type="presParOf" srcId="{0AB409A8-8BE2-4815-A7E6-D9C755D782BF}" destId="{87F0FC29-BF4E-460E-90C4-9DA08C4EACA0}"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360BD3F-32F8-401D-BAFB-71AC1B3FFA02}" type="doc">
      <dgm:prSet loTypeId="urn:microsoft.com/office/officeart/2005/8/layout/bProcess4" loCatId="process" qsTypeId="urn:microsoft.com/office/officeart/2005/8/quickstyle/simple1" qsCatId="simple" csTypeId="urn:microsoft.com/office/officeart/2005/8/colors/accent1_2" csCatId="accent1" phldr="1"/>
      <dgm:spPr/>
      <dgm:t>
        <a:bodyPr/>
        <a:lstStyle/>
        <a:p>
          <a:endParaRPr lang="en-US"/>
        </a:p>
      </dgm:t>
    </dgm:pt>
    <dgm:pt modelId="{67844B35-656C-4D30-8005-F1FEDD63CB2D}">
      <dgm:prSet phldrT="[文本]"/>
      <dgm:spPr/>
      <dgm:t>
        <a:bodyPr/>
        <a:lstStyle/>
        <a:p>
          <a:r>
            <a:rPr lang="en-US" dirty="0" smtClean="0"/>
            <a:t>Trajectory in  </a:t>
          </a:r>
          <a:r>
            <a:rPr lang="en-US" altLang="zh-CN" dirty="0" err="1" smtClean="0"/>
            <a:t>Lagrangian</a:t>
          </a:r>
          <a:r>
            <a:rPr lang="en-US" altLang="zh-CN" dirty="0" smtClean="0"/>
            <a:t> framework</a:t>
          </a:r>
          <a:r>
            <a:rPr lang="en-US" dirty="0" smtClean="0"/>
            <a:t> </a:t>
          </a:r>
          <a:endParaRPr lang="en-US" dirty="0"/>
        </a:p>
      </dgm:t>
    </dgm:pt>
    <dgm:pt modelId="{1521B9BA-3F21-4DEE-873E-3D4509DCA71A}" type="parTrans" cxnId="{D154ACA2-9955-42B6-9055-D6588151B01B}">
      <dgm:prSet/>
      <dgm:spPr/>
      <dgm:t>
        <a:bodyPr/>
        <a:lstStyle/>
        <a:p>
          <a:endParaRPr lang="en-US"/>
        </a:p>
      </dgm:t>
    </dgm:pt>
    <dgm:pt modelId="{6031344D-56D8-4A6A-8283-53273921633C}" type="sibTrans" cxnId="{D154ACA2-9955-42B6-9055-D6588151B01B}">
      <dgm:prSet/>
      <dgm:spPr/>
      <dgm:t>
        <a:bodyPr/>
        <a:lstStyle/>
        <a:p>
          <a:endParaRPr lang="en-US"/>
        </a:p>
      </dgm:t>
    </dgm:pt>
    <dgm:pt modelId="{0BBC496E-F782-4FE1-A524-BAAD8C9C5F4B}">
      <dgm:prSet phldrT="[文本]"/>
      <dgm:spPr/>
      <dgm:t>
        <a:bodyPr/>
        <a:lstStyle/>
        <a:p>
          <a:r>
            <a:rPr lang="en-US" dirty="0" smtClean="0"/>
            <a:t>History of Temperature &amp; plasma density</a:t>
          </a:r>
          <a:endParaRPr lang="en-US" dirty="0"/>
        </a:p>
      </dgm:t>
    </dgm:pt>
    <dgm:pt modelId="{FB448E88-6379-4489-89E6-0914D1C9E58C}" type="parTrans" cxnId="{7A194CAE-80B4-4D33-AE42-741BC2C589E2}">
      <dgm:prSet/>
      <dgm:spPr/>
      <dgm:t>
        <a:bodyPr/>
        <a:lstStyle/>
        <a:p>
          <a:endParaRPr lang="en-US"/>
        </a:p>
      </dgm:t>
    </dgm:pt>
    <dgm:pt modelId="{36FE00FC-AD9B-4283-ACF0-B6E030F5E367}" type="sibTrans" cxnId="{7A194CAE-80B4-4D33-AE42-741BC2C589E2}">
      <dgm:prSet/>
      <dgm:spPr/>
      <dgm:t>
        <a:bodyPr/>
        <a:lstStyle/>
        <a:p>
          <a:endParaRPr lang="en-US"/>
        </a:p>
      </dgm:t>
    </dgm:pt>
    <dgm:pt modelId="{A2849718-B62B-42A8-B6B7-89F7851982B9}">
      <dgm:prSet phldrT="[文本]"/>
      <dgm:spPr/>
      <dgm:t>
        <a:bodyPr/>
        <a:lstStyle/>
        <a:p>
          <a:r>
            <a:rPr lang="en-US" dirty="0" smtClean="0"/>
            <a:t>Ionization &amp; recombination rate (</a:t>
          </a:r>
          <a:r>
            <a:rPr lang="en-US" i="1" dirty="0" err="1" smtClean="0"/>
            <a:t>C</a:t>
          </a:r>
          <a:r>
            <a:rPr lang="en-US" i="1" baseline="-25000" dirty="0" err="1" smtClean="0"/>
            <a:t>i</a:t>
          </a:r>
          <a:r>
            <a:rPr lang="en-US" i="1" dirty="0" smtClean="0"/>
            <a:t>, </a:t>
          </a:r>
          <a:r>
            <a:rPr lang="en-US" i="1" dirty="0" err="1" smtClean="0"/>
            <a:t>R</a:t>
          </a:r>
          <a:r>
            <a:rPr lang="en-US" i="1" baseline="-25000" dirty="0" err="1" smtClean="0"/>
            <a:t>i</a:t>
          </a:r>
          <a:r>
            <a:rPr lang="en-US" dirty="0" smtClean="0"/>
            <a:t>)</a:t>
          </a:r>
          <a:endParaRPr lang="en-US" dirty="0"/>
        </a:p>
      </dgm:t>
    </dgm:pt>
    <dgm:pt modelId="{1661EB9D-77B0-4081-A0BD-4210C612B87D}" type="parTrans" cxnId="{00771E66-9561-465F-8C7B-751FBFAD5847}">
      <dgm:prSet/>
      <dgm:spPr/>
      <dgm:t>
        <a:bodyPr/>
        <a:lstStyle/>
        <a:p>
          <a:endParaRPr lang="en-US"/>
        </a:p>
      </dgm:t>
    </dgm:pt>
    <dgm:pt modelId="{CDD6045C-DA82-415B-84BC-1366816A4A2C}" type="sibTrans" cxnId="{00771E66-9561-465F-8C7B-751FBFAD5847}">
      <dgm:prSet/>
      <dgm:spPr/>
      <dgm:t>
        <a:bodyPr/>
        <a:lstStyle/>
        <a:p>
          <a:endParaRPr lang="en-US"/>
        </a:p>
      </dgm:t>
    </dgm:pt>
    <dgm:pt modelId="{2E3C0834-B3EB-4E8A-BF40-9FCA0CEFCBEF}">
      <dgm:prSet phldrT="[文本]"/>
      <dgm:spPr/>
      <dgm:t>
        <a:bodyPr/>
        <a:lstStyle/>
        <a:p>
          <a:r>
            <a:rPr lang="en-US" dirty="0" smtClean="0"/>
            <a:t>Solve: Time-dependent ionization equation</a:t>
          </a:r>
          <a:endParaRPr lang="en-US" dirty="0"/>
        </a:p>
      </dgm:t>
    </dgm:pt>
    <dgm:pt modelId="{7461E0DC-2713-4791-AFFD-B31487670762}" type="parTrans" cxnId="{43654B26-5913-4DAD-90B6-FAAF12CE6DF9}">
      <dgm:prSet/>
      <dgm:spPr/>
      <dgm:t>
        <a:bodyPr/>
        <a:lstStyle/>
        <a:p>
          <a:endParaRPr lang="en-US"/>
        </a:p>
      </dgm:t>
    </dgm:pt>
    <dgm:pt modelId="{9D77DC6B-2EEC-4336-8F81-E2456601F585}" type="sibTrans" cxnId="{43654B26-5913-4DAD-90B6-FAAF12CE6DF9}">
      <dgm:prSet/>
      <dgm:spPr/>
      <dgm:t>
        <a:bodyPr/>
        <a:lstStyle/>
        <a:p>
          <a:endParaRPr lang="en-US"/>
        </a:p>
      </dgm:t>
    </dgm:pt>
    <dgm:pt modelId="{97108587-2B57-479A-ACAD-A3E5448B8A52}">
      <dgm:prSet phldrT="[文本]"/>
      <dgm:spPr/>
      <dgm:t>
        <a:bodyPr/>
        <a:lstStyle/>
        <a:p>
          <a:r>
            <a:rPr lang="en-US" dirty="0" smtClean="0"/>
            <a:t>Line Emissivity </a:t>
          </a:r>
          <a:endParaRPr lang="en-US" dirty="0"/>
        </a:p>
      </dgm:t>
    </dgm:pt>
    <dgm:pt modelId="{585642F8-75DD-4D5A-BEF1-96E9C65632F3}" type="parTrans" cxnId="{E0D1A253-44A5-48B2-A636-817878E03CC7}">
      <dgm:prSet/>
      <dgm:spPr/>
      <dgm:t>
        <a:bodyPr/>
        <a:lstStyle/>
        <a:p>
          <a:endParaRPr lang="en-US"/>
        </a:p>
      </dgm:t>
    </dgm:pt>
    <dgm:pt modelId="{691F748C-9722-418D-BC84-C36AF044709F}" type="sibTrans" cxnId="{E0D1A253-44A5-48B2-A636-817878E03CC7}">
      <dgm:prSet/>
      <dgm:spPr/>
      <dgm:t>
        <a:bodyPr/>
        <a:lstStyle/>
        <a:p>
          <a:endParaRPr lang="en-US"/>
        </a:p>
      </dgm:t>
    </dgm:pt>
    <dgm:pt modelId="{EBA7AD8E-299C-4655-8D3A-89B51AC5ACA7}">
      <dgm:prSet phldrT="[文本]"/>
      <dgm:spPr>
        <a:ln>
          <a:solidFill>
            <a:srgbClr val="FF0000"/>
          </a:solidFill>
        </a:ln>
      </dgm:spPr>
      <dgm:t>
        <a:bodyPr/>
        <a:lstStyle/>
        <a:p>
          <a:r>
            <a:rPr lang="en-US" dirty="0" smtClean="0"/>
            <a:t>AIA count rate images</a:t>
          </a:r>
          <a:endParaRPr lang="en-US" dirty="0"/>
        </a:p>
      </dgm:t>
    </dgm:pt>
    <dgm:pt modelId="{7E9D52FD-4D51-4BBE-B73D-CF63B49023DC}" type="parTrans" cxnId="{D5BB9E91-B6C9-48D2-ADF2-8C2C7A749275}">
      <dgm:prSet/>
      <dgm:spPr/>
      <dgm:t>
        <a:bodyPr/>
        <a:lstStyle/>
        <a:p>
          <a:endParaRPr lang="en-US"/>
        </a:p>
      </dgm:t>
    </dgm:pt>
    <dgm:pt modelId="{059816B6-9DA1-494B-A5C4-8DCE1276946C}" type="sibTrans" cxnId="{D5BB9E91-B6C9-48D2-ADF2-8C2C7A749275}">
      <dgm:prSet/>
      <dgm:spPr/>
      <dgm:t>
        <a:bodyPr/>
        <a:lstStyle/>
        <a:p>
          <a:endParaRPr lang="en-US"/>
        </a:p>
      </dgm:t>
    </dgm:pt>
    <dgm:pt modelId="{1E3CA657-33E5-4CC1-A77D-C37EB7BDE49B}">
      <dgm:prSet phldrT="[文本]"/>
      <dgm:spPr>
        <a:ln>
          <a:solidFill>
            <a:srgbClr val="FF0000"/>
          </a:solidFill>
        </a:ln>
      </dgm:spPr>
      <dgm:t>
        <a:bodyPr/>
        <a:lstStyle/>
        <a:p>
          <a:r>
            <a:rPr lang="en-US" dirty="0" smtClean="0"/>
            <a:t>UVCS intensity</a:t>
          </a:r>
          <a:endParaRPr lang="en-US" dirty="0"/>
        </a:p>
      </dgm:t>
    </dgm:pt>
    <dgm:pt modelId="{C4A607F1-D784-4510-BCD4-1B868CB652BD}" type="parTrans" cxnId="{8CE66B97-99C2-4E9F-9D9D-C617EE716DFB}">
      <dgm:prSet/>
      <dgm:spPr/>
      <dgm:t>
        <a:bodyPr/>
        <a:lstStyle/>
        <a:p>
          <a:endParaRPr lang="zh-CN" altLang="en-US"/>
        </a:p>
      </dgm:t>
    </dgm:pt>
    <dgm:pt modelId="{F224B844-20A5-42B8-8F53-FDBBDC1399E9}" type="sibTrans" cxnId="{8CE66B97-99C2-4E9F-9D9D-C617EE716DFB}">
      <dgm:prSet/>
      <dgm:spPr/>
      <dgm:t>
        <a:bodyPr/>
        <a:lstStyle/>
        <a:p>
          <a:endParaRPr lang="zh-CN" altLang="en-US"/>
        </a:p>
      </dgm:t>
    </dgm:pt>
    <dgm:pt modelId="{7CEF3A2A-200B-493D-BA01-03EBF1629B0C}">
      <dgm:prSet phldrT="[文本]"/>
      <dgm:spPr/>
      <dgm:t>
        <a:bodyPr/>
        <a:lstStyle/>
        <a:p>
          <a:r>
            <a:rPr lang="en-US" dirty="0" smtClean="0"/>
            <a:t>Ion charge state</a:t>
          </a:r>
          <a:endParaRPr lang="en-US" dirty="0"/>
        </a:p>
      </dgm:t>
    </dgm:pt>
    <dgm:pt modelId="{483BCAA7-EAD4-4D87-8879-3B9B0E13D098}" type="parTrans" cxnId="{D9AF9E3E-CFC8-465D-98CB-0A404F3EE036}">
      <dgm:prSet/>
      <dgm:spPr/>
      <dgm:t>
        <a:bodyPr/>
        <a:lstStyle/>
        <a:p>
          <a:endParaRPr lang="zh-CN" altLang="en-US"/>
        </a:p>
      </dgm:t>
    </dgm:pt>
    <dgm:pt modelId="{884D41F5-7227-423D-B588-16744A55322C}" type="sibTrans" cxnId="{D9AF9E3E-CFC8-465D-98CB-0A404F3EE036}">
      <dgm:prSet/>
      <dgm:spPr/>
      <dgm:t>
        <a:bodyPr/>
        <a:lstStyle/>
        <a:p>
          <a:endParaRPr lang="zh-CN" altLang="en-US"/>
        </a:p>
      </dgm:t>
    </dgm:pt>
    <dgm:pt modelId="{7966A155-67B6-472C-9F74-E0D9111504C9}" type="pres">
      <dgm:prSet presAssocID="{4360BD3F-32F8-401D-BAFB-71AC1B3FFA02}" presName="Name0" presStyleCnt="0">
        <dgm:presLayoutVars>
          <dgm:dir/>
          <dgm:resizeHandles/>
        </dgm:presLayoutVars>
      </dgm:prSet>
      <dgm:spPr/>
      <dgm:t>
        <a:bodyPr/>
        <a:lstStyle/>
        <a:p>
          <a:endParaRPr lang="en-US"/>
        </a:p>
      </dgm:t>
    </dgm:pt>
    <dgm:pt modelId="{8301BF76-3C2F-4781-81AE-F8C784BA81DB}" type="pres">
      <dgm:prSet presAssocID="{67844B35-656C-4D30-8005-F1FEDD63CB2D}" presName="compNode" presStyleCnt="0"/>
      <dgm:spPr/>
    </dgm:pt>
    <dgm:pt modelId="{AC1FB3C4-D0E4-402F-A6F4-F408F61E462A}" type="pres">
      <dgm:prSet presAssocID="{67844B35-656C-4D30-8005-F1FEDD63CB2D}" presName="dummyConnPt" presStyleCnt="0"/>
      <dgm:spPr/>
    </dgm:pt>
    <dgm:pt modelId="{12F127A9-E69E-4986-984C-11955F0533EB}" type="pres">
      <dgm:prSet presAssocID="{67844B35-656C-4D30-8005-F1FEDD63CB2D}" presName="node" presStyleLbl="node1" presStyleIdx="0" presStyleCnt="8">
        <dgm:presLayoutVars>
          <dgm:bulletEnabled val="1"/>
        </dgm:presLayoutVars>
      </dgm:prSet>
      <dgm:spPr/>
      <dgm:t>
        <a:bodyPr/>
        <a:lstStyle/>
        <a:p>
          <a:endParaRPr lang="en-US"/>
        </a:p>
      </dgm:t>
    </dgm:pt>
    <dgm:pt modelId="{F1A0C2CF-4072-46D9-B2AB-4B46932A15B4}" type="pres">
      <dgm:prSet presAssocID="{6031344D-56D8-4A6A-8283-53273921633C}" presName="sibTrans" presStyleLbl="bgSibTrans2D1" presStyleIdx="0" presStyleCnt="7"/>
      <dgm:spPr/>
      <dgm:t>
        <a:bodyPr/>
        <a:lstStyle/>
        <a:p>
          <a:endParaRPr lang="en-US"/>
        </a:p>
      </dgm:t>
    </dgm:pt>
    <dgm:pt modelId="{E4B99FC0-CC5F-4DCE-B5EF-7827B348301A}" type="pres">
      <dgm:prSet presAssocID="{0BBC496E-F782-4FE1-A524-BAAD8C9C5F4B}" presName="compNode" presStyleCnt="0"/>
      <dgm:spPr/>
    </dgm:pt>
    <dgm:pt modelId="{AE27C0E0-3196-43DC-93D6-EF582EF0E366}" type="pres">
      <dgm:prSet presAssocID="{0BBC496E-F782-4FE1-A524-BAAD8C9C5F4B}" presName="dummyConnPt" presStyleCnt="0"/>
      <dgm:spPr/>
    </dgm:pt>
    <dgm:pt modelId="{DDE22422-0A5F-472B-9A07-FB57137B063B}" type="pres">
      <dgm:prSet presAssocID="{0BBC496E-F782-4FE1-A524-BAAD8C9C5F4B}" presName="node" presStyleLbl="node1" presStyleIdx="1" presStyleCnt="8">
        <dgm:presLayoutVars>
          <dgm:bulletEnabled val="1"/>
        </dgm:presLayoutVars>
      </dgm:prSet>
      <dgm:spPr/>
      <dgm:t>
        <a:bodyPr/>
        <a:lstStyle/>
        <a:p>
          <a:endParaRPr lang="en-US"/>
        </a:p>
      </dgm:t>
    </dgm:pt>
    <dgm:pt modelId="{38E38035-E8C8-4FB0-A411-6EF466CDA383}" type="pres">
      <dgm:prSet presAssocID="{36FE00FC-AD9B-4283-ACF0-B6E030F5E367}" presName="sibTrans" presStyleLbl="bgSibTrans2D1" presStyleIdx="1" presStyleCnt="7"/>
      <dgm:spPr/>
      <dgm:t>
        <a:bodyPr/>
        <a:lstStyle/>
        <a:p>
          <a:endParaRPr lang="en-US"/>
        </a:p>
      </dgm:t>
    </dgm:pt>
    <dgm:pt modelId="{FA92C518-2A94-4556-A1A0-260D058601B5}" type="pres">
      <dgm:prSet presAssocID="{A2849718-B62B-42A8-B6B7-89F7851982B9}" presName="compNode" presStyleCnt="0"/>
      <dgm:spPr/>
    </dgm:pt>
    <dgm:pt modelId="{A80F6FFF-AB22-4C90-8C2E-9908887A2D48}" type="pres">
      <dgm:prSet presAssocID="{A2849718-B62B-42A8-B6B7-89F7851982B9}" presName="dummyConnPt" presStyleCnt="0"/>
      <dgm:spPr/>
    </dgm:pt>
    <dgm:pt modelId="{CBC3F206-F667-408F-8FB6-87274325FB29}" type="pres">
      <dgm:prSet presAssocID="{A2849718-B62B-42A8-B6B7-89F7851982B9}" presName="node" presStyleLbl="node1" presStyleIdx="2" presStyleCnt="8">
        <dgm:presLayoutVars>
          <dgm:bulletEnabled val="1"/>
        </dgm:presLayoutVars>
      </dgm:prSet>
      <dgm:spPr/>
      <dgm:t>
        <a:bodyPr/>
        <a:lstStyle/>
        <a:p>
          <a:endParaRPr lang="en-US"/>
        </a:p>
      </dgm:t>
    </dgm:pt>
    <dgm:pt modelId="{6328CAE8-7B01-4A50-A1D1-7B890631376B}" type="pres">
      <dgm:prSet presAssocID="{CDD6045C-DA82-415B-84BC-1366816A4A2C}" presName="sibTrans" presStyleLbl="bgSibTrans2D1" presStyleIdx="2" presStyleCnt="7"/>
      <dgm:spPr/>
      <dgm:t>
        <a:bodyPr/>
        <a:lstStyle/>
        <a:p>
          <a:endParaRPr lang="en-US"/>
        </a:p>
      </dgm:t>
    </dgm:pt>
    <dgm:pt modelId="{B7D0366A-5406-4B76-83CB-76F9F698DDB8}" type="pres">
      <dgm:prSet presAssocID="{2E3C0834-B3EB-4E8A-BF40-9FCA0CEFCBEF}" presName="compNode" presStyleCnt="0"/>
      <dgm:spPr/>
    </dgm:pt>
    <dgm:pt modelId="{BF5DDCA8-D6C1-4A39-8F1E-9F26AA30596E}" type="pres">
      <dgm:prSet presAssocID="{2E3C0834-B3EB-4E8A-BF40-9FCA0CEFCBEF}" presName="dummyConnPt" presStyleCnt="0"/>
      <dgm:spPr/>
    </dgm:pt>
    <dgm:pt modelId="{2EC934A7-869F-4893-B11F-36DB95E8B7EA}" type="pres">
      <dgm:prSet presAssocID="{2E3C0834-B3EB-4E8A-BF40-9FCA0CEFCBEF}" presName="node" presStyleLbl="node1" presStyleIdx="3" presStyleCnt="8">
        <dgm:presLayoutVars>
          <dgm:bulletEnabled val="1"/>
        </dgm:presLayoutVars>
      </dgm:prSet>
      <dgm:spPr/>
      <dgm:t>
        <a:bodyPr/>
        <a:lstStyle/>
        <a:p>
          <a:endParaRPr lang="en-US"/>
        </a:p>
      </dgm:t>
    </dgm:pt>
    <dgm:pt modelId="{AED406ED-FCE6-496F-A3AE-4FA356F00598}" type="pres">
      <dgm:prSet presAssocID="{9D77DC6B-2EEC-4336-8F81-E2456601F585}" presName="sibTrans" presStyleLbl="bgSibTrans2D1" presStyleIdx="3" presStyleCnt="7"/>
      <dgm:spPr/>
      <dgm:t>
        <a:bodyPr/>
        <a:lstStyle/>
        <a:p>
          <a:endParaRPr lang="en-US"/>
        </a:p>
      </dgm:t>
    </dgm:pt>
    <dgm:pt modelId="{38816402-FD51-46A9-AF39-B7729425F4A1}" type="pres">
      <dgm:prSet presAssocID="{7CEF3A2A-200B-493D-BA01-03EBF1629B0C}" presName="compNode" presStyleCnt="0"/>
      <dgm:spPr/>
    </dgm:pt>
    <dgm:pt modelId="{36709F20-DBB3-4888-870F-13BF078D330C}" type="pres">
      <dgm:prSet presAssocID="{7CEF3A2A-200B-493D-BA01-03EBF1629B0C}" presName="dummyConnPt" presStyleCnt="0"/>
      <dgm:spPr/>
    </dgm:pt>
    <dgm:pt modelId="{F82CD7AB-C1C8-4D94-B73D-608330FC2936}" type="pres">
      <dgm:prSet presAssocID="{7CEF3A2A-200B-493D-BA01-03EBF1629B0C}" presName="node" presStyleLbl="node1" presStyleIdx="4" presStyleCnt="8">
        <dgm:presLayoutVars>
          <dgm:bulletEnabled val="1"/>
        </dgm:presLayoutVars>
      </dgm:prSet>
      <dgm:spPr/>
      <dgm:t>
        <a:bodyPr/>
        <a:lstStyle/>
        <a:p>
          <a:endParaRPr lang="zh-CN" altLang="en-US"/>
        </a:p>
      </dgm:t>
    </dgm:pt>
    <dgm:pt modelId="{B6E4F946-6C15-4603-ADD1-94453414FCE6}" type="pres">
      <dgm:prSet presAssocID="{884D41F5-7227-423D-B588-16744A55322C}" presName="sibTrans" presStyleLbl="bgSibTrans2D1" presStyleIdx="4" presStyleCnt="7"/>
      <dgm:spPr/>
      <dgm:t>
        <a:bodyPr/>
        <a:lstStyle/>
        <a:p>
          <a:endParaRPr lang="zh-CN" altLang="en-US"/>
        </a:p>
      </dgm:t>
    </dgm:pt>
    <dgm:pt modelId="{1DFDBC9A-E99B-407A-A346-C2D98834BD72}" type="pres">
      <dgm:prSet presAssocID="{97108587-2B57-479A-ACAD-A3E5448B8A52}" presName="compNode" presStyleCnt="0"/>
      <dgm:spPr/>
    </dgm:pt>
    <dgm:pt modelId="{81CE7486-4065-40C5-862E-B5EC256494C3}" type="pres">
      <dgm:prSet presAssocID="{97108587-2B57-479A-ACAD-A3E5448B8A52}" presName="dummyConnPt" presStyleCnt="0"/>
      <dgm:spPr/>
    </dgm:pt>
    <dgm:pt modelId="{BC5CA562-B727-4E4B-84C1-B62B5EF785C7}" type="pres">
      <dgm:prSet presAssocID="{97108587-2B57-479A-ACAD-A3E5448B8A52}" presName="node" presStyleLbl="node1" presStyleIdx="5" presStyleCnt="8">
        <dgm:presLayoutVars>
          <dgm:bulletEnabled val="1"/>
        </dgm:presLayoutVars>
      </dgm:prSet>
      <dgm:spPr/>
      <dgm:t>
        <a:bodyPr/>
        <a:lstStyle/>
        <a:p>
          <a:endParaRPr lang="en-US"/>
        </a:p>
      </dgm:t>
    </dgm:pt>
    <dgm:pt modelId="{1844E7E7-AEE3-4D50-9A8A-92553D89DE16}" type="pres">
      <dgm:prSet presAssocID="{691F748C-9722-418D-BC84-C36AF044709F}" presName="sibTrans" presStyleLbl="bgSibTrans2D1" presStyleIdx="5" presStyleCnt="7" custFlipVert="1" custScaleX="21063" custScaleY="145692" custLinFactY="600000" custLinFactNeighborX="78910" custLinFactNeighborY="605775"/>
      <dgm:spPr/>
      <dgm:t>
        <a:bodyPr/>
        <a:lstStyle/>
        <a:p>
          <a:endParaRPr lang="en-US"/>
        </a:p>
      </dgm:t>
    </dgm:pt>
    <dgm:pt modelId="{BC577A4E-62EF-4948-B0B9-4E5FCC0D5AFA}" type="pres">
      <dgm:prSet presAssocID="{EBA7AD8E-299C-4655-8D3A-89B51AC5ACA7}" presName="compNode" presStyleCnt="0"/>
      <dgm:spPr/>
    </dgm:pt>
    <dgm:pt modelId="{CA4C6934-F127-424D-8926-18CF600A1374}" type="pres">
      <dgm:prSet presAssocID="{EBA7AD8E-299C-4655-8D3A-89B51AC5ACA7}" presName="dummyConnPt" presStyleCnt="0"/>
      <dgm:spPr/>
    </dgm:pt>
    <dgm:pt modelId="{0E62BA89-AA89-4693-B96F-7DACCF51E478}" type="pres">
      <dgm:prSet presAssocID="{EBA7AD8E-299C-4655-8D3A-89B51AC5ACA7}" presName="node" presStyleLbl="node1" presStyleIdx="6" presStyleCnt="8" custLinFactNeighborX="-1629" custLinFactNeighborY="5784">
        <dgm:presLayoutVars>
          <dgm:bulletEnabled val="1"/>
        </dgm:presLayoutVars>
      </dgm:prSet>
      <dgm:spPr/>
      <dgm:t>
        <a:bodyPr/>
        <a:lstStyle/>
        <a:p>
          <a:endParaRPr lang="en-US"/>
        </a:p>
      </dgm:t>
    </dgm:pt>
    <dgm:pt modelId="{AF0D2CFB-8179-4E9C-8A4B-7BCA23069722}" type="pres">
      <dgm:prSet presAssocID="{059816B6-9DA1-494B-A5C4-8DCE1276946C}" presName="sibTrans" presStyleLbl="bgSibTrans2D1" presStyleIdx="6" presStyleCnt="7" custAng="16200000" custScaleX="44867" custScaleY="120899" custLinFactY="-200000" custLinFactNeighborX="40581" custLinFactNeighborY="-244856"/>
      <dgm:spPr/>
      <dgm:t>
        <a:bodyPr/>
        <a:lstStyle/>
        <a:p>
          <a:endParaRPr lang="zh-CN" altLang="en-US"/>
        </a:p>
      </dgm:t>
    </dgm:pt>
    <dgm:pt modelId="{DD8384C6-AF4D-4D6E-A276-F06453B78FEC}" type="pres">
      <dgm:prSet presAssocID="{1E3CA657-33E5-4CC1-A77D-C37EB7BDE49B}" presName="compNode" presStyleCnt="0"/>
      <dgm:spPr/>
    </dgm:pt>
    <dgm:pt modelId="{674394D9-9ACB-40C3-B95A-3966B6FF3BF5}" type="pres">
      <dgm:prSet presAssocID="{1E3CA657-33E5-4CC1-A77D-C37EB7BDE49B}" presName="dummyConnPt" presStyleCnt="0"/>
      <dgm:spPr/>
    </dgm:pt>
    <dgm:pt modelId="{CFFAA676-260D-49E1-B027-24CED8EF22BD}" type="pres">
      <dgm:prSet presAssocID="{1E3CA657-33E5-4CC1-A77D-C37EB7BDE49B}" presName="node" presStyleLbl="node1" presStyleIdx="7" presStyleCnt="8" custLinFactNeighborX="-1629" custLinFactNeighborY="24044">
        <dgm:presLayoutVars>
          <dgm:bulletEnabled val="1"/>
        </dgm:presLayoutVars>
      </dgm:prSet>
      <dgm:spPr/>
      <dgm:t>
        <a:bodyPr/>
        <a:lstStyle/>
        <a:p>
          <a:endParaRPr lang="zh-CN" altLang="en-US"/>
        </a:p>
      </dgm:t>
    </dgm:pt>
  </dgm:ptLst>
  <dgm:cxnLst>
    <dgm:cxn modelId="{8CE66B97-99C2-4E9F-9D9D-C617EE716DFB}" srcId="{4360BD3F-32F8-401D-BAFB-71AC1B3FFA02}" destId="{1E3CA657-33E5-4CC1-A77D-C37EB7BDE49B}" srcOrd="7" destOrd="0" parTransId="{C4A607F1-D784-4510-BCD4-1B868CB652BD}" sibTransId="{F224B844-20A5-42B8-8F53-FDBBDC1399E9}"/>
    <dgm:cxn modelId="{E0D1A253-44A5-48B2-A636-817878E03CC7}" srcId="{4360BD3F-32F8-401D-BAFB-71AC1B3FFA02}" destId="{97108587-2B57-479A-ACAD-A3E5448B8A52}" srcOrd="5" destOrd="0" parTransId="{585642F8-75DD-4D5A-BEF1-96E9C65632F3}" sibTransId="{691F748C-9722-418D-BC84-C36AF044709F}"/>
    <dgm:cxn modelId="{59A9359A-4AAC-48BA-844E-19CB1C6A8803}" type="presOf" srcId="{A2849718-B62B-42A8-B6B7-89F7851982B9}" destId="{CBC3F206-F667-408F-8FB6-87274325FB29}" srcOrd="0" destOrd="0" presId="urn:microsoft.com/office/officeart/2005/8/layout/bProcess4"/>
    <dgm:cxn modelId="{7AC6C6E5-50C8-4335-9C5D-D86A987884B6}" type="presOf" srcId="{67844B35-656C-4D30-8005-F1FEDD63CB2D}" destId="{12F127A9-E69E-4986-984C-11955F0533EB}" srcOrd="0" destOrd="0" presId="urn:microsoft.com/office/officeart/2005/8/layout/bProcess4"/>
    <dgm:cxn modelId="{7A194CAE-80B4-4D33-AE42-741BC2C589E2}" srcId="{4360BD3F-32F8-401D-BAFB-71AC1B3FFA02}" destId="{0BBC496E-F782-4FE1-A524-BAAD8C9C5F4B}" srcOrd="1" destOrd="0" parTransId="{FB448E88-6379-4489-89E6-0914D1C9E58C}" sibTransId="{36FE00FC-AD9B-4283-ACF0-B6E030F5E367}"/>
    <dgm:cxn modelId="{17E802AA-518C-4F65-AEC3-8C6BC49C1237}" type="presOf" srcId="{CDD6045C-DA82-415B-84BC-1366816A4A2C}" destId="{6328CAE8-7B01-4A50-A1D1-7B890631376B}" srcOrd="0" destOrd="0" presId="urn:microsoft.com/office/officeart/2005/8/layout/bProcess4"/>
    <dgm:cxn modelId="{682D4DC1-F8C4-438A-90B1-219A7610A145}" type="presOf" srcId="{9D77DC6B-2EEC-4336-8F81-E2456601F585}" destId="{AED406ED-FCE6-496F-A3AE-4FA356F00598}" srcOrd="0" destOrd="0" presId="urn:microsoft.com/office/officeart/2005/8/layout/bProcess4"/>
    <dgm:cxn modelId="{D9AF9E3E-CFC8-465D-98CB-0A404F3EE036}" srcId="{4360BD3F-32F8-401D-BAFB-71AC1B3FFA02}" destId="{7CEF3A2A-200B-493D-BA01-03EBF1629B0C}" srcOrd="4" destOrd="0" parTransId="{483BCAA7-EAD4-4D87-8879-3B9B0E13D098}" sibTransId="{884D41F5-7227-423D-B588-16744A55322C}"/>
    <dgm:cxn modelId="{77988B1E-6069-46EB-8A8B-4A25AB1A725A}" type="presOf" srcId="{EBA7AD8E-299C-4655-8D3A-89B51AC5ACA7}" destId="{0E62BA89-AA89-4693-B96F-7DACCF51E478}" srcOrd="0" destOrd="0" presId="urn:microsoft.com/office/officeart/2005/8/layout/bProcess4"/>
    <dgm:cxn modelId="{D77D59F8-580B-4F61-9C99-4478E8764D43}" type="presOf" srcId="{2E3C0834-B3EB-4E8A-BF40-9FCA0CEFCBEF}" destId="{2EC934A7-869F-4893-B11F-36DB95E8B7EA}" srcOrd="0" destOrd="0" presId="urn:microsoft.com/office/officeart/2005/8/layout/bProcess4"/>
    <dgm:cxn modelId="{ED103001-63D6-4B92-96C6-7C7EFFFB20EA}" type="presOf" srcId="{36FE00FC-AD9B-4283-ACF0-B6E030F5E367}" destId="{38E38035-E8C8-4FB0-A411-6EF466CDA383}" srcOrd="0" destOrd="0" presId="urn:microsoft.com/office/officeart/2005/8/layout/bProcess4"/>
    <dgm:cxn modelId="{DC4B0C9E-C612-4BBC-A449-BBBD600EDE68}" type="presOf" srcId="{691F748C-9722-418D-BC84-C36AF044709F}" destId="{1844E7E7-AEE3-4D50-9A8A-92553D89DE16}" srcOrd="0" destOrd="0" presId="urn:microsoft.com/office/officeart/2005/8/layout/bProcess4"/>
    <dgm:cxn modelId="{AA5203A1-E93C-433C-B953-B5D9FDCCD1D2}" type="presOf" srcId="{97108587-2B57-479A-ACAD-A3E5448B8A52}" destId="{BC5CA562-B727-4E4B-84C1-B62B5EF785C7}" srcOrd="0" destOrd="0" presId="urn:microsoft.com/office/officeart/2005/8/layout/bProcess4"/>
    <dgm:cxn modelId="{052A929A-58E6-4ED5-8D4F-3ECBEB7F42F4}" type="presOf" srcId="{0BBC496E-F782-4FE1-A524-BAAD8C9C5F4B}" destId="{DDE22422-0A5F-472B-9A07-FB57137B063B}" srcOrd="0" destOrd="0" presId="urn:microsoft.com/office/officeart/2005/8/layout/bProcess4"/>
    <dgm:cxn modelId="{3FEEEB2D-793E-4244-8C0E-2B9B374FD3D2}" type="presOf" srcId="{6031344D-56D8-4A6A-8283-53273921633C}" destId="{F1A0C2CF-4072-46D9-B2AB-4B46932A15B4}" srcOrd="0" destOrd="0" presId="urn:microsoft.com/office/officeart/2005/8/layout/bProcess4"/>
    <dgm:cxn modelId="{2966DA33-2270-4CDC-8811-4323BBDD93B6}" type="presOf" srcId="{884D41F5-7227-423D-B588-16744A55322C}" destId="{B6E4F946-6C15-4603-ADD1-94453414FCE6}" srcOrd="0" destOrd="0" presId="urn:microsoft.com/office/officeart/2005/8/layout/bProcess4"/>
    <dgm:cxn modelId="{00771E66-9561-465F-8C7B-751FBFAD5847}" srcId="{4360BD3F-32F8-401D-BAFB-71AC1B3FFA02}" destId="{A2849718-B62B-42A8-B6B7-89F7851982B9}" srcOrd="2" destOrd="0" parTransId="{1661EB9D-77B0-4081-A0BD-4210C612B87D}" sibTransId="{CDD6045C-DA82-415B-84BC-1366816A4A2C}"/>
    <dgm:cxn modelId="{D5BB9E91-B6C9-48D2-ADF2-8C2C7A749275}" srcId="{4360BD3F-32F8-401D-BAFB-71AC1B3FFA02}" destId="{EBA7AD8E-299C-4655-8D3A-89B51AC5ACA7}" srcOrd="6" destOrd="0" parTransId="{7E9D52FD-4D51-4BBE-B73D-CF63B49023DC}" sibTransId="{059816B6-9DA1-494B-A5C4-8DCE1276946C}"/>
    <dgm:cxn modelId="{C5E978E4-5C65-45E0-893A-6192D658C8BB}" type="presOf" srcId="{7CEF3A2A-200B-493D-BA01-03EBF1629B0C}" destId="{F82CD7AB-C1C8-4D94-B73D-608330FC2936}" srcOrd="0" destOrd="0" presId="urn:microsoft.com/office/officeart/2005/8/layout/bProcess4"/>
    <dgm:cxn modelId="{D2B74765-3F51-4061-A293-695C3CD088D3}" type="presOf" srcId="{1E3CA657-33E5-4CC1-A77D-C37EB7BDE49B}" destId="{CFFAA676-260D-49E1-B027-24CED8EF22BD}" srcOrd="0" destOrd="0" presId="urn:microsoft.com/office/officeart/2005/8/layout/bProcess4"/>
    <dgm:cxn modelId="{D154ACA2-9955-42B6-9055-D6588151B01B}" srcId="{4360BD3F-32F8-401D-BAFB-71AC1B3FFA02}" destId="{67844B35-656C-4D30-8005-F1FEDD63CB2D}" srcOrd="0" destOrd="0" parTransId="{1521B9BA-3F21-4DEE-873E-3D4509DCA71A}" sibTransId="{6031344D-56D8-4A6A-8283-53273921633C}"/>
    <dgm:cxn modelId="{09894D8D-B414-4EF2-8CDD-AEFAB8F4C646}" type="presOf" srcId="{059816B6-9DA1-494B-A5C4-8DCE1276946C}" destId="{AF0D2CFB-8179-4E9C-8A4B-7BCA23069722}" srcOrd="0" destOrd="0" presId="urn:microsoft.com/office/officeart/2005/8/layout/bProcess4"/>
    <dgm:cxn modelId="{344A5E9F-C43E-431A-804D-4D534EF5654B}" type="presOf" srcId="{4360BD3F-32F8-401D-BAFB-71AC1B3FFA02}" destId="{7966A155-67B6-472C-9F74-E0D9111504C9}" srcOrd="0" destOrd="0" presId="urn:microsoft.com/office/officeart/2005/8/layout/bProcess4"/>
    <dgm:cxn modelId="{43654B26-5913-4DAD-90B6-FAAF12CE6DF9}" srcId="{4360BD3F-32F8-401D-BAFB-71AC1B3FFA02}" destId="{2E3C0834-B3EB-4E8A-BF40-9FCA0CEFCBEF}" srcOrd="3" destOrd="0" parTransId="{7461E0DC-2713-4791-AFFD-B31487670762}" sibTransId="{9D77DC6B-2EEC-4336-8F81-E2456601F585}"/>
    <dgm:cxn modelId="{218322F9-E019-4306-A007-3CF6FAC72E33}" type="presParOf" srcId="{7966A155-67B6-472C-9F74-E0D9111504C9}" destId="{8301BF76-3C2F-4781-81AE-F8C784BA81DB}" srcOrd="0" destOrd="0" presId="urn:microsoft.com/office/officeart/2005/8/layout/bProcess4"/>
    <dgm:cxn modelId="{ECACBFB0-4CF7-4CDA-A0EE-0405EE3A13A0}" type="presParOf" srcId="{8301BF76-3C2F-4781-81AE-F8C784BA81DB}" destId="{AC1FB3C4-D0E4-402F-A6F4-F408F61E462A}" srcOrd="0" destOrd="0" presId="urn:microsoft.com/office/officeart/2005/8/layout/bProcess4"/>
    <dgm:cxn modelId="{4961E97E-A554-497F-975C-FA6A6C135066}" type="presParOf" srcId="{8301BF76-3C2F-4781-81AE-F8C784BA81DB}" destId="{12F127A9-E69E-4986-984C-11955F0533EB}" srcOrd="1" destOrd="0" presId="urn:microsoft.com/office/officeart/2005/8/layout/bProcess4"/>
    <dgm:cxn modelId="{5421629B-3F33-453E-A66B-D6249538C307}" type="presParOf" srcId="{7966A155-67B6-472C-9F74-E0D9111504C9}" destId="{F1A0C2CF-4072-46D9-B2AB-4B46932A15B4}" srcOrd="1" destOrd="0" presId="urn:microsoft.com/office/officeart/2005/8/layout/bProcess4"/>
    <dgm:cxn modelId="{843F3ED3-E9AA-4DDF-A9DB-DA0EA921B54F}" type="presParOf" srcId="{7966A155-67B6-472C-9F74-E0D9111504C9}" destId="{E4B99FC0-CC5F-4DCE-B5EF-7827B348301A}" srcOrd="2" destOrd="0" presId="urn:microsoft.com/office/officeart/2005/8/layout/bProcess4"/>
    <dgm:cxn modelId="{689B3529-260D-4922-809D-848E760B21D6}" type="presParOf" srcId="{E4B99FC0-CC5F-4DCE-B5EF-7827B348301A}" destId="{AE27C0E0-3196-43DC-93D6-EF582EF0E366}" srcOrd="0" destOrd="0" presId="urn:microsoft.com/office/officeart/2005/8/layout/bProcess4"/>
    <dgm:cxn modelId="{ADA0B492-70E2-4051-9FE0-6430C50D1EB5}" type="presParOf" srcId="{E4B99FC0-CC5F-4DCE-B5EF-7827B348301A}" destId="{DDE22422-0A5F-472B-9A07-FB57137B063B}" srcOrd="1" destOrd="0" presId="urn:microsoft.com/office/officeart/2005/8/layout/bProcess4"/>
    <dgm:cxn modelId="{1698F160-F206-4D06-82BB-59FB64243F80}" type="presParOf" srcId="{7966A155-67B6-472C-9F74-E0D9111504C9}" destId="{38E38035-E8C8-4FB0-A411-6EF466CDA383}" srcOrd="3" destOrd="0" presId="urn:microsoft.com/office/officeart/2005/8/layout/bProcess4"/>
    <dgm:cxn modelId="{016C8633-9549-4E01-9B9E-57E24B7DE7E3}" type="presParOf" srcId="{7966A155-67B6-472C-9F74-E0D9111504C9}" destId="{FA92C518-2A94-4556-A1A0-260D058601B5}" srcOrd="4" destOrd="0" presId="urn:microsoft.com/office/officeart/2005/8/layout/bProcess4"/>
    <dgm:cxn modelId="{A9772A18-79A6-440C-A900-08836759CFB5}" type="presParOf" srcId="{FA92C518-2A94-4556-A1A0-260D058601B5}" destId="{A80F6FFF-AB22-4C90-8C2E-9908887A2D48}" srcOrd="0" destOrd="0" presId="urn:microsoft.com/office/officeart/2005/8/layout/bProcess4"/>
    <dgm:cxn modelId="{83E1E202-4C95-454A-922C-4744A4E5171E}" type="presParOf" srcId="{FA92C518-2A94-4556-A1A0-260D058601B5}" destId="{CBC3F206-F667-408F-8FB6-87274325FB29}" srcOrd="1" destOrd="0" presId="urn:microsoft.com/office/officeart/2005/8/layout/bProcess4"/>
    <dgm:cxn modelId="{3DDEC5B4-C303-4E6D-AD59-576FB0BBD400}" type="presParOf" srcId="{7966A155-67B6-472C-9F74-E0D9111504C9}" destId="{6328CAE8-7B01-4A50-A1D1-7B890631376B}" srcOrd="5" destOrd="0" presId="urn:microsoft.com/office/officeart/2005/8/layout/bProcess4"/>
    <dgm:cxn modelId="{F73B7643-0052-4FA4-AC07-41E2FC1CEF40}" type="presParOf" srcId="{7966A155-67B6-472C-9F74-E0D9111504C9}" destId="{B7D0366A-5406-4B76-83CB-76F9F698DDB8}" srcOrd="6" destOrd="0" presId="urn:microsoft.com/office/officeart/2005/8/layout/bProcess4"/>
    <dgm:cxn modelId="{F9039A0B-1914-4AC0-95E6-95B3D0B0C771}" type="presParOf" srcId="{B7D0366A-5406-4B76-83CB-76F9F698DDB8}" destId="{BF5DDCA8-D6C1-4A39-8F1E-9F26AA30596E}" srcOrd="0" destOrd="0" presId="urn:microsoft.com/office/officeart/2005/8/layout/bProcess4"/>
    <dgm:cxn modelId="{D01A7F70-79AB-4323-99F2-40F8344F4328}" type="presParOf" srcId="{B7D0366A-5406-4B76-83CB-76F9F698DDB8}" destId="{2EC934A7-869F-4893-B11F-36DB95E8B7EA}" srcOrd="1" destOrd="0" presId="urn:microsoft.com/office/officeart/2005/8/layout/bProcess4"/>
    <dgm:cxn modelId="{5CC3022B-A591-41B7-A03F-3CBAFF55D733}" type="presParOf" srcId="{7966A155-67B6-472C-9F74-E0D9111504C9}" destId="{AED406ED-FCE6-496F-A3AE-4FA356F00598}" srcOrd="7" destOrd="0" presId="urn:microsoft.com/office/officeart/2005/8/layout/bProcess4"/>
    <dgm:cxn modelId="{FABA27AD-7AF6-4AFF-9CEA-8A66BAFD2E98}" type="presParOf" srcId="{7966A155-67B6-472C-9F74-E0D9111504C9}" destId="{38816402-FD51-46A9-AF39-B7729425F4A1}" srcOrd="8" destOrd="0" presId="urn:microsoft.com/office/officeart/2005/8/layout/bProcess4"/>
    <dgm:cxn modelId="{DF4AD909-3FBA-4862-9F0F-CCE094433396}" type="presParOf" srcId="{38816402-FD51-46A9-AF39-B7729425F4A1}" destId="{36709F20-DBB3-4888-870F-13BF078D330C}" srcOrd="0" destOrd="0" presId="urn:microsoft.com/office/officeart/2005/8/layout/bProcess4"/>
    <dgm:cxn modelId="{CDF803FD-9D0E-4C0A-A78E-854D786CA828}" type="presParOf" srcId="{38816402-FD51-46A9-AF39-B7729425F4A1}" destId="{F82CD7AB-C1C8-4D94-B73D-608330FC2936}" srcOrd="1" destOrd="0" presId="urn:microsoft.com/office/officeart/2005/8/layout/bProcess4"/>
    <dgm:cxn modelId="{7FDC58D8-1287-4939-ADEA-5F2395981435}" type="presParOf" srcId="{7966A155-67B6-472C-9F74-E0D9111504C9}" destId="{B6E4F946-6C15-4603-ADD1-94453414FCE6}" srcOrd="9" destOrd="0" presId="urn:microsoft.com/office/officeart/2005/8/layout/bProcess4"/>
    <dgm:cxn modelId="{6F6DBBBB-1253-4225-892C-4B23A5F2D519}" type="presParOf" srcId="{7966A155-67B6-472C-9F74-E0D9111504C9}" destId="{1DFDBC9A-E99B-407A-A346-C2D98834BD72}" srcOrd="10" destOrd="0" presId="urn:microsoft.com/office/officeart/2005/8/layout/bProcess4"/>
    <dgm:cxn modelId="{CD69D645-FE29-431D-B8BA-8749B848529C}" type="presParOf" srcId="{1DFDBC9A-E99B-407A-A346-C2D98834BD72}" destId="{81CE7486-4065-40C5-862E-B5EC256494C3}" srcOrd="0" destOrd="0" presId="urn:microsoft.com/office/officeart/2005/8/layout/bProcess4"/>
    <dgm:cxn modelId="{77CFBC34-986C-4B47-B540-02B4CAB24371}" type="presParOf" srcId="{1DFDBC9A-E99B-407A-A346-C2D98834BD72}" destId="{BC5CA562-B727-4E4B-84C1-B62B5EF785C7}" srcOrd="1" destOrd="0" presId="urn:microsoft.com/office/officeart/2005/8/layout/bProcess4"/>
    <dgm:cxn modelId="{559F0DD6-A99E-4678-9C76-DDBB1F7BBFDA}" type="presParOf" srcId="{7966A155-67B6-472C-9F74-E0D9111504C9}" destId="{1844E7E7-AEE3-4D50-9A8A-92553D89DE16}" srcOrd="11" destOrd="0" presId="urn:microsoft.com/office/officeart/2005/8/layout/bProcess4"/>
    <dgm:cxn modelId="{45F09536-28EB-4E80-9662-9A385FB49DBA}" type="presParOf" srcId="{7966A155-67B6-472C-9F74-E0D9111504C9}" destId="{BC577A4E-62EF-4948-B0B9-4E5FCC0D5AFA}" srcOrd="12" destOrd="0" presId="urn:microsoft.com/office/officeart/2005/8/layout/bProcess4"/>
    <dgm:cxn modelId="{E5998121-BB57-4001-A1CB-4D67B3635415}" type="presParOf" srcId="{BC577A4E-62EF-4948-B0B9-4E5FCC0D5AFA}" destId="{CA4C6934-F127-424D-8926-18CF600A1374}" srcOrd="0" destOrd="0" presId="urn:microsoft.com/office/officeart/2005/8/layout/bProcess4"/>
    <dgm:cxn modelId="{195D6207-651C-4260-8914-C3A5B81BAA1C}" type="presParOf" srcId="{BC577A4E-62EF-4948-B0B9-4E5FCC0D5AFA}" destId="{0E62BA89-AA89-4693-B96F-7DACCF51E478}" srcOrd="1" destOrd="0" presId="urn:microsoft.com/office/officeart/2005/8/layout/bProcess4"/>
    <dgm:cxn modelId="{3C78C451-406F-4087-A083-219C32D985B7}" type="presParOf" srcId="{7966A155-67B6-472C-9F74-E0D9111504C9}" destId="{AF0D2CFB-8179-4E9C-8A4B-7BCA23069722}" srcOrd="13" destOrd="0" presId="urn:microsoft.com/office/officeart/2005/8/layout/bProcess4"/>
    <dgm:cxn modelId="{7DC0E50F-E2CA-42CC-BE19-0ADC6C29ACC4}" type="presParOf" srcId="{7966A155-67B6-472C-9F74-E0D9111504C9}" destId="{DD8384C6-AF4D-4D6E-A276-F06453B78FEC}" srcOrd="14" destOrd="0" presId="urn:microsoft.com/office/officeart/2005/8/layout/bProcess4"/>
    <dgm:cxn modelId="{271EE651-5205-4A5D-8179-64740E153ED6}" type="presParOf" srcId="{DD8384C6-AF4D-4D6E-A276-F06453B78FEC}" destId="{674394D9-9ACB-40C3-B95A-3966B6FF3BF5}" srcOrd="0" destOrd="0" presId="urn:microsoft.com/office/officeart/2005/8/layout/bProcess4"/>
    <dgm:cxn modelId="{0DDFA0BD-721C-4A39-8DCA-245DD710A154}" type="presParOf" srcId="{DD8384C6-AF4D-4D6E-A276-F06453B78FEC}" destId="{CFFAA676-260D-49E1-B027-24CED8EF22BD}" srcOrd="1" destOrd="0" presId="urn:microsoft.com/office/officeart/2005/8/layout/bProcess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65877F-E6ED-4744-B068-2351AA7D81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zh-CN" altLang="en-US"/>
        </a:p>
      </dgm:t>
    </dgm:pt>
    <dgm:pt modelId="{AC8F2165-C57A-4DDF-B97A-45986E0CE316}">
      <dgm:prSet/>
      <dgm:spPr/>
      <dgm:t>
        <a:bodyPr/>
        <a:lstStyle/>
        <a:p>
          <a:pPr rtl="0"/>
          <a:r>
            <a:rPr lang="en-US" dirty="0" smtClean="0"/>
            <a:t>For hot AIA channels, the count rates reach the maximum at the center of the sheet.</a:t>
          </a:r>
          <a:endParaRPr lang="zh-CN" dirty="0"/>
        </a:p>
      </dgm:t>
    </dgm:pt>
    <dgm:pt modelId="{BBE62D27-4652-40C7-A4FA-81C29780F528}" type="parTrans" cxnId="{620A7556-B6CE-4C70-9C4D-209BE60A5E9C}">
      <dgm:prSet/>
      <dgm:spPr/>
      <dgm:t>
        <a:bodyPr/>
        <a:lstStyle/>
        <a:p>
          <a:endParaRPr lang="zh-CN" altLang="en-US"/>
        </a:p>
      </dgm:t>
    </dgm:pt>
    <dgm:pt modelId="{ADAFD754-8D28-4981-873C-95394C10AD44}" type="sibTrans" cxnId="{620A7556-B6CE-4C70-9C4D-209BE60A5E9C}">
      <dgm:prSet/>
      <dgm:spPr/>
      <dgm:t>
        <a:bodyPr/>
        <a:lstStyle/>
        <a:p>
          <a:endParaRPr lang="zh-CN" altLang="en-US"/>
        </a:p>
      </dgm:t>
    </dgm:pt>
    <dgm:pt modelId="{599706F3-7718-49CC-9417-EBC0DBBA86CC}">
      <dgm:prSet/>
      <dgm:spPr/>
      <dgm:t>
        <a:bodyPr/>
        <a:lstStyle/>
        <a:p>
          <a:pPr rtl="0"/>
          <a:r>
            <a:rPr lang="en-US" smtClean="0"/>
            <a:t>For other channels, the intensity in the center is lower than the background plasma.</a:t>
          </a:r>
          <a:endParaRPr lang="zh-CN"/>
        </a:p>
      </dgm:t>
    </dgm:pt>
    <dgm:pt modelId="{712F3763-E373-4BB1-ABE4-E0AC4E2C9798}" type="parTrans" cxnId="{FCF14C47-4222-4B0B-BFE8-06A6C046F22B}">
      <dgm:prSet/>
      <dgm:spPr/>
      <dgm:t>
        <a:bodyPr/>
        <a:lstStyle/>
        <a:p>
          <a:endParaRPr lang="zh-CN" altLang="en-US"/>
        </a:p>
      </dgm:t>
    </dgm:pt>
    <dgm:pt modelId="{3DCF609B-38BE-4919-A240-56E39EAFC107}" type="sibTrans" cxnId="{FCF14C47-4222-4B0B-BFE8-06A6C046F22B}">
      <dgm:prSet/>
      <dgm:spPr/>
      <dgm:t>
        <a:bodyPr/>
        <a:lstStyle/>
        <a:p>
          <a:endParaRPr lang="zh-CN" altLang="en-US"/>
        </a:p>
      </dgm:t>
    </dgm:pt>
    <dgm:pt modelId="{7059E431-43C4-4E76-8109-ADF59F248951}" type="pres">
      <dgm:prSet presAssocID="{F665877F-E6ED-4744-B068-2351AA7D81A9}" presName="linear" presStyleCnt="0">
        <dgm:presLayoutVars>
          <dgm:animLvl val="lvl"/>
          <dgm:resizeHandles val="exact"/>
        </dgm:presLayoutVars>
      </dgm:prSet>
      <dgm:spPr/>
      <dgm:t>
        <a:bodyPr/>
        <a:lstStyle/>
        <a:p>
          <a:endParaRPr lang="zh-CN" altLang="en-US"/>
        </a:p>
      </dgm:t>
    </dgm:pt>
    <dgm:pt modelId="{B18D4DAE-0EE7-4FD6-AA41-C2DB886D012B}" type="pres">
      <dgm:prSet presAssocID="{AC8F2165-C57A-4DDF-B97A-45986E0CE316}" presName="parentText" presStyleLbl="node1" presStyleIdx="0" presStyleCnt="2">
        <dgm:presLayoutVars>
          <dgm:chMax val="0"/>
          <dgm:bulletEnabled val="1"/>
        </dgm:presLayoutVars>
      </dgm:prSet>
      <dgm:spPr/>
      <dgm:t>
        <a:bodyPr/>
        <a:lstStyle/>
        <a:p>
          <a:endParaRPr lang="zh-CN" altLang="en-US"/>
        </a:p>
      </dgm:t>
    </dgm:pt>
    <dgm:pt modelId="{2E5C0991-09FA-4CD8-8058-058FDE31EACF}" type="pres">
      <dgm:prSet presAssocID="{ADAFD754-8D28-4981-873C-95394C10AD44}" presName="spacer" presStyleCnt="0"/>
      <dgm:spPr/>
    </dgm:pt>
    <dgm:pt modelId="{587AE6AE-11F9-4D89-9C42-5170A78E410A}" type="pres">
      <dgm:prSet presAssocID="{599706F3-7718-49CC-9417-EBC0DBBA86CC}" presName="parentText" presStyleLbl="node1" presStyleIdx="1" presStyleCnt="2">
        <dgm:presLayoutVars>
          <dgm:chMax val="0"/>
          <dgm:bulletEnabled val="1"/>
        </dgm:presLayoutVars>
      </dgm:prSet>
      <dgm:spPr/>
      <dgm:t>
        <a:bodyPr/>
        <a:lstStyle/>
        <a:p>
          <a:endParaRPr lang="zh-CN" altLang="en-US"/>
        </a:p>
      </dgm:t>
    </dgm:pt>
  </dgm:ptLst>
  <dgm:cxnLst>
    <dgm:cxn modelId="{620A7556-B6CE-4C70-9C4D-209BE60A5E9C}" srcId="{F665877F-E6ED-4744-B068-2351AA7D81A9}" destId="{AC8F2165-C57A-4DDF-B97A-45986E0CE316}" srcOrd="0" destOrd="0" parTransId="{BBE62D27-4652-40C7-A4FA-81C29780F528}" sibTransId="{ADAFD754-8D28-4981-873C-95394C10AD44}"/>
    <dgm:cxn modelId="{0EAF1045-80B8-47BA-A783-F0954F75F7CE}" type="presOf" srcId="{599706F3-7718-49CC-9417-EBC0DBBA86CC}" destId="{587AE6AE-11F9-4D89-9C42-5170A78E410A}" srcOrd="0" destOrd="0" presId="urn:microsoft.com/office/officeart/2005/8/layout/vList2"/>
    <dgm:cxn modelId="{FCF14C47-4222-4B0B-BFE8-06A6C046F22B}" srcId="{F665877F-E6ED-4744-B068-2351AA7D81A9}" destId="{599706F3-7718-49CC-9417-EBC0DBBA86CC}" srcOrd="1" destOrd="0" parTransId="{712F3763-E373-4BB1-ABE4-E0AC4E2C9798}" sibTransId="{3DCF609B-38BE-4919-A240-56E39EAFC107}"/>
    <dgm:cxn modelId="{4F88C3E6-C770-4C3F-98A1-F9D20D7AA3A5}" type="presOf" srcId="{AC8F2165-C57A-4DDF-B97A-45986E0CE316}" destId="{B18D4DAE-0EE7-4FD6-AA41-C2DB886D012B}" srcOrd="0" destOrd="0" presId="urn:microsoft.com/office/officeart/2005/8/layout/vList2"/>
    <dgm:cxn modelId="{2ED26E88-8D6F-40F8-BDD8-8C60BBBC1E5C}" type="presOf" srcId="{F665877F-E6ED-4744-B068-2351AA7D81A9}" destId="{7059E431-43C4-4E76-8109-ADF59F248951}" srcOrd="0" destOrd="0" presId="urn:microsoft.com/office/officeart/2005/8/layout/vList2"/>
    <dgm:cxn modelId="{0C5F272D-411D-4932-A85A-27D58E70CAF1}" type="presParOf" srcId="{7059E431-43C4-4E76-8109-ADF59F248951}" destId="{B18D4DAE-0EE7-4FD6-AA41-C2DB886D012B}" srcOrd="0" destOrd="0" presId="urn:microsoft.com/office/officeart/2005/8/layout/vList2"/>
    <dgm:cxn modelId="{8CBAAB05-17F7-42D8-AC3D-99B773E333FA}" type="presParOf" srcId="{7059E431-43C4-4E76-8109-ADF59F248951}" destId="{2E5C0991-09FA-4CD8-8058-058FDE31EACF}" srcOrd="1" destOrd="0" presId="urn:microsoft.com/office/officeart/2005/8/layout/vList2"/>
    <dgm:cxn modelId="{CDFA15BF-AD0A-4660-9D6E-692D1B9D66C4}" type="presParOf" srcId="{7059E431-43C4-4E76-8109-ADF59F248951}" destId="{587AE6AE-11F9-4D89-9C42-5170A78E410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6A39A49-0A92-4B3D-AD1C-401F1FA589AA}" type="doc">
      <dgm:prSet loTypeId="urn:microsoft.com/office/officeart/2008/layout/LinedList" loCatId="list" qsTypeId="urn:microsoft.com/office/officeart/2005/8/quickstyle/simple3" qsCatId="simple" csTypeId="urn:microsoft.com/office/officeart/2005/8/colors/accent1_2" csCatId="accent1" phldr="1"/>
      <dgm:spPr/>
      <dgm:t>
        <a:bodyPr/>
        <a:lstStyle/>
        <a:p>
          <a:endParaRPr lang="zh-CN" altLang="en-US"/>
        </a:p>
      </dgm:t>
    </dgm:pt>
    <dgm:pt modelId="{E611FE76-FE82-4BB3-8CE6-E52F210F8832}">
      <dgm:prSet custT="1"/>
      <dgm:spPr/>
      <dgm:t>
        <a:bodyPr/>
        <a:lstStyle/>
        <a:p>
          <a:pPr rtl="0"/>
          <a:r>
            <a:rPr lang="en-US" sz="1800" dirty="0" smtClean="0"/>
            <a:t>The temperature will be underestimated at low heights and overestimated at large heights by about a factor of 2 if equilibrium is assumed.</a:t>
          </a:r>
          <a:endParaRPr lang="zh-CN" sz="1800" dirty="0"/>
        </a:p>
      </dgm:t>
    </dgm:pt>
    <dgm:pt modelId="{EF228FEB-5997-4DB4-833D-609F127A748F}" type="parTrans" cxnId="{610E583E-DEAF-43FA-8566-20666F289BDD}">
      <dgm:prSet/>
      <dgm:spPr/>
      <dgm:t>
        <a:bodyPr/>
        <a:lstStyle/>
        <a:p>
          <a:endParaRPr lang="zh-CN" altLang="en-US"/>
        </a:p>
      </dgm:t>
    </dgm:pt>
    <dgm:pt modelId="{69BEBCA0-4F7B-4614-8A06-AA45CAAEC5A8}" type="sibTrans" cxnId="{610E583E-DEAF-43FA-8566-20666F289BDD}">
      <dgm:prSet/>
      <dgm:spPr/>
      <dgm:t>
        <a:bodyPr/>
        <a:lstStyle/>
        <a:p>
          <a:endParaRPr lang="zh-CN" altLang="en-US"/>
        </a:p>
      </dgm:t>
    </dgm:pt>
    <dgm:pt modelId="{E8343B06-0B32-4814-8711-FEC78DB98736}">
      <dgm:prSet custT="1"/>
      <dgm:spPr/>
      <dgm:t>
        <a:bodyPr/>
        <a:lstStyle/>
        <a:p>
          <a:pPr rtl="0"/>
          <a:r>
            <a:rPr lang="en-US" sz="1800" dirty="0" smtClean="0"/>
            <a:t>Non-equilibrium ionization needs to be calculated even at low heights.</a:t>
          </a:r>
          <a:endParaRPr lang="zh-CN" sz="1800" dirty="0"/>
        </a:p>
      </dgm:t>
    </dgm:pt>
    <dgm:pt modelId="{2BAC7DE4-68FB-4E1E-BEE9-FC4672CFC003}" type="parTrans" cxnId="{C801A258-0D8A-4DA7-AA7D-359431BAF2D8}">
      <dgm:prSet/>
      <dgm:spPr/>
      <dgm:t>
        <a:bodyPr/>
        <a:lstStyle/>
        <a:p>
          <a:endParaRPr lang="zh-CN" altLang="en-US"/>
        </a:p>
      </dgm:t>
    </dgm:pt>
    <dgm:pt modelId="{F64CEF67-F87F-4E56-A8BA-21AEAF8B18F7}" type="sibTrans" cxnId="{C801A258-0D8A-4DA7-AA7D-359431BAF2D8}">
      <dgm:prSet/>
      <dgm:spPr/>
      <dgm:t>
        <a:bodyPr/>
        <a:lstStyle/>
        <a:p>
          <a:endParaRPr lang="zh-CN" altLang="en-US"/>
        </a:p>
      </dgm:t>
    </dgm:pt>
    <dgm:pt modelId="{82212FF2-2A91-42FA-B908-C2A4859050C5}">
      <dgm:prSet/>
      <dgm:spPr/>
      <dgm:t>
        <a:bodyPr/>
        <a:lstStyle/>
        <a:p>
          <a:pPr rtl="0"/>
          <a:r>
            <a:rPr lang="en-US" dirty="0" smtClean="0"/>
            <a:t>At low heights in the current sheet, the intensities of the hot AIA channels are lower for non-equilibrium ionization than for equilibrium ionization. At large heights, these intensities are higher for non-equilibrium </a:t>
          </a:r>
          <a:r>
            <a:rPr lang="en-US" dirty="0" smtClean="0"/>
            <a:t>ionization. </a:t>
          </a:r>
          <a:endParaRPr lang="zh-CN" dirty="0"/>
        </a:p>
      </dgm:t>
    </dgm:pt>
    <dgm:pt modelId="{95F3E9B5-CE73-434F-8344-F471EC056F74}" type="parTrans" cxnId="{FF72165D-F197-4E06-856B-03842DB5912C}">
      <dgm:prSet/>
      <dgm:spPr/>
      <dgm:t>
        <a:bodyPr/>
        <a:lstStyle/>
        <a:p>
          <a:endParaRPr lang="zh-CN" altLang="en-US"/>
        </a:p>
      </dgm:t>
    </dgm:pt>
    <dgm:pt modelId="{52A3209A-2E67-44E9-9274-3B4579998A75}" type="sibTrans" cxnId="{FF72165D-F197-4E06-856B-03842DB5912C}">
      <dgm:prSet/>
      <dgm:spPr/>
      <dgm:t>
        <a:bodyPr/>
        <a:lstStyle/>
        <a:p>
          <a:endParaRPr lang="zh-CN" altLang="en-US"/>
        </a:p>
      </dgm:t>
    </dgm:pt>
    <dgm:pt modelId="{52187C43-28D1-4BB5-9CB6-839D7E460956}">
      <dgm:prSet/>
      <dgm:spPr/>
      <dgm:t>
        <a:bodyPr/>
        <a:lstStyle/>
        <a:p>
          <a:pPr rtl="0"/>
          <a:r>
            <a:rPr lang="en-US" dirty="0" smtClean="0"/>
            <a:t>Fe XVIII 975Å profile shows that the maximum peak is located in the center of sheet, while the </a:t>
          </a:r>
          <a:r>
            <a:rPr lang="en-US" dirty="0" err="1" smtClean="0"/>
            <a:t>Ca</a:t>
          </a:r>
          <a:r>
            <a:rPr lang="en-US" dirty="0" smtClean="0"/>
            <a:t> XIV 943Å, Si XII 499Å and O VI 1032Å profiles are less bright at the sheet center.  </a:t>
          </a:r>
          <a:endParaRPr lang="zh-CN" dirty="0"/>
        </a:p>
      </dgm:t>
    </dgm:pt>
    <dgm:pt modelId="{84D3653A-4471-49E5-8A81-4E9EC7E3B234}" type="parTrans" cxnId="{64960977-0224-4589-BA94-A817A01738C9}">
      <dgm:prSet/>
      <dgm:spPr/>
      <dgm:t>
        <a:bodyPr/>
        <a:lstStyle/>
        <a:p>
          <a:endParaRPr lang="zh-CN" altLang="en-US"/>
        </a:p>
      </dgm:t>
    </dgm:pt>
    <dgm:pt modelId="{053C875C-6809-43D9-9765-BDA064B2C589}" type="sibTrans" cxnId="{64960977-0224-4589-BA94-A817A01738C9}">
      <dgm:prSet/>
      <dgm:spPr/>
      <dgm:t>
        <a:bodyPr/>
        <a:lstStyle/>
        <a:p>
          <a:endParaRPr lang="zh-CN" altLang="en-US"/>
        </a:p>
      </dgm:t>
    </dgm:pt>
    <dgm:pt modelId="{09CBF04B-50CA-40B7-9F84-C940E04842BD}">
      <dgm:prSet custT="1"/>
      <dgm:spPr/>
      <dgm:t>
        <a:bodyPr/>
        <a:lstStyle/>
        <a:p>
          <a:pPr rtl="0"/>
          <a:r>
            <a:rPr lang="en-US" sz="1800" dirty="0" smtClean="0"/>
            <a:t>Low intensity regions around the current sheet are found in several UV emission lines (Fe XVIII 975Å and </a:t>
          </a:r>
          <a:r>
            <a:rPr lang="en-US" sz="1800" dirty="0" err="1" smtClean="0"/>
            <a:t>Ca</a:t>
          </a:r>
          <a:r>
            <a:rPr lang="en-US" sz="1800" dirty="0" smtClean="0"/>
            <a:t> XIV 943Å) and AIA bands.</a:t>
          </a:r>
          <a:endParaRPr lang="zh-CN" sz="1800" dirty="0"/>
        </a:p>
      </dgm:t>
    </dgm:pt>
    <dgm:pt modelId="{B87B393D-65E7-4424-93A7-AAB8F376D08C}" type="parTrans" cxnId="{AD0293CF-91DA-45E5-B32B-18D7DA392D2D}">
      <dgm:prSet/>
      <dgm:spPr/>
      <dgm:t>
        <a:bodyPr/>
        <a:lstStyle/>
        <a:p>
          <a:endParaRPr lang="zh-CN" altLang="en-US"/>
        </a:p>
      </dgm:t>
    </dgm:pt>
    <dgm:pt modelId="{88DA3573-05F3-4C9D-AED9-A0DA438D2B9E}" type="sibTrans" cxnId="{AD0293CF-91DA-45E5-B32B-18D7DA392D2D}">
      <dgm:prSet/>
      <dgm:spPr/>
      <dgm:t>
        <a:bodyPr/>
        <a:lstStyle/>
        <a:p>
          <a:endParaRPr lang="zh-CN" altLang="en-US"/>
        </a:p>
      </dgm:t>
    </dgm:pt>
    <dgm:pt modelId="{A6CA6464-22A1-4A1A-84D8-1FCC4E04FC4D}">
      <dgm:prSet custT="1"/>
      <dgm:spPr/>
      <dgm:t>
        <a:bodyPr/>
        <a:lstStyle/>
        <a:p>
          <a:pPr rtl="0"/>
          <a:r>
            <a:rPr lang="en-US" sz="1800" dirty="0" smtClean="0"/>
            <a:t>The current sheet plasma is under-ionized at low heights and over-ionized at large heights. </a:t>
          </a:r>
          <a:endParaRPr lang="zh-CN" sz="1800" dirty="0"/>
        </a:p>
      </dgm:t>
    </dgm:pt>
    <dgm:pt modelId="{F7C1875F-4866-40AC-B97B-A49234ABC74E}" type="parTrans" cxnId="{6AC5151B-98B4-4EAF-8CD2-ED658E7972E4}">
      <dgm:prSet/>
      <dgm:spPr/>
      <dgm:t>
        <a:bodyPr/>
        <a:lstStyle/>
        <a:p>
          <a:endParaRPr lang="zh-CN" altLang="en-US"/>
        </a:p>
      </dgm:t>
    </dgm:pt>
    <dgm:pt modelId="{E4A479EC-29A0-4C38-B842-80A2FBDF8FF8}" type="sibTrans" cxnId="{6AC5151B-98B4-4EAF-8CD2-ED658E7972E4}">
      <dgm:prSet/>
      <dgm:spPr/>
      <dgm:t>
        <a:bodyPr/>
        <a:lstStyle/>
        <a:p>
          <a:endParaRPr lang="zh-CN" altLang="en-US"/>
        </a:p>
      </dgm:t>
    </dgm:pt>
    <dgm:pt modelId="{9A13E0D4-98CD-4AFB-B20A-733D75BD0808}" type="pres">
      <dgm:prSet presAssocID="{16A39A49-0A92-4B3D-AD1C-401F1FA589AA}" presName="vert0" presStyleCnt="0">
        <dgm:presLayoutVars>
          <dgm:dir/>
          <dgm:animOne val="branch"/>
          <dgm:animLvl val="lvl"/>
        </dgm:presLayoutVars>
      </dgm:prSet>
      <dgm:spPr/>
      <dgm:t>
        <a:bodyPr/>
        <a:lstStyle/>
        <a:p>
          <a:endParaRPr lang="zh-CN" altLang="en-US"/>
        </a:p>
      </dgm:t>
    </dgm:pt>
    <dgm:pt modelId="{228AFD7A-C0F2-4B31-9FB9-A22BB70C2A7B}" type="pres">
      <dgm:prSet presAssocID="{A6CA6464-22A1-4A1A-84D8-1FCC4E04FC4D}" presName="thickLine" presStyleLbl="alignNode1" presStyleIdx="0" presStyleCnt="6"/>
      <dgm:spPr/>
    </dgm:pt>
    <dgm:pt modelId="{676F8CF0-088B-4BBF-992E-89712BCBF888}" type="pres">
      <dgm:prSet presAssocID="{A6CA6464-22A1-4A1A-84D8-1FCC4E04FC4D}" presName="horz1" presStyleCnt="0"/>
      <dgm:spPr/>
    </dgm:pt>
    <dgm:pt modelId="{908D1981-4C0E-40A5-8407-CA9BC259029A}" type="pres">
      <dgm:prSet presAssocID="{A6CA6464-22A1-4A1A-84D8-1FCC4E04FC4D}" presName="tx1" presStyleLbl="revTx" presStyleIdx="0" presStyleCnt="6"/>
      <dgm:spPr/>
      <dgm:t>
        <a:bodyPr/>
        <a:lstStyle/>
        <a:p>
          <a:endParaRPr lang="zh-CN" altLang="en-US"/>
        </a:p>
      </dgm:t>
    </dgm:pt>
    <dgm:pt modelId="{24A12447-E752-402B-83D0-020340627867}" type="pres">
      <dgm:prSet presAssocID="{A6CA6464-22A1-4A1A-84D8-1FCC4E04FC4D}" presName="vert1" presStyleCnt="0"/>
      <dgm:spPr/>
    </dgm:pt>
    <dgm:pt modelId="{103C8519-3CE2-4DE5-AA6B-989408B939D3}" type="pres">
      <dgm:prSet presAssocID="{E611FE76-FE82-4BB3-8CE6-E52F210F8832}" presName="thickLine" presStyleLbl="alignNode1" presStyleIdx="1" presStyleCnt="6"/>
      <dgm:spPr/>
    </dgm:pt>
    <dgm:pt modelId="{3D7F3BDC-7006-4A1A-806F-AD9377DBCC09}" type="pres">
      <dgm:prSet presAssocID="{E611FE76-FE82-4BB3-8CE6-E52F210F8832}" presName="horz1" presStyleCnt="0"/>
      <dgm:spPr/>
    </dgm:pt>
    <dgm:pt modelId="{8F325FB3-44AC-4B90-A23E-815A5CAA67EF}" type="pres">
      <dgm:prSet presAssocID="{E611FE76-FE82-4BB3-8CE6-E52F210F8832}" presName="tx1" presStyleLbl="revTx" presStyleIdx="1" presStyleCnt="6"/>
      <dgm:spPr/>
      <dgm:t>
        <a:bodyPr/>
        <a:lstStyle/>
        <a:p>
          <a:endParaRPr lang="zh-CN" altLang="en-US"/>
        </a:p>
      </dgm:t>
    </dgm:pt>
    <dgm:pt modelId="{E5447B65-E03E-41AA-9577-60C4E7BA9770}" type="pres">
      <dgm:prSet presAssocID="{E611FE76-FE82-4BB3-8CE6-E52F210F8832}" presName="vert1" presStyleCnt="0"/>
      <dgm:spPr/>
    </dgm:pt>
    <dgm:pt modelId="{D8CB7852-662A-4D96-855E-DDCE2D9C6886}" type="pres">
      <dgm:prSet presAssocID="{E8343B06-0B32-4814-8711-FEC78DB98736}" presName="thickLine" presStyleLbl="alignNode1" presStyleIdx="2" presStyleCnt="6"/>
      <dgm:spPr/>
    </dgm:pt>
    <dgm:pt modelId="{15C84754-CB2A-4B80-971A-0321C1D61DDE}" type="pres">
      <dgm:prSet presAssocID="{E8343B06-0B32-4814-8711-FEC78DB98736}" presName="horz1" presStyleCnt="0"/>
      <dgm:spPr/>
    </dgm:pt>
    <dgm:pt modelId="{59BF6DD1-005B-4FCB-90CF-0F4C94C80355}" type="pres">
      <dgm:prSet presAssocID="{E8343B06-0B32-4814-8711-FEC78DB98736}" presName="tx1" presStyleLbl="revTx" presStyleIdx="2" presStyleCnt="6"/>
      <dgm:spPr/>
      <dgm:t>
        <a:bodyPr/>
        <a:lstStyle/>
        <a:p>
          <a:endParaRPr lang="zh-CN" altLang="en-US"/>
        </a:p>
      </dgm:t>
    </dgm:pt>
    <dgm:pt modelId="{060588BD-F984-4AA7-8AE9-1F3143780EF2}" type="pres">
      <dgm:prSet presAssocID="{E8343B06-0B32-4814-8711-FEC78DB98736}" presName="vert1" presStyleCnt="0"/>
      <dgm:spPr/>
    </dgm:pt>
    <dgm:pt modelId="{22134A3B-1CF2-431F-A84B-7C0EF29C5919}" type="pres">
      <dgm:prSet presAssocID="{82212FF2-2A91-42FA-B908-C2A4859050C5}" presName="thickLine" presStyleLbl="alignNode1" presStyleIdx="3" presStyleCnt="6"/>
      <dgm:spPr/>
    </dgm:pt>
    <dgm:pt modelId="{96B7D791-32DE-4A9B-BC6F-AD7C2DD62517}" type="pres">
      <dgm:prSet presAssocID="{82212FF2-2A91-42FA-B908-C2A4859050C5}" presName="horz1" presStyleCnt="0"/>
      <dgm:spPr/>
    </dgm:pt>
    <dgm:pt modelId="{B7EEEBA6-848B-4DB0-B519-CB8A50323698}" type="pres">
      <dgm:prSet presAssocID="{82212FF2-2A91-42FA-B908-C2A4859050C5}" presName="tx1" presStyleLbl="revTx" presStyleIdx="3" presStyleCnt="6"/>
      <dgm:spPr/>
      <dgm:t>
        <a:bodyPr/>
        <a:lstStyle/>
        <a:p>
          <a:endParaRPr lang="zh-CN" altLang="en-US"/>
        </a:p>
      </dgm:t>
    </dgm:pt>
    <dgm:pt modelId="{41911DA0-F776-47C4-A730-625E2AA06DB5}" type="pres">
      <dgm:prSet presAssocID="{82212FF2-2A91-42FA-B908-C2A4859050C5}" presName="vert1" presStyleCnt="0"/>
      <dgm:spPr/>
    </dgm:pt>
    <dgm:pt modelId="{0D40313F-9F4C-40AB-8C3F-C36386088FDC}" type="pres">
      <dgm:prSet presAssocID="{52187C43-28D1-4BB5-9CB6-839D7E460956}" presName="thickLine" presStyleLbl="alignNode1" presStyleIdx="4" presStyleCnt="6"/>
      <dgm:spPr/>
    </dgm:pt>
    <dgm:pt modelId="{314FC81B-2F72-4829-81CA-BD4E5F16B0C1}" type="pres">
      <dgm:prSet presAssocID="{52187C43-28D1-4BB5-9CB6-839D7E460956}" presName="horz1" presStyleCnt="0"/>
      <dgm:spPr/>
    </dgm:pt>
    <dgm:pt modelId="{03A117F8-9D42-44BC-9275-C9B24B5A0FC9}" type="pres">
      <dgm:prSet presAssocID="{52187C43-28D1-4BB5-9CB6-839D7E460956}" presName="tx1" presStyleLbl="revTx" presStyleIdx="4" presStyleCnt="6"/>
      <dgm:spPr/>
      <dgm:t>
        <a:bodyPr/>
        <a:lstStyle/>
        <a:p>
          <a:endParaRPr lang="zh-CN" altLang="en-US"/>
        </a:p>
      </dgm:t>
    </dgm:pt>
    <dgm:pt modelId="{720B0A10-ED46-4F61-8B30-4ECCD25CFB78}" type="pres">
      <dgm:prSet presAssocID="{52187C43-28D1-4BB5-9CB6-839D7E460956}" presName="vert1" presStyleCnt="0"/>
      <dgm:spPr/>
    </dgm:pt>
    <dgm:pt modelId="{AF66A841-124F-4EAB-BE2B-2E8B8E04B023}" type="pres">
      <dgm:prSet presAssocID="{09CBF04B-50CA-40B7-9F84-C940E04842BD}" presName="thickLine" presStyleLbl="alignNode1" presStyleIdx="5" presStyleCnt="6"/>
      <dgm:spPr/>
    </dgm:pt>
    <dgm:pt modelId="{2F76B259-99F0-4821-A03E-5166875C907A}" type="pres">
      <dgm:prSet presAssocID="{09CBF04B-50CA-40B7-9F84-C940E04842BD}" presName="horz1" presStyleCnt="0"/>
      <dgm:spPr/>
    </dgm:pt>
    <dgm:pt modelId="{08BC8244-DEFE-4732-AF54-D2917F2B6965}" type="pres">
      <dgm:prSet presAssocID="{09CBF04B-50CA-40B7-9F84-C940E04842BD}" presName="tx1" presStyleLbl="revTx" presStyleIdx="5" presStyleCnt="6"/>
      <dgm:spPr/>
      <dgm:t>
        <a:bodyPr/>
        <a:lstStyle/>
        <a:p>
          <a:endParaRPr lang="zh-CN" altLang="en-US"/>
        </a:p>
      </dgm:t>
    </dgm:pt>
    <dgm:pt modelId="{31803494-0E78-497F-8D2A-364962162552}" type="pres">
      <dgm:prSet presAssocID="{09CBF04B-50CA-40B7-9F84-C940E04842BD}" presName="vert1" presStyleCnt="0"/>
      <dgm:spPr/>
    </dgm:pt>
  </dgm:ptLst>
  <dgm:cxnLst>
    <dgm:cxn modelId="{365DF7D2-F12E-4B2D-9F8A-C3C708538C2E}" type="presOf" srcId="{16A39A49-0A92-4B3D-AD1C-401F1FA589AA}" destId="{9A13E0D4-98CD-4AFB-B20A-733D75BD0808}" srcOrd="0" destOrd="0" presId="urn:microsoft.com/office/officeart/2008/layout/LinedList"/>
    <dgm:cxn modelId="{5C450F6A-BBE0-4BFE-9E42-E33CFF8BC88A}" type="presOf" srcId="{82212FF2-2A91-42FA-B908-C2A4859050C5}" destId="{B7EEEBA6-848B-4DB0-B519-CB8A50323698}" srcOrd="0" destOrd="0" presId="urn:microsoft.com/office/officeart/2008/layout/LinedList"/>
    <dgm:cxn modelId="{86215EBC-AEB6-4A5D-BEF7-73D3AE440A44}" type="presOf" srcId="{A6CA6464-22A1-4A1A-84D8-1FCC4E04FC4D}" destId="{908D1981-4C0E-40A5-8407-CA9BC259029A}" srcOrd="0" destOrd="0" presId="urn:microsoft.com/office/officeart/2008/layout/LinedList"/>
    <dgm:cxn modelId="{6AC5151B-98B4-4EAF-8CD2-ED658E7972E4}" srcId="{16A39A49-0A92-4B3D-AD1C-401F1FA589AA}" destId="{A6CA6464-22A1-4A1A-84D8-1FCC4E04FC4D}" srcOrd="0" destOrd="0" parTransId="{F7C1875F-4866-40AC-B97B-A49234ABC74E}" sibTransId="{E4A479EC-29A0-4C38-B842-80A2FBDF8FF8}"/>
    <dgm:cxn modelId="{F3C3C3BD-060F-47BD-A87E-D283F11F1EFB}" type="presOf" srcId="{52187C43-28D1-4BB5-9CB6-839D7E460956}" destId="{03A117F8-9D42-44BC-9275-C9B24B5A0FC9}" srcOrd="0" destOrd="0" presId="urn:microsoft.com/office/officeart/2008/layout/LinedList"/>
    <dgm:cxn modelId="{FF72165D-F197-4E06-856B-03842DB5912C}" srcId="{16A39A49-0A92-4B3D-AD1C-401F1FA589AA}" destId="{82212FF2-2A91-42FA-B908-C2A4859050C5}" srcOrd="3" destOrd="0" parTransId="{95F3E9B5-CE73-434F-8344-F471EC056F74}" sibTransId="{52A3209A-2E67-44E9-9274-3B4579998A75}"/>
    <dgm:cxn modelId="{C801A258-0D8A-4DA7-AA7D-359431BAF2D8}" srcId="{16A39A49-0A92-4B3D-AD1C-401F1FA589AA}" destId="{E8343B06-0B32-4814-8711-FEC78DB98736}" srcOrd="2" destOrd="0" parTransId="{2BAC7DE4-68FB-4E1E-BEE9-FC4672CFC003}" sibTransId="{F64CEF67-F87F-4E56-A8BA-21AEAF8B18F7}"/>
    <dgm:cxn modelId="{1D63AC73-D252-4FB3-A873-FD0607312D9B}" type="presOf" srcId="{E611FE76-FE82-4BB3-8CE6-E52F210F8832}" destId="{8F325FB3-44AC-4B90-A23E-815A5CAA67EF}" srcOrd="0" destOrd="0" presId="urn:microsoft.com/office/officeart/2008/layout/LinedList"/>
    <dgm:cxn modelId="{18334697-59BA-41DA-B9DF-A9A059420836}" type="presOf" srcId="{09CBF04B-50CA-40B7-9F84-C940E04842BD}" destId="{08BC8244-DEFE-4732-AF54-D2917F2B6965}" srcOrd="0" destOrd="0" presId="urn:microsoft.com/office/officeart/2008/layout/LinedList"/>
    <dgm:cxn modelId="{610E583E-DEAF-43FA-8566-20666F289BDD}" srcId="{16A39A49-0A92-4B3D-AD1C-401F1FA589AA}" destId="{E611FE76-FE82-4BB3-8CE6-E52F210F8832}" srcOrd="1" destOrd="0" parTransId="{EF228FEB-5997-4DB4-833D-609F127A748F}" sibTransId="{69BEBCA0-4F7B-4614-8A06-AA45CAAEC5A8}"/>
    <dgm:cxn modelId="{64960977-0224-4589-BA94-A817A01738C9}" srcId="{16A39A49-0A92-4B3D-AD1C-401F1FA589AA}" destId="{52187C43-28D1-4BB5-9CB6-839D7E460956}" srcOrd="4" destOrd="0" parTransId="{84D3653A-4471-49E5-8A81-4E9EC7E3B234}" sibTransId="{053C875C-6809-43D9-9765-BDA064B2C589}"/>
    <dgm:cxn modelId="{07806C06-2754-4EEE-B6FF-FD71F6B369FC}" type="presOf" srcId="{E8343B06-0B32-4814-8711-FEC78DB98736}" destId="{59BF6DD1-005B-4FCB-90CF-0F4C94C80355}" srcOrd="0" destOrd="0" presId="urn:microsoft.com/office/officeart/2008/layout/LinedList"/>
    <dgm:cxn modelId="{AD0293CF-91DA-45E5-B32B-18D7DA392D2D}" srcId="{16A39A49-0A92-4B3D-AD1C-401F1FA589AA}" destId="{09CBF04B-50CA-40B7-9F84-C940E04842BD}" srcOrd="5" destOrd="0" parTransId="{B87B393D-65E7-4424-93A7-AAB8F376D08C}" sibTransId="{88DA3573-05F3-4C9D-AED9-A0DA438D2B9E}"/>
    <dgm:cxn modelId="{E3C49E39-0A68-4FF2-A3C9-0A096CA079CA}" type="presParOf" srcId="{9A13E0D4-98CD-4AFB-B20A-733D75BD0808}" destId="{228AFD7A-C0F2-4B31-9FB9-A22BB70C2A7B}" srcOrd="0" destOrd="0" presId="urn:microsoft.com/office/officeart/2008/layout/LinedList"/>
    <dgm:cxn modelId="{2AC5F91F-566E-4265-AE0D-A5522433E244}" type="presParOf" srcId="{9A13E0D4-98CD-4AFB-B20A-733D75BD0808}" destId="{676F8CF0-088B-4BBF-992E-89712BCBF888}" srcOrd="1" destOrd="0" presId="urn:microsoft.com/office/officeart/2008/layout/LinedList"/>
    <dgm:cxn modelId="{855EAB1C-9450-4F11-8F60-89642DE7B11A}" type="presParOf" srcId="{676F8CF0-088B-4BBF-992E-89712BCBF888}" destId="{908D1981-4C0E-40A5-8407-CA9BC259029A}" srcOrd="0" destOrd="0" presId="urn:microsoft.com/office/officeart/2008/layout/LinedList"/>
    <dgm:cxn modelId="{F62B6B1E-B24A-49FE-B067-1DC9C00FC3AE}" type="presParOf" srcId="{676F8CF0-088B-4BBF-992E-89712BCBF888}" destId="{24A12447-E752-402B-83D0-020340627867}" srcOrd="1" destOrd="0" presId="urn:microsoft.com/office/officeart/2008/layout/LinedList"/>
    <dgm:cxn modelId="{C89084B0-B2F4-4184-8A6E-1EE3B7B1FF98}" type="presParOf" srcId="{9A13E0D4-98CD-4AFB-B20A-733D75BD0808}" destId="{103C8519-3CE2-4DE5-AA6B-989408B939D3}" srcOrd="2" destOrd="0" presId="urn:microsoft.com/office/officeart/2008/layout/LinedList"/>
    <dgm:cxn modelId="{296662D9-175B-44DF-B418-C58945033A78}" type="presParOf" srcId="{9A13E0D4-98CD-4AFB-B20A-733D75BD0808}" destId="{3D7F3BDC-7006-4A1A-806F-AD9377DBCC09}" srcOrd="3" destOrd="0" presId="urn:microsoft.com/office/officeart/2008/layout/LinedList"/>
    <dgm:cxn modelId="{459C63CC-B47B-4A78-84E1-A03CD2C182B4}" type="presParOf" srcId="{3D7F3BDC-7006-4A1A-806F-AD9377DBCC09}" destId="{8F325FB3-44AC-4B90-A23E-815A5CAA67EF}" srcOrd="0" destOrd="0" presId="urn:microsoft.com/office/officeart/2008/layout/LinedList"/>
    <dgm:cxn modelId="{765EB2C5-3E3C-4ECC-BB7B-D22250728343}" type="presParOf" srcId="{3D7F3BDC-7006-4A1A-806F-AD9377DBCC09}" destId="{E5447B65-E03E-41AA-9577-60C4E7BA9770}" srcOrd="1" destOrd="0" presId="urn:microsoft.com/office/officeart/2008/layout/LinedList"/>
    <dgm:cxn modelId="{4505B6AD-FCAE-49CD-A8CB-96FE7E6A6A89}" type="presParOf" srcId="{9A13E0D4-98CD-4AFB-B20A-733D75BD0808}" destId="{D8CB7852-662A-4D96-855E-DDCE2D9C6886}" srcOrd="4" destOrd="0" presId="urn:microsoft.com/office/officeart/2008/layout/LinedList"/>
    <dgm:cxn modelId="{54E9D055-15D0-4669-A325-0E44319FD5FF}" type="presParOf" srcId="{9A13E0D4-98CD-4AFB-B20A-733D75BD0808}" destId="{15C84754-CB2A-4B80-971A-0321C1D61DDE}" srcOrd="5" destOrd="0" presId="urn:microsoft.com/office/officeart/2008/layout/LinedList"/>
    <dgm:cxn modelId="{6591FBE4-4225-4A12-A675-354F8C754F89}" type="presParOf" srcId="{15C84754-CB2A-4B80-971A-0321C1D61DDE}" destId="{59BF6DD1-005B-4FCB-90CF-0F4C94C80355}" srcOrd="0" destOrd="0" presId="urn:microsoft.com/office/officeart/2008/layout/LinedList"/>
    <dgm:cxn modelId="{7478E269-E32E-405F-A7CD-8264997949BB}" type="presParOf" srcId="{15C84754-CB2A-4B80-971A-0321C1D61DDE}" destId="{060588BD-F984-4AA7-8AE9-1F3143780EF2}" srcOrd="1" destOrd="0" presId="urn:microsoft.com/office/officeart/2008/layout/LinedList"/>
    <dgm:cxn modelId="{B0013101-BFBB-4BA9-BF82-6F8C3918B6D8}" type="presParOf" srcId="{9A13E0D4-98CD-4AFB-B20A-733D75BD0808}" destId="{22134A3B-1CF2-431F-A84B-7C0EF29C5919}" srcOrd="6" destOrd="0" presId="urn:microsoft.com/office/officeart/2008/layout/LinedList"/>
    <dgm:cxn modelId="{634F3EE5-93CD-4912-86A9-64164782C28C}" type="presParOf" srcId="{9A13E0D4-98CD-4AFB-B20A-733D75BD0808}" destId="{96B7D791-32DE-4A9B-BC6F-AD7C2DD62517}" srcOrd="7" destOrd="0" presId="urn:microsoft.com/office/officeart/2008/layout/LinedList"/>
    <dgm:cxn modelId="{9D898857-E895-4EBA-ACC6-D4EC3695C2B8}" type="presParOf" srcId="{96B7D791-32DE-4A9B-BC6F-AD7C2DD62517}" destId="{B7EEEBA6-848B-4DB0-B519-CB8A50323698}" srcOrd="0" destOrd="0" presId="urn:microsoft.com/office/officeart/2008/layout/LinedList"/>
    <dgm:cxn modelId="{0FFABFF7-58F1-40D3-8002-53DBCC6C4A1E}" type="presParOf" srcId="{96B7D791-32DE-4A9B-BC6F-AD7C2DD62517}" destId="{41911DA0-F776-47C4-A730-625E2AA06DB5}" srcOrd="1" destOrd="0" presId="urn:microsoft.com/office/officeart/2008/layout/LinedList"/>
    <dgm:cxn modelId="{286BB5DA-D5A9-4D52-AD90-D5DEB0921C22}" type="presParOf" srcId="{9A13E0D4-98CD-4AFB-B20A-733D75BD0808}" destId="{0D40313F-9F4C-40AB-8C3F-C36386088FDC}" srcOrd="8" destOrd="0" presId="urn:microsoft.com/office/officeart/2008/layout/LinedList"/>
    <dgm:cxn modelId="{713FB0BB-9D0C-4086-B794-D97927EAFE06}" type="presParOf" srcId="{9A13E0D4-98CD-4AFB-B20A-733D75BD0808}" destId="{314FC81B-2F72-4829-81CA-BD4E5F16B0C1}" srcOrd="9" destOrd="0" presId="urn:microsoft.com/office/officeart/2008/layout/LinedList"/>
    <dgm:cxn modelId="{A9CB53F2-5A23-40D0-AD0D-825D5192B74B}" type="presParOf" srcId="{314FC81B-2F72-4829-81CA-BD4E5F16B0C1}" destId="{03A117F8-9D42-44BC-9275-C9B24B5A0FC9}" srcOrd="0" destOrd="0" presId="urn:microsoft.com/office/officeart/2008/layout/LinedList"/>
    <dgm:cxn modelId="{7F61F52F-F0F1-4B98-B7E8-E2209B4B5C1C}" type="presParOf" srcId="{314FC81B-2F72-4829-81CA-BD4E5F16B0C1}" destId="{720B0A10-ED46-4F61-8B30-4ECCD25CFB78}" srcOrd="1" destOrd="0" presId="urn:microsoft.com/office/officeart/2008/layout/LinedList"/>
    <dgm:cxn modelId="{8AF7B31D-B097-4659-B99C-994755BE92CB}" type="presParOf" srcId="{9A13E0D4-98CD-4AFB-B20A-733D75BD0808}" destId="{AF66A841-124F-4EAB-BE2B-2E8B8E04B023}" srcOrd="10" destOrd="0" presId="urn:microsoft.com/office/officeart/2008/layout/LinedList"/>
    <dgm:cxn modelId="{48D5FFEA-E97D-4EFC-938C-F3CDA1ABA619}" type="presParOf" srcId="{9A13E0D4-98CD-4AFB-B20A-733D75BD0808}" destId="{2F76B259-99F0-4821-A03E-5166875C907A}" srcOrd="11" destOrd="0" presId="urn:microsoft.com/office/officeart/2008/layout/LinedList"/>
    <dgm:cxn modelId="{4190B123-3CBE-45D6-9D3B-60D012E5E1C6}" type="presParOf" srcId="{2F76B259-99F0-4821-A03E-5166875C907A}" destId="{08BC8244-DEFE-4732-AF54-D2917F2B6965}" srcOrd="0" destOrd="0" presId="urn:microsoft.com/office/officeart/2008/layout/LinedList"/>
    <dgm:cxn modelId="{56F3BE70-1DCF-48FE-89F8-F01C89E9C3F2}" type="presParOf" srcId="{2F76B259-99F0-4821-A03E-5166875C907A}" destId="{31803494-0E78-497F-8D2A-3649621625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3B07EC-72AF-4E3B-8FF8-4158E4CC0E77}">
      <dsp:nvSpPr>
        <dsp:cNvPr id="0" name=""/>
        <dsp:cNvSpPr/>
      </dsp:nvSpPr>
      <dsp:spPr>
        <a:xfrm>
          <a:off x="0" y="33754"/>
          <a:ext cx="3647702"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smtClean="0"/>
            <a:t>The current sheet is thin due to the high conductivity.</a:t>
          </a:r>
          <a:endParaRPr lang="zh-CN" sz="1600" kern="1200"/>
        </a:p>
      </dsp:txBody>
      <dsp:txXfrm>
        <a:off x="31070" y="64824"/>
        <a:ext cx="3585562" cy="574340"/>
      </dsp:txXfrm>
    </dsp:sp>
    <dsp:sp modelId="{D2EF6D2F-B450-4364-A422-46BB4CD2D591}">
      <dsp:nvSpPr>
        <dsp:cNvPr id="0" name=""/>
        <dsp:cNvSpPr/>
      </dsp:nvSpPr>
      <dsp:spPr>
        <a:xfrm>
          <a:off x="0" y="716314"/>
          <a:ext cx="3647702"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sz="1600" kern="1200" dirty="0" smtClean="0"/>
            <a:t>High temperature because of magnetic reconnection heating.</a:t>
          </a:r>
          <a:endParaRPr lang="zh-CN" sz="1600" kern="1200" dirty="0"/>
        </a:p>
      </dsp:txBody>
      <dsp:txXfrm>
        <a:off x="31070" y="747384"/>
        <a:ext cx="3585562" cy="574340"/>
      </dsp:txXfrm>
    </dsp:sp>
    <dsp:sp modelId="{38A6561E-A015-4D40-9FF3-CA2FE8168CFF}">
      <dsp:nvSpPr>
        <dsp:cNvPr id="0" name=""/>
        <dsp:cNvSpPr/>
      </dsp:nvSpPr>
      <dsp:spPr>
        <a:xfrm>
          <a:off x="0" y="1398874"/>
          <a:ext cx="3647702" cy="6364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n-US" altLang="zh-CN" sz="1600" kern="1200" dirty="0" smtClean="0"/>
            <a:t>High speed magnetic reconnection outflow.</a:t>
          </a:r>
          <a:endParaRPr lang="zh-CN" sz="1600" kern="1200" dirty="0"/>
        </a:p>
      </dsp:txBody>
      <dsp:txXfrm>
        <a:off x="31070" y="1429944"/>
        <a:ext cx="3585562" cy="5743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81743-73B2-43FD-871C-79E6266F0AFE}">
      <dsp:nvSpPr>
        <dsp:cNvPr id="0" name=""/>
        <dsp:cNvSpPr/>
      </dsp:nvSpPr>
      <dsp:spPr>
        <a:xfrm>
          <a:off x="0" y="0"/>
          <a:ext cx="8229600" cy="131826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altLang="zh-CN" sz="3200" kern="1200" dirty="0" smtClean="0"/>
            <a:t>Several recent studies of  flares and CMEs have investigated time-dependent ionization process</a:t>
          </a:r>
          <a:endParaRPr lang="zh-CN" altLang="en-US" sz="3200" kern="1200" dirty="0"/>
        </a:p>
      </dsp:txBody>
      <dsp:txXfrm>
        <a:off x="0" y="0"/>
        <a:ext cx="8229600" cy="1318260"/>
      </dsp:txXfrm>
    </dsp:sp>
    <dsp:sp modelId="{8AB1722E-46C3-4A80-A168-04B39568B49A}">
      <dsp:nvSpPr>
        <dsp:cNvPr id="0" name=""/>
        <dsp:cNvSpPr/>
      </dsp:nvSpPr>
      <dsp:spPr>
        <a:xfrm>
          <a:off x="1004" y="1318260"/>
          <a:ext cx="1645518" cy="2768346"/>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err="1" smtClean="0"/>
            <a:t>Rakowski</a:t>
          </a:r>
          <a:r>
            <a:rPr lang="en-US" sz="1500" kern="1200" dirty="0" smtClean="0"/>
            <a:t> et al. (2007) studied the charge state distributions of the ions of various elements in ICMEs.</a:t>
          </a:r>
          <a:endParaRPr lang="zh-CN" altLang="en-US" sz="1500" kern="1200" dirty="0"/>
        </a:p>
      </dsp:txBody>
      <dsp:txXfrm>
        <a:off x="1004" y="1318260"/>
        <a:ext cx="1645518" cy="2768346"/>
      </dsp:txXfrm>
    </dsp:sp>
    <dsp:sp modelId="{29169BC7-F6EF-4659-B281-D6DCA6CB9F05}">
      <dsp:nvSpPr>
        <dsp:cNvPr id="0" name=""/>
        <dsp:cNvSpPr/>
      </dsp:nvSpPr>
      <dsp:spPr>
        <a:xfrm>
          <a:off x="1646522" y="1318260"/>
          <a:ext cx="1645518" cy="2768346"/>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err="1" smtClean="0"/>
            <a:t>Ko</a:t>
          </a:r>
          <a:r>
            <a:rPr lang="en-US" sz="1500" kern="1200" dirty="0" smtClean="0"/>
            <a:t> et al. (2010) modeled UV and X-ray emission by considering time-dependent ionization in a steady state </a:t>
          </a:r>
          <a:r>
            <a:rPr lang="en-US" sz="1500" kern="1200" dirty="0" err="1" smtClean="0"/>
            <a:t>Petschek</a:t>
          </a:r>
          <a:r>
            <a:rPr lang="en-US" sz="1500" kern="1200" dirty="0" smtClean="0"/>
            <a:t>-like reconnection scheme for the post-CME current sheet</a:t>
          </a:r>
          <a:endParaRPr lang="zh-CN" altLang="en-US" sz="1500" kern="1200" dirty="0"/>
        </a:p>
      </dsp:txBody>
      <dsp:txXfrm>
        <a:off x="1646522" y="1318260"/>
        <a:ext cx="1645518" cy="2768346"/>
      </dsp:txXfrm>
    </dsp:sp>
    <dsp:sp modelId="{E06D2580-F3C5-4B6C-AE9C-E75E6F9C06C9}">
      <dsp:nvSpPr>
        <dsp:cNvPr id="0" name=""/>
        <dsp:cNvSpPr/>
      </dsp:nvSpPr>
      <dsp:spPr>
        <a:xfrm>
          <a:off x="3292040" y="1318260"/>
          <a:ext cx="1645518" cy="2768346"/>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Lynch et al. (2011) focused on the charge states of several heavy elements in the flux rope using two diﬀerent asymmetric MHD simulations of CME on several AU.</a:t>
          </a:r>
          <a:endParaRPr lang="zh-CN" altLang="en-US" sz="1500" kern="1200" dirty="0"/>
        </a:p>
      </dsp:txBody>
      <dsp:txXfrm>
        <a:off x="3292040" y="1318260"/>
        <a:ext cx="1645518" cy="2768346"/>
      </dsp:txXfrm>
    </dsp:sp>
    <dsp:sp modelId="{2E995CC3-59C1-4EA4-9E96-49B39946C933}">
      <dsp:nvSpPr>
        <dsp:cNvPr id="0" name=""/>
        <dsp:cNvSpPr/>
      </dsp:nvSpPr>
      <dsp:spPr>
        <a:xfrm>
          <a:off x="4937559" y="1318260"/>
          <a:ext cx="1645518" cy="2768346"/>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smtClean="0"/>
            <a:t>Murphy et al. (2011) discussed the consistency between the modeling results and the observation by performing time-dependent ionization analysis .</a:t>
          </a:r>
          <a:endParaRPr lang="zh-CN" altLang="en-US" sz="1500" kern="1200" dirty="0"/>
        </a:p>
      </dsp:txBody>
      <dsp:txXfrm>
        <a:off x="4937559" y="1318260"/>
        <a:ext cx="1645518" cy="2768346"/>
      </dsp:txXfrm>
    </dsp:sp>
    <dsp:sp modelId="{F4576DB0-6D23-497A-939D-D0D0447118A9}">
      <dsp:nvSpPr>
        <dsp:cNvPr id="0" name=""/>
        <dsp:cNvSpPr/>
      </dsp:nvSpPr>
      <dsp:spPr>
        <a:xfrm>
          <a:off x="6583077" y="1318260"/>
          <a:ext cx="1645518" cy="2768346"/>
        </a:xfrm>
        <a:prstGeom prst="rect">
          <a:avLst/>
        </a:prstGeom>
        <a:solidFill>
          <a:schemeClr val="lt1">
            <a:hueOff val="0"/>
            <a:satOff val="0"/>
            <a:lumOff val="0"/>
            <a:alphaOff val="0"/>
          </a:schemeClr>
        </a:solidFill>
        <a:ln w="38100" cap="flat" cmpd="sng" algn="ctr">
          <a:solidFill>
            <a:schemeClr val="accent1">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n-US" sz="1500" kern="1200" dirty="0" err="1" smtClean="0"/>
            <a:t>Imada</a:t>
          </a:r>
          <a:r>
            <a:rPr lang="en-US" sz="1500" kern="1200" dirty="0" smtClean="0"/>
            <a:t> et al. (2011) reported the eﬀects of time-dependent ionization and recombination in magnetic reconnection in the solar corona.</a:t>
          </a:r>
          <a:endParaRPr lang="zh-CN" altLang="en-US" sz="1500" kern="1200" dirty="0"/>
        </a:p>
      </dsp:txBody>
      <dsp:txXfrm>
        <a:off x="6583077" y="1318260"/>
        <a:ext cx="1645518" cy="2768346"/>
      </dsp:txXfrm>
    </dsp:sp>
    <dsp:sp modelId="{87F0FC29-BF4E-460E-90C4-9DA08C4EACA0}">
      <dsp:nvSpPr>
        <dsp:cNvPr id="0" name=""/>
        <dsp:cNvSpPr/>
      </dsp:nvSpPr>
      <dsp:spPr>
        <a:xfrm>
          <a:off x="0" y="4086606"/>
          <a:ext cx="8229600" cy="307594"/>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A0C2CF-4072-46D9-B2AB-4B46932A15B4}">
      <dsp:nvSpPr>
        <dsp:cNvPr id="0" name=""/>
        <dsp:cNvSpPr/>
      </dsp:nvSpPr>
      <dsp:spPr>
        <a:xfrm rot="5400000">
          <a:off x="-194228"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2F127A9-E69E-4986-984C-11955F0533EB}">
      <dsp:nvSpPr>
        <dsp:cNvPr id="0" name=""/>
        <dsp:cNvSpPr/>
      </dsp:nvSpPr>
      <dsp:spPr>
        <a:xfrm>
          <a:off x="173271"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Trajectory in  </a:t>
          </a:r>
          <a:r>
            <a:rPr lang="en-US" altLang="zh-CN" sz="1900" kern="1200" dirty="0" err="1" smtClean="0"/>
            <a:t>Lagrangian</a:t>
          </a:r>
          <a:r>
            <a:rPr lang="en-US" altLang="zh-CN" sz="1900" kern="1200" dirty="0" smtClean="0"/>
            <a:t> framework</a:t>
          </a:r>
          <a:r>
            <a:rPr lang="en-US" sz="1900" kern="1200" dirty="0" smtClean="0"/>
            <a:t> </a:t>
          </a:r>
          <a:endParaRPr lang="en-US" sz="1900" kern="1200" dirty="0"/>
        </a:p>
      </dsp:txBody>
      <dsp:txXfrm>
        <a:off x="211121" y="39298"/>
        <a:ext cx="2078140" cy="1216604"/>
      </dsp:txXfrm>
    </dsp:sp>
    <dsp:sp modelId="{38E38035-E8C8-4FB0-A411-6EF466CDA383}">
      <dsp:nvSpPr>
        <dsp:cNvPr id="0" name=""/>
        <dsp:cNvSpPr/>
      </dsp:nvSpPr>
      <dsp:spPr>
        <a:xfrm rot="5400000">
          <a:off x="-194228"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DE22422-0A5F-472B-9A07-FB57137B063B}">
      <dsp:nvSpPr>
        <dsp:cNvPr id="0" name=""/>
        <dsp:cNvSpPr/>
      </dsp:nvSpPr>
      <dsp:spPr>
        <a:xfrm>
          <a:off x="173271"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History of Temperature &amp; plasma density</a:t>
          </a:r>
          <a:endParaRPr lang="en-US" sz="1900" kern="1200" dirty="0"/>
        </a:p>
      </dsp:txBody>
      <dsp:txXfrm>
        <a:off x="211121" y="1654679"/>
        <a:ext cx="2078140" cy="1216604"/>
      </dsp:txXfrm>
    </dsp:sp>
    <dsp:sp modelId="{6328CAE8-7B01-4A50-A1D1-7B890631376B}">
      <dsp:nvSpPr>
        <dsp:cNvPr id="0" name=""/>
        <dsp:cNvSpPr/>
      </dsp:nvSpPr>
      <dsp:spPr>
        <a:xfrm>
          <a:off x="613461" y="3452304"/>
          <a:ext cx="2855186"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BC3F206-F667-408F-8FB6-87274325FB29}">
      <dsp:nvSpPr>
        <dsp:cNvPr id="0" name=""/>
        <dsp:cNvSpPr/>
      </dsp:nvSpPr>
      <dsp:spPr>
        <a:xfrm>
          <a:off x="173271" y="323220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Ionization &amp; recombination rate (</a:t>
          </a:r>
          <a:r>
            <a:rPr lang="en-US" sz="1900" i="1" kern="1200" dirty="0" err="1" smtClean="0"/>
            <a:t>C</a:t>
          </a:r>
          <a:r>
            <a:rPr lang="en-US" sz="1900" i="1" kern="1200" baseline="-25000" dirty="0" err="1" smtClean="0"/>
            <a:t>i</a:t>
          </a:r>
          <a:r>
            <a:rPr lang="en-US" sz="1900" i="1" kern="1200" dirty="0" smtClean="0"/>
            <a:t>, </a:t>
          </a:r>
          <a:r>
            <a:rPr lang="en-US" sz="1900" i="1" kern="1200" dirty="0" err="1" smtClean="0"/>
            <a:t>R</a:t>
          </a:r>
          <a:r>
            <a:rPr lang="en-US" sz="1900" i="1" kern="1200" baseline="-25000" dirty="0" err="1" smtClean="0"/>
            <a:t>i</a:t>
          </a:r>
          <a:r>
            <a:rPr lang="en-US" sz="1900" kern="1200" dirty="0" smtClean="0"/>
            <a:t>)</a:t>
          </a:r>
          <a:endParaRPr lang="en-US" sz="1900" kern="1200" dirty="0"/>
        </a:p>
      </dsp:txBody>
      <dsp:txXfrm>
        <a:off x="211121" y="3270059"/>
        <a:ext cx="2078140" cy="1216604"/>
      </dsp:txXfrm>
    </dsp:sp>
    <dsp:sp modelId="{AED406ED-FCE6-496F-A3AE-4FA356F00598}">
      <dsp:nvSpPr>
        <dsp:cNvPr id="0" name=""/>
        <dsp:cNvSpPr/>
      </dsp:nvSpPr>
      <dsp:spPr>
        <a:xfrm rot="16200000">
          <a:off x="2670379" y="264461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EC934A7-869F-4893-B11F-36DB95E8B7EA}">
      <dsp:nvSpPr>
        <dsp:cNvPr id="0" name=""/>
        <dsp:cNvSpPr/>
      </dsp:nvSpPr>
      <dsp:spPr>
        <a:xfrm>
          <a:off x="3037879" y="323220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Solve: Time-dependent ionization equation</a:t>
          </a:r>
          <a:endParaRPr lang="en-US" sz="1900" kern="1200" dirty="0"/>
        </a:p>
      </dsp:txBody>
      <dsp:txXfrm>
        <a:off x="3075729" y="3270059"/>
        <a:ext cx="2078140" cy="1216604"/>
      </dsp:txXfrm>
    </dsp:sp>
    <dsp:sp modelId="{B6E4F946-6C15-4603-ADD1-94453414FCE6}">
      <dsp:nvSpPr>
        <dsp:cNvPr id="0" name=""/>
        <dsp:cNvSpPr/>
      </dsp:nvSpPr>
      <dsp:spPr>
        <a:xfrm rot="16200000">
          <a:off x="2670379" y="1029234"/>
          <a:ext cx="1605958" cy="193845"/>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2CD7AB-C1C8-4D94-B73D-608330FC2936}">
      <dsp:nvSpPr>
        <dsp:cNvPr id="0" name=""/>
        <dsp:cNvSpPr/>
      </dsp:nvSpPr>
      <dsp:spPr>
        <a:xfrm>
          <a:off x="3037879" y="1616829"/>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Ion charge state</a:t>
          </a:r>
          <a:endParaRPr lang="en-US" sz="1900" kern="1200" dirty="0"/>
        </a:p>
      </dsp:txBody>
      <dsp:txXfrm>
        <a:off x="3075729" y="1654679"/>
        <a:ext cx="2078140" cy="1216604"/>
      </dsp:txXfrm>
    </dsp:sp>
    <dsp:sp modelId="{1844E7E7-AEE3-4D50-9A8A-92553D89DE16}">
      <dsp:nvSpPr>
        <dsp:cNvPr id="0" name=""/>
        <dsp:cNvSpPr/>
      </dsp:nvSpPr>
      <dsp:spPr>
        <a:xfrm rot="21514785" flipV="1">
          <a:off x="6817921" y="2554329"/>
          <a:ext cx="595172" cy="28241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5CA562-B727-4E4B-84C1-B62B5EF785C7}">
      <dsp:nvSpPr>
        <dsp:cNvPr id="0" name=""/>
        <dsp:cNvSpPr/>
      </dsp:nvSpPr>
      <dsp:spPr>
        <a:xfrm>
          <a:off x="3037879" y="1448"/>
          <a:ext cx="2153840" cy="1292304"/>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Line Emissivity </a:t>
          </a:r>
          <a:endParaRPr lang="en-US" sz="1900" kern="1200" dirty="0"/>
        </a:p>
      </dsp:txBody>
      <dsp:txXfrm>
        <a:off x="3075729" y="39298"/>
        <a:ext cx="2078140" cy="1216604"/>
      </dsp:txXfrm>
    </dsp:sp>
    <dsp:sp modelId="{AF0D2CFB-8179-4E9C-8A4B-7BCA23069722}">
      <dsp:nvSpPr>
        <dsp:cNvPr id="0" name=""/>
        <dsp:cNvSpPr/>
      </dsp:nvSpPr>
      <dsp:spPr>
        <a:xfrm>
          <a:off x="6637145" y="339378"/>
          <a:ext cx="826420" cy="234357"/>
        </a:xfrm>
        <a:prstGeom prst="rect">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E62BA89-AA89-4693-B96F-7DACCF51E478}">
      <dsp:nvSpPr>
        <dsp:cNvPr id="0" name=""/>
        <dsp:cNvSpPr/>
      </dsp:nvSpPr>
      <dsp:spPr>
        <a:xfrm>
          <a:off x="5867401" y="76195"/>
          <a:ext cx="2153840" cy="1292304"/>
        </a:xfrm>
        <a:prstGeom prst="roundRect">
          <a:avLst>
            <a:gd name="adj" fmla="val 10000"/>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AIA count rate images</a:t>
          </a:r>
          <a:endParaRPr lang="en-US" sz="1900" kern="1200" dirty="0"/>
        </a:p>
      </dsp:txBody>
      <dsp:txXfrm>
        <a:off x="5905251" y="114045"/>
        <a:ext cx="2078140" cy="1216604"/>
      </dsp:txXfrm>
    </dsp:sp>
    <dsp:sp modelId="{CFFAA676-260D-49E1-B027-24CED8EF22BD}">
      <dsp:nvSpPr>
        <dsp:cNvPr id="0" name=""/>
        <dsp:cNvSpPr/>
      </dsp:nvSpPr>
      <dsp:spPr>
        <a:xfrm>
          <a:off x="5867401" y="1927550"/>
          <a:ext cx="2153840" cy="1292304"/>
        </a:xfrm>
        <a:prstGeom prst="roundRect">
          <a:avLst>
            <a:gd name="adj" fmla="val 10000"/>
          </a:avLst>
        </a:prstGeom>
        <a:solidFill>
          <a:schemeClr val="accent1">
            <a:hueOff val="0"/>
            <a:satOff val="0"/>
            <a:lumOff val="0"/>
            <a:alphaOff val="0"/>
          </a:schemeClr>
        </a:solidFill>
        <a:ln w="25400" cap="flat" cmpd="sng" algn="ctr">
          <a:solidFill>
            <a:srgbClr val="FF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UVCS intensity</a:t>
          </a:r>
          <a:endParaRPr lang="en-US" sz="1900" kern="1200" dirty="0"/>
        </a:p>
      </dsp:txBody>
      <dsp:txXfrm>
        <a:off x="5905251" y="1965400"/>
        <a:ext cx="2078140" cy="12166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8D4DAE-0EE7-4FD6-AA41-C2DB886D012B}">
      <dsp:nvSpPr>
        <dsp:cNvPr id="0" name=""/>
        <dsp:cNvSpPr/>
      </dsp:nvSpPr>
      <dsp:spPr>
        <a:xfrm>
          <a:off x="0" y="58915"/>
          <a:ext cx="2438399" cy="1652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dirty="0" smtClean="0"/>
            <a:t>For hot AIA channels, the count rates reach the maximum at the center of the sheet.</a:t>
          </a:r>
          <a:endParaRPr lang="zh-CN" sz="1900" kern="1200" dirty="0"/>
        </a:p>
      </dsp:txBody>
      <dsp:txXfrm>
        <a:off x="80676" y="139591"/>
        <a:ext cx="2277047" cy="1491309"/>
      </dsp:txXfrm>
    </dsp:sp>
    <dsp:sp modelId="{587AE6AE-11F9-4D89-9C42-5170A78E410A}">
      <dsp:nvSpPr>
        <dsp:cNvPr id="0" name=""/>
        <dsp:cNvSpPr/>
      </dsp:nvSpPr>
      <dsp:spPr>
        <a:xfrm>
          <a:off x="0" y="1766297"/>
          <a:ext cx="2438399" cy="16526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n-US" sz="1900" kern="1200" smtClean="0"/>
            <a:t>For other channels, the intensity in the center is lower than the background plasma.</a:t>
          </a:r>
          <a:endParaRPr lang="zh-CN" sz="1900" kern="1200"/>
        </a:p>
      </dsp:txBody>
      <dsp:txXfrm>
        <a:off x="80676" y="1846973"/>
        <a:ext cx="2277047" cy="14913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AFD7A-C0F2-4B31-9FB9-A22BB70C2A7B}">
      <dsp:nvSpPr>
        <dsp:cNvPr id="0" name=""/>
        <dsp:cNvSpPr/>
      </dsp:nvSpPr>
      <dsp:spPr>
        <a:xfrm>
          <a:off x="0" y="2433"/>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908D1981-4C0E-40A5-8407-CA9BC259029A}">
      <dsp:nvSpPr>
        <dsp:cNvPr id="0" name=""/>
        <dsp:cNvSpPr/>
      </dsp:nvSpPr>
      <dsp:spPr>
        <a:xfrm>
          <a:off x="0" y="2433"/>
          <a:ext cx="8229600" cy="82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The current sheet plasma is under-ionized at low heights and over-ionized at large heights. </a:t>
          </a:r>
          <a:endParaRPr lang="zh-CN" sz="1800" kern="1200" dirty="0"/>
        </a:p>
      </dsp:txBody>
      <dsp:txXfrm>
        <a:off x="0" y="2433"/>
        <a:ext cx="8229600" cy="829716"/>
      </dsp:txXfrm>
    </dsp:sp>
    <dsp:sp modelId="{103C8519-3CE2-4DE5-AA6B-989408B939D3}">
      <dsp:nvSpPr>
        <dsp:cNvPr id="0" name=""/>
        <dsp:cNvSpPr/>
      </dsp:nvSpPr>
      <dsp:spPr>
        <a:xfrm>
          <a:off x="0" y="832149"/>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8F325FB3-44AC-4B90-A23E-815A5CAA67EF}">
      <dsp:nvSpPr>
        <dsp:cNvPr id="0" name=""/>
        <dsp:cNvSpPr/>
      </dsp:nvSpPr>
      <dsp:spPr>
        <a:xfrm>
          <a:off x="0" y="832149"/>
          <a:ext cx="8229600" cy="82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The temperature will be underestimated at low heights and overestimated at large heights by about a factor of 2 if equilibrium is assumed.</a:t>
          </a:r>
          <a:endParaRPr lang="zh-CN" sz="1800" kern="1200" dirty="0"/>
        </a:p>
      </dsp:txBody>
      <dsp:txXfrm>
        <a:off x="0" y="832149"/>
        <a:ext cx="8229600" cy="829716"/>
      </dsp:txXfrm>
    </dsp:sp>
    <dsp:sp modelId="{D8CB7852-662A-4D96-855E-DDCE2D9C6886}">
      <dsp:nvSpPr>
        <dsp:cNvPr id="0" name=""/>
        <dsp:cNvSpPr/>
      </dsp:nvSpPr>
      <dsp:spPr>
        <a:xfrm>
          <a:off x="0" y="1661865"/>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59BF6DD1-005B-4FCB-90CF-0F4C94C80355}">
      <dsp:nvSpPr>
        <dsp:cNvPr id="0" name=""/>
        <dsp:cNvSpPr/>
      </dsp:nvSpPr>
      <dsp:spPr>
        <a:xfrm>
          <a:off x="0" y="1661865"/>
          <a:ext cx="8229600" cy="82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Non-equilibrium ionization needs to be calculated even at low heights.</a:t>
          </a:r>
          <a:endParaRPr lang="zh-CN" sz="1800" kern="1200" dirty="0"/>
        </a:p>
      </dsp:txBody>
      <dsp:txXfrm>
        <a:off x="0" y="1661865"/>
        <a:ext cx="8229600" cy="829716"/>
      </dsp:txXfrm>
    </dsp:sp>
    <dsp:sp modelId="{22134A3B-1CF2-431F-A84B-7C0EF29C5919}">
      <dsp:nvSpPr>
        <dsp:cNvPr id="0" name=""/>
        <dsp:cNvSpPr/>
      </dsp:nvSpPr>
      <dsp:spPr>
        <a:xfrm>
          <a:off x="0" y="2491581"/>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B7EEEBA6-848B-4DB0-B519-CB8A50323698}">
      <dsp:nvSpPr>
        <dsp:cNvPr id="0" name=""/>
        <dsp:cNvSpPr/>
      </dsp:nvSpPr>
      <dsp:spPr>
        <a:xfrm>
          <a:off x="0" y="2491581"/>
          <a:ext cx="8229600" cy="82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At low heights in the current sheet, the intensities of the hot AIA channels are lower for non-equilibrium ionization than for equilibrium ionization. At large heights, these intensities are higher for non-equilibrium </a:t>
          </a:r>
          <a:r>
            <a:rPr lang="en-US" sz="1600" kern="1200" dirty="0" smtClean="0"/>
            <a:t>ionization. </a:t>
          </a:r>
          <a:endParaRPr lang="zh-CN" sz="1600" kern="1200" dirty="0"/>
        </a:p>
      </dsp:txBody>
      <dsp:txXfrm>
        <a:off x="0" y="2491581"/>
        <a:ext cx="8229600" cy="829716"/>
      </dsp:txXfrm>
    </dsp:sp>
    <dsp:sp modelId="{0D40313F-9F4C-40AB-8C3F-C36386088FDC}">
      <dsp:nvSpPr>
        <dsp:cNvPr id="0" name=""/>
        <dsp:cNvSpPr/>
      </dsp:nvSpPr>
      <dsp:spPr>
        <a:xfrm>
          <a:off x="0" y="3321297"/>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3A117F8-9D42-44BC-9275-C9B24B5A0FC9}">
      <dsp:nvSpPr>
        <dsp:cNvPr id="0" name=""/>
        <dsp:cNvSpPr/>
      </dsp:nvSpPr>
      <dsp:spPr>
        <a:xfrm>
          <a:off x="0" y="3321297"/>
          <a:ext cx="8229600" cy="82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US" sz="1600" kern="1200" dirty="0" smtClean="0"/>
            <a:t>Fe XVIII 975Å profile shows that the maximum peak is located in the center of sheet, while the </a:t>
          </a:r>
          <a:r>
            <a:rPr lang="en-US" sz="1600" kern="1200" dirty="0" err="1" smtClean="0"/>
            <a:t>Ca</a:t>
          </a:r>
          <a:r>
            <a:rPr lang="en-US" sz="1600" kern="1200" dirty="0" smtClean="0"/>
            <a:t> XIV 943Å, Si XII 499Å and O VI 1032Å profiles are less bright at the sheet center.  </a:t>
          </a:r>
          <a:endParaRPr lang="zh-CN" sz="1600" kern="1200" dirty="0"/>
        </a:p>
      </dsp:txBody>
      <dsp:txXfrm>
        <a:off x="0" y="3321297"/>
        <a:ext cx="8229600" cy="829716"/>
      </dsp:txXfrm>
    </dsp:sp>
    <dsp:sp modelId="{AF66A841-124F-4EAB-BE2B-2E8B8E04B023}">
      <dsp:nvSpPr>
        <dsp:cNvPr id="0" name=""/>
        <dsp:cNvSpPr/>
      </dsp:nvSpPr>
      <dsp:spPr>
        <a:xfrm>
          <a:off x="0" y="4151013"/>
          <a:ext cx="8229600" cy="0"/>
        </a:xfrm>
        <a:prstGeom prst="line">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2">
          <a:scrgbClr r="0" g="0" b="0"/>
        </a:fillRef>
        <a:effectRef idx="1">
          <a:scrgbClr r="0" g="0" b="0"/>
        </a:effectRef>
        <a:fontRef idx="minor">
          <a:schemeClr val="dk1"/>
        </a:fontRef>
      </dsp:style>
    </dsp:sp>
    <dsp:sp modelId="{08BC8244-DEFE-4732-AF54-D2917F2B6965}">
      <dsp:nvSpPr>
        <dsp:cNvPr id="0" name=""/>
        <dsp:cNvSpPr/>
      </dsp:nvSpPr>
      <dsp:spPr>
        <a:xfrm>
          <a:off x="0" y="4151013"/>
          <a:ext cx="8229600" cy="8297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lvl="0" algn="l" defTabSz="800100" rtl="0">
            <a:lnSpc>
              <a:spcPct val="90000"/>
            </a:lnSpc>
            <a:spcBef>
              <a:spcPct val="0"/>
            </a:spcBef>
            <a:spcAft>
              <a:spcPct val="35000"/>
            </a:spcAft>
          </a:pPr>
          <a:r>
            <a:rPr lang="en-US" sz="1800" kern="1200" dirty="0" smtClean="0"/>
            <a:t>Low intensity regions around the current sheet are found in several UV emission lines (Fe XVIII 975Å and </a:t>
          </a:r>
          <a:r>
            <a:rPr lang="en-US" sz="1800" kern="1200" dirty="0" err="1" smtClean="0"/>
            <a:t>Ca</a:t>
          </a:r>
          <a:r>
            <a:rPr lang="en-US" sz="1800" kern="1200" dirty="0" smtClean="0"/>
            <a:t> XIV 943Å) and AIA bands.</a:t>
          </a:r>
          <a:endParaRPr lang="zh-CN" sz="1800" kern="1200" dirty="0"/>
        </a:p>
      </dsp:txBody>
      <dsp:txXfrm>
        <a:off x="0" y="4151013"/>
        <a:ext cx="8229600" cy="82971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8D24DE-CEDD-4E87-918F-1F504C6D5A87}" type="datetimeFigureOut">
              <a:rPr lang="zh-CN" altLang="en-US" smtClean="0"/>
              <a:t>2013/2/11</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08BB3C-838B-48FA-9935-B537359E688E}" type="slidenum">
              <a:rPr lang="zh-CN" altLang="en-US" smtClean="0"/>
              <a:t>‹#›</a:t>
            </a:fld>
            <a:endParaRPr lang="zh-CN" altLang="en-US"/>
          </a:p>
        </p:txBody>
      </p:sp>
    </p:spTree>
    <p:extLst>
      <p:ext uri="{BB962C8B-B14F-4D97-AF65-F5344CB8AC3E}">
        <p14:creationId xmlns:p14="http://schemas.microsoft.com/office/powerpoint/2010/main" val="469452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Good</a:t>
            </a:r>
            <a:r>
              <a:rPr lang="en-US" altLang="zh-CN" baseline="0" dirty="0" smtClean="0"/>
              <a:t> morning every one, I’m going to talk non-</a:t>
            </a:r>
            <a:r>
              <a:rPr lang="en-US" altLang="zh-CN" baseline="0" dirty="0" err="1" smtClean="0"/>
              <a:t>equilibtium</a:t>
            </a:r>
            <a:r>
              <a:rPr lang="en-US" altLang="zh-CN" baseline="0" dirty="0" smtClean="0"/>
              <a:t> ionization process in a simulation solar eruption model. </a:t>
            </a:r>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1</a:t>
            </a:fld>
            <a:endParaRPr lang="zh-CN" altLang="en-US"/>
          </a:p>
        </p:txBody>
      </p:sp>
    </p:spTree>
    <p:extLst>
      <p:ext uri="{BB962C8B-B14F-4D97-AF65-F5344CB8AC3E}">
        <p14:creationId xmlns:p14="http://schemas.microsoft.com/office/powerpoint/2010/main" val="2552979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 we </a:t>
            </a:r>
            <a:r>
              <a:rPr lang="en-US" altLang="zh-CN" baseline="0" dirty="0" smtClean="0"/>
              <a:t>show how the reconnection flow affect the ion charge state. This moving feature could be seen on velocity figure. You can see upward outflow dominant the most part of the sheet. The left figures show the trajectory of these four sample points. And the their temperature and density evolutions are also plotted in here. You can see that these four sample points are flow upward from the low height because the reconnection outflow and the solar wind solution. At low altitude within the current sheet, the ionic charge states</a:t>
            </a:r>
          </a:p>
          <a:p>
            <a:r>
              <a:rPr lang="en-US" altLang="zh-CN" baseline="0" dirty="0" smtClean="0"/>
              <a:t>correspond to lower temperatures because the plasma started out relatively cool and was</a:t>
            </a:r>
          </a:p>
          <a:p>
            <a:r>
              <a:rPr lang="en-US" altLang="zh-CN" baseline="0" dirty="0" smtClean="0"/>
              <a:t>heated rapidly. On the other hand, the top-end of the current sheet shows high temperature</a:t>
            </a:r>
          </a:p>
          <a:p>
            <a:r>
              <a:rPr lang="en-US" altLang="zh-CN" baseline="0" dirty="0" smtClean="0"/>
              <a:t>ionization features although it is now located at the lower temperature state.</a:t>
            </a:r>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10</a:t>
            </a:fld>
            <a:endParaRPr lang="zh-CN" altLang="en-US"/>
          </a:p>
        </p:txBody>
      </p:sp>
    </p:spTree>
    <p:extLst>
      <p:ext uri="{BB962C8B-B14F-4D97-AF65-F5344CB8AC3E}">
        <p14:creationId xmlns:p14="http://schemas.microsoft.com/office/powerpoint/2010/main" val="35232496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t>We make time-dependent ionization</a:t>
            </a:r>
            <a:r>
              <a:rPr lang="en-US" altLang="zh-CN" baseline="0" dirty="0" smtClean="0"/>
              <a:t> calculation for most chemical elements that contribute significantly to coronal emission. They are from He/’</a:t>
            </a:r>
            <a:r>
              <a:rPr lang="en-US" altLang="zh-CN" baseline="0" dirty="0" err="1" smtClean="0"/>
              <a:t>hiliem</a:t>
            </a:r>
            <a:r>
              <a:rPr lang="en-US" altLang="zh-CN" baseline="0" dirty="0" smtClean="0"/>
              <a:t>/ to Ni/</a:t>
            </a:r>
            <a:r>
              <a:rPr lang="en-US" altLang="zh-CN" baseline="0" dirty="0" err="1" smtClean="0"/>
              <a:t>n’ai</a:t>
            </a:r>
            <a:r>
              <a:rPr lang="en-US" altLang="zh-CN" baseline="0" dirty="0" smtClean="0"/>
              <a:t>/.</a:t>
            </a:r>
            <a:endParaRPr lang="zh-CN" altLang="en-US" dirty="0" smtClean="0"/>
          </a:p>
          <a:p>
            <a:r>
              <a:rPr lang="en-US" altLang="zh-CN" baseline="0" dirty="0" smtClean="0"/>
              <a:t>The total AIA count rate of all emission lines from these elements are calculated at each point on the 2D plane. </a:t>
            </a:r>
          </a:p>
          <a:p>
            <a:r>
              <a:rPr lang="en-US" altLang="zh-CN" baseline="0" dirty="0" smtClean="0"/>
              <a:t>The AIA count rate is shown in this figure. The first row is for time-dependent ionization results and the second row is for equilibrium ionization. The main features of the current sheet are same fro two case, but on high temperature channels, such as AIA 94 and AIA 131, the different between two case are clear and the intensity extends higher in time-dependent ionization case. </a:t>
            </a:r>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11</a:t>
            </a:fld>
            <a:endParaRPr lang="zh-CN" altLang="en-US"/>
          </a:p>
        </p:txBody>
      </p:sp>
    </p:spTree>
    <p:extLst>
      <p:ext uri="{BB962C8B-B14F-4D97-AF65-F5344CB8AC3E}">
        <p14:creationId xmlns:p14="http://schemas.microsoft.com/office/powerpoint/2010/main" val="225829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In</a:t>
            </a:r>
            <a:r>
              <a:rPr lang="en-US" altLang="zh-CN" baseline="0" dirty="0" smtClean="0"/>
              <a:t> here, we show that the intensity from time-dependent ionization results and equilibrium case on different height. The left figure shows the AIA count rate on two heights one point 2 solar radii and two point two solar radii. The black line is for non-equilibrium case. For high temperature channels, the intensity reach the maximum on the center of the sheet, but it lower than the background plasma on other AIA channels. </a:t>
            </a:r>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12</a:t>
            </a:fld>
            <a:endParaRPr lang="zh-CN" altLang="en-US"/>
          </a:p>
        </p:txBody>
      </p:sp>
    </p:spTree>
    <p:extLst>
      <p:ext uri="{BB962C8B-B14F-4D97-AF65-F5344CB8AC3E}">
        <p14:creationId xmlns:p14="http://schemas.microsoft.com/office/powerpoint/2010/main" val="4038765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To show the difference</a:t>
            </a:r>
            <a:r>
              <a:rPr lang="en-US" altLang="zh-CN" baseline="0" dirty="0" smtClean="0"/>
              <a:t> of time-dependent ionization results and equilibrium ionization assumption, we define the relative difference of emission as this formula. Along the sheet, we consider the average </a:t>
            </a:r>
            <a:r>
              <a:rPr lang="en-US" altLang="zh-CN" baseline="0" dirty="0" err="1" smtClean="0"/>
              <a:t>I_delta</a:t>
            </a:r>
            <a:r>
              <a:rPr lang="en-US" altLang="zh-CN" baseline="0" dirty="0" smtClean="0"/>
              <a:t> covering a width of five points and show </a:t>
            </a:r>
            <a:r>
              <a:rPr lang="en-US" altLang="zh-CN" baseline="0" dirty="0" err="1" smtClean="0"/>
              <a:t>I_delta</a:t>
            </a:r>
            <a:r>
              <a:rPr lang="en-US" altLang="zh-CN" baseline="0" dirty="0" smtClean="0"/>
              <a:t> changes with height.</a:t>
            </a:r>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13</a:t>
            </a:fld>
            <a:endParaRPr lang="zh-CN" altLang="en-US"/>
          </a:p>
        </p:txBody>
      </p:sp>
    </p:spTree>
    <p:extLst>
      <p:ext uri="{BB962C8B-B14F-4D97-AF65-F5344CB8AC3E}">
        <p14:creationId xmlns:p14="http://schemas.microsoft.com/office/powerpoint/2010/main" val="4027214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14</a:t>
            </a:fld>
            <a:endParaRPr lang="zh-CN" altLang="en-US"/>
          </a:p>
        </p:txBody>
      </p:sp>
    </p:spTree>
    <p:extLst>
      <p:ext uri="{BB962C8B-B14F-4D97-AF65-F5344CB8AC3E}">
        <p14:creationId xmlns:p14="http://schemas.microsoft.com/office/powerpoint/2010/main" val="290330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My talk include</a:t>
            </a:r>
            <a:r>
              <a:rPr lang="en-US" altLang="zh-CN" baseline="0" dirty="0" smtClean="0"/>
              <a:t> four parts.  First, I’ll introduce the research background. The </a:t>
            </a:r>
            <a:r>
              <a:rPr lang="en-US" altLang="zh-CN" baseline="0" dirty="0" err="1" smtClean="0"/>
              <a:t>cme</a:t>
            </a:r>
            <a:r>
              <a:rPr lang="en-US" altLang="zh-CN" baseline="0" dirty="0" smtClean="0"/>
              <a:t>/flare current sheet is my interesting region fro considering the non-equilibrium ionization process.</a:t>
            </a:r>
          </a:p>
          <a:p>
            <a:r>
              <a:rPr lang="en-US" altLang="zh-CN" baseline="0" dirty="0" smtClean="0"/>
              <a:t>In the second part, I’ll introduce the calculation method of time-dependent ionization.</a:t>
            </a:r>
          </a:p>
          <a:p>
            <a:r>
              <a:rPr lang="en-US" altLang="zh-CN" baseline="0" dirty="0" smtClean="0"/>
              <a:t>Then I’ll show the main results of these calculation, including ionization features in current sheets, and show predicted AIA images and UVCS intensity according this numerical eruption model.</a:t>
            </a:r>
          </a:p>
          <a:p>
            <a:r>
              <a:rPr lang="en-US" altLang="zh-CN" baseline="0" dirty="0" smtClean="0"/>
              <a:t>Finally, I give a summery in conclusion.</a:t>
            </a:r>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2</a:t>
            </a:fld>
            <a:endParaRPr lang="zh-CN" altLang="en-US"/>
          </a:p>
        </p:txBody>
      </p:sp>
    </p:spTree>
    <p:extLst>
      <p:ext uri="{BB962C8B-B14F-4D97-AF65-F5344CB8AC3E}">
        <p14:creationId xmlns:p14="http://schemas.microsoft.com/office/powerpoint/2010/main" val="94006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The </a:t>
            </a:r>
            <a:r>
              <a:rPr lang="en-US" altLang="zh-CN" baseline="0" dirty="0" smtClean="0"/>
              <a:t>larger scale current sheet is a common structure in solar eruption. This kind of current sheet appears as thin structure because of high conductivity in corona. And it has high temperature and high speed magnetic reconnection outflow. Some </a:t>
            </a:r>
            <a:r>
              <a:rPr lang="en-US" altLang="zh-CN" baseline="0" dirty="0" err="1" smtClean="0"/>
              <a:t>therity</a:t>
            </a:r>
            <a:r>
              <a:rPr lang="en-US" altLang="zh-CN" baseline="0" dirty="0" smtClean="0"/>
              <a:t> model have suggest that it could develop during the eruption process and is important to the magnetic energy release and for high energy particle acceleration. Like the Lin &amp; Forbes 2000 report a model </a:t>
            </a:r>
            <a:r>
              <a:rPr lang="en-US" altLang="zh-CN" baseline="0" dirty="0" err="1" smtClean="0"/>
              <a:t>inwhich</a:t>
            </a:r>
            <a:r>
              <a:rPr lang="en-US" altLang="zh-CN" baseline="0" dirty="0" smtClean="0"/>
              <a:t> the current sheet forms between the CME and flare loops. The current sheet is also confirmed by </a:t>
            </a:r>
            <a:r>
              <a:rPr lang="en-US" altLang="zh-CN" baseline="0" dirty="0" err="1" smtClean="0"/>
              <a:t>mutilple</a:t>
            </a:r>
            <a:r>
              <a:rPr lang="en-US" altLang="zh-CN" baseline="0" dirty="0" smtClean="0"/>
              <a:t> wave observations. For example, </a:t>
            </a:r>
            <a:r>
              <a:rPr lang="en-US" altLang="zh-CN" baseline="0" dirty="0" err="1" smtClean="0"/>
              <a:t>ciaravelia</a:t>
            </a:r>
            <a:r>
              <a:rPr lang="en-US" altLang="zh-CN" baseline="0" dirty="0" smtClean="0"/>
              <a:t> et al 2002 reported the current sheet structure in UVCS observation. And Webb et al., </a:t>
            </a:r>
            <a:r>
              <a:rPr lang="en-US" altLang="zh-CN" baseline="0" dirty="0" err="1" smtClean="0"/>
              <a:t>Ko</a:t>
            </a:r>
            <a:r>
              <a:rPr lang="en-US" altLang="zh-CN" baseline="0" dirty="0" smtClean="0"/>
              <a:t> </a:t>
            </a:r>
            <a:r>
              <a:rPr lang="en-US" altLang="zh-CN" baseline="0" dirty="0" err="1" smtClean="0"/>
              <a:t>etal</a:t>
            </a:r>
            <a:r>
              <a:rPr lang="en-US" altLang="zh-CN" baseline="0" dirty="0" smtClean="0"/>
              <a:t> 2003 show found the thin and bright structures on LASCO white light observation. On XRT and AIA observations, Savage et al. 2010 and 2012, </a:t>
            </a:r>
            <a:r>
              <a:rPr lang="en-US" altLang="zh-CN" baseline="0" dirty="0" err="1" smtClean="0"/>
              <a:t>Takasao</a:t>
            </a:r>
            <a:r>
              <a:rPr lang="en-US" altLang="zh-CN" baseline="0" dirty="0" smtClean="0"/>
              <a:t> et al. 2012 also reported some events about </a:t>
            </a:r>
            <a:r>
              <a:rPr lang="en-US" altLang="zh-CN" baseline="0" dirty="0" err="1" smtClean="0"/>
              <a:t>cme</a:t>
            </a:r>
            <a:r>
              <a:rPr lang="en-US" altLang="zh-CN" baseline="0" dirty="0" smtClean="0"/>
              <a:t>/flare current sheets. Our works focus on this kind of current sheet and show some predicted emission features.</a:t>
            </a:r>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3</a:t>
            </a:fld>
            <a:endParaRPr lang="zh-CN" altLang="en-US"/>
          </a:p>
        </p:txBody>
      </p:sp>
    </p:spTree>
    <p:extLst>
      <p:ext uri="{BB962C8B-B14F-4D97-AF65-F5344CB8AC3E}">
        <p14:creationId xmlns:p14="http://schemas.microsoft.com/office/powerpoint/2010/main" val="554286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Because</a:t>
            </a:r>
            <a:r>
              <a:rPr lang="en-US" altLang="zh-CN" baseline="0" dirty="0" smtClean="0"/>
              <a:t> of the high temperature and high flow speed in the current sheet. It is important for discussing the time-dependent ionization process. For some chemical elements, for </a:t>
            </a:r>
            <a:r>
              <a:rPr lang="en-US" altLang="zh-CN" baseline="0" dirty="0" err="1" smtClean="0"/>
              <a:t>examle</a:t>
            </a:r>
            <a:r>
              <a:rPr lang="en-US" altLang="zh-CN" baseline="0" dirty="0" smtClean="0"/>
              <a:t>, element iron and </a:t>
            </a:r>
            <a:r>
              <a:rPr lang="en-US" altLang="zh-CN" baseline="0" dirty="0" err="1" smtClean="0"/>
              <a:t>oxgen</a:t>
            </a:r>
            <a:r>
              <a:rPr lang="en-US" altLang="zh-CN" baseline="0" dirty="0" smtClean="0"/>
              <a:t>, the dynamic time scale could be shorter than the ionization time scale. This means the current sheet is on the non-equilibrium ionization state, and to get the emission lines of these elements, we need to consider time-dependent ionization process. There are several recent studies of flare and CMEs have investigated time-dependent ionization process. For instance, </a:t>
            </a:r>
            <a:r>
              <a:rPr lang="en-US" altLang="zh-CN" baseline="0" dirty="0" err="1" smtClean="0"/>
              <a:t>Rakowski</a:t>
            </a:r>
            <a:r>
              <a:rPr lang="en-US" altLang="zh-CN" baseline="0" dirty="0" smtClean="0"/>
              <a:t> et al studied the charge state distributions of various elements in interplanetary. </a:t>
            </a:r>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4</a:t>
            </a:fld>
            <a:endParaRPr lang="zh-CN" altLang="en-US"/>
          </a:p>
        </p:txBody>
      </p:sp>
    </p:spTree>
    <p:extLst>
      <p:ext uri="{BB962C8B-B14F-4D97-AF65-F5344CB8AC3E}">
        <p14:creationId xmlns:p14="http://schemas.microsoft.com/office/powerpoint/2010/main" val="2915157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we use the two point five dimensional numerical results of CME eruption developed by Reeves </a:t>
            </a:r>
            <a:r>
              <a:rPr lang="en-US" altLang="zh-CN" baseline="0" dirty="0" err="1" smtClean="0"/>
              <a:t>etal</a:t>
            </a:r>
            <a:r>
              <a:rPr lang="en-US" altLang="zh-CN" baseline="0" dirty="0" smtClean="0"/>
              <a:t>. 2010. In this model, the energy equation includes </a:t>
            </a:r>
            <a:r>
              <a:rPr lang="en-US" altLang="zh-CN" dirty="0" err="1" smtClean="0"/>
              <a:t>Ohmic</a:t>
            </a:r>
            <a:r>
              <a:rPr lang="en-US" altLang="zh-CN" dirty="0" smtClean="0"/>
              <a:t> and coronal heating, thermal conduction, and </a:t>
            </a:r>
            <a:r>
              <a:rPr lang="en-US" altLang="zh-CN" dirty="0" err="1" smtClean="0"/>
              <a:t>radiative</a:t>
            </a:r>
            <a:r>
              <a:rPr lang="en-US" altLang="zh-CN" dirty="0" smtClean="0"/>
              <a:t> cooling terms.</a:t>
            </a:r>
            <a:r>
              <a:rPr lang="en-US" altLang="zh-CN" baseline="0" dirty="0" smtClean="0"/>
              <a:t> After the flux rope erupted, a long, thin and hot current sheet structure are clear. See this figure, until time three sixty </a:t>
            </a:r>
            <a:r>
              <a:rPr lang="en-US" altLang="zh-CN" baseline="0" dirty="0" err="1" smtClean="0"/>
              <a:t>alfven</a:t>
            </a:r>
            <a:r>
              <a:rPr lang="en-US" altLang="zh-CN" baseline="0" dirty="0" smtClean="0"/>
              <a:t> time, the current sheet formed clear. Following this model, we can get the detail evolutions of temperature and density in the current sheet region. This gives our an dynamically developed current sheet, so we can perform the ionization studies for </a:t>
            </a:r>
            <a:r>
              <a:rPr lang="en-US" altLang="zh-CN" baseline="0" dirty="0" err="1" smtClean="0"/>
              <a:t>cme</a:t>
            </a:r>
            <a:r>
              <a:rPr lang="en-US" altLang="zh-CN" baseline="0" dirty="0" smtClean="0"/>
              <a:t>/flare current sheets and could compile its ionization features with the observations, such as SDO/AIA and SOHU/UVCS.</a:t>
            </a:r>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5</a:t>
            </a:fld>
            <a:endParaRPr lang="zh-CN" altLang="en-US"/>
          </a:p>
        </p:txBody>
      </p:sp>
    </p:spTree>
    <p:extLst>
      <p:ext uri="{BB962C8B-B14F-4D97-AF65-F5344CB8AC3E}">
        <p14:creationId xmlns:p14="http://schemas.microsoft.com/office/powerpoint/2010/main" val="811579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Here</a:t>
            </a:r>
            <a:r>
              <a:rPr lang="en-US" altLang="zh-CN" baseline="0" dirty="0" smtClean="0"/>
              <a:t> is our method. We need solve the time-dependent ionization equation first. Fi is ionic fraction, ne is electron density and </a:t>
            </a:r>
            <a:r>
              <a:rPr lang="en-US" altLang="zh-CN" baseline="0" dirty="0" err="1" smtClean="0"/>
              <a:t>Ci,Ri</a:t>
            </a:r>
            <a:r>
              <a:rPr lang="en-US" altLang="zh-CN" baseline="0" dirty="0" smtClean="0"/>
              <a:t> are ionization rate and recombination rate for this elements. We use difference method to solve this equation, and the second-order implicit scheme and the fourth-order explicit are used. Because the </a:t>
            </a:r>
            <a:r>
              <a:rPr lang="en-US" altLang="zh-CN" baseline="0" dirty="0" err="1" smtClean="0"/>
              <a:t>Ci</a:t>
            </a:r>
            <a:r>
              <a:rPr lang="en-US" altLang="zh-CN" baseline="0" dirty="0" smtClean="0"/>
              <a:t> and </a:t>
            </a:r>
            <a:r>
              <a:rPr lang="en-US" altLang="zh-CN" baseline="0" dirty="0" err="1" smtClean="0"/>
              <a:t>Ri</a:t>
            </a:r>
            <a:r>
              <a:rPr lang="en-US" altLang="zh-CN" baseline="0" dirty="0" smtClean="0"/>
              <a:t> depend strongly on the temperature, so we need kwon the temperature and electron density at each time during the evolution of the current sheet.</a:t>
            </a:r>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6</a:t>
            </a:fld>
            <a:endParaRPr lang="zh-CN" altLang="en-US"/>
          </a:p>
        </p:txBody>
      </p:sp>
    </p:spTree>
    <p:extLst>
      <p:ext uri="{BB962C8B-B14F-4D97-AF65-F5344CB8AC3E}">
        <p14:creationId xmlns:p14="http://schemas.microsoft.com/office/powerpoint/2010/main" val="267695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This figure shows the</a:t>
            </a:r>
            <a:r>
              <a:rPr lang="en-US" baseline="0" dirty="0" smtClean="0"/>
              <a:t> process how get temperature and density history. We trace the moving plasma cell in the </a:t>
            </a:r>
            <a:r>
              <a:rPr lang="en-US" baseline="0" dirty="0" err="1" smtClean="0"/>
              <a:t>lagrangian</a:t>
            </a:r>
            <a:r>
              <a:rPr lang="en-US" baseline="0" dirty="0" smtClean="0"/>
              <a:t> framework and get each trajectory of these cells. </a:t>
            </a:r>
            <a:r>
              <a:rPr lang="en-US" altLang="zh-CN" baseline="0" dirty="0" smtClean="0"/>
              <a:t>We use two-step scheme to solve motion equation and integrate the velocity backwards in time. </a:t>
            </a:r>
            <a:r>
              <a:rPr lang="en-US" baseline="0" dirty="0" smtClean="0"/>
              <a:t>T</a:t>
            </a:r>
            <a:r>
              <a:rPr lang="en-US" dirty="0" smtClean="0"/>
              <a:t>he</a:t>
            </a:r>
            <a:r>
              <a:rPr lang="en-US" baseline="0" dirty="0" smtClean="0"/>
              <a:t> red curve shows one </a:t>
            </a:r>
            <a:r>
              <a:rPr lang="en-US" altLang="zh-CN" baseline="0" dirty="0" smtClean="0"/>
              <a:t>trajectory</a:t>
            </a:r>
            <a:r>
              <a:rPr lang="en-US" baseline="0" dirty="0" smtClean="0"/>
              <a:t> in this picture. In order to obtain the T and rho at any location and time, we use bilinear and spline interpolation for space and time. </a:t>
            </a:r>
            <a:endParaRPr lang="en-US" dirty="0"/>
          </a:p>
        </p:txBody>
      </p:sp>
      <p:sp>
        <p:nvSpPr>
          <p:cNvPr id="4" name="灯片编号占位符 3"/>
          <p:cNvSpPr>
            <a:spLocks noGrp="1"/>
          </p:cNvSpPr>
          <p:nvPr>
            <p:ph type="sldNum" sz="quarter" idx="10"/>
          </p:nvPr>
        </p:nvSpPr>
        <p:spPr/>
        <p:txBody>
          <a:bodyPr/>
          <a:lstStyle/>
          <a:p>
            <a:fld id="{29F6DF8A-B173-402F-B722-29EEEA9A4D70}" type="slidenum">
              <a:rPr lang="en-US" smtClean="0"/>
              <a:t>7</a:t>
            </a:fld>
            <a:endParaRPr lang="en-US"/>
          </a:p>
        </p:txBody>
      </p:sp>
    </p:spTree>
    <p:extLst>
      <p:ext uri="{BB962C8B-B14F-4D97-AF65-F5344CB8AC3E}">
        <p14:creationId xmlns:p14="http://schemas.microsoft.com/office/powerpoint/2010/main" val="15114537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8</a:t>
            </a:fld>
            <a:endParaRPr lang="zh-CN" altLang="en-US"/>
          </a:p>
        </p:txBody>
      </p:sp>
    </p:spTree>
    <p:extLst>
      <p:ext uri="{BB962C8B-B14F-4D97-AF65-F5344CB8AC3E}">
        <p14:creationId xmlns:p14="http://schemas.microsoft.com/office/powerpoint/2010/main" val="2904991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This</a:t>
            </a:r>
            <a:r>
              <a:rPr lang="en-US" altLang="zh-CN" baseline="0" dirty="0" smtClean="0"/>
              <a:t> slide shows the ionization properties in the current sheet. The left picture sign four sample points, they are point A,B,C, and D. The color indicate temperature. Points A and B are in center of the sheet, and C, D is outside the sheet. Performed the time-dependent ionization calculation, the ionic charge state is shown on right figure. This is for element iron. The solid lines are for time-dependent ionization, and the red lines are for equilibrium ionization assumption. </a:t>
            </a:r>
          </a:p>
          <a:p>
            <a:r>
              <a:rPr lang="en-US" altLang="zh-CN" baseline="0" dirty="0" smtClean="0"/>
              <a:t>Along the current sheet, there are significant differences between solid line and red line. For instance, for point A, the solid line shift to left. That means time-dependent ionization shows more lower ion charge stat than equilibrium assumption. While, for the point B, the solid line shift to right and shows higher charge state. But, in the ambient region, ion charge state are similar on two case.</a:t>
            </a:r>
            <a:endParaRPr lang="zh-CN" altLang="en-US" dirty="0"/>
          </a:p>
        </p:txBody>
      </p:sp>
      <p:sp>
        <p:nvSpPr>
          <p:cNvPr id="4" name="灯片编号占位符 3"/>
          <p:cNvSpPr>
            <a:spLocks noGrp="1"/>
          </p:cNvSpPr>
          <p:nvPr>
            <p:ph type="sldNum" sz="quarter" idx="10"/>
          </p:nvPr>
        </p:nvSpPr>
        <p:spPr/>
        <p:txBody>
          <a:bodyPr/>
          <a:lstStyle/>
          <a:p>
            <a:fld id="{B408BB3C-838B-48FA-9935-B537359E688E}" type="slidenum">
              <a:rPr lang="zh-CN" altLang="en-US" smtClean="0"/>
              <a:t>9</a:t>
            </a:fld>
            <a:endParaRPr lang="zh-CN" altLang="en-US"/>
          </a:p>
        </p:txBody>
      </p:sp>
    </p:spTree>
    <p:extLst>
      <p:ext uri="{BB962C8B-B14F-4D97-AF65-F5344CB8AC3E}">
        <p14:creationId xmlns:p14="http://schemas.microsoft.com/office/powerpoint/2010/main" val="7229292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EAB9BC49-940E-4053-96D0-382E0B56DD59}" type="datetimeFigureOut">
              <a:rPr lang="zh-CN" altLang="en-US" smtClean="0"/>
              <a:t>2013/2/11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03D841-E3C9-4CBA-AEA7-49573FEBD912}" type="slidenum">
              <a:rPr lang="zh-CN" altLang="en-US" smtClean="0"/>
              <a:t>‹#›</a:t>
            </a:fld>
            <a:endParaRPr lang="zh-CN" altLang="en-US"/>
          </a:p>
        </p:txBody>
      </p:sp>
    </p:spTree>
    <p:extLst>
      <p:ext uri="{BB962C8B-B14F-4D97-AF65-F5344CB8AC3E}">
        <p14:creationId xmlns:p14="http://schemas.microsoft.com/office/powerpoint/2010/main" val="709192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AB9BC49-940E-4053-96D0-382E0B56DD59}" type="datetimeFigureOut">
              <a:rPr lang="zh-CN" altLang="en-US" smtClean="0"/>
              <a:t>2013/2/11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03D841-E3C9-4CBA-AEA7-49573FEBD912}" type="slidenum">
              <a:rPr lang="zh-CN" altLang="en-US" smtClean="0"/>
              <a:t>‹#›</a:t>
            </a:fld>
            <a:endParaRPr lang="zh-CN" altLang="en-US"/>
          </a:p>
        </p:txBody>
      </p:sp>
    </p:spTree>
    <p:extLst>
      <p:ext uri="{BB962C8B-B14F-4D97-AF65-F5344CB8AC3E}">
        <p14:creationId xmlns:p14="http://schemas.microsoft.com/office/powerpoint/2010/main" val="3181532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AB9BC49-940E-4053-96D0-382E0B56DD59}" type="datetimeFigureOut">
              <a:rPr lang="zh-CN" altLang="en-US" smtClean="0"/>
              <a:t>2013/2/11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03D841-E3C9-4CBA-AEA7-49573FEBD912}" type="slidenum">
              <a:rPr lang="zh-CN" altLang="en-US" smtClean="0"/>
              <a:t>‹#›</a:t>
            </a:fld>
            <a:endParaRPr lang="zh-CN" altLang="en-US"/>
          </a:p>
        </p:txBody>
      </p:sp>
    </p:spTree>
    <p:extLst>
      <p:ext uri="{BB962C8B-B14F-4D97-AF65-F5344CB8AC3E}">
        <p14:creationId xmlns:p14="http://schemas.microsoft.com/office/powerpoint/2010/main" val="743599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EAB9BC49-940E-4053-96D0-382E0B56DD59}" type="datetimeFigureOut">
              <a:rPr lang="zh-CN" altLang="en-US" smtClean="0"/>
              <a:t>2013/2/11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03D841-E3C9-4CBA-AEA7-49573FEBD912}" type="slidenum">
              <a:rPr lang="zh-CN" altLang="en-US" smtClean="0"/>
              <a:t>‹#›</a:t>
            </a:fld>
            <a:endParaRPr lang="zh-CN" altLang="en-US"/>
          </a:p>
        </p:txBody>
      </p:sp>
    </p:spTree>
    <p:extLst>
      <p:ext uri="{BB962C8B-B14F-4D97-AF65-F5344CB8AC3E}">
        <p14:creationId xmlns:p14="http://schemas.microsoft.com/office/powerpoint/2010/main" val="33319325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EAB9BC49-940E-4053-96D0-382E0B56DD59}" type="datetimeFigureOut">
              <a:rPr lang="zh-CN" altLang="en-US" smtClean="0"/>
              <a:t>2013/2/11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B03D841-E3C9-4CBA-AEA7-49573FEBD912}" type="slidenum">
              <a:rPr lang="zh-CN" altLang="en-US" smtClean="0"/>
              <a:t>‹#›</a:t>
            </a:fld>
            <a:endParaRPr lang="zh-CN" altLang="en-US"/>
          </a:p>
        </p:txBody>
      </p:sp>
    </p:spTree>
    <p:extLst>
      <p:ext uri="{BB962C8B-B14F-4D97-AF65-F5344CB8AC3E}">
        <p14:creationId xmlns:p14="http://schemas.microsoft.com/office/powerpoint/2010/main" val="2017549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EAB9BC49-940E-4053-96D0-382E0B56DD59}" type="datetimeFigureOut">
              <a:rPr lang="zh-CN" altLang="en-US" smtClean="0"/>
              <a:t>2013/2/11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03D841-E3C9-4CBA-AEA7-49573FEBD912}" type="slidenum">
              <a:rPr lang="zh-CN" altLang="en-US" smtClean="0"/>
              <a:t>‹#›</a:t>
            </a:fld>
            <a:endParaRPr lang="zh-CN" altLang="en-US"/>
          </a:p>
        </p:txBody>
      </p:sp>
    </p:spTree>
    <p:extLst>
      <p:ext uri="{BB962C8B-B14F-4D97-AF65-F5344CB8AC3E}">
        <p14:creationId xmlns:p14="http://schemas.microsoft.com/office/powerpoint/2010/main" val="20943657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EAB9BC49-940E-4053-96D0-382E0B56DD59}" type="datetimeFigureOut">
              <a:rPr lang="zh-CN" altLang="en-US" smtClean="0"/>
              <a:t>2013/2/11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B03D841-E3C9-4CBA-AEA7-49573FEBD912}" type="slidenum">
              <a:rPr lang="zh-CN" altLang="en-US" smtClean="0"/>
              <a:t>‹#›</a:t>
            </a:fld>
            <a:endParaRPr lang="zh-CN" altLang="en-US"/>
          </a:p>
        </p:txBody>
      </p:sp>
    </p:spTree>
    <p:extLst>
      <p:ext uri="{BB962C8B-B14F-4D97-AF65-F5344CB8AC3E}">
        <p14:creationId xmlns:p14="http://schemas.microsoft.com/office/powerpoint/2010/main" val="22095703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EAB9BC49-940E-4053-96D0-382E0B56DD59}" type="datetimeFigureOut">
              <a:rPr lang="zh-CN" altLang="en-US" smtClean="0"/>
              <a:t>2013/2/11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B03D841-E3C9-4CBA-AEA7-49573FEBD912}" type="slidenum">
              <a:rPr lang="zh-CN" altLang="en-US" smtClean="0"/>
              <a:t>‹#›</a:t>
            </a:fld>
            <a:endParaRPr lang="zh-CN" altLang="en-US"/>
          </a:p>
        </p:txBody>
      </p:sp>
    </p:spTree>
    <p:extLst>
      <p:ext uri="{BB962C8B-B14F-4D97-AF65-F5344CB8AC3E}">
        <p14:creationId xmlns:p14="http://schemas.microsoft.com/office/powerpoint/2010/main" val="2567790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AB9BC49-940E-4053-96D0-382E0B56DD59}" type="datetimeFigureOut">
              <a:rPr lang="zh-CN" altLang="en-US" smtClean="0"/>
              <a:t>2013/2/11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B03D841-E3C9-4CBA-AEA7-49573FEBD912}" type="slidenum">
              <a:rPr lang="zh-CN" altLang="en-US" smtClean="0"/>
              <a:t>‹#›</a:t>
            </a:fld>
            <a:endParaRPr lang="zh-CN" altLang="en-US"/>
          </a:p>
        </p:txBody>
      </p:sp>
    </p:spTree>
    <p:extLst>
      <p:ext uri="{BB962C8B-B14F-4D97-AF65-F5344CB8AC3E}">
        <p14:creationId xmlns:p14="http://schemas.microsoft.com/office/powerpoint/2010/main" val="942026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AB9BC49-940E-4053-96D0-382E0B56DD59}" type="datetimeFigureOut">
              <a:rPr lang="zh-CN" altLang="en-US" smtClean="0"/>
              <a:t>2013/2/11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03D841-E3C9-4CBA-AEA7-49573FEBD912}" type="slidenum">
              <a:rPr lang="zh-CN" altLang="en-US" smtClean="0"/>
              <a:t>‹#›</a:t>
            </a:fld>
            <a:endParaRPr lang="zh-CN" altLang="en-US"/>
          </a:p>
        </p:txBody>
      </p:sp>
    </p:spTree>
    <p:extLst>
      <p:ext uri="{BB962C8B-B14F-4D97-AF65-F5344CB8AC3E}">
        <p14:creationId xmlns:p14="http://schemas.microsoft.com/office/powerpoint/2010/main" val="691190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EAB9BC49-940E-4053-96D0-382E0B56DD59}" type="datetimeFigureOut">
              <a:rPr lang="zh-CN" altLang="en-US" smtClean="0"/>
              <a:t>2013/2/11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B03D841-E3C9-4CBA-AEA7-49573FEBD912}" type="slidenum">
              <a:rPr lang="zh-CN" altLang="en-US" smtClean="0"/>
              <a:t>‹#›</a:t>
            </a:fld>
            <a:endParaRPr lang="zh-CN" altLang="en-US"/>
          </a:p>
        </p:txBody>
      </p:sp>
    </p:spTree>
    <p:extLst>
      <p:ext uri="{BB962C8B-B14F-4D97-AF65-F5344CB8AC3E}">
        <p14:creationId xmlns:p14="http://schemas.microsoft.com/office/powerpoint/2010/main" val="1251238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715962"/>
          </a:xfrm>
          <a:prstGeom prst="rect">
            <a:avLst/>
          </a:prstGeom>
        </p:spPr>
        <p:txBody>
          <a:bodyPr vert="horz" lIns="91440" tIns="45720" rIns="91440" bIns="45720" rtlCol="0" anchor="ctr">
            <a:normAutofit/>
          </a:body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457200" y="1143000"/>
            <a:ext cx="8229600" cy="49831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B9BC49-940E-4053-96D0-382E0B56DD59}" type="datetimeFigureOut">
              <a:rPr lang="zh-CN" altLang="en-US" smtClean="0"/>
              <a:t>2013/2/11</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B03D841-E3C9-4CBA-AEA7-49573FEBD912}" type="slidenum">
              <a:rPr lang="zh-CN" altLang="en-US" smtClean="0"/>
              <a:pPr/>
              <a:t>‹#›</a:t>
            </a:fld>
            <a:r>
              <a:rPr lang="en-US" altLang="zh-CN" dirty="0" smtClean="0"/>
              <a:t>/20</a:t>
            </a:r>
            <a:endParaRPr lang="zh-CN" altLang="en-US" dirty="0"/>
          </a:p>
        </p:txBody>
      </p:sp>
    </p:spTree>
    <p:extLst>
      <p:ext uri="{BB962C8B-B14F-4D97-AF65-F5344CB8AC3E}">
        <p14:creationId xmlns:p14="http://schemas.microsoft.com/office/powerpoint/2010/main" val="424615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4.png"/><Relationship Id="rId7" Type="http://schemas.openxmlformats.org/officeDocument/2006/relationships/diagramColors" Target="../diagrams/colors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1.xml"/><Relationship Id="rId11" Type="http://schemas.openxmlformats.org/officeDocument/2006/relationships/image" Target="../media/image4.png"/><Relationship Id="rId5" Type="http://schemas.openxmlformats.org/officeDocument/2006/relationships/diagramLayout" Target="../diagrams/layout1.xml"/><Relationship Id="rId10" Type="http://schemas.openxmlformats.org/officeDocument/2006/relationships/image" Target="../media/image3.png"/><Relationship Id="rId4" Type="http://schemas.openxmlformats.org/officeDocument/2006/relationships/diagramData" Target="../diagrams/data1.xml"/><Relationship Id="rId9"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8.png"/><Relationship Id="rId7" Type="http://schemas.openxmlformats.org/officeDocument/2006/relationships/diagramColors" Target="../diagrams/colors3.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p:txBody>
          <a:bodyPr>
            <a:normAutofit fontScale="90000"/>
          </a:bodyPr>
          <a:lstStyle/>
          <a:p>
            <a:r>
              <a:rPr lang="en-US" altLang="zh-CN" dirty="0" smtClean="0"/>
              <a:t>Non-Equilibrium Ionization Modeling </a:t>
            </a:r>
            <a:br>
              <a:rPr lang="en-US" altLang="zh-CN" dirty="0" smtClean="0"/>
            </a:br>
            <a:r>
              <a:rPr lang="en-US" altLang="zh-CN" dirty="0" smtClean="0"/>
              <a:t>of the Current Sheet </a:t>
            </a:r>
            <a:br>
              <a:rPr lang="en-US" altLang="zh-CN" dirty="0" smtClean="0"/>
            </a:br>
            <a:r>
              <a:rPr lang="en-US" altLang="zh-CN" dirty="0" smtClean="0"/>
              <a:t>in a Simulated Solar Eruption</a:t>
            </a:r>
            <a:endParaRPr lang="zh-CN" altLang="en-US" dirty="0"/>
          </a:p>
        </p:txBody>
      </p:sp>
      <p:sp>
        <p:nvSpPr>
          <p:cNvPr id="3" name="副标题 2"/>
          <p:cNvSpPr>
            <a:spLocks noGrp="1"/>
          </p:cNvSpPr>
          <p:nvPr>
            <p:ph type="subTitle" idx="1"/>
          </p:nvPr>
        </p:nvSpPr>
        <p:spPr>
          <a:xfrm>
            <a:off x="1371600" y="3886200"/>
            <a:ext cx="6096000" cy="2209800"/>
          </a:xfrm>
        </p:spPr>
        <p:txBody>
          <a:bodyPr>
            <a:normAutofit fontScale="70000" lnSpcReduction="20000"/>
          </a:bodyPr>
          <a:lstStyle/>
          <a:p>
            <a:r>
              <a:rPr lang="en-US" altLang="zh-CN" dirty="0" err="1" smtClean="0"/>
              <a:t>Chengcai</a:t>
            </a:r>
            <a:r>
              <a:rPr lang="en-US" altLang="zh-CN" dirty="0" smtClean="0"/>
              <a:t> </a:t>
            </a:r>
            <a:r>
              <a:rPr lang="en-US" altLang="zh-CN" dirty="0" err="1" smtClean="0"/>
              <a:t>Shen</a:t>
            </a:r>
            <a:endParaRPr lang="en-US" altLang="zh-CN" dirty="0" smtClean="0"/>
          </a:p>
          <a:p>
            <a:endParaRPr lang="en-US" altLang="zh-CN" dirty="0" smtClean="0"/>
          </a:p>
          <a:p>
            <a:r>
              <a:rPr lang="en-US" altLang="zh-CN" dirty="0" smtClean="0"/>
              <a:t>Co-authors</a:t>
            </a:r>
            <a:r>
              <a:rPr lang="en-US" altLang="zh-CN" dirty="0" smtClean="0"/>
              <a:t>:  K. K. Reeves , J. C. Raymond, N. A. Murphy, Y-K. </a:t>
            </a:r>
            <a:r>
              <a:rPr lang="en-US" altLang="zh-CN" dirty="0" err="1" smtClean="0"/>
              <a:t>Ko</a:t>
            </a:r>
            <a:r>
              <a:rPr lang="en-US" altLang="zh-CN" dirty="0" smtClean="0"/>
              <a:t>, J. Lin, Z. </a:t>
            </a:r>
            <a:r>
              <a:rPr lang="en-US" altLang="zh-CN" dirty="0" err="1" smtClean="0"/>
              <a:t>Mikić</a:t>
            </a:r>
            <a:endParaRPr lang="en-US" altLang="zh-CN" dirty="0" smtClean="0"/>
          </a:p>
          <a:p>
            <a:endParaRPr lang="en-US" altLang="zh-CN" dirty="0" smtClean="0"/>
          </a:p>
          <a:p>
            <a:r>
              <a:rPr lang="en-US" altLang="zh-CN" dirty="0" smtClean="0"/>
              <a:t>2013-2-11</a:t>
            </a:r>
            <a:endParaRPr lang="zh-CN" altLang="en-US" dirty="0"/>
          </a:p>
        </p:txBody>
      </p:sp>
    </p:spTree>
    <p:extLst>
      <p:ext uri="{BB962C8B-B14F-4D97-AF65-F5344CB8AC3E}">
        <p14:creationId xmlns:p14="http://schemas.microsoft.com/office/powerpoint/2010/main" val="2479904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a:t>
            </a:r>
            <a:endParaRPr lang="zh-CN" altLang="en-US" dirty="0"/>
          </a:p>
        </p:txBody>
      </p:sp>
      <p:sp>
        <p:nvSpPr>
          <p:cNvPr id="3" name="内容占位符 2"/>
          <p:cNvSpPr>
            <a:spLocks noGrp="1"/>
          </p:cNvSpPr>
          <p:nvPr>
            <p:ph idx="1"/>
          </p:nvPr>
        </p:nvSpPr>
        <p:spPr>
          <a:xfrm>
            <a:off x="4715126" y="4114800"/>
            <a:ext cx="3819274" cy="2362200"/>
          </a:xfrm>
        </p:spPr>
        <p:txBody>
          <a:bodyPr>
            <a:normAutofit fontScale="70000" lnSpcReduction="20000"/>
          </a:bodyPr>
          <a:lstStyle/>
          <a:p>
            <a:r>
              <a:rPr lang="en-US" altLang="zh-CN" dirty="0"/>
              <a:t>The features of the reconnection </a:t>
            </a:r>
            <a:r>
              <a:rPr lang="en-US" altLang="zh-CN" dirty="0" smtClean="0"/>
              <a:t>inflow </a:t>
            </a:r>
            <a:r>
              <a:rPr lang="en-US" altLang="zh-CN" dirty="0"/>
              <a:t>and </a:t>
            </a:r>
            <a:r>
              <a:rPr lang="en-US" altLang="zh-CN" dirty="0" smtClean="0"/>
              <a:t>outflow </a:t>
            </a:r>
            <a:r>
              <a:rPr lang="en-US" altLang="zh-CN" dirty="0"/>
              <a:t>aﬀect the properties of </a:t>
            </a:r>
            <a:r>
              <a:rPr lang="en-US" altLang="zh-CN" dirty="0" smtClean="0"/>
              <a:t>the ionization processes.</a:t>
            </a:r>
          </a:p>
          <a:p>
            <a:pPr lvl="0"/>
            <a:r>
              <a:rPr lang="en-US" altLang="zh-CN" dirty="0"/>
              <a:t>The current sheet plasma is under-ionized at low heights and over-ionized at large heights. </a:t>
            </a:r>
            <a:endParaRPr lang="zh-CN" altLang="zh-CN" dirty="0"/>
          </a:p>
          <a:p>
            <a:endParaRPr lang="zh-CN"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295400"/>
            <a:ext cx="3873500" cy="5340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1053" y="1219200"/>
            <a:ext cx="4742947" cy="2405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162797" y="3669268"/>
            <a:ext cx="1211165" cy="369332"/>
          </a:xfrm>
          <a:prstGeom prst="rect">
            <a:avLst/>
          </a:prstGeom>
          <a:noFill/>
        </p:spPr>
        <p:txBody>
          <a:bodyPr wrap="none" rtlCol="0">
            <a:spAutoFit/>
          </a:bodyPr>
          <a:lstStyle/>
          <a:p>
            <a:r>
              <a:rPr lang="en-US" altLang="zh-CN" dirty="0" smtClean="0"/>
              <a:t>Velocity </a:t>
            </a:r>
            <a:r>
              <a:rPr lang="en-US" altLang="zh-CN" dirty="0" err="1" smtClean="0"/>
              <a:t>V</a:t>
            </a:r>
            <a:r>
              <a:rPr lang="en-US" altLang="zh-CN" baseline="-25000" dirty="0" err="1" smtClean="0"/>
              <a:t>y</a:t>
            </a:r>
            <a:endParaRPr lang="zh-CN" altLang="en-US" baseline="-25000" dirty="0"/>
          </a:p>
        </p:txBody>
      </p:sp>
      <p:sp>
        <p:nvSpPr>
          <p:cNvPr id="7" name="TextBox 6"/>
          <p:cNvSpPr txBox="1"/>
          <p:nvPr/>
        </p:nvSpPr>
        <p:spPr>
          <a:xfrm>
            <a:off x="7391400" y="3657600"/>
            <a:ext cx="1178271" cy="369332"/>
          </a:xfrm>
          <a:prstGeom prst="rect">
            <a:avLst/>
          </a:prstGeom>
          <a:noFill/>
        </p:spPr>
        <p:txBody>
          <a:bodyPr wrap="none" rtlCol="0">
            <a:spAutoFit/>
          </a:bodyPr>
          <a:lstStyle/>
          <a:p>
            <a:r>
              <a:rPr lang="en-US" altLang="zh-CN" dirty="0" smtClean="0"/>
              <a:t>Velocity </a:t>
            </a:r>
            <a:r>
              <a:rPr lang="en-US" altLang="zh-CN" dirty="0" err="1" smtClean="0"/>
              <a:t>V</a:t>
            </a:r>
            <a:r>
              <a:rPr lang="en-US" altLang="zh-CN" baseline="-25000" dirty="0" err="1"/>
              <a:t>x</a:t>
            </a:r>
            <a:endParaRPr lang="zh-CN" altLang="en-US" baseline="-25000" dirty="0"/>
          </a:p>
        </p:txBody>
      </p:sp>
    </p:spTree>
    <p:extLst>
      <p:ext uri="{BB962C8B-B14F-4D97-AF65-F5344CB8AC3E}">
        <p14:creationId xmlns:p14="http://schemas.microsoft.com/office/powerpoint/2010/main" val="5211205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Results: Predicted </a:t>
            </a:r>
            <a:r>
              <a:rPr lang="en-US" altLang="zh-CN" dirty="0"/>
              <a:t>AIA images</a:t>
            </a:r>
            <a:endParaRPr lang="zh-CN" altLang="en-US" dirty="0"/>
          </a:p>
        </p:txBody>
      </p:sp>
      <p:sp>
        <p:nvSpPr>
          <p:cNvPr id="3" name="内容占位符 2"/>
          <p:cNvSpPr>
            <a:spLocks noGrp="1"/>
          </p:cNvSpPr>
          <p:nvPr>
            <p:ph idx="1"/>
          </p:nvPr>
        </p:nvSpPr>
        <p:spPr>
          <a:xfrm>
            <a:off x="457200" y="1219200"/>
            <a:ext cx="8305800" cy="1371600"/>
          </a:xfrm>
        </p:spPr>
        <p:txBody>
          <a:bodyPr>
            <a:normAutofit fontScale="85000" lnSpcReduction="20000"/>
          </a:bodyPr>
          <a:lstStyle/>
          <a:p>
            <a:r>
              <a:rPr lang="en-US" altLang="zh-CN" sz="2400" dirty="0" smtClean="0"/>
              <a:t>The total AIA count rate includes </a:t>
            </a:r>
            <a:r>
              <a:rPr lang="en-US" altLang="zh-CN" sz="2400" dirty="0"/>
              <a:t>He, C, N, O, Ne, Na, Mg, Al, Si, S, </a:t>
            </a:r>
            <a:r>
              <a:rPr lang="en-US" altLang="zh-CN" sz="2400" dirty="0" err="1"/>
              <a:t>Ar</a:t>
            </a:r>
            <a:r>
              <a:rPr lang="en-US" altLang="zh-CN" sz="2400" dirty="0"/>
              <a:t>, </a:t>
            </a:r>
            <a:r>
              <a:rPr lang="en-US" altLang="zh-CN" sz="2400" dirty="0" err="1"/>
              <a:t>Ca</a:t>
            </a:r>
            <a:r>
              <a:rPr lang="en-US" altLang="zh-CN" sz="2400" dirty="0"/>
              <a:t>, Fe and Ni</a:t>
            </a:r>
            <a:r>
              <a:rPr lang="en-US" altLang="zh-CN" sz="2400" dirty="0" smtClean="0"/>
              <a:t>.</a:t>
            </a:r>
          </a:p>
          <a:p>
            <a:r>
              <a:rPr lang="en-US" altLang="zh-CN" sz="2400" dirty="0" smtClean="0"/>
              <a:t> The </a:t>
            </a:r>
            <a:r>
              <a:rPr lang="en-US" altLang="zh-CN" sz="2400" dirty="0"/>
              <a:t>intensity of </a:t>
            </a:r>
            <a:r>
              <a:rPr lang="en-US" altLang="zh-CN" sz="2400" dirty="0" smtClean="0"/>
              <a:t>the current </a:t>
            </a:r>
            <a:r>
              <a:rPr lang="en-US" altLang="zh-CN" sz="2400" dirty="0"/>
              <a:t>sheet center is </a:t>
            </a:r>
            <a:r>
              <a:rPr lang="en-US" altLang="zh-CN" sz="2400" dirty="0" smtClean="0"/>
              <a:t>significantly </a:t>
            </a:r>
            <a:r>
              <a:rPr lang="en-US" altLang="zh-CN" sz="2400" dirty="0"/>
              <a:t>diﬀerent in the non-equilibrium result and the </a:t>
            </a:r>
            <a:r>
              <a:rPr lang="en-US" altLang="zh-CN" sz="2400" dirty="0" smtClean="0"/>
              <a:t>bright thin </a:t>
            </a:r>
            <a:r>
              <a:rPr lang="en-US" altLang="zh-CN" sz="2400" dirty="0"/>
              <a:t>current sheet region extends higher in the AIA </a:t>
            </a:r>
            <a:r>
              <a:rPr lang="en-US" altLang="zh-CN" sz="2400" dirty="0" smtClean="0"/>
              <a:t>94Å </a:t>
            </a:r>
            <a:r>
              <a:rPr lang="en-US" altLang="zh-CN" sz="2400" dirty="0"/>
              <a:t>and </a:t>
            </a:r>
            <a:r>
              <a:rPr lang="en-US" altLang="zh-CN" sz="2400" dirty="0" smtClean="0"/>
              <a:t>131Å channels.</a:t>
            </a:r>
          </a:p>
          <a:p>
            <a:endParaRPr lang="en-US" altLang="zh-CN" sz="2400" dirty="0" smtClean="0"/>
          </a:p>
          <a:p>
            <a:endParaRPr lang="zh-CN"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008" y="2667000"/>
            <a:ext cx="7029592" cy="401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01751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内容占位符 6"/>
          <p:cNvSpPr>
            <a:spLocks noGrp="1"/>
          </p:cNvSpPr>
          <p:nvPr>
            <p:ph idx="1"/>
          </p:nvPr>
        </p:nvSpPr>
        <p:spPr>
          <a:xfrm>
            <a:off x="228600" y="333499"/>
            <a:ext cx="8610600" cy="733301"/>
          </a:xfrm>
        </p:spPr>
        <p:txBody>
          <a:bodyPr>
            <a:normAutofit fontScale="77500" lnSpcReduction="20000"/>
          </a:bodyPr>
          <a:lstStyle/>
          <a:p>
            <a:r>
              <a:rPr lang="en-US" altLang="zh-CN" dirty="0" smtClean="0"/>
              <a:t>The intensity profiles along the x-direction across the sheet.</a:t>
            </a:r>
            <a:endParaRPr lang="zh-CN" altLang="en-US"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1" y="762001"/>
            <a:ext cx="6172200" cy="592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图示 3"/>
          <p:cNvGraphicFramePr/>
          <p:nvPr>
            <p:extLst>
              <p:ext uri="{D42A27DB-BD31-4B8C-83A1-F6EECF244321}">
                <p14:modId xmlns:p14="http://schemas.microsoft.com/office/powerpoint/2010/main" val="1022944880"/>
              </p:ext>
            </p:extLst>
          </p:nvPr>
        </p:nvGraphicFramePr>
        <p:xfrm>
          <a:off x="6497660" y="1090448"/>
          <a:ext cx="2438399" cy="3477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420202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38782" y="381000"/>
            <a:ext cx="4495800" cy="2657039"/>
          </a:xfrm>
        </p:spPr>
        <p:txBody>
          <a:bodyPr>
            <a:normAutofit/>
          </a:bodyPr>
          <a:lstStyle/>
          <a:p>
            <a:r>
              <a:rPr lang="en-US" altLang="zh-CN" sz="1800" dirty="0"/>
              <a:t>The diﬀerence between time-dependent ionization and equilibrium cases depends on height</a:t>
            </a:r>
            <a:r>
              <a:rPr lang="en-US" altLang="zh-CN" sz="1800" dirty="0" smtClean="0"/>
              <a:t>.</a:t>
            </a:r>
          </a:p>
          <a:p>
            <a:r>
              <a:rPr lang="en-US" altLang="zh-CN" sz="1800" dirty="0" smtClean="0"/>
              <a:t>Define the relative </a:t>
            </a:r>
            <a:r>
              <a:rPr lang="en-US" altLang="zh-CN" sz="1800" dirty="0"/>
              <a:t>diﬀerence of emission between time-dependent </a:t>
            </a:r>
            <a:r>
              <a:rPr lang="en-US" altLang="zh-CN" sz="1800" dirty="0" smtClean="0"/>
              <a:t>calculations and </a:t>
            </a:r>
            <a:r>
              <a:rPr lang="en-US" altLang="zh-CN" sz="1800" dirty="0"/>
              <a:t>equilibrium </a:t>
            </a:r>
            <a:r>
              <a:rPr lang="en-US" altLang="zh-CN" sz="1800" dirty="0" smtClean="0"/>
              <a:t>ionization as:</a:t>
            </a:r>
            <a:endParaRPr lang="zh-CN" altLang="en-US" sz="1800"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564" y="2177389"/>
            <a:ext cx="3618236" cy="427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Box 19"/>
          <p:cNvSpPr txBox="1"/>
          <p:nvPr/>
        </p:nvSpPr>
        <p:spPr>
          <a:xfrm>
            <a:off x="911234" y="2983468"/>
            <a:ext cx="2738507" cy="369332"/>
          </a:xfrm>
          <a:prstGeom prst="rect">
            <a:avLst/>
          </a:prstGeom>
          <a:noFill/>
        </p:spPr>
        <p:txBody>
          <a:bodyPr wrap="none" rtlCol="0">
            <a:spAutoFit/>
          </a:bodyPr>
          <a:lstStyle/>
          <a:p>
            <a:r>
              <a:rPr lang="en-US" altLang="zh-CN" dirty="0" smtClean="0"/>
              <a:t>Center of the current sheet</a:t>
            </a:r>
            <a:endParaRPr lang="zh-CN" altLang="en-US" dirty="0"/>
          </a:p>
        </p:txBody>
      </p:sp>
      <p:grpSp>
        <p:nvGrpSpPr>
          <p:cNvPr id="24" name="组合 23"/>
          <p:cNvGrpSpPr/>
          <p:nvPr/>
        </p:nvGrpSpPr>
        <p:grpSpPr>
          <a:xfrm>
            <a:off x="5046334" y="482043"/>
            <a:ext cx="3953107" cy="3449026"/>
            <a:chOff x="5046334" y="482043"/>
            <a:chExt cx="3953107" cy="3449026"/>
          </a:xfrm>
        </p:grpSpPr>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46334" y="851375"/>
              <a:ext cx="3953107" cy="3079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 name="TextBox 27"/>
            <p:cNvSpPr txBox="1"/>
            <p:nvPr/>
          </p:nvSpPr>
          <p:spPr>
            <a:xfrm>
              <a:off x="5638800" y="482043"/>
              <a:ext cx="2595647" cy="369332"/>
            </a:xfrm>
            <a:prstGeom prst="rect">
              <a:avLst/>
            </a:prstGeom>
            <a:noFill/>
          </p:spPr>
          <p:txBody>
            <a:bodyPr wrap="none" rtlCol="0">
              <a:spAutoFit/>
            </a:bodyPr>
            <a:lstStyle/>
            <a:p>
              <a:r>
                <a:rPr lang="en-US" altLang="zh-CN" dirty="0" smtClean="0"/>
                <a:t>Outside the current sheet</a:t>
              </a:r>
              <a:endParaRPr lang="zh-CN" altLang="en-US" dirty="0"/>
            </a:p>
          </p:txBody>
        </p:sp>
      </p:grpSp>
      <p:sp>
        <p:nvSpPr>
          <p:cNvPr id="21" name="TextBox 20"/>
          <p:cNvSpPr txBox="1"/>
          <p:nvPr/>
        </p:nvSpPr>
        <p:spPr>
          <a:xfrm>
            <a:off x="4495801" y="4064260"/>
            <a:ext cx="4260942" cy="1200329"/>
          </a:xfrm>
          <a:prstGeom prst="rect">
            <a:avLst/>
          </a:prstGeom>
          <a:noFill/>
        </p:spPr>
        <p:txBody>
          <a:bodyPr wrap="square" rtlCol="0">
            <a:spAutoFit/>
          </a:bodyPr>
          <a:lstStyle/>
          <a:p>
            <a:r>
              <a:rPr lang="en-US" altLang="zh-CN" dirty="0" smtClean="0"/>
              <a:t>(a) In the </a:t>
            </a:r>
            <a:r>
              <a:rPr lang="en-US" altLang="zh-CN" dirty="0"/>
              <a:t>lower part of sheet, the</a:t>
            </a:r>
          </a:p>
          <a:p>
            <a:r>
              <a:rPr lang="en-US" altLang="zh-CN" dirty="0"/>
              <a:t>intensities are smaller for AIA </a:t>
            </a:r>
            <a:r>
              <a:rPr lang="en-US" altLang="zh-CN" dirty="0" smtClean="0"/>
              <a:t>94Å </a:t>
            </a:r>
            <a:r>
              <a:rPr lang="en-US" altLang="zh-CN" dirty="0"/>
              <a:t>&amp; </a:t>
            </a:r>
            <a:r>
              <a:rPr lang="en-US" altLang="zh-CN" dirty="0" smtClean="0"/>
              <a:t>131Å </a:t>
            </a:r>
            <a:r>
              <a:rPr lang="en-US" altLang="zh-CN" dirty="0"/>
              <a:t>but larger for other AIA channels. In the </a:t>
            </a:r>
            <a:r>
              <a:rPr lang="en-US" altLang="zh-CN" dirty="0" smtClean="0"/>
              <a:t>higher part </a:t>
            </a:r>
            <a:r>
              <a:rPr lang="en-US" altLang="zh-CN" dirty="0"/>
              <a:t>of sheet, the case is </a:t>
            </a:r>
            <a:r>
              <a:rPr lang="en-US" altLang="zh-CN" dirty="0" smtClean="0"/>
              <a:t>reversed. </a:t>
            </a:r>
            <a:endParaRPr lang="zh-CN" altLang="en-US" dirty="0"/>
          </a:p>
        </p:txBody>
      </p:sp>
      <p:sp>
        <p:nvSpPr>
          <p:cNvPr id="22" name="TextBox 21"/>
          <p:cNvSpPr txBox="1"/>
          <p:nvPr/>
        </p:nvSpPr>
        <p:spPr>
          <a:xfrm>
            <a:off x="4495800" y="5325070"/>
            <a:ext cx="4114799" cy="923330"/>
          </a:xfrm>
          <a:prstGeom prst="rect">
            <a:avLst/>
          </a:prstGeom>
          <a:noFill/>
        </p:spPr>
        <p:txBody>
          <a:bodyPr wrap="square" rtlCol="0">
            <a:spAutoFit/>
          </a:bodyPr>
          <a:lstStyle/>
          <a:p>
            <a:r>
              <a:rPr lang="en-US" altLang="zh-CN" dirty="0"/>
              <a:t>(b) In ambient regions, the equilibrium assumption is not appropriate at higher </a:t>
            </a:r>
            <a:r>
              <a:rPr lang="en-US" altLang="zh-CN" dirty="0" smtClean="0"/>
              <a:t>altitude.</a:t>
            </a:r>
            <a:endParaRPr lang="zh-CN" altLang="en-US" dirty="0"/>
          </a:p>
        </p:txBody>
      </p:sp>
      <p:grpSp>
        <p:nvGrpSpPr>
          <p:cNvPr id="23" name="组合 22"/>
          <p:cNvGrpSpPr>
            <a:grpSpLocks noChangeAspect="1"/>
          </p:cNvGrpSpPr>
          <p:nvPr/>
        </p:nvGrpSpPr>
        <p:grpSpPr>
          <a:xfrm>
            <a:off x="228600" y="3352800"/>
            <a:ext cx="4119563" cy="3143250"/>
            <a:chOff x="228600" y="3571875"/>
            <a:chExt cx="2746375" cy="2095500"/>
          </a:xfrm>
        </p:grpSpPr>
        <p:pic>
          <p:nvPicPr>
            <p:cNvPr id="5130"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5410200"/>
              <a:ext cx="2746375" cy="25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1"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3571875"/>
              <a:ext cx="2746375" cy="1838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32" name="Picture 1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09525" y="4876800"/>
              <a:ext cx="488462" cy="5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299977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Results: Predicted UV </a:t>
            </a:r>
            <a:r>
              <a:rPr lang="en-US" altLang="zh-CN" dirty="0" smtClean="0"/>
              <a:t>intensity</a:t>
            </a:r>
            <a:endParaRPr lang="zh-CN" altLang="en-US" dirty="0"/>
          </a:p>
        </p:txBody>
      </p:sp>
      <p:sp>
        <p:nvSpPr>
          <p:cNvPr id="3" name="内容占位符 2"/>
          <p:cNvSpPr>
            <a:spLocks noGrp="1"/>
          </p:cNvSpPr>
          <p:nvPr>
            <p:ph idx="1"/>
          </p:nvPr>
        </p:nvSpPr>
        <p:spPr/>
        <p:txBody>
          <a:bodyPr/>
          <a:lstStyle/>
          <a:p>
            <a:endParaRPr lang="zh-CN" alt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937" y="1143000"/>
            <a:ext cx="6646863" cy="4865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781800" y="1207373"/>
            <a:ext cx="2209800" cy="3139321"/>
          </a:xfrm>
          <a:prstGeom prst="rect">
            <a:avLst/>
          </a:prstGeom>
          <a:noFill/>
        </p:spPr>
        <p:txBody>
          <a:bodyPr wrap="square" rtlCol="0">
            <a:spAutoFit/>
          </a:bodyPr>
          <a:lstStyle/>
          <a:p>
            <a:r>
              <a:rPr lang="en-US" altLang="zh-CN" dirty="0" smtClean="0"/>
              <a:t>Inside </a:t>
            </a:r>
            <a:r>
              <a:rPr lang="en-US" altLang="zh-CN" dirty="0"/>
              <a:t>the current sheet, the Fe XVIII </a:t>
            </a:r>
            <a:r>
              <a:rPr lang="en-US" altLang="zh-CN" dirty="0" smtClean="0"/>
              <a:t>975Å profile </a:t>
            </a:r>
            <a:r>
              <a:rPr lang="en-US" altLang="zh-CN" dirty="0"/>
              <a:t>shows that the maximum peak </a:t>
            </a:r>
            <a:r>
              <a:rPr lang="en-US" altLang="zh-CN" dirty="0" smtClean="0"/>
              <a:t>is located </a:t>
            </a:r>
            <a:r>
              <a:rPr lang="en-US" altLang="zh-CN" dirty="0"/>
              <a:t>in the center of </a:t>
            </a:r>
            <a:r>
              <a:rPr lang="en-US" altLang="zh-CN" dirty="0" smtClean="0"/>
              <a:t>sheet.</a:t>
            </a:r>
          </a:p>
          <a:p>
            <a:endParaRPr lang="en-US" altLang="zh-CN" dirty="0"/>
          </a:p>
          <a:p>
            <a:r>
              <a:rPr lang="en-US" altLang="zh-CN" dirty="0" smtClean="0"/>
              <a:t>The </a:t>
            </a:r>
            <a:r>
              <a:rPr lang="en-US" altLang="zh-CN" dirty="0" err="1"/>
              <a:t>Ca</a:t>
            </a:r>
            <a:r>
              <a:rPr lang="en-US" altLang="zh-CN" dirty="0"/>
              <a:t> XIV </a:t>
            </a:r>
            <a:r>
              <a:rPr lang="en-US" altLang="zh-CN" dirty="0" smtClean="0"/>
              <a:t>943</a:t>
            </a:r>
            <a:r>
              <a:rPr lang="en-US" altLang="zh-CN" dirty="0"/>
              <a:t>Å</a:t>
            </a:r>
            <a:r>
              <a:rPr lang="en-US" altLang="zh-CN" dirty="0" smtClean="0"/>
              <a:t>, </a:t>
            </a:r>
            <a:r>
              <a:rPr lang="en-US" altLang="zh-CN" dirty="0"/>
              <a:t>Si XII </a:t>
            </a:r>
            <a:r>
              <a:rPr lang="en-US" altLang="zh-CN" dirty="0" smtClean="0"/>
              <a:t>499</a:t>
            </a:r>
            <a:r>
              <a:rPr lang="en-US" altLang="zh-CN" dirty="0"/>
              <a:t>Å</a:t>
            </a:r>
            <a:r>
              <a:rPr lang="en-US" altLang="zh-CN" dirty="0" smtClean="0"/>
              <a:t> </a:t>
            </a:r>
            <a:r>
              <a:rPr lang="en-US" altLang="zh-CN" dirty="0"/>
              <a:t>and O VI </a:t>
            </a:r>
            <a:r>
              <a:rPr lang="en-US" altLang="zh-CN" dirty="0" smtClean="0"/>
              <a:t>1032</a:t>
            </a:r>
            <a:r>
              <a:rPr lang="en-US" altLang="zh-CN" dirty="0"/>
              <a:t>Å</a:t>
            </a:r>
            <a:r>
              <a:rPr lang="en-US" altLang="zh-CN" dirty="0" smtClean="0"/>
              <a:t> profiles</a:t>
            </a:r>
            <a:endParaRPr lang="en-US" altLang="zh-CN" dirty="0"/>
          </a:p>
          <a:p>
            <a:r>
              <a:rPr lang="en-US" altLang="zh-CN" dirty="0"/>
              <a:t>are less </a:t>
            </a:r>
            <a:r>
              <a:rPr lang="en-US" altLang="zh-CN" dirty="0" smtClean="0"/>
              <a:t>bright.</a:t>
            </a:r>
            <a:endParaRPr lang="zh-CN" altLang="en-US" dirty="0"/>
          </a:p>
        </p:txBody>
      </p:sp>
    </p:spTree>
    <p:extLst>
      <p:ext uri="{BB962C8B-B14F-4D97-AF65-F5344CB8AC3E}">
        <p14:creationId xmlns:p14="http://schemas.microsoft.com/office/powerpoint/2010/main" val="26535237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6304280" y="731520"/>
            <a:ext cx="2667000" cy="2773680"/>
            <a:chOff x="6304280" y="152400"/>
            <a:chExt cx="2667000" cy="277368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04280" y="450215"/>
              <a:ext cx="444500" cy="20180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6553200" y="152400"/>
              <a:ext cx="2418080" cy="2773680"/>
              <a:chOff x="3708400" y="2514600"/>
              <a:chExt cx="1727200" cy="198120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48100" y="2689225"/>
                <a:ext cx="1447800"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8400" y="4165600"/>
                <a:ext cx="1727200" cy="33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1850" y="2514600"/>
                <a:ext cx="615950"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sp>
        <p:nvSpPr>
          <p:cNvPr id="2" name="标题 1"/>
          <p:cNvSpPr>
            <a:spLocks noGrp="1"/>
          </p:cNvSpPr>
          <p:nvPr>
            <p:ph type="title"/>
          </p:nvPr>
        </p:nvSpPr>
        <p:spPr/>
        <p:txBody>
          <a:bodyPr/>
          <a:lstStyle/>
          <a:p>
            <a:r>
              <a:rPr lang="en-US" altLang="zh-CN" dirty="0"/>
              <a:t>Predicted UV </a:t>
            </a:r>
            <a:r>
              <a:rPr lang="en-US" altLang="zh-CN" dirty="0" smtClean="0"/>
              <a:t>intensity</a:t>
            </a:r>
            <a:endParaRPr lang="zh-CN" altLang="en-US" dirty="0"/>
          </a:p>
        </p:txBody>
      </p:sp>
      <p:cxnSp>
        <p:nvCxnSpPr>
          <p:cNvPr id="5" name="直接箭头连接符 4"/>
          <p:cNvCxnSpPr/>
          <p:nvPr/>
        </p:nvCxnSpPr>
        <p:spPr>
          <a:xfrm flipH="1" flipV="1">
            <a:off x="8056245" y="2895599"/>
            <a:ext cx="469900" cy="48913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71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 y="3429000"/>
            <a:ext cx="2597150" cy="286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组合 3"/>
          <p:cNvGrpSpPr/>
          <p:nvPr/>
        </p:nvGrpSpPr>
        <p:grpSpPr>
          <a:xfrm>
            <a:off x="3048000" y="3384735"/>
            <a:ext cx="3259653" cy="2939865"/>
            <a:chOff x="3048000" y="3384735"/>
            <a:chExt cx="3259653" cy="2939865"/>
          </a:xfrm>
        </p:grpSpPr>
        <p:pic>
          <p:nvPicPr>
            <p:cNvPr id="7175"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48000" y="3384735"/>
              <a:ext cx="3259653" cy="293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3" name="直接箭头连接符 12"/>
            <p:cNvCxnSpPr/>
            <p:nvPr/>
          </p:nvCxnSpPr>
          <p:spPr>
            <a:xfrm flipV="1">
              <a:off x="4704407" y="5206823"/>
              <a:ext cx="351374" cy="10673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grpSp>
      <p:sp>
        <p:nvSpPr>
          <p:cNvPr id="24" name="TextBox 23"/>
          <p:cNvSpPr txBox="1"/>
          <p:nvPr/>
        </p:nvSpPr>
        <p:spPr>
          <a:xfrm>
            <a:off x="6400800" y="3581400"/>
            <a:ext cx="2667000" cy="3139321"/>
          </a:xfrm>
          <a:prstGeom prst="rect">
            <a:avLst/>
          </a:prstGeom>
          <a:noFill/>
        </p:spPr>
        <p:txBody>
          <a:bodyPr wrap="square" rtlCol="0">
            <a:spAutoFit/>
          </a:bodyPr>
          <a:lstStyle/>
          <a:p>
            <a:r>
              <a:rPr lang="en-US" altLang="zh-CN" dirty="0" smtClean="0"/>
              <a:t>(b)x=0.012, </a:t>
            </a:r>
            <a:r>
              <a:rPr lang="en-US" altLang="zh-CN" dirty="0"/>
              <a:t>t</a:t>
            </a:r>
            <a:r>
              <a:rPr lang="en-US" altLang="zh-CN" dirty="0" smtClean="0"/>
              <a:t>he </a:t>
            </a:r>
            <a:r>
              <a:rPr lang="en-US" altLang="zh-CN" dirty="0"/>
              <a:t>temperature increases </a:t>
            </a:r>
            <a:r>
              <a:rPr lang="en-US" altLang="zh-CN" dirty="0" smtClean="0"/>
              <a:t>to </a:t>
            </a:r>
            <a:r>
              <a:rPr lang="en-US" altLang="zh-CN" dirty="0"/>
              <a:t>around </a:t>
            </a:r>
            <a:r>
              <a:rPr lang="en-US" altLang="zh-CN" dirty="0" smtClean="0"/>
              <a:t>3x10</a:t>
            </a:r>
            <a:r>
              <a:rPr lang="en-US" altLang="zh-CN" baseline="30000" dirty="0" smtClean="0"/>
              <a:t>6</a:t>
            </a:r>
            <a:r>
              <a:rPr lang="en-US" altLang="zh-CN" dirty="0" smtClean="0"/>
              <a:t> </a:t>
            </a:r>
            <a:r>
              <a:rPr lang="en-US" altLang="zh-CN" dirty="0"/>
              <a:t>K in a short period, the time-dependent ionization strongly </a:t>
            </a:r>
            <a:r>
              <a:rPr lang="en-US" altLang="zh-CN" dirty="0" smtClean="0"/>
              <a:t>aﬀects</a:t>
            </a:r>
          </a:p>
          <a:p>
            <a:r>
              <a:rPr lang="en-US" altLang="zh-CN" dirty="0" smtClean="0"/>
              <a:t>the charge state profiles and causes the appearance of lower temperature (&lt; 3 x 10</a:t>
            </a:r>
            <a:r>
              <a:rPr lang="en-US" altLang="zh-CN" baseline="30000" dirty="0" smtClean="0"/>
              <a:t>6 </a:t>
            </a:r>
            <a:r>
              <a:rPr lang="en-US" altLang="zh-CN" dirty="0" smtClean="0"/>
              <a:t>K)</a:t>
            </a:r>
          </a:p>
          <a:p>
            <a:r>
              <a:rPr lang="en-US" altLang="zh-CN" dirty="0" smtClean="0"/>
              <a:t>ionization </a:t>
            </a:r>
            <a:r>
              <a:rPr lang="en-US" altLang="zh-CN" dirty="0"/>
              <a:t>features.</a:t>
            </a:r>
            <a:endParaRPr lang="zh-CN" altLang="en-US" dirty="0"/>
          </a:p>
        </p:txBody>
      </p:sp>
      <p:sp>
        <p:nvSpPr>
          <p:cNvPr id="8" name="内容占位符 7"/>
          <p:cNvSpPr>
            <a:spLocks noGrp="1"/>
          </p:cNvSpPr>
          <p:nvPr>
            <p:ph idx="1"/>
          </p:nvPr>
        </p:nvSpPr>
        <p:spPr>
          <a:xfrm>
            <a:off x="457200" y="1143000"/>
            <a:ext cx="5638800" cy="2286000"/>
          </a:xfrm>
        </p:spPr>
        <p:txBody>
          <a:bodyPr>
            <a:normAutofit fontScale="70000" lnSpcReduction="20000"/>
          </a:bodyPr>
          <a:lstStyle/>
          <a:p>
            <a:pPr lvl="0" rtl="0"/>
            <a:r>
              <a:rPr lang="en-US" dirty="0" smtClean="0"/>
              <a:t>A low intensity region surrounds the current sheet.</a:t>
            </a:r>
            <a:endParaRPr lang="zh-CN" dirty="0"/>
          </a:p>
          <a:p>
            <a:pPr lvl="0" rtl="0"/>
            <a:r>
              <a:rPr lang="en-US" dirty="0" smtClean="0"/>
              <a:t>The sheath is deeper in the non-equilibrium results than the equilibrium case.</a:t>
            </a:r>
            <a:endParaRPr lang="zh-CN" dirty="0"/>
          </a:p>
          <a:p>
            <a:pPr lvl="0" rtl="0"/>
            <a:r>
              <a:rPr lang="en-US" dirty="0" smtClean="0"/>
              <a:t>The low intensity sheath feature can be enhanced by the time-dependent ionization process.</a:t>
            </a:r>
          </a:p>
        </p:txBody>
      </p:sp>
    </p:spTree>
    <p:extLst>
      <p:ext uri="{BB962C8B-B14F-4D97-AF65-F5344CB8AC3E}">
        <p14:creationId xmlns:p14="http://schemas.microsoft.com/office/powerpoint/2010/main" val="1809871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a:xfrm>
            <a:off x="609600" y="3962400"/>
            <a:ext cx="6356131" cy="1905000"/>
          </a:xfrm>
        </p:spPr>
        <p:txBody>
          <a:bodyPr>
            <a:normAutofit fontScale="70000" lnSpcReduction="20000"/>
          </a:bodyPr>
          <a:lstStyle/>
          <a:p>
            <a:r>
              <a:rPr lang="en-US" altLang="zh-CN" dirty="0"/>
              <a:t>A similar low temperature sheath may be found in space observations</a:t>
            </a:r>
            <a:r>
              <a:rPr lang="en-US" altLang="zh-CN" dirty="0" smtClean="0"/>
              <a:t>.</a:t>
            </a:r>
          </a:p>
          <a:p>
            <a:endParaRPr lang="en-US" altLang="zh-CN" dirty="0" smtClean="0"/>
          </a:p>
          <a:p>
            <a:r>
              <a:rPr lang="en-US" altLang="zh-CN" dirty="0" smtClean="0"/>
              <a:t>For Fe XVIII, the </a:t>
            </a:r>
            <a:r>
              <a:rPr lang="en-US" altLang="zh-CN" dirty="0"/>
              <a:t>center of the sheet is at a position angle 255 and the </a:t>
            </a:r>
            <a:r>
              <a:rPr lang="en-US" altLang="zh-CN" dirty="0" smtClean="0"/>
              <a:t>low ionization </a:t>
            </a:r>
            <a:r>
              <a:rPr lang="en-US" altLang="zh-CN" dirty="0"/>
              <a:t>sheath is clear at about PA = </a:t>
            </a:r>
            <a:r>
              <a:rPr lang="en-US" altLang="zh-CN" dirty="0" smtClean="0"/>
              <a:t>262.</a:t>
            </a:r>
            <a:endParaRPr lang="zh-CN" altLang="en-US" dirty="0"/>
          </a:p>
        </p:txBody>
      </p:sp>
      <p:pic>
        <p:nvPicPr>
          <p:cNvPr id="819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488731" y="685800"/>
            <a:ext cx="6477000" cy="31048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1748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Conclusion</a:t>
            </a:r>
            <a:endParaRPr lang="zh-CN" altLang="en-US" dirty="0"/>
          </a:p>
        </p:txBody>
      </p:sp>
      <p:graphicFrame>
        <p:nvGraphicFramePr>
          <p:cNvPr id="8" name="内容占位符 7"/>
          <p:cNvGraphicFramePr>
            <a:graphicFrameLocks noGrp="1"/>
          </p:cNvGraphicFramePr>
          <p:nvPr>
            <p:ph idx="1"/>
            <p:extLst>
              <p:ext uri="{D42A27DB-BD31-4B8C-83A1-F6EECF244321}">
                <p14:modId xmlns:p14="http://schemas.microsoft.com/office/powerpoint/2010/main" val="2420545937"/>
              </p:ext>
            </p:extLst>
          </p:nvPr>
        </p:nvGraphicFramePr>
        <p:xfrm>
          <a:off x="457200" y="1143000"/>
          <a:ext cx="8229600" cy="4983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p:cNvSpPr txBox="1"/>
          <p:nvPr/>
        </p:nvSpPr>
        <p:spPr>
          <a:xfrm>
            <a:off x="7467600" y="6324600"/>
            <a:ext cx="1251368" cy="369332"/>
          </a:xfrm>
          <a:prstGeom prst="rect">
            <a:avLst/>
          </a:prstGeom>
          <a:noFill/>
        </p:spPr>
        <p:txBody>
          <a:bodyPr wrap="none" rtlCol="0">
            <a:spAutoFit/>
          </a:bodyPr>
          <a:lstStyle/>
          <a:p>
            <a:r>
              <a:rPr lang="en-US" altLang="zh-CN" b="1" dirty="0" smtClean="0"/>
              <a:t>Thank you!</a:t>
            </a:r>
            <a:endParaRPr lang="zh-CN" altLang="en-US" b="1" dirty="0"/>
          </a:p>
        </p:txBody>
      </p:sp>
    </p:spTree>
    <p:extLst>
      <p:ext uri="{BB962C8B-B14F-4D97-AF65-F5344CB8AC3E}">
        <p14:creationId xmlns:p14="http://schemas.microsoft.com/office/powerpoint/2010/main" val="25932701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Contents</a:t>
            </a:r>
            <a:endParaRPr lang="zh-CN" altLang="en-US" dirty="0"/>
          </a:p>
        </p:txBody>
      </p:sp>
      <p:sp>
        <p:nvSpPr>
          <p:cNvPr id="3" name="内容占位符 2"/>
          <p:cNvSpPr>
            <a:spLocks noGrp="1"/>
          </p:cNvSpPr>
          <p:nvPr>
            <p:ph idx="1"/>
          </p:nvPr>
        </p:nvSpPr>
        <p:spPr/>
        <p:txBody>
          <a:bodyPr/>
          <a:lstStyle/>
          <a:p>
            <a:r>
              <a:rPr lang="en-US" altLang="zh-CN" dirty="0" smtClean="0"/>
              <a:t>Introduction: </a:t>
            </a:r>
            <a:r>
              <a:rPr lang="en-US" altLang="zh-CN" dirty="0"/>
              <a:t>CME/flare current sheets</a:t>
            </a:r>
            <a:endParaRPr lang="en-US" altLang="zh-CN" dirty="0" smtClean="0"/>
          </a:p>
          <a:p>
            <a:r>
              <a:rPr lang="en-US" altLang="zh-CN" dirty="0" smtClean="0"/>
              <a:t>Calculation of non-equilibrium ionization</a:t>
            </a:r>
          </a:p>
          <a:p>
            <a:r>
              <a:rPr lang="en-US" altLang="zh-CN" dirty="0" smtClean="0"/>
              <a:t>Results</a:t>
            </a:r>
          </a:p>
          <a:p>
            <a:pPr>
              <a:buFont typeface="Wingdings" pitchFamily="2" charset="2"/>
              <a:buChar char="Ø"/>
            </a:pPr>
            <a:r>
              <a:rPr lang="en-US" altLang="zh-CN" sz="2400" dirty="0"/>
              <a:t>	</a:t>
            </a:r>
            <a:r>
              <a:rPr lang="en-US" altLang="zh-CN" sz="2400" dirty="0" smtClean="0"/>
              <a:t>Ionization features in current sheets</a:t>
            </a:r>
          </a:p>
          <a:p>
            <a:pPr>
              <a:buFont typeface="Wingdings" pitchFamily="2" charset="2"/>
              <a:buChar char="Ø"/>
            </a:pPr>
            <a:r>
              <a:rPr lang="en-US" altLang="zh-CN" sz="2400" dirty="0"/>
              <a:t>	</a:t>
            </a:r>
            <a:r>
              <a:rPr lang="en-US" altLang="zh-CN" sz="2400" dirty="0" smtClean="0"/>
              <a:t>Predicted SDO/AIA images</a:t>
            </a:r>
          </a:p>
          <a:p>
            <a:pPr>
              <a:buFont typeface="Wingdings" pitchFamily="2" charset="2"/>
              <a:buChar char="Ø"/>
            </a:pPr>
            <a:r>
              <a:rPr lang="en-US" altLang="zh-CN" sz="2400" dirty="0"/>
              <a:t>	</a:t>
            </a:r>
            <a:r>
              <a:rPr lang="en-US" altLang="zh-CN" sz="2400" dirty="0" smtClean="0"/>
              <a:t>Predicted SOHO/UVCS intensity</a:t>
            </a:r>
          </a:p>
          <a:p>
            <a:r>
              <a:rPr lang="en-US" altLang="zh-CN" dirty="0" smtClean="0"/>
              <a:t>Conclusion</a:t>
            </a:r>
          </a:p>
          <a:p>
            <a:endParaRPr lang="zh-CN" altLang="en-US" dirty="0"/>
          </a:p>
        </p:txBody>
      </p:sp>
    </p:spTree>
    <p:extLst>
      <p:ext uri="{BB962C8B-B14F-4D97-AF65-F5344CB8AC3E}">
        <p14:creationId xmlns:p14="http://schemas.microsoft.com/office/powerpoint/2010/main" val="34966471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609600"/>
            <a:ext cx="2924305" cy="289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标题 1"/>
          <p:cNvSpPr>
            <a:spLocks noGrp="1"/>
          </p:cNvSpPr>
          <p:nvPr>
            <p:ph type="title"/>
          </p:nvPr>
        </p:nvSpPr>
        <p:spPr/>
        <p:txBody>
          <a:bodyPr>
            <a:normAutofit/>
          </a:bodyPr>
          <a:lstStyle/>
          <a:p>
            <a:r>
              <a:rPr lang="en-US" altLang="zh-CN" dirty="0" smtClean="0"/>
              <a:t>The CME/flare current sheet</a:t>
            </a:r>
            <a:endParaRPr lang="zh-CN" altLang="en-US" dirty="0"/>
          </a:p>
        </p:txBody>
      </p:sp>
      <p:graphicFrame>
        <p:nvGraphicFramePr>
          <p:cNvPr id="11" name="内容占位符 10"/>
          <p:cNvGraphicFramePr>
            <a:graphicFrameLocks noGrp="1"/>
          </p:cNvGraphicFramePr>
          <p:nvPr>
            <p:ph idx="1"/>
            <p:extLst>
              <p:ext uri="{D42A27DB-BD31-4B8C-83A1-F6EECF244321}">
                <p14:modId xmlns:p14="http://schemas.microsoft.com/office/powerpoint/2010/main" val="1719720109"/>
              </p:ext>
            </p:extLst>
          </p:nvPr>
        </p:nvGraphicFramePr>
        <p:xfrm>
          <a:off x="2829298" y="1134020"/>
          <a:ext cx="3647702" cy="20691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6" name="组合 5"/>
          <p:cNvGrpSpPr/>
          <p:nvPr/>
        </p:nvGrpSpPr>
        <p:grpSpPr>
          <a:xfrm>
            <a:off x="6553200" y="953984"/>
            <a:ext cx="2590800" cy="2286000"/>
            <a:chOff x="228598" y="3440668"/>
            <a:chExt cx="3209926" cy="2294341"/>
          </a:xfrm>
        </p:grpSpPr>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8599" y="3799846"/>
              <a:ext cx="3209925" cy="1935163"/>
            </a:xfrm>
            <a:prstGeom prst="rect">
              <a:avLst/>
            </a:prstGeom>
            <a:ln/>
          </p:spPr>
          <p:style>
            <a:lnRef idx="2">
              <a:schemeClr val="dk1"/>
            </a:lnRef>
            <a:fillRef idx="1">
              <a:schemeClr val="lt1"/>
            </a:fillRef>
            <a:effectRef idx="0">
              <a:schemeClr val="dk1"/>
            </a:effectRef>
            <a:fontRef idx="minor">
              <a:schemeClr val="dk1"/>
            </a:fontRef>
          </p:style>
        </p:pic>
        <p:sp>
          <p:nvSpPr>
            <p:cNvPr id="5" name="TextBox 4"/>
            <p:cNvSpPr txBox="1"/>
            <p:nvPr/>
          </p:nvSpPr>
          <p:spPr>
            <a:xfrm>
              <a:off x="228598" y="3440668"/>
              <a:ext cx="3209926"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ltLang="zh-CN" dirty="0" err="1"/>
                <a:t>Ciaravella</a:t>
              </a:r>
              <a:r>
                <a:rPr lang="en-US" altLang="zh-CN" dirty="0"/>
                <a:t> et al. 2002</a:t>
              </a:r>
              <a:endParaRPr lang="zh-CN" altLang="en-US" dirty="0"/>
            </a:p>
          </p:txBody>
        </p:sp>
      </p:grpSp>
      <p:pic>
        <p:nvPicPr>
          <p:cNvPr id="9"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98567" y="4825249"/>
            <a:ext cx="3766466" cy="2050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组合 7"/>
          <p:cNvGrpSpPr/>
          <p:nvPr/>
        </p:nvGrpSpPr>
        <p:grpSpPr>
          <a:xfrm>
            <a:off x="30681" y="3360656"/>
            <a:ext cx="4704605" cy="3435896"/>
            <a:chOff x="30681" y="3360656"/>
            <a:chExt cx="4704605" cy="3435896"/>
          </a:xfrm>
        </p:grpSpPr>
        <p:pic>
          <p:nvPicPr>
            <p:cNvPr id="1028"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681" y="3668541"/>
              <a:ext cx="4704605" cy="3128011"/>
            </a:xfrm>
            <a:prstGeom prst="rect">
              <a:avLst/>
            </a:prstGeom>
            <a:ln/>
          </p:spPr>
          <p:style>
            <a:lnRef idx="2">
              <a:schemeClr val="dk1"/>
            </a:lnRef>
            <a:fillRef idx="1">
              <a:schemeClr val="lt1"/>
            </a:fillRef>
            <a:effectRef idx="0">
              <a:schemeClr val="dk1"/>
            </a:effectRef>
            <a:fontRef idx="minor">
              <a:schemeClr val="dk1"/>
            </a:fontRef>
          </p:style>
        </p:pic>
        <p:sp>
          <p:nvSpPr>
            <p:cNvPr id="7" name="TextBox 6"/>
            <p:cNvSpPr txBox="1"/>
            <p:nvPr/>
          </p:nvSpPr>
          <p:spPr>
            <a:xfrm>
              <a:off x="45528" y="3360656"/>
              <a:ext cx="4689758" cy="36933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da-DK" altLang="zh-CN" dirty="0"/>
                <a:t>Takasao et al. 2012</a:t>
              </a:r>
              <a:endParaRPr lang="zh-CN" altLang="en-US" dirty="0"/>
            </a:p>
          </p:txBody>
        </p:sp>
      </p:grpSp>
      <p:sp>
        <p:nvSpPr>
          <p:cNvPr id="10" name="TextBox 9"/>
          <p:cNvSpPr txBox="1"/>
          <p:nvPr/>
        </p:nvSpPr>
        <p:spPr>
          <a:xfrm>
            <a:off x="4878775" y="3429000"/>
            <a:ext cx="4036625" cy="1661993"/>
          </a:xfrm>
          <a:prstGeom prst="rect">
            <a:avLst/>
          </a:prstGeom>
          <a:noFill/>
        </p:spPr>
        <p:txBody>
          <a:bodyPr wrap="square" rtlCol="0">
            <a:spAutoFit/>
          </a:bodyPr>
          <a:lstStyle/>
          <a:p>
            <a:r>
              <a:rPr lang="en-US" altLang="zh-CN" sz="1400" dirty="0"/>
              <a:t>UVCS observation </a:t>
            </a:r>
            <a:r>
              <a:rPr lang="en-US" altLang="zh-CN" sz="1400" dirty="0" smtClean="0"/>
              <a:t>(e.g., </a:t>
            </a:r>
            <a:r>
              <a:rPr lang="en-US" altLang="zh-CN" sz="1400" dirty="0" err="1" smtClean="0"/>
              <a:t>Ciaravella</a:t>
            </a:r>
            <a:r>
              <a:rPr lang="en-US" altLang="zh-CN" sz="1400" dirty="0" smtClean="0"/>
              <a:t> </a:t>
            </a:r>
            <a:r>
              <a:rPr lang="en-US" altLang="zh-CN" sz="1400" dirty="0"/>
              <a:t>et al. </a:t>
            </a:r>
            <a:r>
              <a:rPr lang="en-US" altLang="zh-CN" sz="1400" dirty="0" smtClean="0"/>
              <a:t>2002). </a:t>
            </a:r>
            <a:endParaRPr lang="en-US" altLang="zh-CN" sz="1400" dirty="0"/>
          </a:p>
          <a:p>
            <a:r>
              <a:rPr lang="en-US" altLang="zh-CN" sz="1400" dirty="0"/>
              <a:t>LASCO white light observation </a:t>
            </a:r>
            <a:r>
              <a:rPr lang="en-US" altLang="zh-CN" sz="1400" dirty="0" smtClean="0"/>
              <a:t>(e.g., Webb </a:t>
            </a:r>
            <a:r>
              <a:rPr lang="en-US" altLang="zh-CN" sz="1400" dirty="0"/>
              <a:t>et al. 2003 , </a:t>
            </a:r>
            <a:r>
              <a:rPr lang="da-DK" altLang="zh-CN" sz="1400" dirty="0"/>
              <a:t>Ko et al. </a:t>
            </a:r>
            <a:r>
              <a:rPr lang="da-DK" altLang="zh-CN" sz="1400" dirty="0" smtClean="0"/>
              <a:t>2003</a:t>
            </a:r>
            <a:r>
              <a:rPr lang="en-US" altLang="zh-CN" sz="1400" dirty="0" smtClean="0"/>
              <a:t>)</a:t>
            </a:r>
            <a:endParaRPr lang="en-US" altLang="zh-CN" sz="1400" dirty="0"/>
          </a:p>
          <a:p>
            <a:r>
              <a:rPr lang="en-US" altLang="zh-CN" sz="1400" dirty="0"/>
              <a:t>XRT observation </a:t>
            </a:r>
            <a:r>
              <a:rPr lang="en-US" altLang="zh-CN" sz="1400" dirty="0" smtClean="0"/>
              <a:t>(e.g., Savage </a:t>
            </a:r>
            <a:r>
              <a:rPr lang="en-US" altLang="zh-CN" sz="1400" dirty="0"/>
              <a:t>et al. 2010)</a:t>
            </a:r>
          </a:p>
          <a:p>
            <a:r>
              <a:rPr lang="en-US" altLang="zh-CN" sz="1400" dirty="0"/>
              <a:t>AIA observation </a:t>
            </a:r>
            <a:r>
              <a:rPr lang="en-US" altLang="zh-CN" sz="1400" dirty="0" smtClean="0"/>
              <a:t>(e.g., </a:t>
            </a:r>
            <a:r>
              <a:rPr lang="da-DK" altLang="zh-CN" sz="1400" dirty="0"/>
              <a:t>Savage et al. </a:t>
            </a:r>
            <a:r>
              <a:rPr lang="da-DK" altLang="zh-CN" sz="1400" dirty="0" smtClean="0"/>
              <a:t>2011, Takasao </a:t>
            </a:r>
            <a:r>
              <a:rPr lang="da-DK" altLang="zh-CN" sz="1400" dirty="0"/>
              <a:t>et al. 2012</a:t>
            </a:r>
            <a:r>
              <a:rPr lang="da-DK" altLang="zh-CN" sz="1400" dirty="0" smtClean="0"/>
              <a:t>,</a:t>
            </a:r>
            <a:r>
              <a:rPr lang="en-US" altLang="zh-CN" sz="1400" dirty="0" smtClean="0"/>
              <a:t>)</a:t>
            </a:r>
            <a:endParaRPr lang="zh-CN" altLang="en-US" sz="1400" dirty="0"/>
          </a:p>
          <a:p>
            <a:endParaRPr lang="zh-CN" altLang="en-US" dirty="0"/>
          </a:p>
        </p:txBody>
      </p:sp>
    </p:spTree>
    <p:extLst>
      <p:ext uri="{BB962C8B-B14F-4D97-AF65-F5344CB8AC3E}">
        <p14:creationId xmlns:p14="http://schemas.microsoft.com/office/powerpoint/2010/main" val="41406768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Time-dependent ionization process</a:t>
            </a:r>
            <a:endParaRPr lang="zh-CN" altLang="en-US" dirty="0"/>
          </a:p>
        </p:txBody>
      </p:sp>
      <p:sp>
        <p:nvSpPr>
          <p:cNvPr id="3" name="内容占位符 2"/>
          <p:cNvSpPr>
            <a:spLocks noGrp="1"/>
          </p:cNvSpPr>
          <p:nvPr>
            <p:ph idx="1"/>
          </p:nvPr>
        </p:nvSpPr>
        <p:spPr>
          <a:xfrm>
            <a:off x="457200" y="1143001"/>
            <a:ext cx="8229600" cy="1142999"/>
          </a:xfrm>
        </p:spPr>
        <p:txBody>
          <a:bodyPr>
            <a:normAutofit fontScale="85000" lnSpcReduction="20000"/>
          </a:bodyPr>
          <a:lstStyle/>
          <a:p>
            <a:r>
              <a:rPr lang="en-US" altLang="zh-CN" dirty="0" smtClean="0"/>
              <a:t>Time-dependent ionization processes are important in the </a:t>
            </a:r>
            <a:r>
              <a:rPr lang="en-US" altLang="zh-CN" dirty="0"/>
              <a:t>current sheet because that the dynamic time scale could be shorter than the ionization time </a:t>
            </a:r>
            <a:r>
              <a:rPr lang="en-US" altLang="zh-CN" dirty="0" smtClean="0"/>
              <a:t>scale.</a:t>
            </a:r>
          </a:p>
          <a:p>
            <a:endParaRPr lang="en-US" altLang="zh-CN" dirty="0" smtClean="0"/>
          </a:p>
        </p:txBody>
      </p:sp>
      <p:graphicFrame>
        <p:nvGraphicFramePr>
          <p:cNvPr id="5" name="图示 4"/>
          <p:cNvGraphicFramePr/>
          <p:nvPr>
            <p:extLst>
              <p:ext uri="{D42A27DB-BD31-4B8C-83A1-F6EECF244321}">
                <p14:modId xmlns:p14="http://schemas.microsoft.com/office/powerpoint/2010/main" val="2295620243"/>
              </p:ext>
            </p:extLst>
          </p:nvPr>
        </p:nvGraphicFramePr>
        <p:xfrm>
          <a:off x="457200" y="2286000"/>
          <a:ext cx="8229600" cy="4394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27758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533401"/>
            <a:ext cx="8229600" cy="2438400"/>
          </a:xfrm>
        </p:spPr>
        <p:txBody>
          <a:bodyPr>
            <a:normAutofit fontScale="55000" lnSpcReduction="20000"/>
          </a:bodyPr>
          <a:lstStyle/>
          <a:p>
            <a:r>
              <a:rPr lang="en-US" altLang="zh-CN" dirty="0" smtClean="0"/>
              <a:t>In this work, we focus on time-dependent ionization inside a large scale and dynamically developed CME/flare current sheet.</a:t>
            </a:r>
          </a:p>
          <a:p>
            <a:r>
              <a:rPr lang="en-US" altLang="zh-CN" dirty="0" smtClean="0"/>
              <a:t>We use the 2.5D simulation results of CME eruption model developed by Reeves et al. 2010.</a:t>
            </a:r>
          </a:p>
          <a:p>
            <a:r>
              <a:rPr lang="en-US" altLang="zh-CN" dirty="0" smtClean="0"/>
              <a:t>This </a:t>
            </a:r>
            <a:r>
              <a:rPr lang="en-US" altLang="zh-CN" dirty="0"/>
              <a:t>model </a:t>
            </a:r>
            <a:r>
              <a:rPr lang="en-US" altLang="zh-CN" dirty="0" smtClean="0"/>
              <a:t>includes </a:t>
            </a:r>
            <a:r>
              <a:rPr lang="en-US" altLang="zh-CN" dirty="0" err="1"/>
              <a:t>Ohmic</a:t>
            </a:r>
            <a:r>
              <a:rPr lang="en-US" altLang="zh-CN" dirty="0"/>
              <a:t> and coronal heating, thermal </a:t>
            </a:r>
            <a:r>
              <a:rPr lang="en-US" altLang="zh-CN" dirty="0" smtClean="0"/>
              <a:t>conduction</a:t>
            </a:r>
            <a:r>
              <a:rPr lang="en-US" altLang="zh-CN" dirty="0"/>
              <a:t>, and </a:t>
            </a:r>
            <a:r>
              <a:rPr lang="en-US" altLang="zh-CN" dirty="0" err="1"/>
              <a:t>radiative</a:t>
            </a:r>
            <a:r>
              <a:rPr lang="en-US" altLang="zh-CN" dirty="0"/>
              <a:t> cooling in the energy </a:t>
            </a:r>
            <a:r>
              <a:rPr lang="en-US" altLang="zh-CN" dirty="0" smtClean="0"/>
              <a:t>equation.</a:t>
            </a:r>
          </a:p>
          <a:p>
            <a:r>
              <a:rPr lang="en-US" altLang="zh-CN" dirty="0" smtClean="0"/>
              <a:t>The </a:t>
            </a:r>
            <a:r>
              <a:rPr lang="en-US" altLang="zh-CN" dirty="0"/>
              <a:t>evolution </a:t>
            </a:r>
            <a:r>
              <a:rPr lang="en-US" altLang="zh-CN" dirty="0" smtClean="0"/>
              <a:t>of the CME/flare </a:t>
            </a:r>
            <a:r>
              <a:rPr lang="en-US" altLang="zh-CN" dirty="0"/>
              <a:t>with time and the distributions of </a:t>
            </a:r>
            <a:r>
              <a:rPr lang="en-US" altLang="zh-CN" dirty="0" smtClean="0"/>
              <a:t>temperature and </a:t>
            </a:r>
            <a:r>
              <a:rPr lang="en-US" altLang="zh-CN" dirty="0"/>
              <a:t>plasma density </a:t>
            </a:r>
            <a:r>
              <a:rPr lang="en-US" altLang="zh-CN" dirty="0" smtClean="0"/>
              <a:t>around </a:t>
            </a:r>
            <a:r>
              <a:rPr lang="en-US" altLang="zh-CN" dirty="0"/>
              <a:t>the </a:t>
            </a:r>
            <a:r>
              <a:rPr lang="en-US" altLang="zh-CN" dirty="0" smtClean="0"/>
              <a:t>CME/flare </a:t>
            </a:r>
            <a:r>
              <a:rPr lang="en-US" altLang="zh-CN" dirty="0"/>
              <a:t>current sheet </a:t>
            </a:r>
            <a:r>
              <a:rPr lang="en-US" altLang="zh-CN" dirty="0" smtClean="0"/>
              <a:t>are </a:t>
            </a:r>
            <a:r>
              <a:rPr lang="en-US" altLang="zh-CN" dirty="0"/>
              <a:t>known on the </a:t>
            </a:r>
            <a:r>
              <a:rPr lang="en-US" altLang="zh-CN" dirty="0" smtClean="0"/>
              <a:t>2D plane.</a:t>
            </a:r>
            <a:endParaRPr lang="zh-CN" alt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2743200"/>
            <a:ext cx="6868500" cy="3386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19800" y="6096000"/>
            <a:ext cx="2022670" cy="369332"/>
          </a:xfrm>
          <a:prstGeom prst="rect">
            <a:avLst/>
          </a:prstGeom>
          <a:noFill/>
        </p:spPr>
        <p:txBody>
          <a:bodyPr wrap="none" rtlCol="0">
            <a:spAutoFit/>
          </a:bodyPr>
          <a:lstStyle/>
          <a:p>
            <a:r>
              <a:rPr lang="en-US" altLang="zh-CN" dirty="0" smtClean="0"/>
              <a:t>(Reeves et al. 2010)</a:t>
            </a:r>
            <a:endParaRPr lang="zh-CN" altLang="en-US" dirty="0"/>
          </a:p>
        </p:txBody>
      </p:sp>
    </p:spTree>
    <p:extLst>
      <p:ext uri="{BB962C8B-B14F-4D97-AF65-F5344CB8AC3E}">
        <p14:creationId xmlns:p14="http://schemas.microsoft.com/office/powerpoint/2010/main" val="11635047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2. </a:t>
            </a:r>
            <a:r>
              <a:rPr lang="en-US" altLang="zh-CN" dirty="0"/>
              <a:t>Calculation of non-equilibrium ionization</a:t>
            </a:r>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143001"/>
                <a:ext cx="7772400" cy="4038599"/>
              </a:xfrm>
            </p:spPr>
            <p:txBody>
              <a:bodyPr>
                <a:noAutofit/>
              </a:bodyPr>
              <a:lstStyle/>
              <a:p>
                <a:r>
                  <a:rPr lang="en-US" altLang="zh-CN" sz="2400" dirty="0" smtClean="0">
                    <a:latin typeface="Cambria Math"/>
                  </a:rPr>
                  <a:t>Solve time-dependent ionization equation:</a:t>
                </a:r>
              </a:p>
              <a:p>
                <a:pPr marL="0" indent="0">
                  <a:buNone/>
                </a:pPr>
                <a:r>
                  <a:rPr lang="en-US" altLang="zh-CN" sz="2400" dirty="0" smtClean="0"/>
                  <a:t>             </a:t>
                </a:r>
                <a14:m>
                  <m:oMath xmlns:m="http://schemas.openxmlformats.org/officeDocument/2006/math">
                    <m:f>
                      <m:fPr>
                        <m:ctrlPr>
                          <a:rPr lang="en-US" altLang="zh-CN" sz="2400" i="1" smtClean="0">
                            <a:latin typeface="Cambria Math"/>
                          </a:rPr>
                        </m:ctrlPr>
                      </m:fPr>
                      <m:num>
                        <m:r>
                          <a:rPr lang="en-US" altLang="zh-CN" sz="2400" b="0" i="1" smtClean="0">
                            <a:latin typeface="Cambria Math"/>
                          </a:rPr>
                          <m:t>𝑑</m:t>
                        </m:r>
                        <m:sSub>
                          <m:sSubPr>
                            <m:ctrlPr>
                              <a:rPr lang="en-US" altLang="zh-CN" sz="2400" b="0" i="1" smtClean="0">
                                <a:latin typeface="Cambria Math"/>
                              </a:rPr>
                            </m:ctrlPr>
                          </m:sSubPr>
                          <m:e>
                            <m:r>
                              <a:rPr lang="en-US" altLang="zh-CN" sz="2400" b="0" i="1" smtClean="0">
                                <a:latin typeface="Cambria Math"/>
                              </a:rPr>
                              <m:t>𝑓</m:t>
                            </m:r>
                          </m:e>
                          <m:sub>
                            <m:r>
                              <a:rPr lang="en-US" altLang="zh-CN" sz="2400" b="0" i="1" smtClean="0">
                                <a:latin typeface="Cambria Math"/>
                              </a:rPr>
                              <m:t>𝑖</m:t>
                            </m:r>
                          </m:sub>
                        </m:sSub>
                      </m:num>
                      <m:den>
                        <m:r>
                          <a:rPr lang="en-US" altLang="zh-CN" sz="2400" b="0" i="1" smtClean="0">
                            <a:latin typeface="Cambria Math"/>
                          </a:rPr>
                          <m:t>𝑑𝑡</m:t>
                        </m:r>
                      </m:den>
                    </m:f>
                    <m:r>
                      <a:rPr lang="en-US" altLang="zh-CN" sz="2400" b="0" i="1" smtClean="0">
                        <a:latin typeface="Cambria Math"/>
                      </a:rPr>
                      <m:t>=</m:t>
                    </m:r>
                    <m:sSub>
                      <m:sSubPr>
                        <m:ctrlPr>
                          <a:rPr lang="en-US" altLang="zh-CN" sz="2400" i="1" smtClean="0">
                            <a:latin typeface="Cambria Math"/>
                          </a:rPr>
                        </m:ctrlPr>
                      </m:sSubPr>
                      <m:e>
                        <m:r>
                          <a:rPr lang="en-US" altLang="zh-CN" sz="2400" b="0" i="1" smtClean="0">
                            <a:latin typeface="Cambria Math"/>
                          </a:rPr>
                          <m:t>𝑛</m:t>
                        </m:r>
                      </m:e>
                      <m:sub>
                        <m:r>
                          <a:rPr lang="en-US" altLang="zh-CN" sz="2400" b="0" i="1" smtClean="0">
                            <a:latin typeface="Cambria Math"/>
                          </a:rPr>
                          <m:t>𝑒</m:t>
                        </m:r>
                      </m:sub>
                    </m:sSub>
                    <m:d>
                      <m:dPr>
                        <m:ctrlPr>
                          <a:rPr lang="en-US" altLang="zh-CN" sz="2400" b="0" i="1" smtClean="0">
                            <a:latin typeface="Cambria Math"/>
                          </a:rPr>
                        </m:ctrlPr>
                      </m:dPr>
                      <m:e>
                        <m:sSub>
                          <m:sSubPr>
                            <m:ctrlPr>
                              <a:rPr lang="en-US" altLang="zh-CN" sz="2400" b="0" i="1" smtClean="0">
                                <a:latin typeface="Cambria Math"/>
                              </a:rPr>
                            </m:ctrlPr>
                          </m:sSubPr>
                          <m:e>
                            <m:r>
                              <a:rPr lang="en-US" altLang="zh-CN" sz="2400" b="0" i="1" smtClean="0">
                                <a:latin typeface="Cambria Math"/>
                              </a:rPr>
                              <m:t>𝐶</m:t>
                            </m:r>
                          </m:e>
                          <m:sub>
                            <m:r>
                              <a:rPr lang="en-US" altLang="zh-CN" sz="2400" b="0" i="1" smtClean="0">
                                <a:latin typeface="Cambria Math"/>
                              </a:rPr>
                              <m:t>𝑖</m:t>
                            </m:r>
                            <m:r>
                              <a:rPr lang="en-US" altLang="zh-CN" sz="2400" b="0" i="1" smtClean="0">
                                <a:latin typeface="Cambria Math"/>
                              </a:rPr>
                              <m:t>−1</m:t>
                            </m:r>
                          </m:sub>
                        </m:sSub>
                        <m:sSub>
                          <m:sSubPr>
                            <m:ctrlPr>
                              <a:rPr lang="en-US" altLang="zh-CN" sz="2400" b="0" i="1" smtClean="0">
                                <a:latin typeface="Cambria Math"/>
                              </a:rPr>
                            </m:ctrlPr>
                          </m:sSubPr>
                          <m:e>
                            <m:r>
                              <a:rPr lang="en-US" altLang="zh-CN" sz="2400" b="0" i="1" smtClean="0">
                                <a:latin typeface="Cambria Math"/>
                              </a:rPr>
                              <m:t>𝑓</m:t>
                            </m:r>
                          </m:e>
                          <m:sub>
                            <m:r>
                              <a:rPr lang="en-US" altLang="zh-CN" sz="2400" b="0" i="1" smtClean="0">
                                <a:latin typeface="Cambria Math"/>
                              </a:rPr>
                              <m:t>𝑖</m:t>
                            </m:r>
                            <m:r>
                              <a:rPr lang="en-US" altLang="zh-CN" sz="2400" b="0" i="1" smtClean="0">
                                <a:latin typeface="Cambria Math"/>
                              </a:rPr>
                              <m:t>−1</m:t>
                            </m:r>
                          </m:sub>
                        </m:sSub>
                        <m:r>
                          <a:rPr lang="en-US" altLang="zh-CN" sz="2400" b="0" i="1" smtClean="0">
                            <a:latin typeface="Cambria Math"/>
                          </a:rPr>
                          <m:t>−</m:t>
                        </m:r>
                        <m:d>
                          <m:dPr>
                            <m:ctrlPr>
                              <a:rPr lang="en-US" altLang="zh-CN" sz="2400" b="0" i="1" smtClean="0">
                                <a:latin typeface="Cambria Math"/>
                              </a:rPr>
                            </m:ctrlPr>
                          </m:dPr>
                          <m:e>
                            <m:sSub>
                              <m:sSubPr>
                                <m:ctrlPr>
                                  <a:rPr lang="en-US" altLang="zh-CN" sz="2400" b="0" i="1" smtClean="0">
                                    <a:latin typeface="Cambria Math"/>
                                  </a:rPr>
                                </m:ctrlPr>
                              </m:sSubPr>
                              <m:e>
                                <m:r>
                                  <a:rPr lang="en-US" altLang="zh-CN" sz="2400" b="0" i="1" smtClean="0">
                                    <a:latin typeface="Cambria Math"/>
                                  </a:rPr>
                                  <m:t>𝐶</m:t>
                                </m:r>
                              </m:e>
                              <m:sub>
                                <m:r>
                                  <a:rPr lang="en-US" altLang="zh-CN" sz="2400" b="0" i="1" smtClean="0">
                                    <a:latin typeface="Cambria Math"/>
                                  </a:rPr>
                                  <m:t>𝑖</m:t>
                                </m:r>
                              </m:sub>
                            </m:sSub>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𝑅</m:t>
                                </m:r>
                              </m:e>
                              <m:sub>
                                <m:r>
                                  <a:rPr lang="en-US" altLang="zh-CN" sz="2400" b="0" i="1" smtClean="0">
                                    <a:latin typeface="Cambria Math"/>
                                  </a:rPr>
                                  <m:t>𝑖</m:t>
                                </m:r>
                              </m:sub>
                            </m:sSub>
                          </m:e>
                        </m:d>
                        <m:sSub>
                          <m:sSubPr>
                            <m:ctrlPr>
                              <a:rPr lang="en-US" altLang="zh-CN" sz="2400" b="0" i="1" smtClean="0">
                                <a:latin typeface="Cambria Math"/>
                              </a:rPr>
                            </m:ctrlPr>
                          </m:sSubPr>
                          <m:e>
                            <m:r>
                              <a:rPr lang="en-US" altLang="zh-CN" sz="2400" b="0" i="1" smtClean="0">
                                <a:latin typeface="Cambria Math"/>
                              </a:rPr>
                              <m:t>𝑓</m:t>
                            </m:r>
                          </m:e>
                          <m:sub>
                            <m:r>
                              <a:rPr lang="en-US" altLang="zh-CN" sz="2400" b="0" i="1" smtClean="0">
                                <a:latin typeface="Cambria Math"/>
                              </a:rPr>
                              <m:t>𝑖</m:t>
                            </m:r>
                          </m:sub>
                        </m:sSub>
                        <m:r>
                          <a:rPr lang="en-US" altLang="zh-CN" sz="2400" b="0" i="1" smtClean="0">
                            <a:latin typeface="Cambria Math"/>
                          </a:rPr>
                          <m:t>+</m:t>
                        </m:r>
                        <m:sSub>
                          <m:sSubPr>
                            <m:ctrlPr>
                              <a:rPr lang="en-US" altLang="zh-CN" sz="2400" b="0" i="1" smtClean="0">
                                <a:latin typeface="Cambria Math"/>
                              </a:rPr>
                            </m:ctrlPr>
                          </m:sSubPr>
                          <m:e>
                            <m:r>
                              <a:rPr lang="en-US" altLang="zh-CN" sz="2400" b="0" i="1" smtClean="0">
                                <a:latin typeface="Cambria Math"/>
                              </a:rPr>
                              <m:t>𝑅</m:t>
                            </m:r>
                          </m:e>
                          <m:sub>
                            <m:r>
                              <a:rPr lang="en-US" altLang="zh-CN" sz="2400" b="0" i="1" smtClean="0">
                                <a:latin typeface="Cambria Math"/>
                              </a:rPr>
                              <m:t>𝑖</m:t>
                            </m:r>
                            <m:r>
                              <a:rPr lang="en-US" altLang="zh-CN" sz="2400" b="0" i="1" smtClean="0">
                                <a:latin typeface="Cambria Math"/>
                              </a:rPr>
                              <m:t>+1</m:t>
                            </m:r>
                          </m:sub>
                        </m:sSub>
                        <m:sSub>
                          <m:sSubPr>
                            <m:ctrlPr>
                              <a:rPr lang="en-US" altLang="zh-CN" sz="2400" b="0" i="1" smtClean="0">
                                <a:latin typeface="Cambria Math"/>
                              </a:rPr>
                            </m:ctrlPr>
                          </m:sSubPr>
                          <m:e>
                            <m:r>
                              <a:rPr lang="en-US" altLang="zh-CN" sz="2400" b="0" i="1" smtClean="0">
                                <a:latin typeface="Cambria Math"/>
                              </a:rPr>
                              <m:t>𝑓</m:t>
                            </m:r>
                          </m:e>
                          <m:sub>
                            <m:r>
                              <a:rPr lang="en-US" altLang="zh-CN" sz="2400" b="0" i="1" smtClean="0">
                                <a:latin typeface="Cambria Math"/>
                              </a:rPr>
                              <m:t>𝑖</m:t>
                            </m:r>
                            <m:r>
                              <a:rPr lang="en-US" altLang="zh-CN" sz="2400" b="0" i="1" smtClean="0">
                                <a:latin typeface="Cambria Math"/>
                              </a:rPr>
                              <m:t>+1</m:t>
                            </m:r>
                          </m:sub>
                        </m:sSub>
                      </m:e>
                    </m:d>
                  </m:oMath>
                </a14:m>
                <a:endParaRPr lang="en-US" altLang="zh-CN" sz="2400" b="0" dirty="0" smtClean="0"/>
              </a:p>
              <a:p>
                <a:r>
                  <a:rPr lang="en-US" altLang="zh-CN" sz="2400" dirty="0" smtClean="0"/>
                  <a:t>where </a:t>
                </a:r>
                <a:r>
                  <a:rPr lang="en-US" altLang="zh-CN" sz="2400" i="1" dirty="0" smtClean="0"/>
                  <a:t>f</a:t>
                </a:r>
                <a:r>
                  <a:rPr lang="en-US" altLang="zh-CN" sz="2400" i="1" baseline="-25000" dirty="0" smtClean="0"/>
                  <a:t>i</a:t>
                </a:r>
                <a:r>
                  <a:rPr lang="en-US" altLang="zh-CN" sz="2400" dirty="0" smtClean="0"/>
                  <a:t> is ionic fraction, </a:t>
                </a:r>
                <a:r>
                  <a:rPr lang="en-US" altLang="zh-CN" sz="2400" i="1" dirty="0" smtClean="0"/>
                  <a:t>n</a:t>
                </a:r>
                <a:r>
                  <a:rPr lang="en-US" altLang="zh-CN" sz="2400" i="1" baseline="-25000" dirty="0" smtClean="0"/>
                  <a:t>e</a:t>
                </a:r>
                <a:r>
                  <a:rPr lang="en-US" altLang="zh-CN" sz="2400" dirty="0" smtClean="0"/>
                  <a:t> is electron density, </a:t>
                </a:r>
                <a:r>
                  <a:rPr lang="en-US" altLang="zh-CN" sz="2400" i="1" dirty="0" err="1" smtClean="0"/>
                  <a:t>C</a:t>
                </a:r>
                <a:r>
                  <a:rPr lang="en-US" altLang="zh-CN" sz="2400" i="1" baseline="-25000" dirty="0" err="1" smtClean="0"/>
                  <a:t>i</a:t>
                </a:r>
                <a:r>
                  <a:rPr lang="en-US" altLang="zh-CN" sz="2400" dirty="0" smtClean="0"/>
                  <a:t> and </a:t>
                </a:r>
                <a:r>
                  <a:rPr lang="en-US" altLang="zh-CN" sz="2400" i="1" dirty="0" err="1" smtClean="0"/>
                  <a:t>R</a:t>
                </a:r>
                <a:r>
                  <a:rPr lang="en-US" altLang="zh-CN" sz="2400" i="1" baseline="-25000" dirty="0" err="1" smtClean="0"/>
                  <a:t>i</a:t>
                </a:r>
                <a:r>
                  <a:rPr lang="en-US" altLang="zh-CN" sz="2400" i="1" dirty="0" smtClean="0"/>
                  <a:t> </a:t>
                </a:r>
                <a:r>
                  <a:rPr lang="en-US" altLang="zh-CN" sz="2400" dirty="0" smtClean="0"/>
                  <a:t>are the ionization rate and recombination rates for this ion.</a:t>
                </a:r>
              </a:p>
              <a:p>
                <a:r>
                  <a:rPr lang="en-US" altLang="zh-CN" sz="2400" dirty="0" smtClean="0"/>
                  <a:t>The second-order implicit scheme or the fourth-order explicit </a:t>
                </a:r>
                <a:r>
                  <a:rPr lang="en-US" altLang="zh-CN" sz="2400" dirty="0" err="1" smtClean="0"/>
                  <a:t>Runge-Kutta</a:t>
                </a:r>
                <a:r>
                  <a:rPr lang="en-US" altLang="zh-CN" sz="2400" dirty="0" smtClean="0"/>
                  <a:t> method are used.</a:t>
                </a:r>
              </a:p>
              <a:p>
                <a:r>
                  <a:rPr lang="en-US" altLang="zh-CN" sz="2400" i="1" dirty="0" err="1" smtClean="0"/>
                  <a:t>C</a:t>
                </a:r>
                <a:r>
                  <a:rPr lang="en-US" altLang="zh-CN" sz="2400" i="1" baseline="-25000" dirty="0" err="1" smtClean="0"/>
                  <a:t>i</a:t>
                </a:r>
                <a:r>
                  <a:rPr lang="en-US" altLang="zh-CN" sz="2400" i="1" baseline="-25000" dirty="0" smtClean="0"/>
                  <a:t> </a:t>
                </a:r>
                <a:r>
                  <a:rPr lang="en-US" altLang="zh-CN" sz="2400" dirty="0" smtClean="0"/>
                  <a:t>and </a:t>
                </a:r>
                <a:r>
                  <a:rPr lang="en-US" altLang="zh-CN" sz="2400" i="1" dirty="0" err="1" smtClean="0"/>
                  <a:t>R</a:t>
                </a:r>
                <a:r>
                  <a:rPr lang="en-US" altLang="zh-CN" sz="2400" i="1" baseline="-25000" dirty="0" err="1" smtClean="0"/>
                  <a:t>i</a:t>
                </a:r>
                <a:r>
                  <a:rPr lang="en-US" altLang="zh-CN" sz="2400" i="1" baseline="-25000" dirty="0" smtClean="0"/>
                  <a:t> </a:t>
                </a:r>
                <a:r>
                  <a:rPr lang="en-US" altLang="zh-CN" sz="2400" baseline="-25000" dirty="0" smtClean="0"/>
                  <a:t> </a:t>
                </a:r>
                <a:r>
                  <a:rPr lang="en-US" altLang="zh-CN" sz="2400" dirty="0" smtClean="0"/>
                  <a:t>depend </a:t>
                </a:r>
                <a:r>
                  <a:rPr lang="en-US" altLang="zh-CN" sz="2400" dirty="0"/>
                  <a:t>strongly on the </a:t>
                </a:r>
                <a:r>
                  <a:rPr lang="en-US" altLang="zh-CN" sz="2400" dirty="0" smtClean="0"/>
                  <a:t>temperature.</a:t>
                </a:r>
                <a:endParaRPr lang="zh-CN" altLang="en-US" sz="2400"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143001"/>
                <a:ext cx="7772400" cy="4038599"/>
              </a:xfrm>
              <a:blipFill rotWithShape="1">
                <a:blip r:embed="rId3"/>
                <a:stretch>
                  <a:fillRect l="-1020" t="-1208" r="-172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4214715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dirty="0" smtClean="0"/>
              <a:t> </a:t>
            </a:r>
            <a:endParaRPr lang="en-US" dirty="0"/>
          </a:p>
        </p:txBody>
      </p:sp>
      <p:sp>
        <p:nvSpPr>
          <p:cNvPr id="3" name="内容占位符 2"/>
          <p:cNvSpPr>
            <a:spLocks noGrp="1"/>
          </p:cNvSpPr>
          <p:nvPr>
            <p:ph idx="1"/>
          </p:nvPr>
        </p:nvSpPr>
        <p:spPr>
          <a:xfrm>
            <a:off x="457200" y="1524000"/>
            <a:ext cx="4038600" cy="4419600"/>
          </a:xfrm>
        </p:spPr>
        <p:txBody>
          <a:bodyPr>
            <a:normAutofit fontScale="70000" lnSpcReduction="20000"/>
          </a:bodyPr>
          <a:lstStyle/>
          <a:p>
            <a:r>
              <a:rPr lang="en-US" altLang="zh-CN" dirty="0" smtClean="0"/>
              <a:t>Get history of temperature and </a:t>
            </a:r>
            <a:r>
              <a:rPr lang="en-US" dirty="0" smtClean="0"/>
              <a:t>density for each </a:t>
            </a:r>
            <a:r>
              <a:rPr lang="en-US" dirty="0"/>
              <a:t>plasma cell in </a:t>
            </a:r>
            <a:r>
              <a:rPr lang="en-US" dirty="0" smtClean="0"/>
              <a:t>the </a:t>
            </a:r>
            <a:r>
              <a:rPr lang="en-US" dirty="0" err="1" smtClean="0"/>
              <a:t>Lagrangian</a:t>
            </a:r>
            <a:r>
              <a:rPr lang="en-US" dirty="0" smtClean="0"/>
              <a:t> framework.</a:t>
            </a:r>
          </a:p>
          <a:p>
            <a:r>
              <a:rPr lang="en-US" dirty="0"/>
              <a:t>Using a predictor-corrector method, we solve the motion </a:t>
            </a:r>
            <a:r>
              <a:rPr lang="en-US" dirty="0" smtClean="0"/>
              <a:t>equation and </a:t>
            </a:r>
            <a:r>
              <a:rPr lang="en-US" dirty="0"/>
              <a:t>integrate the velocities backwards in time to get the plasma trajectories </a:t>
            </a:r>
            <a:endParaRPr lang="en-US" dirty="0" smtClean="0"/>
          </a:p>
          <a:p>
            <a:r>
              <a:rPr lang="en-US" dirty="0" smtClean="0"/>
              <a:t>According to the position of trajectory at different time, get temperature and </a:t>
            </a:r>
            <a:r>
              <a:rPr lang="en-US" dirty="0" smtClean="0">
                <a:ea typeface="宋体"/>
              </a:rPr>
              <a:t>density </a:t>
            </a:r>
            <a:r>
              <a:rPr lang="en-US" dirty="0" smtClean="0"/>
              <a:t>through bilinear interpolation in space. </a:t>
            </a:r>
          </a:p>
          <a:p>
            <a:r>
              <a:rPr lang="en-US" dirty="0" smtClean="0"/>
              <a:t>Spline interpolation with time.</a:t>
            </a:r>
            <a:endParaRPr lang="en-US" dirty="0"/>
          </a:p>
        </p:txBody>
      </p:sp>
      <p:pic>
        <p:nvPicPr>
          <p:cNvPr id="5" name="图片 4"/>
          <p:cNvPicPr>
            <a:picLocks noChangeAspect="1"/>
          </p:cNvPicPr>
          <p:nvPr/>
        </p:nvPicPr>
        <p:blipFill rotWithShape="1">
          <a:blip r:embed="rId3">
            <a:extLst>
              <a:ext uri="{28A0092B-C50C-407E-A947-70E740481C1C}">
                <a14:useLocalDpi xmlns:a14="http://schemas.microsoft.com/office/drawing/2010/main" val="0"/>
              </a:ext>
            </a:extLst>
          </a:blip>
          <a:srcRect r="16392"/>
          <a:stretch/>
        </p:blipFill>
        <p:spPr>
          <a:xfrm>
            <a:off x="4648200" y="1219200"/>
            <a:ext cx="4099560" cy="3444103"/>
          </a:xfrm>
          <a:prstGeom prst="rect">
            <a:avLst/>
          </a:prstGeom>
        </p:spPr>
      </p:pic>
      <p:sp>
        <p:nvSpPr>
          <p:cNvPr id="6" name="标题 1"/>
          <p:cNvSpPr txBox="1">
            <a:spLocks/>
          </p:cNvSpPr>
          <p:nvPr/>
        </p:nvSpPr>
        <p:spPr>
          <a:xfrm>
            <a:off x="609600" y="427038"/>
            <a:ext cx="8229600" cy="715962"/>
          </a:xfrm>
          <a:prstGeom prst="rect">
            <a:avLst/>
          </a:prstGeom>
        </p:spPr>
        <p:txBody>
          <a:bodyPr vert="horz" lIns="91440" tIns="45720" rIns="91440" bIns="45720" rtlCol="0" anchor="ctr">
            <a:normAutofit fontScale="90000"/>
          </a:bodyPr>
          <a:lstStyle>
            <a:lvl1pPr algn="ctr" defTabSz="914400" rtl="0" eaLnBrk="1" latinLnBrk="0" hangingPunct="1">
              <a:spcBef>
                <a:spcPct val="0"/>
              </a:spcBef>
              <a:buNone/>
              <a:defRPr sz="4000" kern="1200">
                <a:solidFill>
                  <a:schemeClr val="tx1"/>
                </a:solidFill>
                <a:latin typeface="+mj-lt"/>
                <a:ea typeface="+mj-ea"/>
                <a:cs typeface="+mj-cs"/>
              </a:defRPr>
            </a:lvl1pPr>
          </a:lstStyle>
          <a:p>
            <a:r>
              <a:rPr lang="en-US" altLang="zh-CN" smtClean="0"/>
              <a:t>2. Calculation of non-equilibrium ionization</a:t>
            </a:r>
            <a:endParaRPr lang="en-US" altLang="zh-CN" dirty="0"/>
          </a:p>
        </p:txBody>
      </p:sp>
    </p:spTree>
    <p:extLst>
      <p:ext uri="{BB962C8B-B14F-4D97-AF65-F5344CB8AC3E}">
        <p14:creationId xmlns:p14="http://schemas.microsoft.com/office/powerpoint/2010/main" val="29458514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The calculation process</a:t>
            </a:r>
            <a:endParaRPr lang="zh-CN" altLang="en-US" dirty="0"/>
          </a:p>
        </p:txBody>
      </p:sp>
      <mc:AlternateContent xmlns:mc="http://schemas.openxmlformats.org/markup-compatibility/2006" xmlns:a14="http://schemas.microsoft.com/office/drawing/2010/main">
        <mc:Choice Requires="a14">
          <p:sp>
            <p:nvSpPr>
              <p:cNvPr id="3" name="内容占位符 2"/>
              <p:cNvSpPr>
                <a:spLocks noGrp="1"/>
              </p:cNvSpPr>
              <p:nvPr>
                <p:ph idx="1"/>
              </p:nvPr>
            </p:nvSpPr>
            <p:spPr>
              <a:xfrm>
                <a:off x="457200" y="1143001"/>
                <a:ext cx="8077200" cy="685799"/>
              </a:xfrm>
            </p:spPr>
            <p:txBody>
              <a:bodyPr>
                <a:normAutofit fontScale="77500" lnSpcReduction="20000"/>
              </a:bodyPr>
              <a:lstStyle/>
              <a:p>
                <a14:m>
                  <m:oMath xmlns:m="http://schemas.openxmlformats.org/officeDocument/2006/math">
                    <m:f>
                      <m:fPr>
                        <m:ctrlPr>
                          <a:rPr lang="en-US" altLang="zh-CN" i="1">
                            <a:latin typeface="Cambria Math"/>
                          </a:rPr>
                        </m:ctrlPr>
                      </m:fPr>
                      <m:num>
                        <m:r>
                          <a:rPr lang="en-US" altLang="zh-CN" i="1">
                            <a:latin typeface="Cambria Math"/>
                          </a:rPr>
                          <m:t>𝑑</m:t>
                        </m:r>
                        <m:sSub>
                          <m:sSubPr>
                            <m:ctrlPr>
                              <a:rPr lang="en-US" altLang="zh-CN" i="1">
                                <a:latin typeface="Cambria Math"/>
                              </a:rPr>
                            </m:ctrlPr>
                          </m:sSubPr>
                          <m:e>
                            <m:r>
                              <a:rPr lang="en-US" altLang="zh-CN" i="1">
                                <a:latin typeface="Cambria Math"/>
                              </a:rPr>
                              <m:t>𝑓</m:t>
                            </m:r>
                          </m:e>
                          <m:sub>
                            <m:r>
                              <a:rPr lang="en-US" altLang="zh-CN" i="1">
                                <a:latin typeface="Cambria Math"/>
                              </a:rPr>
                              <m:t>𝑖</m:t>
                            </m:r>
                          </m:sub>
                        </m:sSub>
                      </m:num>
                      <m:den>
                        <m:r>
                          <a:rPr lang="en-US" altLang="zh-CN" i="1">
                            <a:latin typeface="Cambria Math"/>
                          </a:rPr>
                          <m:t>𝑑𝑡</m:t>
                        </m:r>
                      </m:den>
                    </m:f>
                    <m:r>
                      <a:rPr lang="en-US" altLang="zh-CN" i="1">
                        <a:latin typeface="Cambria Math"/>
                      </a:rPr>
                      <m:t>=</m:t>
                    </m:r>
                    <m:sSub>
                      <m:sSubPr>
                        <m:ctrlPr>
                          <a:rPr lang="en-US" altLang="zh-CN" i="1">
                            <a:latin typeface="Cambria Math"/>
                          </a:rPr>
                        </m:ctrlPr>
                      </m:sSubPr>
                      <m:e>
                        <m:r>
                          <a:rPr lang="en-US" altLang="zh-CN" i="1">
                            <a:latin typeface="Cambria Math"/>
                          </a:rPr>
                          <m:t>𝑛</m:t>
                        </m:r>
                      </m:e>
                      <m:sub>
                        <m:r>
                          <a:rPr lang="en-US" altLang="zh-CN" i="1">
                            <a:latin typeface="Cambria Math"/>
                          </a:rPr>
                          <m:t>𝑒</m:t>
                        </m:r>
                      </m:sub>
                    </m:sSub>
                    <m:d>
                      <m:dPr>
                        <m:ctrlPr>
                          <a:rPr lang="en-US" altLang="zh-CN" i="1">
                            <a:latin typeface="Cambria Math"/>
                          </a:rPr>
                        </m:ctrlPr>
                      </m:dPr>
                      <m:e>
                        <m:sSub>
                          <m:sSubPr>
                            <m:ctrlPr>
                              <a:rPr lang="en-US" altLang="zh-CN" i="1">
                                <a:latin typeface="Cambria Math"/>
                              </a:rPr>
                            </m:ctrlPr>
                          </m:sSubPr>
                          <m:e>
                            <m:r>
                              <a:rPr lang="en-US" altLang="zh-CN" i="1">
                                <a:latin typeface="Cambria Math"/>
                              </a:rPr>
                              <m:t>𝐶</m:t>
                            </m:r>
                          </m:e>
                          <m:sub>
                            <m:r>
                              <a:rPr lang="en-US" altLang="zh-CN" i="1">
                                <a:latin typeface="Cambria Math"/>
                              </a:rPr>
                              <m:t>𝑖</m:t>
                            </m:r>
                            <m:r>
                              <a:rPr lang="en-US" altLang="zh-CN" i="1">
                                <a:latin typeface="Cambria Math"/>
                              </a:rPr>
                              <m:t>−1</m:t>
                            </m:r>
                          </m:sub>
                        </m:sSub>
                        <m:sSub>
                          <m:sSubPr>
                            <m:ctrlPr>
                              <a:rPr lang="en-US" altLang="zh-CN" i="1">
                                <a:latin typeface="Cambria Math"/>
                              </a:rPr>
                            </m:ctrlPr>
                          </m:sSubPr>
                          <m:e>
                            <m:r>
                              <a:rPr lang="en-US" altLang="zh-CN" i="1">
                                <a:latin typeface="Cambria Math"/>
                              </a:rPr>
                              <m:t>𝑓</m:t>
                            </m:r>
                          </m:e>
                          <m:sub>
                            <m:r>
                              <a:rPr lang="en-US" altLang="zh-CN" i="1">
                                <a:latin typeface="Cambria Math"/>
                              </a:rPr>
                              <m:t>𝑖</m:t>
                            </m:r>
                            <m:r>
                              <a:rPr lang="en-US" altLang="zh-CN" i="1">
                                <a:latin typeface="Cambria Math"/>
                              </a:rPr>
                              <m:t>−1</m:t>
                            </m:r>
                          </m:sub>
                        </m:sSub>
                        <m:r>
                          <a:rPr lang="en-US" altLang="zh-CN" i="1">
                            <a:latin typeface="Cambria Math"/>
                          </a:rPr>
                          <m:t>−</m:t>
                        </m:r>
                        <m:d>
                          <m:dPr>
                            <m:ctrlPr>
                              <a:rPr lang="en-US" altLang="zh-CN" i="1">
                                <a:latin typeface="Cambria Math"/>
                              </a:rPr>
                            </m:ctrlPr>
                          </m:dPr>
                          <m:e>
                            <m:sSub>
                              <m:sSubPr>
                                <m:ctrlPr>
                                  <a:rPr lang="en-US" altLang="zh-CN" i="1">
                                    <a:latin typeface="Cambria Math"/>
                                  </a:rPr>
                                </m:ctrlPr>
                              </m:sSubPr>
                              <m:e>
                                <m:r>
                                  <a:rPr lang="en-US" altLang="zh-CN" i="1">
                                    <a:latin typeface="Cambria Math"/>
                                  </a:rPr>
                                  <m:t>𝐶</m:t>
                                </m:r>
                              </m:e>
                              <m:sub>
                                <m:r>
                                  <a:rPr lang="en-US" altLang="zh-CN" i="1">
                                    <a:latin typeface="Cambria Math"/>
                                  </a:rPr>
                                  <m:t>𝑖</m:t>
                                </m:r>
                              </m:sub>
                            </m:sSub>
                            <m:r>
                              <a:rPr lang="en-US" altLang="zh-CN" i="1">
                                <a:latin typeface="Cambria Math"/>
                              </a:rPr>
                              <m:t>+</m:t>
                            </m:r>
                            <m:sSub>
                              <m:sSubPr>
                                <m:ctrlPr>
                                  <a:rPr lang="en-US" altLang="zh-CN" i="1">
                                    <a:latin typeface="Cambria Math"/>
                                  </a:rPr>
                                </m:ctrlPr>
                              </m:sSubPr>
                              <m:e>
                                <m:r>
                                  <a:rPr lang="en-US" altLang="zh-CN" i="1">
                                    <a:latin typeface="Cambria Math"/>
                                  </a:rPr>
                                  <m:t>𝑅</m:t>
                                </m:r>
                              </m:e>
                              <m:sub>
                                <m:r>
                                  <a:rPr lang="en-US" altLang="zh-CN" i="1">
                                    <a:latin typeface="Cambria Math"/>
                                  </a:rPr>
                                  <m:t>𝑖</m:t>
                                </m:r>
                              </m:sub>
                            </m:sSub>
                          </m:e>
                        </m:d>
                        <m:sSub>
                          <m:sSubPr>
                            <m:ctrlPr>
                              <a:rPr lang="en-US" altLang="zh-CN" i="1">
                                <a:latin typeface="Cambria Math"/>
                              </a:rPr>
                            </m:ctrlPr>
                          </m:sSubPr>
                          <m:e>
                            <m:r>
                              <a:rPr lang="en-US" altLang="zh-CN" i="1">
                                <a:latin typeface="Cambria Math"/>
                              </a:rPr>
                              <m:t>𝑓</m:t>
                            </m:r>
                          </m:e>
                          <m:sub>
                            <m:r>
                              <a:rPr lang="en-US" altLang="zh-CN" i="1">
                                <a:latin typeface="Cambria Math"/>
                              </a:rPr>
                              <m:t>𝑖</m:t>
                            </m:r>
                          </m:sub>
                        </m:sSub>
                        <m:r>
                          <a:rPr lang="en-US" altLang="zh-CN" i="1">
                            <a:latin typeface="Cambria Math"/>
                          </a:rPr>
                          <m:t>+</m:t>
                        </m:r>
                        <m:sSub>
                          <m:sSubPr>
                            <m:ctrlPr>
                              <a:rPr lang="en-US" altLang="zh-CN" i="1">
                                <a:latin typeface="Cambria Math"/>
                              </a:rPr>
                            </m:ctrlPr>
                          </m:sSubPr>
                          <m:e>
                            <m:r>
                              <a:rPr lang="en-US" altLang="zh-CN" i="1">
                                <a:latin typeface="Cambria Math"/>
                              </a:rPr>
                              <m:t>𝑅</m:t>
                            </m:r>
                          </m:e>
                          <m:sub>
                            <m:r>
                              <a:rPr lang="en-US" altLang="zh-CN" i="1">
                                <a:latin typeface="Cambria Math"/>
                              </a:rPr>
                              <m:t>𝑖</m:t>
                            </m:r>
                            <m:r>
                              <a:rPr lang="en-US" altLang="zh-CN" i="1">
                                <a:latin typeface="Cambria Math"/>
                              </a:rPr>
                              <m:t>+1</m:t>
                            </m:r>
                          </m:sub>
                        </m:sSub>
                        <m:sSub>
                          <m:sSubPr>
                            <m:ctrlPr>
                              <a:rPr lang="en-US" altLang="zh-CN" i="1">
                                <a:latin typeface="Cambria Math"/>
                              </a:rPr>
                            </m:ctrlPr>
                          </m:sSubPr>
                          <m:e>
                            <m:r>
                              <a:rPr lang="en-US" altLang="zh-CN" i="1">
                                <a:latin typeface="Cambria Math"/>
                              </a:rPr>
                              <m:t>𝑓</m:t>
                            </m:r>
                          </m:e>
                          <m:sub>
                            <m:r>
                              <a:rPr lang="en-US" altLang="zh-CN" i="1">
                                <a:latin typeface="Cambria Math"/>
                              </a:rPr>
                              <m:t>𝑖</m:t>
                            </m:r>
                            <m:r>
                              <a:rPr lang="en-US" altLang="zh-CN" i="1">
                                <a:latin typeface="Cambria Math"/>
                              </a:rPr>
                              <m:t>+1</m:t>
                            </m:r>
                          </m:sub>
                        </m:sSub>
                      </m:e>
                    </m:d>
                  </m:oMath>
                </a14:m>
                <a:endParaRPr lang="zh-CN" altLang="en-US" dirty="0"/>
              </a:p>
            </p:txBody>
          </p:sp>
        </mc:Choice>
        <mc:Fallback xmlns="">
          <p:sp>
            <p:nvSpPr>
              <p:cNvPr id="3" name="内容占位符 2"/>
              <p:cNvSpPr>
                <a:spLocks noGrp="1" noRot="1" noChangeAspect="1" noMove="1" noResize="1" noEditPoints="1" noAdjustHandles="1" noChangeArrowheads="1" noChangeShapeType="1" noTextEdit="1"/>
              </p:cNvSpPr>
              <p:nvPr>
                <p:ph idx="1"/>
              </p:nvPr>
            </p:nvSpPr>
            <p:spPr>
              <a:xfrm>
                <a:off x="457200" y="1143001"/>
                <a:ext cx="8077200" cy="685799"/>
              </a:xfrm>
              <a:blipFill rotWithShape="1">
                <a:blip r:embed="rId3"/>
                <a:stretch>
                  <a:fillRect/>
                </a:stretch>
              </a:blipFill>
            </p:spPr>
            <p:txBody>
              <a:bodyPr/>
              <a:lstStyle/>
              <a:p>
                <a:r>
                  <a:rPr lang="zh-CN" altLang="en-US">
                    <a:noFill/>
                  </a:rPr>
                  <a:t> </a:t>
                </a:r>
              </a:p>
            </p:txBody>
          </p:sp>
        </mc:Fallback>
      </mc:AlternateContent>
      <p:graphicFrame>
        <p:nvGraphicFramePr>
          <p:cNvPr id="4" name="内容占位符 3"/>
          <p:cNvGraphicFramePr>
            <a:graphicFrameLocks/>
          </p:cNvGraphicFramePr>
          <p:nvPr>
            <p:extLst>
              <p:ext uri="{D42A27DB-BD31-4B8C-83A1-F6EECF244321}">
                <p14:modId xmlns:p14="http://schemas.microsoft.com/office/powerpoint/2010/main" val="2420396889"/>
              </p:ext>
            </p:extLst>
          </p:nvPr>
        </p:nvGraphicFramePr>
        <p:xfrm>
          <a:off x="609600" y="1981200"/>
          <a:ext cx="8229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右箭头 4"/>
          <p:cNvSpPr/>
          <p:nvPr/>
        </p:nvSpPr>
        <p:spPr>
          <a:xfrm rot="2740924">
            <a:off x="5689265" y="3103259"/>
            <a:ext cx="916910" cy="293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30114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4. Results</a:t>
            </a:r>
            <a:endParaRPr lang="zh-CN" altLang="en-US" dirty="0"/>
          </a:p>
        </p:txBody>
      </p:sp>
      <p:sp>
        <p:nvSpPr>
          <p:cNvPr id="3" name="内容占位符 2"/>
          <p:cNvSpPr>
            <a:spLocks noGrp="1"/>
          </p:cNvSpPr>
          <p:nvPr>
            <p:ph idx="1"/>
          </p:nvPr>
        </p:nvSpPr>
        <p:spPr>
          <a:effectLst>
            <a:glow rad="63500">
              <a:schemeClr val="accent2">
                <a:satMod val="175000"/>
                <a:alpha val="40000"/>
              </a:schemeClr>
            </a:glow>
          </a:effectLst>
        </p:spPr>
        <p:txBody>
          <a:bodyPr/>
          <a:lstStyle/>
          <a:p>
            <a:pPr marL="0" indent="0">
              <a:buNone/>
            </a:pPr>
            <a:r>
              <a:rPr lang="en-US" altLang="zh-CN" dirty="0" smtClean="0"/>
              <a:t>The ionization properties of the current sheet </a:t>
            </a: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4516" y="2133600"/>
            <a:ext cx="4999484" cy="4419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762000" y="2250830"/>
            <a:ext cx="3048000" cy="3434862"/>
          </a:xfrm>
          <a:prstGeom prst="rect">
            <a:avLst/>
          </a:prstGeom>
          <a:noFill/>
        </p:spPr>
        <p:txBody>
          <a:bodyPr wrap="square" rtlCol="0">
            <a:spAutoFit/>
          </a:bodyPr>
          <a:lstStyle/>
          <a:p>
            <a:r>
              <a:rPr lang="en-US" altLang="zh-CN" dirty="0"/>
              <a:t> Near the low end of the sheet (e.g., point A), the charge state distribution </a:t>
            </a:r>
            <a:r>
              <a:rPr lang="en-US" altLang="zh-CN" dirty="0" smtClean="0"/>
              <a:t>is skewed </a:t>
            </a:r>
            <a:r>
              <a:rPr lang="en-US" altLang="zh-CN" dirty="0"/>
              <a:t>toward lower charge states compared to equilibrium ionization results </a:t>
            </a:r>
            <a:r>
              <a:rPr lang="en-US" altLang="zh-CN" dirty="0" smtClean="0"/>
              <a:t>.</a:t>
            </a:r>
          </a:p>
          <a:p>
            <a:endParaRPr lang="en-US" altLang="zh-CN" dirty="0"/>
          </a:p>
          <a:p>
            <a:r>
              <a:rPr lang="en-US" altLang="zh-CN" dirty="0"/>
              <a:t>At the top end (point B), on the other hand, the </a:t>
            </a:r>
            <a:r>
              <a:rPr lang="en-US" altLang="zh-CN" dirty="0" smtClean="0"/>
              <a:t>profiles </a:t>
            </a:r>
            <a:r>
              <a:rPr lang="en-US" altLang="zh-CN" dirty="0"/>
              <a:t>are </a:t>
            </a:r>
            <a:r>
              <a:rPr lang="en-US" altLang="zh-CN" dirty="0" smtClean="0"/>
              <a:t>shifted toward </a:t>
            </a:r>
            <a:r>
              <a:rPr lang="en-US" altLang="zh-CN" dirty="0"/>
              <a:t>higher charges states</a:t>
            </a:r>
            <a:endParaRPr lang="en-US" altLang="zh-CN" dirty="0" smtClean="0"/>
          </a:p>
          <a:p>
            <a:endParaRPr lang="zh-CN" altLang="en-US" dirty="0"/>
          </a:p>
        </p:txBody>
      </p:sp>
      <p:grpSp>
        <p:nvGrpSpPr>
          <p:cNvPr id="5" name="组合 4"/>
          <p:cNvGrpSpPr/>
          <p:nvPr/>
        </p:nvGrpSpPr>
        <p:grpSpPr>
          <a:xfrm>
            <a:off x="76200" y="2104292"/>
            <a:ext cx="4088500" cy="3581400"/>
            <a:chOff x="7643" y="2133600"/>
            <a:chExt cx="4088500" cy="3581400"/>
          </a:xfrm>
        </p:grpSpPr>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3" y="2133600"/>
              <a:ext cx="4088500"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24000" y="2286000"/>
              <a:ext cx="1790362" cy="461665"/>
            </a:xfrm>
            <a:prstGeom prst="rect">
              <a:avLst/>
            </a:prstGeom>
            <a:noFill/>
          </p:spPr>
          <p:txBody>
            <a:bodyPr wrap="none" rtlCol="0">
              <a:spAutoFit/>
            </a:bodyPr>
            <a:lstStyle/>
            <a:p>
              <a:r>
                <a:rPr lang="en-US" altLang="zh-CN" sz="2400" dirty="0" smtClean="0"/>
                <a:t>Temperature</a:t>
              </a:r>
              <a:endParaRPr lang="zh-CN" altLang="en-US" sz="2400" dirty="0"/>
            </a:p>
          </p:txBody>
        </p:sp>
      </p:grpSp>
    </p:spTree>
    <p:extLst>
      <p:ext uri="{BB962C8B-B14F-4D97-AF65-F5344CB8AC3E}">
        <p14:creationId xmlns:p14="http://schemas.microsoft.com/office/powerpoint/2010/main" val="329631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500" fill="hold"/>
                                        <p:tgtEl>
                                          <p:spTgt spid="5"/>
                                        </p:tgtEl>
                                      </p:cBhvr>
                                      <p:by x="50000" y="50000"/>
                                    </p:animScale>
                                  </p:childTnLst>
                                </p:cTn>
                              </p:par>
                              <p:par>
                                <p:cTn id="7" presetID="42" presetClass="path" presetSubtype="0" accel="50000" decel="50000" fill="hold" nodeType="withEffect">
                                  <p:stCondLst>
                                    <p:cond delay="0"/>
                                  </p:stCondLst>
                                  <p:childTnLst>
                                    <p:animMotion origin="layout" path="M 0.0599 -0.02223 L 0.65313 -0.43473 " pathEditMode="relative" rAng="0" ptsTypes="AA">
                                      <p:cBhvr>
                                        <p:cTn id="8" dur="500" fill="hold"/>
                                        <p:tgtEl>
                                          <p:spTgt spid="5"/>
                                        </p:tgtEl>
                                        <p:attrNameLst>
                                          <p:attrName>ppt_x</p:attrName>
                                          <p:attrName>ppt_y</p:attrName>
                                        </p:attrNameLst>
                                      </p:cBhvr>
                                      <p:rCtr x="29653" y="-2062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1974</TotalTime>
  <Words>2564</Words>
  <Application>Microsoft Office PowerPoint</Application>
  <PresentationFormat>全屏显示(4:3)</PresentationFormat>
  <Paragraphs>141</Paragraphs>
  <Slides>17</Slides>
  <Notes>14</Notes>
  <HiddenSlides>0</HiddenSlides>
  <MMClips>0</MMClips>
  <ScaleCrop>false</ScaleCrop>
  <HeadingPairs>
    <vt:vector size="4" baseType="variant">
      <vt:variant>
        <vt:lpstr>主题</vt:lpstr>
      </vt:variant>
      <vt:variant>
        <vt:i4>1</vt:i4>
      </vt:variant>
      <vt:variant>
        <vt:lpstr>幻灯片标题</vt:lpstr>
      </vt:variant>
      <vt:variant>
        <vt:i4>17</vt:i4>
      </vt:variant>
    </vt:vector>
  </HeadingPairs>
  <TitlesOfParts>
    <vt:vector size="18" baseType="lpstr">
      <vt:lpstr>Office 主题​​</vt:lpstr>
      <vt:lpstr>Non-Equilibrium Ionization Modeling  of the Current Sheet  in a Simulated Solar Eruption</vt:lpstr>
      <vt:lpstr>Contents</vt:lpstr>
      <vt:lpstr>The CME/flare current sheet</vt:lpstr>
      <vt:lpstr>Time-dependent ionization process</vt:lpstr>
      <vt:lpstr>PowerPoint 演示文稿</vt:lpstr>
      <vt:lpstr>2. Calculation of non-equilibrium ionization</vt:lpstr>
      <vt:lpstr> </vt:lpstr>
      <vt:lpstr>The calculation process</vt:lpstr>
      <vt:lpstr>4. Results</vt:lpstr>
      <vt:lpstr>Results</vt:lpstr>
      <vt:lpstr>Results: Predicted AIA images</vt:lpstr>
      <vt:lpstr>PowerPoint 演示文稿</vt:lpstr>
      <vt:lpstr>PowerPoint 演示文稿</vt:lpstr>
      <vt:lpstr>Results: Predicted UV intensity</vt:lpstr>
      <vt:lpstr>Predicted UV intensity</vt:lpstr>
      <vt:lpstr>PowerPoint 演示文稿</vt:lpstr>
      <vt:lpstr>4. Conclusion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Non-Equilibrium Ionization Modeling of the Current Sheet in a Simulated Solar Eruption</dc:title>
  <dc:creator>ccai</dc:creator>
  <cp:lastModifiedBy>ccai</cp:lastModifiedBy>
  <cp:revision>199</cp:revision>
  <dcterms:created xsi:type="dcterms:W3CDTF">2013-02-05T18:06:38Z</dcterms:created>
  <dcterms:modified xsi:type="dcterms:W3CDTF">2013-02-11T18:50:21Z</dcterms:modified>
</cp:coreProperties>
</file>